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8" r:id="rId5"/>
    <p:sldId id="260" r:id="rId6"/>
    <p:sldId id="274" r:id="rId7"/>
    <p:sldId id="272" r:id="rId8"/>
    <p:sldId id="279" r:id="rId9"/>
    <p:sldId id="281" r:id="rId10"/>
    <p:sldId id="282" r:id="rId11"/>
    <p:sldId id="283" r:id="rId12"/>
    <p:sldId id="284" r:id="rId13"/>
  </p:sldIdLst>
  <p:sldSz cx="24387175" cy="13716000"/>
  <p:notesSz cx="6858000" cy="9144000"/>
  <p:custDataLst>
    <p:tags r:id="rId15"/>
  </p:custDataLst>
  <p:defaultTextStyle>
    <a:defPPr>
      <a:defRPr lang="en-US"/>
    </a:defPPr>
    <a:lvl1pPr marL="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S PowerPoint" id="{D2FAEB18-5A55-F647-9F3F-B59EABFBB65E}">
          <p14:sldIdLst>
            <p14:sldId id="258"/>
            <p14:sldId id="260"/>
            <p14:sldId id="274"/>
            <p14:sldId id="272"/>
            <p14:sldId id="279"/>
            <p14:sldId id="281"/>
            <p14:sldId id="282"/>
            <p14:sldId id="283"/>
            <p14:sldId id="284"/>
          </p14:sldIdLst>
        </p14:section>
        <p14:section name="PowerPoint Elements" id="{4F20B2A5-3DBD-144D-8E95-318C43D58EF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FB07ED-89D2-43AD-9AC0-0B700BAC15F8}" v="2" dt="2026-09-22T20:17:46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63" autoAdjust="0"/>
    <p:restoredTop sz="96212"/>
  </p:normalViewPr>
  <p:slideViewPr>
    <p:cSldViewPr>
      <p:cViewPr varScale="1">
        <p:scale>
          <a:sx n="30" d="100"/>
          <a:sy n="30" d="100"/>
        </p:scale>
        <p:origin x="3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10050" y="39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455E7-44EE-7041-94E2-C10D5BA5655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8D8A3-3870-E84B-A99B-5BF1BAD6E2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52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8D8A3-3870-E84B-A99B-5BF1BAD6E2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9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8D8A3-3870-E84B-A99B-5BF1BAD6E2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00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71234-359E-09BA-836E-45522CF35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FF110-95AF-0874-2D60-C75551982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DA3F0-F3D8-4109-79CD-6A55BAD80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1D685-2DE1-FE12-4FBE-F6625BA667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8D8A3-3870-E84B-A99B-5BF1BAD6E2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83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4393F-75B3-6699-48CA-646404227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F0BCE-1BF5-BEED-AA60-E78A11D41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CEEC5F-8609-F670-43E8-B30350051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94EBF-BE52-A35D-BD92-92AF1D3B4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8D8A3-3870-E84B-A99B-5BF1BAD6E2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1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E3BB6-E2D7-E631-D05E-FFF781BD6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C758E-FDC8-07C0-C469-BBC5EEB5B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0385A-5968-FA86-2161-AC4C08080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2302C-B279-EA8C-10EC-948F368C3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8D8A3-3870-E84B-A99B-5BF1BAD6E2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80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020C-EA17-C459-693B-8CB45C2A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51EB49-E998-8BFE-0DF7-BD9FA6003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856559-199D-1D30-48B7-1794BE03C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86AD6-479F-CEA7-C052-3D56511EA5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8D8A3-3870-E84B-A99B-5BF1BAD6E2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72B02F5-525C-CFB7-3BF8-320CC6441469}"/>
              </a:ext>
            </a:extLst>
          </p:cNvPr>
          <p:cNvSpPr/>
          <p:nvPr userDrawn="1"/>
        </p:nvSpPr>
        <p:spPr>
          <a:xfrm>
            <a:off x="10674045" y="-76200"/>
            <a:ext cx="13713130" cy="13718927"/>
          </a:xfrm>
          <a:prstGeom prst="rect">
            <a:avLst/>
          </a:prstGeom>
          <a:blipFill>
            <a:blip r:embed="rId2"/>
            <a:srcRect/>
            <a:stretch>
              <a:fillRect t="-17000" b="-17000"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84758F-5BF7-1692-3358-387E244A9085}"/>
              </a:ext>
            </a:extLst>
          </p:cNvPr>
          <p:cNvGrpSpPr/>
          <p:nvPr userDrawn="1"/>
        </p:nvGrpSpPr>
        <p:grpSpPr>
          <a:xfrm>
            <a:off x="-12473" y="-784795"/>
            <a:ext cx="15915835" cy="15257631"/>
            <a:chOff x="-76199" y="-402280"/>
            <a:chExt cx="8214832" cy="7658461"/>
          </a:xfrm>
        </p:grpSpPr>
        <p:sp>
          <p:nvSpPr>
            <p:cNvPr id="4" name="Parallelogram 12">
              <a:extLst>
                <a:ext uri="{FF2B5EF4-FFF2-40B4-BE49-F238E27FC236}">
                  <a16:creationId xmlns:a16="http://schemas.microsoft.com/office/drawing/2014/main" id="{206400C5-C957-3847-B9F4-B3EA6F03854F}"/>
                </a:ext>
              </a:extLst>
            </p:cNvPr>
            <p:cNvSpPr/>
            <p:nvPr/>
          </p:nvSpPr>
          <p:spPr>
            <a:xfrm>
              <a:off x="-76199" y="-22687"/>
              <a:ext cx="8214832" cy="6901137"/>
            </a:xfrm>
            <a:custGeom>
              <a:avLst/>
              <a:gdLst>
                <a:gd name="connsiteX0" fmla="*/ 0 w 8125142"/>
                <a:gd name="connsiteY0" fmla="*/ 6879336 h 6879336"/>
                <a:gd name="connsiteX1" fmla="*/ 1719834 w 8125142"/>
                <a:gd name="connsiteY1" fmla="*/ 0 h 6879336"/>
                <a:gd name="connsiteX2" fmla="*/ 8125142 w 8125142"/>
                <a:gd name="connsiteY2" fmla="*/ 0 h 6879336"/>
                <a:gd name="connsiteX3" fmla="*/ 6405308 w 8125142"/>
                <a:gd name="connsiteY3" fmla="*/ 6879336 h 6879336"/>
                <a:gd name="connsiteX4" fmla="*/ 0 w 8125142"/>
                <a:gd name="connsiteY4" fmla="*/ 6879336 h 6879336"/>
                <a:gd name="connsiteX0" fmla="*/ 7366 w 8132508"/>
                <a:gd name="connsiteY0" fmla="*/ 6887802 h 6887802"/>
                <a:gd name="connsiteX1" fmla="*/ 0 w 8132508"/>
                <a:gd name="connsiteY1" fmla="*/ 0 h 6887802"/>
                <a:gd name="connsiteX2" fmla="*/ 8132508 w 8132508"/>
                <a:gd name="connsiteY2" fmla="*/ 8466 h 6887802"/>
                <a:gd name="connsiteX3" fmla="*/ 6412674 w 8132508"/>
                <a:gd name="connsiteY3" fmla="*/ 6887802 h 6887802"/>
                <a:gd name="connsiteX4" fmla="*/ 7366 w 8132508"/>
                <a:gd name="connsiteY4" fmla="*/ 6887802 h 6887802"/>
                <a:gd name="connsiteX0" fmla="*/ 7366 w 8682841"/>
                <a:gd name="connsiteY0" fmla="*/ 6887802 h 6887802"/>
                <a:gd name="connsiteX1" fmla="*/ 0 w 8682841"/>
                <a:gd name="connsiteY1" fmla="*/ 0 h 6887802"/>
                <a:gd name="connsiteX2" fmla="*/ 8682841 w 8682841"/>
                <a:gd name="connsiteY2" fmla="*/ 16932 h 6887802"/>
                <a:gd name="connsiteX3" fmla="*/ 6412674 w 8682841"/>
                <a:gd name="connsiteY3" fmla="*/ 6887802 h 6887802"/>
                <a:gd name="connsiteX4" fmla="*/ 7366 w 8682841"/>
                <a:gd name="connsiteY4" fmla="*/ 6887802 h 688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2841" h="6887802">
                  <a:moveTo>
                    <a:pt x="7366" y="6887802"/>
                  </a:moveTo>
                  <a:cubicBezTo>
                    <a:pt x="4911" y="4591868"/>
                    <a:pt x="2455" y="2295934"/>
                    <a:pt x="0" y="0"/>
                  </a:cubicBezTo>
                  <a:lnTo>
                    <a:pt x="8682841" y="16932"/>
                  </a:lnTo>
                  <a:lnTo>
                    <a:pt x="6412674" y="6887802"/>
                  </a:lnTo>
                  <a:lnTo>
                    <a:pt x="7366" y="688780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/>
            </a:p>
          </p:txBody>
        </p:sp>
        <p:sp>
          <p:nvSpPr>
            <p:cNvPr id="5" name="Parallelogram 10">
              <a:extLst>
                <a:ext uri="{FF2B5EF4-FFF2-40B4-BE49-F238E27FC236}">
                  <a16:creationId xmlns:a16="http://schemas.microsoft.com/office/drawing/2014/main" id="{8FA01EA3-4E45-1B28-772B-E47B3E5F7158}"/>
                </a:ext>
              </a:extLst>
            </p:cNvPr>
            <p:cNvSpPr/>
            <p:nvPr/>
          </p:nvSpPr>
          <p:spPr>
            <a:xfrm rot="1146146">
              <a:off x="6697026" y="-402280"/>
              <a:ext cx="1130761" cy="7658461"/>
            </a:xfrm>
            <a:custGeom>
              <a:avLst/>
              <a:gdLst>
                <a:gd name="connsiteX0" fmla="*/ 0 w 1219200"/>
                <a:gd name="connsiteY0" fmla="*/ 7497141 h 7497141"/>
                <a:gd name="connsiteX1" fmla="*/ 304800 w 1219200"/>
                <a:gd name="connsiteY1" fmla="*/ 0 h 7497141"/>
                <a:gd name="connsiteX2" fmla="*/ 1219200 w 1219200"/>
                <a:gd name="connsiteY2" fmla="*/ 0 h 7497141"/>
                <a:gd name="connsiteX3" fmla="*/ 914400 w 1219200"/>
                <a:gd name="connsiteY3" fmla="*/ 7497141 h 7497141"/>
                <a:gd name="connsiteX4" fmla="*/ 0 w 1219200"/>
                <a:gd name="connsiteY4" fmla="*/ 7497141 h 7497141"/>
                <a:gd name="connsiteX0" fmla="*/ 0 w 1173370"/>
                <a:gd name="connsiteY0" fmla="*/ 7629473 h 7629473"/>
                <a:gd name="connsiteX1" fmla="*/ 258970 w 1173370"/>
                <a:gd name="connsiteY1" fmla="*/ 0 h 7629473"/>
                <a:gd name="connsiteX2" fmla="*/ 1173370 w 1173370"/>
                <a:gd name="connsiteY2" fmla="*/ 0 h 7629473"/>
                <a:gd name="connsiteX3" fmla="*/ 868570 w 1173370"/>
                <a:gd name="connsiteY3" fmla="*/ 7497141 h 7629473"/>
                <a:gd name="connsiteX4" fmla="*/ 0 w 1173370"/>
                <a:gd name="connsiteY4" fmla="*/ 7629473 h 7629473"/>
                <a:gd name="connsiteX0" fmla="*/ 0 w 1173370"/>
                <a:gd name="connsiteY0" fmla="*/ 7629473 h 7629473"/>
                <a:gd name="connsiteX1" fmla="*/ 258970 w 1173370"/>
                <a:gd name="connsiteY1" fmla="*/ 0 h 7629473"/>
                <a:gd name="connsiteX2" fmla="*/ 1173370 w 1173370"/>
                <a:gd name="connsiteY2" fmla="*/ 0 h 7629473"/>
                <a:gd name="connsiteX3" fmla="*/ 835916 w 1173370"/>
                <a:gd name="connsiteY3" fmla="*/ 7377682 h 7629473"/>
                <a:gd name="connsiteX4" fmla="*/ 0 w 1173370"/>
                <a:gd name="connsiteY4" fmla="*/ 7629473 h 7629473"/>
                <a:gd name="connsiteX0" fmla="*/ 0 w 1191529"/>
                <a:gd name="connsiteY0" fmla="*/ 7658266 h 7658266"/>
                <a:gd name="connsiteX1" fmla="*/ 277129 w 1191529"/>
                <a:gd name="connsiteY1" fmla="*/ 0 h 7658266"/>
                <a:gd name="connsiteX2" fmla="*/ 1191529 w 1191529"/>
                <a:gd name="connsiteY2" fmla="*/ 0 h 7658266"/>
                <a:gd name="connsiteX3" fmla="*/ 854075 w 1191529"/>
                <a:gd name="connsiteY3" fmla="*/ 7377682 h 7658266"/>
                <a:gd name="connsiteX4" fmla="*/ 0 w 1191529"/>
                <a:gd name="connsiteY4" fmla="*/ 7658266 h 7658266"/>
                <a:gd name="connsiteX0" fmla="*/ 0 w 1191529"/>
                <a:gd name="connsiteY0" fmla="*/ 7658266 h 7658266"/>
                <a:gd name="connsiteX1" fmla="*/ 277129 w 1191529"/>
                <a:gd name="connsiteY1" fmla="*/ 0 h 7658266"/>
                <a:gd name="connsiteX2" fmla="*/ 1191529 w 1191529"/>
                <a:gd name="connsiteY2" fmla="*/ 0 h 7658266"/>
                <a:gd name="connsiteX3" fmla="*/ 848856 w 1191529"/>
                <a:gd name="connsiteY3" fmla="*/ 7362612 h 7658266"/>
                <a:gd name="connsiteX4" fmla="*/ 0 w 1191529"/>
                <a:gd name="connsiteY4" fmla="*/ 7658266 h 7658266"/>
                <a:gd name="connsiteX0" fmla="*/ 0 w 1191529"/>
                <a:gd name="connsiteY0" fmla="*/ 7658266 h 7658266"/>
                <a:gd name="connsiteX1" fmla="*/ 270608 w 1191529"/>
                <a:gd name="connsiteY1" fmla="*/ 306066 h 7658266"/>
                <a:gd name="connsiteX2" fmla="*/ 1191529 w 1191529"/>
                <a:gd name="connsiteY2" fmla="*/ 0 h 7658266"/>
                <a:gd name="connsiteX3" fmla="*/ 848856 w 1191529"/>
                <a:gd name="connsiteY3" fmla="*/ 7362612 h 7658266"/>
                <a:gd name="connsiteX4" fmla="*/ 0 w 1191529"/>
                <a:gd name="connsiteY4" fmla="*/ 7658266 h 7658266"/>
                <a:gd name="connsiteX0" fmla="*/ 0 w 1191333"/>
                <a:gd name="connsiteY0" fmla="*/ 7675076 h 7675076"/>
                <a:gd name="connsiteX1" fmla="*/ 270608 w 1191333"/>
                <a:gd name="connsiteY1" fmla="*/ 322876 h 7675076"/>
                <a:gd name="connsiteX2" fmla="*/ 1191333 w 1191333"/>
                <a:gd name="connsiteY2" fmla="*/ 0 h 7675076"/>
                <a:gd name="connsiteX3" fmla="*/ 848856 w 1191333"/>
                <a:gd name="connsiteY3" fmla="*/ 7379422 h 7675076"/>
                <a:gd name="connsiteX4" fmla="*/ 0 w 1191333"/>
                <a:gd name="connsiteY4" fmla="*/ 7675076 h 7675076"/>
                <a:gd name="connsiteX0" fmla="*/ 0 w 1191333"/>
                <a:gd name="connsiteY0" fmla="*/ 7675076 h 7675076"/>
                <a:gd name="connsiteX1" fmla="*/ 345072 w 1191333"/>
                <a:gd name="connsiteY1" fmla="*/ 279168 h 7675076"/>
                <a:gd name="connsiteX2" fmla="*/ 1191333 w 1191333"/>
                <a:gd name="connsiteY2" fmla="*/ 0 h 7675076"/>
                <a:gd name="connsiteX3" fmla="*/ 848856 w 1191333"/>
                <a:gd name="connsiteY3" fmla="*/ 7379422 h 7675076"/>
                <a:gd name="connsiteX4" fmla="*/ 0 w 1191333"/>
                <a:gd name="connsiteY4" fmla="*/ 7675076 h 7675076"/>
                <a:gd name="connsiteX0" fmla="*/ 0 w 1191333"/>
                <a:gd name="connsiteY0" fmla="*/ 7675076 h 7675076"/>
                <a:gd name="connsiteX1" fmla="*/ 345222 w 1191333"/>
                <a:gd name="connsiteY1" fmla="*/ 292134 h 7675076"/>
                <a:gd name="connsiteX2" fmla="*/ 1191333 w 1191333"/>
                <a:gd name="connsiteY2" fmla="*/ 0 h 7675076"/>
                <a:gd name="connsiteX3" fmla="*/ 848856 w 1191333"/>
                <a:gd name="connsiteY3" fmla="*/ 7379422 h 7675076"/>
                <a:gd name="connsiteX4" fmla="*/ 0 w 1191333"/>
                <a:gd name="connsiteY4" fmla="*/ 7675076 h 7675076"/>
                <a:gd name="connsiteX0" fmla="*/ 0 w 1209942"/>
                <a:gd name="connsiteY0" fmla="*/ 7624840 h 7624840"/>
                <a:gd name="connsiteX1" fmla="*/ 363831 w 1209942"/>
                <a:gd name="connsiteY1" fmla="*/ 292134 h 7624840"/>
                <a:gd name="connsiteX2" fmla="*/ 1209942 w 1209942"/>
                <a:gd name="connsiteY2" fmla="*/ 0 h 7624840"/>
                <a:gd name="connsiteX3" fmla="*/ 867465 w 1209942"/>
                <a:gd name="connsiteY3" fmla="*/ 7379422 h 7624840"/>
                <a:gd name="connsiteX4" fmla="*/ 0 w 1209942"/>
                <a:gd name="connsiteY4" fmla="*/ 7624840 h 7624840"/>
                <a:gd name="connsiteX0" fmla="*/ 0 w 1209942"/>
                <a:gd name="connsiteY0" fmla="*/ 7624840 h 7624840"/>
                <a:gd name="connsiteX1" fmla="*/ 363831 w 1209942"/>
                <a:gd name="connsiteY1" fmla="*/ 292134 h 7624840"/>
                <a:gd name="connsiteX2" fmla="*/ 1209942 w 1209942"/>
                <a:gd name="connsiteY2" fmla="*/ 0 h 7624840"/>
                <a:gd name="connsiteX3" fmla="*/ 883374 w 1209942"/>
                <a:gd name="connsiteY3" fmla="*/ 7357392 h 7624840"/>
                <a:gd name="connsiteX4" fmla="*/ 0 w 1209942"/>
                <a:gd name="connsiteY4" fmla="*/ 7624840 h 7624840"/>
                <a:gd name="connsiteX0" fmla="*/ 0 w 1209942"/>
                <a:gd name="connsiteY0" fmla="*/ 7624840 h 7624840"/>
                <a:gd name="connsiteX1" fmla="*/ 393792 w 1209942"/>
                <a:gd name="connsiteY1" fmla="*/ 243051 h 7624840"/>
                <a:gd name="connsiteX2" fmla="*/ 1209942 w 1209942"/>
                <a:gd name="connsiteY2" fmla="*/ 0 h 7624840"/>
                <a:gd name="connsiteX3" fmla="*/ 883374 w 1209942"/>
                <a:gd name="connsiteY3" fmla="*/ 7357392 h 7624840"/>
                <a:gd name="connsiteX4" fmla="*/ 0 w 1209942"/>
                <a:gd name="connsiteY4" fmla="*/ 7624840 h 7624840"/>
                <a:gd name="connsiteX0" fmla="*/ 0 w 1202497"/>
                <a:gd name="connsiteY0" fmla="*/ 7644934 h 7644934"/>
                <a:gd name="connsiteX1" fmla="*/ 393792 w 1202497"/>
                <a:gd name="connsiteY1" fmla="*/ 263145 h 7644934"/>
                <a:gd name="connsiteX2" fmla="*/ 1202497 w 1202497"/>
                <a:gd name="connsiteY2" fmla="*/ 0 h 7644934"/>
                <a:gd name="connsiteX3" fmla="*/ 883374 w 1202497"/>
                <a:gd name="connsiteY3" fmla="*/ 7377486 h 7644934"/>
                <a:gd name="connsiteX4" fmla="*/ 0 w 1202497"/>
                <a:gd name="connsiteY4" fmla="*/ 7644934 h 7644934"/>
                <a:gd name="connsiteX0" fmla="*/ 0 w 1202497"/>
                <a:gd name="connsiteY0" fmla="*/ 7644934 h 7644934"/>
                <a:gd name="connsiteX1" fmla="*/ 404329 w 1202497"/>
                <a:gd name="connsiteY1" fmla="*/ 242856 h 7644934"/>
                <a:gd name="connsiteX2" fmla="*/ 1202497 w 1202497"/>
                <a:gd name="connsiteY2" fmla="*/ 0 h 7644934"/>
                <a:gd name="connsiteX3" fmla="*/ 883374 w 1202497"/>
                <a:gd name="connsiteY3" fmla="*/ 7377486 h 7644934"/>
                <a:gd name="connsiteX4" fmla="*/ 0 w 1202497"/>
                <a:gd name="connsiteY4" fmla="*/ 7644934 h 7644934"/>
                <a:gd name="connsiteX0" fmla="*/ 0 w 1209522"/>
                <a:gd name="connsiteY0" fmla="*/ 7658461 h 7658461"/>
                <a:gd name="connsiteX1" fmla="*/ 404329 w 1209522"/>
                <a:gd name="connsiteY1" fmla="*/ 256383 h 7658461"/>
                <a:gd name="connsiteX2" fmla="*/ 1209522 w 1209522"/>
                <a:gd name="connsiteY2" fmla="*/ 0 h 7658461"/>
                <a:gd name="connsiteX3" fmla="*/ 883374 w 1209522"/>
                <a:gd name="connsiteY3" fmla="*/ 7391013 h 7658461"/>
                <a:gd name="connsiteX4" fmla="*/ 0 w 1209522"/>
                <a:gd name="connsiteY4" fmla="*/ 7658461 h 765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522" h="7658461">
                  <a:moveTo>
                    <a:pt x="0" y="7658461"/>
                  </a:moveTo>
                  <a:lnTo>
                    <a:pt x="404329" y="256383"/>
                  </a:lnTo>
                  <a:lnTo>
                    <a:pt x="1209522" y="0"/>
                  </a:lnTo>
                  <a:lnTo>
                    <a:pt x="883374" y="7391013"/>
                  </a:lnTo>
                  <a:lnTo>
                    <a:pt x="0" y="7658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7200" dirty="0"/>
            </a:p>
          </p:txBody>
        </p:sp>
        <p:sp>
          <p:nvSpPr>
            <p:cNvPr id="6" name="Parallelogram 10">
              <a:extLst>
                <a:ext uri="{FF2B5EF4-FFF2-40B4-BE49-F238E27FC236}">
                  <a16:creationId xmlns:a16="http://schemas.microsoft.com/office/drawing/2014/main" id="{57BAD966-7826-7F69-EC65-8DF6F0DB618B}"/>
                </a:ext>
              </a:extLst>
            </p:cNvPr>
            <p:cNvSpPr/>
            <p:nvPr/>
          </p:nvSpPr>
          <p:spPr>
            <a:xfrm rot="1146146">
              <a:off x="6522557" y="-354860"/>
              <a:ext cx="848845" cy="7572941"/>
            </a:xfrm>
            <a:custGeom>
              <a:avLst/>
              <a:gdLst>
                <a:gd name="connsiteX0" fmla="*/ 0 w 1219200"/>
                <a:gd name="connsiteY0" fmla="*/ 7497141 h 7497141"/>
                <a:gd name="connsiteX1" fmla="*/ 304800 w 1219200"/>
                <a:gd name="connsiteY1" fmla="*/ 0 h 7497141"/>
                <a:gd name="connsiteX2" fmla="*/ 1219200 w 1219200"/>
                <a:gd name="connsiteY2" fmla="*/ 0 h 7497141"/>
                <a:gd name="connsiteX3" fmla="*/ 914400 w 1219200"/>
                <a:gd name="connsiteY3" fmla="*/ 7497141 h 7497141"/>
                <a:gd name="connsiteX4" fmla="*/ 0 w 1219200"/>
                <a:gd name="connsiteY4" fmla="*/ 7497141 h 7497141"/>
                <a:gd name="connsiteX0" fmla="*/ 0 w 1173370"/>
                <a:gd name="connsiteY0" fmla="*/ 7629473 h 7629473"/>
                <a:gd name="connsiteX1" fmla="*/ 258970 w 1173370"/>
                <a:gd name="connsiteY1" fmla="*/ 0 h 7629473"/>
                <a:gd name="connsiteX2" fmla="*/ 1173370 w 1173370"/>
                <a:gd name="connsiteY2" fmla="*/ 0 h 7629473"/>
                <a:gd name="connsiteX3" fmla="*/ 868570 w 1173370"/>
                <a:gd name="connsiteY3" fmla="*/ 7497141 h 7629473"/>
                <a:gd name="connsiteX4" fmla="*/ 0 w 1173370"/>
                <a:gd name="connsiteY4" fmla="*/ 7629473 h 7629473"/>
                <a:gd name="connsiteX0" fmla="*/ 0 w 1173370"/>
                <a:gd name="connsiteY0" fmla="*/ 7629473 h 7629473"/>
                <a:gd name="connsiteX1" fmla="*/ 258970 w 1173370"/>
                <a:gd name="connsiteY1" fmla="*/ 0 h 7629473"/>
                <a:gd name="connsiteX2" fmla="*/ 1173370 w 1173370"/>
                <a:gd name="connsiteY2" fmla="*/ 0 h 7629473"/>
                <a:gd name="connsiteX3" fmla="*/ 835916 w 1173370"/>
                <a:gd name="connsiteY3" fmla="*/ 7377682 h 7629473"/>
                <a:gd name="connsiteX4" fmla="*/ 0 w 1173370"/>
                <a:gd name="connsiteY4" fmla="*/ 7629473 h 7629473"/>
                <a:gd name="connsiteX0" fmla="*/ 0 w 1191529"/>
                <a:gd name="connsiteY0" fmla="*/ 7658266 h 7658266"/>
                <a:gd name="connsiteX1" fmla="*/ 277129 w 1191529"/>
                <a:gd name="connsiteY1" fmla="*/ 0 h 7658266"/>
                <a:gd name="connsiteX2" fmla="*/ 1191529 w 1191529"/>
                <a:gd name="connsiteY2" fmla="*/ 0 h 7658266"/>
                <a:gd name="connsiteX3" fmla="*/ 854075 w 1191529"/>
                <a:gd name="connsiteY3" fmla="*/ 7377682 h 7658266"/>
                <a:gd name="connsiteX4" fmla="*/ 0 w 1191529"/>
                <a:gd name="connsiteY4" fmla="*/ 7658266 h 7658266"/>
                <a:gd name="connsiteX0" fmla="*/ 0 w 1191529"/>
                <a:gd name="connsiteY0" fmla="*/ 7658266 h 7658266"/>
                <a:gd name="connsiteX1" fmla="*/ 277129 w 1191529"/>
                <a:gd name="connsiteY1" fmla="*/ 0 h 7658266"/>
                <a:gd name="connsiteX2" fmla="*/ 1191529 w 1191529"/>
                <a:gd name="connsiteY2" fmla="*/ 0 h 7658266"/>
                <a:gd name="connsiteX3" fmla="*/ 848856 w 1191529"/>
                <a:gd name="connsiteY3" fmla="*/ 7362612 h 7658266"/>
                <a:gd name="connsiteX4" fmla="*/ 0 w 1191529"/>
                <a:gd name="connsiteY4" fmla="*/ 7658266 h 7658266"/>
                <a:gd name="connsiteX0" fmla="*/ 0 w 1191529"/>
                <a:gd name="connsiteY0" fmla="*/ 7658266 h 7658266"/>
                <a:gd name="connsiteX1" fmla="*/ 270608 w 1191529"/>
                <a:gd name="connsiteY1" fmla="*/ 306066 h 7658266"/>
                <a:gd name="connsiteX2" fmla="*/ 1191529 w 1191529"/>
                <a:gd name="connsiteY2" fmla="*/ 0 h 7658266"/>
                <a:gd name="connsiteX3" fmla="*/ 848856 w 1191529"/>
                <a:gd name="connsiteY3" fmla="*/ 7362612 h 7658266"/>
                <a:gd name="connsiteX4" fmla="*/ 0 w 1191529"/>
                <a:gd name="connsiteY4" fmla="*/ 7658266 h 7658266"/>
                <a:gd name="connsiteX0" fmla="*/ 0 w 1191333"/>
                <a:gd name="connsiteY0" fmla="*/ 7675076 h 7675076"/>
                <a:gd name="connsiteX1" fmla="*/ 270608 w 1191333"/>
                <a:gd name="connsiteY1" fmla="*/ 322876 h 7675076"/>
                <a:gd name="connsiteX2" fmla="*/ 1191333 w 1191333"/>
                <a:gd name="connsiteY2" fmla="*/ 0 h 7675076"/>
                <a:gd name="connsiteX3" fmla="*/ 848856 w 1191333"/>
                <a:gd name="connsiteY3" fmla="*/ 7379422 h 7675076"/>
                <a:gd name="connsiteX4" fmla="*/ 0 w 1191333"/>
                <a:gd name="connsiteY4" fmla="*/ 7675076 h 7675076"/>
                <a:gd name="connsiteX0" fmla="*/ 0 w 1320288"/>
                <a:gd name="connsiteY0" fmla="*/ 7708324 h 7708324"/>
                <a:gd name="connsiteX1" fmla="*/ 270608 w 1320288"/>
                <a:gd name="connsiteY1" fmla="*/ 356124 h 7708324"/>
                <a:gd name="connsiteX2" fmla="*/ 1320288 w 1320288"/>
                <a:gd name="connsiteY2" fmla="*/ 0 h 7708324"/>
                <a:gd name="connsiteX3" fmla="*/ 848856 w 1320288"/>
                <a:gd name="connsiteY3" fmla="*/ 7412670 h 7708324"/>
                <a:gd name="connsiteX4" fmla="*/ 0 w 1320288"/>
                <a:gd name="connsiteY4" fmla="*/ 7708324 h 7708324"/>
                <a:gd name="connsiteX0" fmla="*/ 0 w 1320288"/>
                <a:gd name="connsiteY0" fmla="*/ 7708324 h 7708324"/>
                <a:gd name="connsiteX1" fmla="*/ 584714 w 1320288"/>
                <a:gd name="connsiteY1" fmla="*/ 203455 h 7708324"/>
                <a:gd name="connsiteX2" fmla="*/ 1320288 w 1320288"/>
                <a:gd name="connsiteY2" fmla="*/ 0 h 7708324"/>
                <a:gd name="connsiteX3" fmla="*/ 848856 w 1320288"/>
                <a:gd name="connsiteY3" fmla="*/ 7412670 h 7708324"/>
                <a:gd name="connsiteX4" fmla="*/ 0 w 1320288"/>
                <a:gd name="connsiteY4" fmla="*/ 7708324 h 7708324"/>
                <a:gd name="connsiteX0" fmla="*/ 0 w 1320288"/>
                <a:gd name="connsiteY0" fmla="*/ 7708324 h 7708324"/>
                <a:gd name="connsiteX1" fmla="*/ 591739 w 1320288"/>
                <a:gd name="connsiteY1" fmla="*/ 192683 h 7708324"/>
                <a:gd name="connsiteX2" fmla="*/ 1320288 w 1320288"/>
                <a:gd name="connsiteY2" fmla="*/ 0 h 7708324"/>
                <a:gd name="connsiteX3" fmla="*/ 848856 w 1320288"/>
                <a:gd name="connsiteY3" fmla="*/ 7412670 h 7708324"/>
                <a:gd name="connsiteX4" fmla="*/ 0 w 1320288"/>
                <a:gd name="connsiteY4" fmla="*/ 7708324 h 7708324"/>
                <a:gd name="connsiteX0" fmla="*/ 0 w 1221524"/>
                <a:gd name="connsiteY0" fmla="*/ 7584299 h 7584299"/>
                <a:gd name="connsiteX1" fmla="*/ 492975 w 1221524"/>
                <a:gd name="connsiteY1" fmla="*/ 192683 h 7584299"/>
                <a:gd name="connsiteX2" fmla="*/ 1221524 w 1221524"/>
                <a:gd name="connsiteY2" fmla="*/ 0 h 7584299"/>
                <a:gd name="connsiteX3" fmla="*/ 750092 w 1221524"/>
                <a:gd name="connsiteY3" fmla="*/ 7412670 h 7584299"/>
                <a:gd name="connsiteX4" fmla="*/ 0 w 1221524"/>
                <a:gd name="connsiteY4" fmla="*/ 7584299 h 7584299"/>
                <a:gd name="connsiteX0" fmla="*/ 0 w 1214314"/>
                <a:gd name="connsiteY0" fmla="*/ 7599798 h 7599798"/>
                <a:gd name="connsiteX1" fmla="*/ 485765 w 1214314"/>
                <a:gd name="connsiteY1" fmla="*/ 192683 h 7599798"/>
                <a:gd name="connsiteX2" fmla="*/ 1214314 w 1214314"/>
                <a:gd name="connsiteY2" fmla="*/ 0 h 7599798"/>
                <a:gd name="connsiteX3" fmla="*/ 742882 w 1214314"/>
                <a:gd name="connsiteY3" fmla="*/ 7412670 h 7599798"/>
                <a:gd name="connsiteX4" fmla="*/ 0 w 1214314"/>
                <a:gd name="connsiteY4" fmla="*/ 7599798 h 7599798"/>
                <a:gd name="connsiteX0" fmla="*/ 0 w 1214314"/>
                <a:gd name="connsiteY0" fmla="*/ 7599798 h 7599798"/>
                <a:gd name="connsiteX1" fmla="*/ 485765 w 1214314"/>
                <a:gd name="connsiteY1" fmla="*/ 192683 h 7599798"/>
                <a:gd name="connsiteX2" fmla="*/ 1214314 w 1214314"/>
                <a:gd name="connsiteY2" fmla="*/ 0 h 7599798"/>
                <a:gd name="connsiteX3" fmla="*/ 747882 w 1214314"/>
                <a:gd name="connsiteY3" fmla="*/ 7422718 h 7599798"/>
                <a:gd name="connsiteX4" fmla="*/ 0 w 1214314"/>
                <a:gd name="connsiteY4" fmla="*/ 7599798 h 7599798"/>
                <a:gd name="connsiteX0" fmla="*/ 0 w 1214314"/>
                <a:gd name="connsiteY0" fmla="*/ 7599798 h 7599798"/>
                <a:gd name="connsiteX1" fmla="*/ 485765 w 1214314"/>
                <a:gd name="connsiteY1" fmla="*/ 192683 h 7599798"/>
                <a:gd name="connsiteX2" fmla="*/ 1214314 w 1214314"/>
                <a:gd name="connsiteY2" fmla="*/ 0 h 7599798"/>
                <a:gd name="connsiteX3" fmla="*/ 750382 w 1214314"/>
                <a:gd name="connsiteY3" fmla="*/ 7427742 h 7599798"/>
                <a:gd name="connsiteX4" fmla="*/ 0 w 1214314"/>
                <a:gd name="connsiteY4" fmla="*/ 7599798 h 7599798"/>
                <a:gd name="connsiteX0" fmla="*/ 0 w 1219596"/>
                <a:gd name="connsiteY0" fmla="*/ 7572941 h 7572941"/>
                <a:gd name="connsiteX1" fmla="*/ 485765 w 1219596"/>
                <a:gd name="connsiteY1" fmla="*/ 165826 h 7572941"/>
                <a:gd name="connsiteX2" fmla="*/ 1219595 w 1219596"/>
                <a:gd name="connsiteY2" fmla="*/ 0 h 7572941"/>
                <a:gd name="connsiteX3" fmla="*/ 750382 w 1219596"/>
                <a:gd name="connsiteY3" fmla="*/ 7400885 h 7572941"/>
                <a:gd name="connsiteX4" fmla="*/ 0 w 1219596"/>
                <a:gd name="connsiteY4" fmla="*/ 7572941 h 75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596" h="7572941">
                  <a:moveTo>
                    <a:pt x="0" y="7572941"/>
                  </a:moveTo>
                  <a:lnTo>
                    <a:pt x="485765" y="165826"/>
                  </a:lnTo>
                  <a:lnTo>
                    <a:pt x="1219595" y="0"/>
                  </a:lnTo>
                  <a:lnTo>
                    <a:pt x="750382" y="7400885"/>
                  </a:lnTo>
                  <a:lnTo>
                    <a:pt x="0" y="75729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7200" dirty="0"/>
            </a:p>
          </p:txBody>
        </p:sp>
      </p:grpSp>
      <p:sp>
        <p:nvSpPr>
          <p:cNvPr id="7" name="New shape">
            <a:extLst>
              <a:ext uri="{FF2B5EF4-FFF2-40B4-BE49-F238E27FC236}">
                <a16:creationId xmlns:a16="http://schemas.microsoft.com/office/drawing/2014/main" id="{491F89AD-0C60-C3D2-4385-8FC55A562631}"/>
              </a:ext>
            </a:extLst>
          </p:cNvPr>
          <p:cNvSpPr/>
          <p:nvPr userDrawn="1"/>
        </p:nvSpPr>
        <p:spPr>
          <a:xfrm>
            <a:off x="12460288" y="-83820"/>
            <a:ext cx="11925554" cy="1380744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8" name="New shape">
            <a:extLst>
              <a:ext uri="{FF2B5EF4-FFF2-40B4-BE49-F238E27FC236}">
                <a16:creationId xmlns:a16="http://schemas.microsoft.com/office/drawing/2014/main" id="{DF2B8548-F2EE-37B7-75FE-8627C3314555}"/>
              </a:ext>
            </a:extLst>
          </p:cNvPr>
          <p:cNvSpPr/>
          <p:nvPr userDrawn="1"/>
        </p:nvSpPr>
        <p:spPr>
          <a:xfrm>
            <a:off x="11738674" y="-57150"/>
            <a:ext cx="6359398" cy="1375765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9" name="New shape">
            <a:extLst>
              <a:ext uri="{FF2B5EF4-FFF2-40B4-BE49-F238E27FC236}">
                <a16:creationId xmlns:a16="http://schemas.microsoft.com/office/drawing/2014/main" id="{293328E0-1594-88E3-8BFD-D5B22FF682CA}"/>
              </a:ext>
            </a:extLst>
          </p:cNvPr>
          <p:cNvSpPr/>
          <p:nvPr userDrawn="1"/>
        </p:nvSpPr>
        <p:spPr>
          <a:xfrm>
            <a:off x="-438341" y="-42671"/>
            <a:ext cx="17845532" cy="1376349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11" name="New shape">
            <a:extLst>
              <a:ext uri="{FF2B5EF4-FFF2-40B4-BE49-F238E27FC236}">
                <a16:creationId xmlns:a16="http://schemas.microsoft.com/office/drawing/2014/main" id="{D2DDC3C0-6AC5-AB6A-1080-FA44D94D6075}"/>
              </a:ext>
            </a:extLst>
          </p:cNvPr>
          <p:cNvSpPr/>
          <p:nvPr userDrawn="1"/>
        </p:nvSpPr>
        <p:spPr>
          <a:xfrm>
            <a:off x="739712" y="5041900"/>
            <a:ext cx="5629910" cy="1518412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862189" y="-5080"/>
            <a:ext cx="23524733" cy="1372108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862189" y="-5080"/>
            <a:ext cx="23524733" cy="13721080"/>
          </a:xfrm>
          <a:prstGeom prst="rect">
            <a:avLst/>
          </a:prstGeom>
        </p:spPr>
      </p:pic>
      <p:sp>
        <p:nvSpPr>
          <p:cNvPr id="4" name="New shape">
            <a:extLst>
              <a:ext uri="{FF2B5EF4-FFF2-40B4-BE49-F238E27FC236}">
                <a16:creationId xmlns:a16="http://schemas.microsoft.com/office/drawing/2014/main" id="{4BABED8E-F043-CF1B-F904-7242FE878AB9}"/>
              </a:ext>
            </a:extLst>
          </p:cNvPr>
          <p:cNvSpPr/>
          <p:nvPr userDrawn="1"/>
        </p:nvSpPr>
        <p:spPr>
          <a:xfrm>
            <a:off x="1587" y="1"/>
            <a:ext cx="16433800" cy="137223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5" name="New picture">
            <a:extLst>
              <a:ext uri="{FF2B5EF4-FFF2-40B4-BE49-F238E27FC236}">
                <a16:creationId xmlns:a16="http://schemas.microsoft.com/office/drawing/2014/main" id="{12F6D75A-353E-53B2-B681-F13D58983A3F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1587" y="-6349"/>
            <a:ext cx="16433800" cy="13722350"/>
          </a:xfrm>
          <a:prstGeom prst="rect">
            <a:avLst/>
          </a:prstGeom>
        </p:spPr>
      </p:pic>
      <p:sp>
        <p:nvSpPr>
          <p:cNvPr id="6" name="New shape">
            <a:extLst>
              <a:ext uri="{FF2B5EF4-FFF2-40B4-BE49-F238E27FC236}">
                <a16:creationId xmlns:a16="http://schemas.microsoft.com/office/drawing/2014/main" id="{5D7ACCB9-3E04-C7C5-8D01-A7AAAAFE8C2B}"/>
              </a:ext>
            </a:extLst>
          </p:cNvPr>
          <p:cNvSpPr/>
          <p:nvPr userDrawn="1"/>
        </p:nvSpPr>
        <p:spPr>
          <a:xfrm>
            <a:off x="611187" y="-1778"/>
            <a:ext cx="23774400" cy="13726668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7" name="New shape">
            <a:extLst>
              <a:ext uri="{FF2B5EF4-FFF2-40B4-BE49-F238E27FC236}">
                <a16:creationId xmlns:a16="http://schemas.microsoft.com/office/drawing/2014/main" id="{9740BD82-85A7-AEE0-34EE-380B1E5F4B6C}"/>
              </a:ext>
            </a:extLst>
          </p:cNvPr>
          <p:cNvSpPr/>
          <p:nvPr userDrawn="1"/>
        </p:nvSpPr>
        <p:spPr>
          <a:xfrm>
            <a:off x="20010946" y="599695"/>
            <a:ext cx="3932682" cy="59512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8" name="New shape">
            <a:extLst>
              <a:ext uri="{FF2B5EF4-FFF2-40B4-BE49-F238E27FC236}">
                <a16:creationId xmlns:a16="http://schemas.microsoft.com/office/drawing/2014/main" id="{90C31EF4-E26E-0C73-4810-D036B8F408D6}"/>
              </a:ext>
            </a:extLst>
          </p:cNvPr>
          <p:cNvSpPr/>
          <p:nvPr userDrawn="1"/>
        </p:nvSpPr>
        <p:spPr>
          <a:xfrm>
            <a:off x="12193587" y="6117337"/>
            <a:ext cx="11984736" cy="1487678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800" dirty="0">
                <a:solidFill>
                  <a:srgbClr val="44546A"/>
                </a:solidFill>
                <a:latin typeface="Arial"/>
                <a:ea typeface="Arial"/>
              </a:rPr>
              <a:t>Section Title</a:t>
            </a:r>
            <a:endParaRPr sz="8800" dirty="0">
              <a:solidFill>
                <a:srgbClr val="44546A"/>
              </a:solidFill>
              <a:latin typeface="Arial"/>
              <a:ea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A07BA7-1E36-88D5-5978-CCFB8D7D45DF}"/>
              </a:ext>
            </a:extLst>
          </p:cNvPr>
          <p:cNvGrpSpPr/>
          <p:nvPr userDrawn="1"/>
        </p:nvGrpSpPr>
        <p:grpSpPr>
          <a:xfrm>
            <a:off x="7268359" y="2032"/>
            <a:ext cx="17164568" cy="13706905"/>
            <a:chOff x="3352800" y="1397"/>
            <a:chExt cx="8839200" cy="6863334"/>
          </a:xfrm>
        </p:grpSpPr>
        <p:pic>
          <p:nvPicPr>
            <p:cNvPr id="10" name="New picture">
              <a:extLst>
                <a:ext uri="{FF2B5EF4-FFF2-40B4-BE49-F238E27FC236}">
                  <a16:creationId xmlns:a16="http://schemas.microsoft.com/office/drawing/2014/main" id="{53711A2A-4053-B1B2-5996-C96DB5F67575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641"/>
            <a:stretch/>
          </p:blipFill>
          <p:spPr>
            <a:xfrm>
              <a:off x="3352800" y="1397"/>
              <a:ext cx="8839200" cy="6863334"/>
            </a:xfrm>
            <a:prstGeom prst="rect">
              <a:avLst/>
            </a:prstGeom>
          </p:spPr>
        </p:pic>
        <p:pic>
          <p:nvPicPr>
            <p:cNvPr id="11" name="New picture">
              <a:extLst>
                <a:ext uri="{FF2B5EF4-FFF2-40B4-BE49-F238E27FC236}">
                  <a16:creationId xmlns:a16="http://schemas.microsoft.com/office/drawing/2014/main" id="{F6A5973D-BEB2-B763-77B8-7FC60E563603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932797" y="298196"/>
              <a:ext cx="2059686" cy="555498"/>
            </a:xfrm>
            <a:prstGeom prst="rect">
              <a:avLst/>
            </a:prstGeom>
          </p:spPr>
        </p:pic>
      </p:grpSp>
      <p:sp>
        <p:nvSpPr>
          <p:cNvPr id="12" name="New shape">
            <a:extLst>
              <a:ext uri="{FF2B5EF4-FFF2-40B4-BE49-F238E27FC236}">
                <a16:creationId xmlns:a16="http://schemas.microsoft.com/office/drawing/2014/main" id="{587354A7-E817-7F23-B8C2-E0E113509456}"/>
              </a:ext>
            </a:extLst>
          </p:cNvPr>
          <p:cNvSpPr/>
          <p:nvPr userDrawn="1"/>
        </p:nvSpPr>
        <p:spPr>
          <a:xfrm>
            <a:off x="15698788" y="6446012"/>
            <a:ext cx="8287766" cy="17266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Section Title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 userDrawn="1"/>
        </p:nvSpPr>
        <p:spPr>
          <a:xfrm>
            <a:off x="0" y="5736590"/>
            <a:ext cx="182904" cy="594360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3" name="New picture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5736590"/>
            <a:ext cx="182904" cy="5943600"/>
          </a:xfrm>
          <a:prstGeom prst="rect">
            <a:avLst/>
          </a:prstGeom>
        </p:spPr>
      </p:pic>
      <p:sp>
        <p:nvSpPr>
          <p:cNvPr id="4" name="New shape"/>
          <p:cNvSpPr/>
          <p:nvPr userDrawn="1"/>
        </p:nvSpPr>
        <p:spPr>
          <a:xfrm>
            <a:off x="0" y="1463040"/>
            <a:ext cx="182904" cy="548640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5" name="New picture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0" y="1463040"/>
            <a:ext cx="182904" cy="5486400"/>
          </a:xfrm>
          <a:prstGeom prst="rect">
            <a:avLst/>
          </a:prstGeom>
        </p:spPr>
      </p:pic>
      <p:sp>
        <p:nvSpPr>
          <p:cNvPr id="6" name="New shape"/>
          <p:cNvSpPr/>
          <p:nvPr userDrawn="1"/>
        </p:nvSpPr>
        <p:spPr>
          <a:xfrm>
            <a:off x="19868181" y="596392"/>
            <a:ext cx="4119908" cy="111099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7" name="New picture"/>
          <p:cNvPicPr/>
          <p:nvPr userDrawn="1"/>
        </p:nvPicPr>
        <p:blipFill>
          <a:blip r:embed="rId4"/>
          <a:stretch>
            <a:fillRect/>
          </a:stretch>
        </p:blipFill>
        <p:spPr>
          <a:xfrm>
            <a:off x="19868181" y="596392"/>
            <a:ext cx="4119908" cy="1110996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7475" y="12712701"/>
            <a:ext cx="569034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New shape">
            <a:extLst>
              <a:ext uri="{FF2B5EF4-FFF2-40B4-BE49-F238E27FC236}">
                <a16:creationId xmlns:a16="http://schemas.microsoft.com/office/drawing/2014/main" id="{741834E5-1202-6C2D-AED7-F0DAC81BB9BB}"/>
              </a:ext>
            </a:extLst>
          </p:cNvPr>
          <p:cNvSpPr/>
          <p:nvPr userDrawn="1"/>
        </p:nvSpPr>
        <p:spPr>
          <a:xfrm>
            <a:off x="0" y="5736590"/>
            <a:ext cx="182904" cy="594360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19" name="New picture">
            <a:extLst>
              <a:ext uri="{FF2B5EF4-FFF2-40B4-BE49-F238E27FC236}">
                <a16:creationId xmlns:a16="http://schemas.microsoft.com/office/drawing/2014/main" id="{8B62D79D-7A2E-4C97-5BE8-0C95875DD1BB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0" y="5736590"/>
            <a:ext cx="182904" cy="5943600"/>
          </a:xfrm>
          <a:prstGeom prst="rect">
            <a:avLst/>
          </a:prstGeom>
        </p:spPr>
      </p:pic>
      <p:sp>
        <p:nvSpPr>
          <p:cNvPr id="20" name="New shape">
            <a:extLst>
              <a:ext uri="{FF2B5EF4-FFF2-40B4-BE49-F238E27FC236}">
                <a16:creationId xmlns:a16="http://schemas.microsoft.com/office/drawing/2014/main" id="{36693F44-87B9-2889-8222-E51F4769A14C}"/>
              </a:ext>
            </a:extLst>
          </p:cNvPr>
          <p:cNvSpPr/>
          <p:nvPr userDrawn="1"/>
        </p:nvSpPr>
        <p:spPr>
          <a:xfrm>
            <a:off x="0" y="1463040"/>
            <a:ext cx="182904" cy="548640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21" name="New picture">
            <a:extLst>
              <a:ext uri="{FF2B5EF4-FFF2-40B4-BE49-F238E27FC236}">
                <a16:creationId xmlns:a16="http://schemas.microsoft.com/office/drawing/2014/main" id="{D3502FFF-AB94-E386-3DD6-4510BE0BF63B}"/>
              </a:ext>
            </a:extLst>
          </p:cNvPr>
          <p:cNvPicPr/>
          <p:nvPr userDrawn="1"/>
        </p:nvPicPr>
        <p:blipFill>
          <a:blip r:embed="rId6"/>
          <a:stretch>
            <a:fillRect/>
          </a:stretch>
        </p:blipFill>
        <p:spPr>
          <a:xfrm>
            <a:off x="0" y="1463040"/>
            <a:ext cx="182904" cy="5486400"/>
          </a:xfrm>
          <a:prstGeom prst="rect">
            <a:avLst/>
          </a:prstGeom>
        </p:spPr>
      </p:pic>
      <p:sp>
        <p:nvSpPr>
          <p:cNvPr id="22" name="New shape">
            <a:extLst>
              <a:ext uri="{FF2B5EF4-FFF2-40B4-BE49-F238E27FC236}">
                <a16:creationId xmlns:a16="http://schemas.microsoft.com/office/drawing/2014/main" id="{1DB022F8-E856-3FFA-0A85-E9E229EDC459}"/>
              </a:ext>
            </a:extLst>
          </p:cNvPr>
          <p:cNvSpPr/>
          <p:nvPr userDrawn="1"/>
        </p:nvSpPr>
        <p:spPr>
          <a:xfrm>
            <a:off x="19868181" y="596392"/>
            <a:ext cx="4119908" cy="111099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pic>
        <p:nvPicPr>
          <p:cNvPr id="23" name="New picture">
            <a:extLst>
              <a:ext uri="{FF2B5EF4-FFF2-40B4-BE49-F238E27FC236}">
                <a16:creationId xmlns:a16="http://schemas.microsoft.com/office/drawing/2014/main" id="{5758854A-4A93-1ADB-36D9-7B24520FF040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19868181" y="596392"/>
            <a:ext cx="4119908" cy="1110996"/>
          </a:xfrm>
          <a:prstGeom prst="rect">
            <a:avLst/>
          </a:prstGeom>
        </p:spPr>
      </p:pic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941A38F-BD60-9094-8ADC-9FC516C37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399" y="2133600"/>
            <a:ext cx="21034375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ransition/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64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2460288" y="-83820"/>
            <a:ext cx="11925554" cy="1380744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4" name="New shape"/>
          <p:cNvSpPr/>
          <p:nvPr/>
        </p:nvSpPr>
        <p:spPr>
          <a:xfrm>
            <a:off x="11738674" y="-57150"/>
            <a:ext cx="6359398" cy="1375765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6" name="New shape"/>
          <p:cNvSpPr/>
          <p:nvPr/>
        </p:nvSpPr>
        <p:spPr>
          <a:xfrm>
            <a:off x="-438341" y="-42671"/>
            <a:ext cx="17845532" cy="1376349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8" name="New shape"/>
          <p:cNvSpPr/>
          <p:nvPr/>
        </p:nvSpPr>
        <p:spPr>
          <a:xfrm>
            <a:off x="739712" y="4429252"/>
            <a:ext cx="12368530" cy="1057148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spcBef>
                <a:spcPct val="0"/>
              </a:spcBef>
              <a:spcAft>
                <a:spcPts val="2400"/>
              </a:spcAft>
            </a:pPr>
            <a:r>
              <a:rPr lang="en-US" sz="6400" b="1" dirty="0">
                <a:solidFill>
                  <a:srgbClr val="FFFFFF"/>
                </a:solidFill>
                <a:latin typeface="Arial"/>
                <a:ea typeface="Arial"/>
              </a:rPr>
              <a:t>Produced Water: From Feedstock to Infrastructure </a:t>
            </a:r>
          </a:p>
        </p:txBody>
      </p:sp>
      <p:sp>
        <p:nvSpPr>
          <p:cNvPr id="9" name="New shape"/>
          <p:cNvSpPr/>
          <p:nvPr/>
        </p:nvSpPr>
        <p:spPr>
          <a:xfrm>
            <a:off x="739712" y="5041900"/>
            <a:ext cx="5629910" cy="1518412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06680" rIns="182880" bIns="182880" rtlCol="0" anchor="ctr"/>
          <a:lstStyle/>
          <a:p>
            <a:endParaRPr sz="7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8F6F3-F139-AB91-4EC7-1E1D67D2D38A}"/>
              </a:ext>
            </a:extLst>
          </p:cNvPr>
          <p:cNvSpPr txBox="1"/>
          <p:nvPr/>
        </p:nvSpPr>
        <p:spPr>
          <a:xfrm>
            <a:off x="902454" y="10820400"/>
            <a:ext cx="124085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Energy Council </a:t>
            </a: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Produced Water/Energy-Water Nexus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25,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F92879-2035-0C17-A8B1-FF3319E42D24}"/>
              </a:ext>
            </a:extLst>
          </p:cNvPr>
          <p:cNvSpPr txBox="1"/>
          <p:nvPr/>
        </p:nvSpPr>
        <p:spPr>
          <a:xfrm>
            <a:off x="902454" y="6934200"/>
            <a:ext cx="124085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Chad Unrau</a:t>
            </a: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 President, Beneficial Reuse &amp; Industrial Water 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583247" y="631698"/>
            <a:ext cx="19230339" cy="17266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WES manages water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at midstream scale 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/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4" name="New shape"/>
          <p:cNvSpPr/>
          <p:nvPr/>
        </p:nvSpPr>
        <p:spPr>
          <a:xfrm>
            <a:off x="584696" y="1080101"/>
            <a:ext cx="22276891" cy="4482499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Produced water is not a theoretical issue for Western Midstream (WES). As a three-stream midstream operator, we manage it every day - at significant scale.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C73023-E8CE-ABEB-13C4-C0CFF4B6567F}"/>
              </a:ext>
            </a:extLst>
          </p:cNvPr>
          <p:cNvGrpSpPr/>
          <p:nvPr/>
        </p:nvGrpSpPr>
        <p:grpSpPr>
          <a:xfrm>
            <a:off x="1373187" y="5257800"/>
            <a:ext cx="20297139" cy="6629400"/>
            <a:chOff x="2018306" y="6360380"/>
            <a:chExt cx="13057843" cy="414000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8BB71EE-E69A-745E-9657-E6FAC828352B}"/>
                </a:ext>
              </a:extLst>
            </p:cNvPr>
            <p:cNvSpPr/>
            <p:nvPr/>
          </p:nvSpPr>
          <p:spPr>
            <a:xfrm>
              <a:off x="2720306" y="6360380"/>
              <a:ext cx="2196000" cy="21960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 descr="Water outline">
              <a:extLst>
                <a:ext uri="{FF2B5EF4-FFF2-40B4-BE49-F238E27FC236}">
                  <a16:creationId xmlns:a16="http://schemas.microsoft.com/office/drawing/2014/main" id="{42C836A8-F8F6-0416-AC75-153698D07926}"/>
                </a:ext>
              </a:extLst>
            </p:cNvPr>
            <p:cNvSpPr/>
            <p:nvPr/>
          </p:nvSpPr>
          <p:spPr>
            <a:xfrm>
              <a:off x="3044306" y="6684380"/>
              <a:ext cx="1548000" cy="1548000"/>
            </a:xfrm>
            <a:prstGeom prst="ellipse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C14246C-FFE8-EDFC-220B-5B0B06C4D2DB}"/>
                </a:ext>
              </a:extLst>
            </p:cNvPr>
            <p:cNvSpPr/>
            <p:nvPr/>
          </p:nvSpPr>
          <p:spPr>
            <a:xfrm>
              <a:off x="2018306" y="9240381"/>
              <a:ext cx="3600000" cy="1260000"/>
            </a:xfrm>
            <a:custGeom>
              <a:avLst/>
              <a:gdLst>
                <a:gd name="csX0" fmla="*/ 0 w 3600000"/>
                <a:gd name="csY0" fmla="*/ 0 h 1260000"/>
                <a:gd name="csX1" fmla="*/ 3600000 w 3600000"/>
                <a:gd name="csY1" fmla="*/ 0 h 1260000"/>
                <a:gd name="csX2" fmla="*/ 3600000 w 3600000"/>
                <a:gd name="csY2" fmla="*/ 1260000 h 1260000"/>
                <a:gd name="csX3" fmla="*/ 0 w 3600000"/>
                <a:gd name="csY3" fmla="*/ 1260000 h 1260000"/>
                <a:gd name="csX4" fmla="*/ 0 w 3600000"/>
                <a:gd name="csY4" fmla="*/ 0 h 126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00000" h="1260000">
                  <a:moveTo>
                    <a:pt x="0" y="0"/>
                  </a:moveTo>
                  <a:lnTo>
                    <a:pt x="3600000" y="0"/>
                  </a:lnTo>
                  <a:lnTo>
                    <a:pt x="3600000" y="1260000"/>
                  </a:lnTo>
                  <a:lnTo>
                    <a:pt x="0" y="126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/>
              </a:pPr>
              <a:r>
                <a:rPr lang="en-US" b="1" kern="1200" dirty="0"/>
                <a:t>&gt;3 million barrels/day</a:t>
              </a:r>
            </a:p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/>
              </a:pPr>
              <a:r>
                <a:rPr lang="en-US" i="1" kern="1200" dirty="0"/>
                <a:t>produced water managed 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7733F39-006B-2E12-B378-04A99B8ADEC5}"/>
                </a:ext>
              </a:extLst>
            </p:cNvPr>
            <p:cNvSpPr/>
            <p:nvPr/>
          </p:nvSpPr>
          <p:spPr>
            <a:xfrm>
              <a:off x="6950306" y="6360380"/>
              <a:ext cx="2196000" cy="21960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 descr="Venn diagram outline">
              <a:extLst>
                <a:ext uri="{FF2B5EF4-FFF2-40B4-BE49-F238E27FC236}">
                  <a16:creationId xmlns:a16="http://schemas.microsoft.com/office/drawing/2014/main" id="{D0F759A6-9DF7-0612-6B41-12C06D77C3F1}"/>
                </a:ext>
              </a:extLst>
            </p:cNvPr>
            <p:cNvSpPr/>
            <p:nvPr/>
          </p:nvSpPr>
          <p:spPr>
            <a:xfrm>
              <a:off x="7274306" y="6684380"/>
              <a:ext cx="1548000" cy="1548000"/>
            </a:xfrm>
            <a:prstGeom prst="ellipse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BA4B72A-0E2D-71F4-126E-03F85FDFB2C8}"/>
                </a:ext>
              </a:extLst>
            </p:cNvPr>
            <p:cNvSpPr/>
            <p:nvPr/>
          </p:nvSpPr>
          <p:spPr>
            <a:xfrm>
              <a:off x="6248306" y="9240381"/>
              <a:ext cx="3600000" cy="1260000"/>
            </a:xfrm>
            <a:custGeom>
              <a:avLst/>
              <a:gdLst>
                <a:gd name="csX0" fmla="*/ 0 w 3600000"/>
                <a:gd name="csY0" fmla="*/ 0 h 1260000"/>
                <a:gd name="csX1" fmla="*/ 3600000 w 3600000"/>
                <a:gd name="csY1" fmla="*/ 0 h 1260000"/>
                <a:gd name="csX2" fmla="*/ 3600000 w 3600000"/>
                <a:gd name="csY2" fmla="*/ 1260000 h 1260000"/>
                <a:gd name="csX3" fmla="*/ 0 w 3600000"/>
                <a:gd name="csY3" fmla="*/ 1260000 h 1260000"/>
                <a:gd name="csX4" fmla="*/ 0 w 3600000"/>
                <a:gd name="csY4" fmla="*/ 0 h 126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00000" h="1260000">
                  <a:moveTo>
                    <a:pt x="0" y="0"/>
                  </a:moveTo>
                  <a:lnTo>
                    <a:pt x="3600000" y="0"/>
                  </a:lnTo>
                  <a:lnTo>
                    <a:pt x="3600000" y="1260000"/>
                  </a:lnTo>
                  <a:lnTo>
                    <a:pt x="0" y="126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/>
              </a:pPr>
              <a:r>
                <a:rPr lang="en-US" b="1" kern="1200" dirty="0"/>
                <a:t>Gas | Oil | Water</a:t>
              </a:r>
            </a:p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/>
              </a:pPr>
              <a:r>
                <a:rPr lang="en-US" b="0" i="1" kern="1200" dirty="0"/>
                <a:t>true three-stream midstream operator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DA437A-C8DD-1A85-3D5E-EA4E4E5269BB}"/>
                </a:ext>
              </a:extLst>
            </p:cNvPr>
            <p:cNvSpPr/>
            <p:nvPr/>
          </p:nvSpPr>
          <p:spPr>
            <a:xfrm>
              <a:off x="11180306" y="6360380"/>
              <a:ext cx="2196000" cy="21960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 descr="Acquisition with solid fill">
              <a:extLst>
                <a:ext uri="{FF2B5EF4-FFF2-40B4-BE49-F238E27FC236}">
                  <a16:creationId xmlns:a16="http://schemas.microsoft.com/office/drawing/2014/main" id="{B27BFF47-C0C9-101C-A82E-D121FA02920E}"/>
                </a:ext>
              </a:extLst>
            </p:cNvPr>
            <p:cNvSpPr/>
            <p:nvPr/>
          </p:nvSpPr>
          <p:spPr>
            <a:xfrm>
              <a:off x="11504306" y="6684380"/>
              <a:ext cx="1548000" cy="1548000"/>
            </a:xfrm>
            <a:prstGeom prst="ellipse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344A396-1F10-BC25-2E58-780CBB06E4A1}"/>
                </a:ext>
              </a:extLst>
            </p:cNvPr>
            <p:cNvSpPr/>
            <p:nvPr/>
          </p:nvSpPr>
          <p:spPr>
            <a:xfrm>
              <a:off x="10478306" y="9240381"/>
              <a:ext cx="4597843" cy="1260000"/>
            </a:xfrm>
            <a:custGeom>
              <a:avLst/>
              <a:gdLst>
                <a:gd name="csX0" fmla="*/ 0 w 3600000"/>
                <a:gd name="csY0" fmla="*/ 0 h 1260000"/>
                <a:gd name="csX1" fmla="*/ 3600000 w 3600000"/>
                <a:gd name="csY1" fmla="*/ 0 h 1260000"/>
                <a:gd name="csX2" fmla="*/ 3600000 w 3600000"/>
                <a:gd name="csY2" fmla="*/ 1260000 h 1260000"/>
                <a:gd name="csX3" fmla="*/ 0 w 3600000"/>
                <a:gd name="csY3" fmla="*/ 1260000 h 1260000"/>
                <a:gd name="csX4" fmla="*/ 0 w 3600000"/>
                <a:gd name="csY4" fmla="*/ 0 h 126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00000" h="1260000">
                  <a:moveTo>
                    <a:pt x="0" y="0"/>
                  </a:moveTo>
                  <a:lnTo>
                    <a:pt x="3600000" y="0"/>
                  </a:lnTo>
                  <a:lnTo>
                    <a:pt x="3600000" y="1260000"/>
                  </a:lnTo>
                  <a:lnTo>
                    <a:pt x="0" y="126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/>
              </a:pPr>
              <a:r>
                <a:rPr lang="en-US" b="1" kern="1200" dirty="0"/>
                <a:t>Integrated Delaware Basin Network</a:t>
              </a:r>
            </a:p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/>
              </a:pPr>
              <a:r>
                <a:rPr lang="en-US" b="0" i="1" kern="1200" dirty="0"/>
                <a:t>produced water operations across Texas &amp; New Mexico</a:t>
              </a:r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82DB-9479-B7DF-A969-58CADC1F8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F4787EE1-1465-AAA6-EC25-AEB0AD6B20BB}"/>
              </a:ext>
            </a:extLst>
          </p:cNvPr>
          <p:cNvSpPr/>
          <p:nvPr/>
        </p:nvSpPr>
        <p:spPr>
          <a:xfrm>
            <a:off x="583247" y="631698"/>
            <a:ext cx="15648939" cy="17266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From produced water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to water feedstock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BB0C1F7C-8614-3AE9-1974-3D09912002FE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4" name="New shape">
            <a:extLst>
              <a:ext uri="{FF2B5EF4-FFF2-40B4-BE49-F238E27FC236}">
                <a16:creationId xmlns:a16="http://schemas.microsoft.com/office/drawing/2014/main" id="{951AD78A-EC09-8815-8C39-356EBEACE578}"/>
              </a:ext>
            </a:extLst>
          </p:cNvPr>
          <p:cNvSpPr/>
          <p:nvPr/>
        </p:nvSpPr>
        <p:spPr>
          <a:xfrm>
            <a:off x="584833" y="304800"/>
            <a:ext cx="19990754" cy="1478525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chemeClr val="tx2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Declining pore space is tightening disposal capacity, while drought and growing demand are putting pressure on traditional water supplies.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17616A0-526E-4293-F72C-07091CA979EB}"/>
              </a:ext>
            </a:extLst>
          </p:cNvPr>
          <p:cNvGrpSpPr/>
          <p:nvPr/>
        </p:nvGrpSpPr>
        <p:grpSpPr>
          <a:xfrm>
            <a:off x="583247" y="4724400"/>
            <a:ext cx="18211800" cy="6400800"/>
            <a:chOff x="1220689" y="4958613"/>
            <a:chExt cx="16972115" cy="622166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9EB4577-BE68-94E6-001F-DBD86F0628E5}"/>
                </a:ext>
              </a:extLst>
            </p:cNvPr>
            <p:cNvSpPr/>
            <p:nvPr/>
          </p:nvSpPr>
          <p:spPr>
            <a:xfrm>
              <a:off x="13532445" y="4958892"/>
              <a:ext cx="3971084" cy="39712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2309619-B8DF-3025-9263-E2368B3DC0A8}"/>
                </a:ext>
              </a:extLst>
            </p:cNvPr>
            <p:cNvSpPr/>
            <p:nvPr/>
          </p:nvSpPr>
          <p:spPr>
            <a:xfrm>
              <a:off x="13789431" y="5091292"/>
              <a:ext cx="3707139" cy="3706488"/>
            </a:xfrm>
            <a:custGeom>
              <a:avLst/>
              <a:gdLst>
                <a:gd name="csX0" fmla="*/ 0 w 3707139"/>
                <a:gd name="csY0" fmla="*/ 1853244 h 3706488"/>
                <a:gd name="csX1" fmla="*/ 1853570 w 3707139"/>
                <a:gd name="csY1" fmla="*/ 0 h 3706488"/>
                <a:gd name="csX2" fmla="*/ 3707140 w 3707139"/>
                <a:gd name="csY2" fmla="*/ 1853244 h 3706488"/>
                <a:gd name="csX3" fmla="*/ 1853570 w 3707139"/>
                <a:gd name="csY3" fmla="*/ 3706488 h 3706488"/>
                <a:gd name="csX4" fmla="*/ 0 w 3707139"/>
                <a:gd name="csY4" fmla="*/ 1853244 h 3706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3706488">
                  <a:moveTo>
                    <a:pt x="0" y="1853244"/>
                  </a:moveTo>
                  <a:cubicBezTo>
                    <a:pt x="0" y="829726"/>
                    <a:pt x="829872" y="0"/>
                    <a:pt x="1853570" y="0"/>
                  </a:cubicBezTo>
                  <a:cubicBezTo>
                    <a:pt x="2877268" y="0"/>
                    <a:pt x="3707140" y="829726"/>
                    <a:pt x="3707140" y="1853244"/>
                  </a:cubicBezTo>
                  <a:cubicBezTo>
                    <a:pt x="3707140" y="2876762"/>
                    <a:pt x="2877268" y="3706488"/>
                    <a:pt x="1853570" y="3706488"/>
                  </a:cubicBezTo>
                  <a:cubicBezTo>
                    <a:pt x="829872" y="3706488"/>
                    <a:pt x="0" y="2876762"/>
                    <a:pt x="0" y="1853244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1" tIns="584208" rIns="584201" bIns="584208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300" kern="1200" dirty="0"/>
                <a:t>Fit-For-Purpose Use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1EDA8E7-394B-F51C-78F5-82B9C9013EEC}"/>
                </a:ext>
              </a:extLst>
            </p:cNvPr>
            <p:cNvSpPr/>
            <p:nvPr/>
          </p:nvSpPr>
          <p:spPr>
            <a:xfrm>
              <a:off x="13665268" y="9003348"/>
              <a:ext cx="4527536" cy="2176926"/>
            </a:xfrm>
            <a:custGeom>
              <a:avLst/>
              <a:gdLst>
                <a:gd name="csX0" fmla="*/ 0 w 3707139"/>
                <a:gd name="csY0" fmla="*/ 0 h 2176926"/>
                <a:gd name="csX1" fmla="*/ 3707139 w 3707139"/>
                <a:gd name="csY1" fmla="*/ 0 h 2176926"/>
                <a:gd name="csX2" fmla="*/ 3707139 w 3707139"/>
                <a:gd name="csY2" fmla="*/ 2176926 h 2176926"/>
                <a:gd name="csX3" fmla="*/ 0 w 3707139"/>
                <a:gd name="csY3" fmla="*/ 2176926 h 2176926"/>
                <a:gd name="csX4" fmla="*/ 0 w 3707139"/>
                <a:gd name="csY4" fmla="*/ 0 h 2176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2176926">
                  <a:moveTo>
                    <a:pt x="0" y="0"/>
                  </a:moveTo>
                  <a:lnTo>
                    <a:pt x="3707139" y="0"/>
                  </a:lnTo>
                  <a:lnTo>
                    <a:pt x="3707139" y="2176926"/>
                  </a:lnTo>
                  <a:lnTo>
                    <a:pt x="0" y="21769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285750" lvl="1" indent="-28575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400" i="1" kern="1200" dirty="0"/>
                <a:t>Oil and gas reuse, power generation, data centers, industrial applications, surface discharge, land application</a:t>
              </a:r>
            </a:p>
          </p:txBody>
        </p:sp>
        <p:sp>
          <p:nvSpPr>
            <p:cNvPr id="10" name="Teardrop 9">
              <a:extLst>
                <a:ext uri="{FF2B5EF4-FFF2-40B4-BE49-F238E27FC236}">
                  <a16:creationId xmlns:a16="http://schemas.microsoft.com/office/drawing/2014/main" id="{435D8E29-CF05-AA2E-1E09-734788974A75}"/>
                </a:ext>
              </a:extLst>
            </p:cNvPr>
            <p:cNvSpPr/>
            <p:nvPr/>
          </p:nvSpPr>
          <p:spPr>
            <a:xfrm rot="2700000">
              <a:off x="9411476" y="4958613"/>
              <a:ext cx="3971149" cy="3971149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59F1CDC-DEA2-D512-B99C-48097DDF19AB}"/>
                </a:ext>
              </a:extLst>
            </p:cNvPr>
            <p:cNvSpPr/>
            <p:nvPr/>
          </p:nvSpPr>
          <p:spPr>
            <a:xfrm>
              <a:off x="9561361" y="5091292"/>
              <a:ext cx="3707139" cy="3706488"/>
            </a:xfrm>
            <a:custGeom>
              <a:avLst/>
              <a:gdLst>
                <a:gd name="csX0" fmla="*/ 0 w 3707139"/>
                <a:gd name="csY0" fmla="*/ 1853244 h 3706488"/>
                <a:gd name="csX1" fmla="*/ 1853570 w 3707139"/>
                <a:gd name="csY1" fmla="*/ 0 h 3706488"/>
                <a:gd name="csX2" fmla="*/ 3707140 w 3707139"/>
                <a:gd name="csY2" fmla="*/ 1853244 h 3706488"/>
                <a:gd name="csX3" fmla="*/ 1853570 w 3707139"/>
                <a:gd name="csY3" fmla="*/ 3706488 h 3706488"/>
                <a:gd name="csX4" fmla="*/ 0 w 3707139"/>
                <a:gd name="csY4" fmla="*/ 1853244 h 3706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3706488">
                  <a:moveTo>
                    <a:pt x="0" y="1853244"/>
                  </a:moveTo>
                  <a:cubicBezTo>
                    <a:pt x="0" y="829726"/>
                    <a:pt x="829872" y="0"/>
                    <a:pt x="1853570" y="0"/>
                  </a:cubicBezTo>
                  <a:cubicBezTo>
                    <a:pt x="2877268" y="0"/>
                    <a:pt x="3707140" y="829726"/>
                    <a:pt x="3707140" y="1853244"/>
                  </a:cubicBezTo>
                  <a:cubicBezTo>
                    <a:pt x="3707140" y="2876762"/>
                    <a:pt x="2877268" y="3706488"/>
                    <a:pt x="1853570" y="3706488"/>
                  </a:cubicBezTo>
                  <a:cubicBezTo>
                    <a:pt x="829872" y="3706488"/>
                    <a:pt x="0" y="2876762"/>
                    <a:pt x="0" y="1853244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1" tIns="584208" rIns="584201" bIns="584208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300" kern="1200" dirty="0"/>
                <a:t>Reclaimed Freshwater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947B05A-4B99-1DF8-E80E-B2A420281D9B}"/>
                </a:ext>
              </a:extLst>
            </p:cNvPr>
            <p:cNvSpPr/>
            <p:nvPr/>
          </p:nvSpPr>
          <p:spPr>
            <a:xfrm>
              <a:off x="9561361" y="9003348"/>
              <a:ext cx="3707139" cy="2176926"/>
            </a:xfrm>
            <a:custGeom>
              <a:avLst/>
              <a:gdLst>
                <a:gd name="csX0" fmla="*/ 0 w 3707139"/>
                <a:gd name="csY0" fmla="*/ 0 h 2176926"/>
                <a:gd name="csX1" fmla="*/ 3707139 w 3707139"/>
                <a:gd name="csY1" fmla="*/ 0 h 2176926"/>
                <a:gd name="csX2" fmla="*/ 3707139 w 3707139"/>
                <a:gd name="csY2" fmla="*/ 2176926 h 2176926"/>
                <a:gd name="csX3" fmla="*/ 0 w 3707139"/>
                <a:gd name="csY3" fmla="*/ 2176926 h 2176926"/>
                <a:gd name="csX4" fmla="*/ 0 w 3707139"/>
                <a:gd name="csY4" fmla="*/ 0 h 2176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2176926">
                  <a:moveTo>
                    <a:pt x="0" y="0"/>
                  </a:moveTo>
                  <a:lnTo>
                    <a:pt x="3707139" y="0"/>
                  </a:lnTo>
                  <a:lnTo>
                    <a:pt x="3707139" y="2176926"/>
                  </a:lnTo>
                  <a:lnTo>
                    <a:pt x="0" y="21769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285750" lvl="1" indent="-28575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400" i="1" kern="1200" dirty="0"/>
                <a:t>Treated to meet specific quality requirements </a:t>
              </a:r>
            </a:p>
          </p:txBody>
        </p:sp>
        <p:sp>
          <p:nvSpPr>
            <p:cNvPr id="13" name="Teardrop 12">
              <a:extLst>
                <a:ext uri="{FF2B5EF4-FFF2-40B4-BE49-F238E27FC236}">
                  <a16:creationId xmlns:a16="http://schemas.microsoft.com/office/drawing/2014/main" id="{1B4F279B-0CC4-6925-7A3F-FC0A5A84E69F}"/>
                </a:ext>
              </a:extLst>
            </p:cNvPr>
            <p:cNvSpPr/>
            <p:nvPr/>
          </p:nvSpPr>
          <p:spPr>
            <a:xfrm rot="2700000">
              <a:off x="5324597" y="4958613"/>
              <a:ext cx="3971149" cy="3971149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36ACE8B-B27D-38FC-BF9E-970F86E42AE2}"/>
                </a:ext>
              </a:extLst>
            </p:cNvPr>
            <p:cNvSpPr/>
            <p:nvPr/>
          </p:nvSpPr>
          <p:spPr>
            <a:xfrm>
              <a:off x="5457453" y="5091292"/>
              <a:ext cx="3707139" cy="3706488"/>
            </a:xfrm>
            <a:custGeom>
              <a:avLst/>
              <a:gdLst>
                <a:gd name="csX0" fmla="*/ 0 w 3707139"/>
                <a:gd name="csY0" fmla="*/ 1853244 h 3706488"/>
                <a:gd name="csX1" fmla="*/ 1853570 w 3707139"/>
                <a:gd name="csY1" fmla="*/ 0 h 3706488"/>
                <a:gd name="csX2" fmla="*/ 3707140 w 3707139"/>
                <a:gd name="csY2" fmla="*/ 1853244 h 3706488"/>
                <a:gd name="csX3" fmla="*/ 1853570 w 3707139"/>
                <a:gd name="csY3" fmla="*/ 3706488 h 3706488"/>
                <a:gd name="csX4" fmla="*/ 0 w 3707139"/>
                <a:gd name="csY4" fmla="*/ 1853244 h 3706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3706488">
                  <a:moveTo>
                    <a:pt x="0" y="1853244"/>
                  </a:moveTo>
                  <a:cubicBezTo>
                    <a:pt x="0" y="829726"/>
                    <a:pt x="829872" y="0"/>
                    <a:pt x="1853570" y="0"/>
                  </a:cubicBezTo>
                  <a:cubicBezTo>
                    <a:pt x="2877268" y="0"/>
                    <a:pt x="3707140" y="829726"/>
                    <a:pt x="3707140" y="1853244"/>
                  </a:cubicBezTo>
                  <a:cubicBezTo>
                    <a:pt x="3707140" y="2876762"/>
                    <a:pt x="2877268" y="3706488"/>
                    <a:pt x="1853570" y="3706488"/>
                  </a:cubicBezTo>
                  <a:cubicBezTo>
                    <a:pt x="829872" y="3706488"/>
                    <a:pt x="0" y="2876762"/>
                    <a:pt x="0" y="1853244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2" tIns="584208" rIns="584200" bIns="584208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300" kern="1200" dirty="0"/>
                <a:t>Treatment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CA920E-3939-6093-FA35-E5531A564C04}"/>
                </a:ext>
              </a:extLst>
            </p:cNvPr>
            <p:cNvSpPr/>
            <p:nvPr/>
          </p:nvSpPr>
          <p:spPr>
            <a:xfrm>
              <a:off x="5457453" y="9003348"/>
              <a:ext cx="3707139" cy="2176926"/>
            </a:xfrm>
            <a:custGeom>
              <a:avLst/>
              <a:gdLst>
                <a:gd name="csX0" fmla="*/ 0 w 3707139"/>
                <a:gd name="csY0" fmla="*/ 0 h 2176926"/>
                <a:gd name="csX1" fmla="*/ 3707139 w 3707139"/>
                <a:gd name="csY1" fmla="*/ 0 h 2176926"/>
                <a:gd name="csX2" fmla="*/ 3707139 w 3707139"/>
                <a:gd name="csY2" fmla="*/ 2176926 h 2176926"/>
                <a:gd name="csX3" fmla="*/ 0 w 3707139"/>
                <a:gd name="csY3" fmla="*/ 2176926 h 2176926"/>
                <a:gd name="csX4" fmla="*/ 0 w 3707139"/>
                <a:gd name="csY4" fmla="*/ 0 h 2176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2176926">
                  <a:moveTo>
                    <a:pt x="0" y="0"/>
                  </a:moveTo>
                  <a:lnTo>
                    <a:pt x="3707139" y="0"/>
                  </a:lnTo>
                  <a:lnTo>
                    <a:pt x="3707139" y="2176926"/>
                  </a:lnTo>
                  <a:lnTo>
                    <a:pt x="0" y="21769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285750" lvl="1" indent="-28575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400" i="1" kern="1200" dirty="0"/>
                <a:t>Using both proven and advancing technologies</a:t>
              </a:r>
            </a:p>
          </p:txBody>
        </p:sp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E1ECBC34-9147-422C-A303-335AB28173DD}"/>
                </a:ext>
              </a:extLst>
            </p:cNvPr>
            <p:cNvSpPr/>
            <p:nvPr/>
          </p:nvSpPr>
          <p:spPr>
            <a:xfrm rot="2700000">
              <a:off x="1220689" y="4958613"/>
              <a:ext cx="3971149" cy="3971149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18D3B1C-36E7-27B0-1FC4-7082F34FC1B1}"/>
                </a:ext>
              </a:extLst>
            </p:cNvPr>
            <p:cNvSpPr/>
            <p:nvPr/>
          </p:nvSpPr>
          <p:spPr>
            <a:xfrm>
              <a:off x="1353546" y="5091292"/>
              <a:ext cx="3707139" cy="3706488"/>
            </a:xfrm>
            <a:custGeom>
              <a:avLst/>
              <a:gdLst>
                <a:gd name="csX0" fmla="*/ 0 w 3707139"/>
                <a:gd name="csY0" fmla="*/ 1853244 h 3706488"/>
                <a:gd name="csX1" fmla="*/ 1853570 w 3707139"/>
                <a:gd name="csY1" fmla="*/ 0 h 3706488"/>
                <a:gd name="csX2" fmla="*/ 3707140 w 3707139"/>
                <a:gd name="csY2" fmla="*/ 1853244 h 3706488"/>
                <a:gd name="csX3" fmla="*/ 1853570 w 3707139"/>
                <a:gd name="csY3" fmla="*/ 3706488 h 3706488"/>
                <a:gd name="csX4" fmla="*/ 0 w 3707139"/>
                <a:gd name="csY4" fmla="*/ 1853244 h 3706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3706488">
                  <a:moveTo>
                    <a:pt x="0" y="1853244"/>
                  </a:moveTo>
                  <a:cubicBezTo>
                    <a:pt x="0" y="829726"/>
                    <a:pt x="829872" y="0"/>
                    <a:pt x="1853570" y="0"/>
                  </a:cubicBezTo>
                  <a:cubicBezTo>
                    <a:pt x="2877268" y="0"/>
                    <a:pt x="3707140" y="829726"/>
                    <a:pt x="3707140" y="1853244"/>
                  </a:cubicBezTo>
                  <a:cubicBezTo>
                    <a:pt x="3707140" y="2876762"/>
                    <a:pt x="2877268" y="3706488"/>
                    <a:pt x="1853570" y="3706488"/>
                  </a:cubicBezTo>
                  <a:cubicBezTo>
                    <a:pt x="829872" y="3706488"/>
                    <a:pt x="0" y="2876762"/>
                    <a:pt x="0" y="1853244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1" tIns="584208" rIns="584201" bIns="584208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300" kern="1200" dirty="0"/>
                <a:t>Produced Water 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DEBFFD9-780B-590C-AD55-F1FD7E660BE8}"/>
                </a:ext>
              </a:extLst>
            </p:cNvPr>
            <p:cNvSpPr/>
            <p:nvPr/>
          </p:nvSpPr>
          <p:spPr>
            <a:xfrm>
              <a:off x="1353546" y="9003348"/>
              <a:ext cx="3707139" cy="2176926"/>
            </a:xfrm>
            <a:custGeom>
              <a:avLst/>
              <a:gdLst>
                <a:gd name="csX0" fmla="*/ 0 w 3707139"/>
                <a:gd name="csY0" fmla="*/ 0 h 2176926"/>
                <a:gd name="csX1" fmla="*/ 3707139 w 3707139"/>
                <a:gd name="csY1" fmla="*/ 0 h 2176926"/>
                <a:gd name="csX2" fmla="*/ 3707139 w 3707139"/>
                <a:gd name="csY2" fmla="*/ 2176926 h 2176926"/>
                <a:gd name="csX3" fmla="*/ 0 w 3707139"/>
                <a:gd name="csY3" fmla="*/ 2176926 h 2176926"/>
                <a:gd name="csX4" fmla="*/ 0 w 3707139"/>
                <a:gd name="csY4" fmla="*/ 0 h 2176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07139" h="2176926">
                  <a:moveTo>
                    <a:pt x="0" y="0"/>
                  </a:moveTo>
                  <a:lnTo>
                    <a:pt x="3707139" y="0"/>
                  </a:lnTo>
                  <a:lnTo>
                    <a:pt x="3707139" y="2176926"/>
                  </a:lnTo>
                  <a:lnTo>
                    <a:pt x="0" y="21769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285750" lvl="1" indent="-28575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400" i="1" kern="1200" dirty="0"/>
                <a:t>A consistent, large-volume resource </a:t>
              </a:r>
            </a:p>
          </p:txBody>
        </p:sp>
      </p:grpSp>
      <p:sp>
        <p:nvSpPr>
          <p:cNvPr id="19" name="New shape">
            <a:extLst>
              <a:ext uri="{FF2B5EF4-FFF2-40B4-BE49-F238E27FC236}">
                <a16:creationId xmlns:a16="http://schemas.microsoft.com/office/drawing/2014/main" id="{B93AF7AD-6FA2-298E-081C-CC2DD3F0512D}"/>
              </a:ext>
            </a:extLst>
          </p:cNvPr>
          <p:cNvSpPr/>
          <p:nvPr/>
        </p:nvSpPr>
        <p:spPr>
          <a:xfrm>
            <a:off x="1144587" y="9759814"/>
            <a:ext cx="19583400" cy="324732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chemeClr val="tx2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The opportunity: turn an existing water stream into a potential new supply.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3654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FE8C95-67AC-A861-44EE-35D438676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F3DA9D2A-50AA-277F-5A7A-5BE4670FD6CA}"/>
              </a:ext>
            </a:extLst>
          </p:cNvPr>
          <p:cNvSpPr/>
          <p:nvPr/>
        </p:nvSpPr>
        <p:spPr>
          <a:xfrm>
            <a:off x="583248" y="631698"/>
            <a:ext cx="19458939" cy="17266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Where reclaimed freshwater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can create value 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6F9641B2-FD36-6A8A-A3E4-CD5473866738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4" name="New shape">
            <a:extLst>
              <a:ext uri="{FF2B5EF4-FFF2-40B4-BE49-F238E27FC236}">
                <a16:creationId xmlns:a16="http://schemas.microsoft.com/office/drawing/2014/main" id="{C0236298-40D7-6D97-E041-D16E8A48E2FE}"/>
              </a:ext>
            </a:extLst>
          </p:cNvPr>
          <p:cNvSpPr/>
          <p:nvPr/>
        </p:nvSpPr>
        <p:spPr>
          <a:xfrm>
            <a:off x="792097" y="364429"/>
            <a:ext cx="17155506" cy="416172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Real-world applications. Growing demand. Increasing momentum.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1470E5C-0881-6829-8269-4D66316EFBC9}"/>
              </a:ext>
            </a:extLst>
          </p:cNvPr>
          <p:cNvGrpSpPr/>
          <p:nvPr/>
        </p:nvGrpSpPr>
        <p:grpSpPr>
          <a:xfrm>
            <a:off x="1255688" y="3657600"/>
            <a:ext cx="20539099" cy="7467600"/>
            <a:chOff x="4079568" y="2536110"/>
            <a:chExt cx="16228037" cy="1019113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6E19F09-8C9E-349C-DA93-0D4E4FD66E96}"/>
                </a:ext>
              </a:extLst>
            </p:cNvPr>
            <p:cNvSpPr/>
            <p:nvPr/>
          </p:nvSpPr>
          <p:spPr>
            <a:xfrm>
              <a:off x="4079568" y="4089296"/>
              <a:ext cx="5337416" cy="8637949"/>
            </a:xfrm>
            <a:custGeom>
              <a:avLst/>
              <a:gdLst>
                <a:gd name="csX0" fmla="*/ 800612 w 5337415"/>
                <a:gd name="csY0" fmla="*/ 0 h 7090590"/>
                <a:gd name="csX1" fmla="*/ 4536803 w 5337415"/>
                <a:gd name="csY1" fmla="*/ 0 h 7090590"/>
                <a:gd name="csX2" fmla="*/ 5337415 w 5337415"/>
                <a:gd name="csY2" fmla="*/ 800612 h 7090590"/>
                <a:gd name="csX3" fmla="*/ 5337415 w 5337415"/>
                <a:gd name="csY3" fmla="*/ 7090590 h 7090590"/>
                <a:gd name="csX4" fmla="*/ 5337415 w 5337415"/>
                <a:gd name="csY4" fmla="*/ 7090590 h 7090590"/>
                <a:gd name="csX5" fmla="*/ 0 w 5337415"/>
                <a:gd name="csY5" fmla="*/ 7090590 h 7090590"/>
                <a:gd name="csX6" fmla="*/ 0 w 5337415"/>
                <a:gd name="csY6" fmla="*/ 7090590 h 7090590"/>
                <a:gd name="csX7" fmla="*/ 0 w 5337415"/>
                <a:gd name="csY7" fmla="*/ 800612 h 7090590"/>
                <a:gd name="csX8" fmla="*/ 800612 w 5337415"/>
                <a:gd name="csY8" fmla="*/ 0 h 70905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7415" h="7090590">
                  <a:moveTo>
                    <a:pt x="4536803" y="7090590"/>
                  </a:moveTo>
                  <a:lnTo>
                    <a:pt x="800612" y="7090590"/>
                  </a:lnTo>
                  <a:cubicBezTo>
                    <a:pt x="358446" y="7090590"/>
                    <a:pt x="0" y="6732144"/>
                    <a:pt x="0" y="6289978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5337415" y="0"/>
                  </a:lnTo>
                  <a:lnTo>
                    <a:pt x="5337415" y="0"/>
                  </a:lnTo>
                  <a:lnTo>
                    <a:pt x="5337415" y="6289978"/>
                  </a:lnTo>
                  <a:cubicBezTo>
                    <a:pt x="5337415" y="6732144"/>
                    <a:pt x="4978969" y="7090590"/>
                    <a:pt x="4536803" y="709059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0443" tIns="225951" rIns="460442" bIns="460442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b="1" kern="1200" dirty="0"/>
                <a:t>Oil and Gas Reuse 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i="1" dirty="0"/>
                <a:t>Existing demand and infrastructure </a:t>
              </a:r>
              <a:endParaRPr lang="en-US" sz="3400" i="1" kern="120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C99F62-DD72-A492-8F8B-41BA664CDCE2}"/>
                </a:ext>
              </a:extLst>
            </p:cNvPr>
            <p:cNvSpPr/>
            <p:nvPr/>
          </p:nvSpPr>
          <p:spPr>
            <a:xfrm>
              <a:off x="4079569" y="2536110"/>
              <a:ext cx="5337415" cy="3231337"/>
            </a:xfrm>
            <a:custGeom>
              <a:avLst/>
              <a:gdLst>
                <a:gd name="csX0" fmla="*/ 720551 w 5337415"/>
                <a:gd name="csY0" fmla="*/ 0 h 1601224"/>
                <a:gd name="csX1" fmla="*/ 4616864 w 5337415"/>
                <a:gd name="csY1" fmla="*/ 0 h 1601224"/>
                <a:gd name="csX2" fmla="*/ 5337415 w 5337415"/>
                <a:gd name="csY2" fmla="*/ 720551 h 1601224"/>
                <a:gd name="csX3" fmla="*/ 5337415 w 5337415"/>
                <a:gd name="csY3" fmla="*/ 1601224 h 1601224"/>
                <a:gd name="csX4" fmla="*/ 5337415 w 5337415"/>
                <a:gd name="csY4" fmla="*/ 1601224 h 1601224"/>
                <a:gd name="csX5" fmla="*/ 0 w 5337415"/>
                <a:gd name="csY5" fmla="*/ 1601224 h 1601224"/>
                <a:gd name="csX6" fmla="*/ 0 w 5337415"/>
                <a:gd name="csY6" fmla="*/ 1601224 h 1601224"/>
                <a:gd name="csX7" fmla="*/ 0 w 5337415"/>
                <a:gd name="csY7" fmla="*/ 720551 h 1601224"/>
                <a:gd name="csX8" fmla="*/ 720551 w 5337415"/>
                <a:gd name="csY8" fmla="*/ 0 h 1601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7415" h="1601224">
                  <a:moveTo>
                    <a:pt x="720551" y="0"/>
                  </a:moveTo>
                  <a:lnTo>
                    <a:pt x="4616864" y="0"/>
                  </a:lnTo>
                  <a:cubicBezTo>
                    <a:pt x="5014813" y="0"/>
                    <a:pt x="5337415" y="322602"/>
                    <a:pt x="5337415" y="720551"/>
                  </a:cubicBezTo>
                  <a:lnTo>
                    <a:pt x="5337415" y="1601224"/>
                  </a:lnTo>
                  <a:lnTo>
                    <a:pt x="5337415" y="1601224"/>
                  </a:lnTo>
                  <a:lnTo>
                    <a:pt x="0" y="1601224"/>
                  </a:lnTo>
                  <a:lnTo>
                    <a:pt x="0" y="1601224"/>
                  </a:lnTo>
                  <a:lnTo>
                    <a:pt x="0" y="720551"/>
                  </a:lnTo>
                  <a:cubicBezTo>
                    <a:pt x="0" y="322602"/>
                    <a:pt x="322602" y="0"/>
                    <a:pt x="72055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2816" tIns="632816" rIns="632816" bIns="421774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b="1" kern="1200" dirty="0"/>
                <a:t>ESTABLISHED 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EB324DA-B164-0D3F-C84A-B06E22DF152D}"/>
                </a:ext>
              </a:extLst>
            </p:cNvPr>
            <p:cNvSpPr/>
            <p:nvPr/>
          </p:nvSpPr>
          <p:spPr>
            <a:xfrm>
              <a:off x="9524879" y="4089295"/>
              <a:ext cx="5337415" cy="8637952"/>
            </a:xfrm>
            <a:custGeom>
              <a:avLst/>
              <a:gdLst>
                <a:gd name="csX0" fmla="*/ 800612 w 5337415"/>
                <a:gd name="csY0" fmla="*/ 0 h 7090590"/>
                <a:gd name="csX1" fmla="*/ 4536803 w 5337415"/>
                <a:gd name="csY1" fmla="*/ 0 h 7090590"/>
                <a:gd name="csX2" fmla="*/ 5337415 w 5337415"/>
                <a:gd name="csY2" fmla="*/ 800612 h 7090590"/>
                <a:gd name="csX3" fmla="*/ 5337415 w 5337415"/>
                <a:gd name="csY3" fmla="*/ 7090590 h 7090590"/>
                <a:gd name="csX4" fmla="*/ 5337415 w 5337415"/>
                <a:gd name="csY4" fmla="*/ 7090590 h 7090590"/>
                <a:gd name="csX5" fmla="*/ 0 w 5337415"/>
                <a:gd name="csY5" fmla="*/ 7090590 h 7090590"/>
                <a:gd name="csX6" fmla="*/ 0 w 5337415"/>
                <a:gd name="csY6" fmla="*/ 7090590 h 7090590"/>
                <a:gd name="csX7" fmla="*/ 0 w 5337415"/>
                <a:gd name="csY7" fmla="*/ 800612 h 7090590"/>
                <a:gd name="csX8" fmla="*/ 800612 w 5337415"/>
                <a:gd name="csY8" fmla="*/ 0 h 70905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7415" h="7090590">
                  <a:moveTo>
                    <a:pt x="4536803" y="7090590"/>
                  </a:moveTo>
                  <a:lnTo>
                    <a:pt x="800612" y="7090590"/>
                  </a:lnTo>
                  <a:cubicBezTo>
                    <a:pt x="358446" y="7090590"/>
                    <a:pt x="0" y="6732144"/>
                    <a:pt x="0" y="6289978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5337415" y="0"/>
                  </a:lnTo>
                  <a:lnTo>
                    <a:pt x="5337415" y="0"/>
                  </a:lnTo>
                  <a:lnTo>
                    <a:pt x="5337415" y="6289978"/>
                  </a:lnTo>
                  <a:cubicBezTo>
                    <a:pt x="5337415" y="6732144"/>
                    <a:pt x="4978969" y="7090590"/>
                    <a:pt x="4536803" y="709059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0442" tIns="225952" rIns="460442" bIns="460442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b="1" kern="1200" dirty="0"/>
                <a:t>Power Generation 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i="1" dirty="0"/>
                <a:t>Growing need for reliable, low-stress water supplies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i="1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b="1" dirty="0"/>
                <a:t>Data Centers/High-Performance Cooling 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 dirty="0"/>
                <a:t>Large</a:t>
              </a:r>
              <a:r>
                <a:rPr lang="en-US" sz="3400" dirty="0"/>
                <a:t>-volume cooling water demand in the region </a:t>
              </a:r>
              <a:endParaRPr lang="en-US" sz="3400" kern="120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82D226E-47A7-EAAA-E319-826688F9DBE6}"/>
                </a:ext>
              </a:extLst>
            </p:cNvPr>
            <p:cNvSpPr/>
            <p:nvPr/>
          </p:nvSpPr>
          <p:spPr>
            <a:xfrm>
              <a:off x="9524879" y="2536110"/>
              <a:ext cx="5337415" cy="3231337"/>
            </a:xfrm>
            <a:custGeom>
              <a:avLst/>
              <a:gdLst>
                <a:gd name="csX0" fmla="*/ 720551 w 5337415"/>
                <a:gd name="csY0" fmla="*/ 0 h 1601224"/>
                <a:gd name="csX1" fmla="*/ 4616864 w 5337415"/>
                <a:gd name="csY1" fmla="*/ 0 h 1601224"/>
                <a:gd name="csX2" fmla="*/ 5337415 w 5337415"/>
                <a:gd name="csY2" fmla="*/ 720551 h 1601224"/>
                <a:gd name="csX3" fmla="*/ 5337415 w 5337415"/>
                <a:gd name="csY3" fmla="*/ 1601224 h 1601224"/>
                <a:gd name="csX4" fmla="*/ 5337415 w 5337415"/>
                <a:gd name="csY4" fmla="*/ 1601224 h 1601224"/>
                <a:gd name="csX5" fmla="*/ 0 w 5337415"/>
                <a:gd name="csY5" fmla="*/ 1601224 h 1601224"/>
                <a:gd name="csX6" fmla="*/ 0 w 5337415"/>
                <a:gd name="csY6" fmla="*/ 1601224 h 1601224"/>
                <a:gd name="csX7" fmla="*/ 0 w 5337415"/>
                <a:gd name="csY7" fmla="*/ 720551 h 1601224"/>
                <a:gd name="csX8" fmla="*/ 720551 w 5337415"/>
                <a:gd name="csY8" fmla="*/ 0 h 1601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7415" h="1601224">
                  <a:moveTo>
                    <a:pt x="720551" y="0"/>
                  </a:moveTo>
                  <a:lnTo>
                    <a:pt x="4616864" y="0"/>
                  </a:lnTo>
                  <a:cubicBezTo>
                    <a:pt x="5014813" y="0"/>
                    <a:pt x="5337415" y="322602"/>
                    <a:pt x="5337415" y="720551"/>
                  </a:cubicBezTo>
                  <a:lnTo>
                    <a:pt x="5337415" y="1601224"/>
                  </a:lnTo>
                  <a:lnTo>
                    <a:pt x="5337415" y="1601224"/>
                  </a:lnTo>
                  <a:lnTo>
                    <a:pt x="0" y="1601224"/>
                  </a:lnTo>
                  <a:lnTo>
                    <a:pt x="0" y="1601224"/>
                  </a:lnTo>
                  <a:lnTo>
                    <a:pt x="0" y="720551"/>
                  </a:lnTo>
                  <a:cubicBezTo>
                    <a:pt x="0" y="322602"/>
                    <a:pt x="322602" y="0"/>
                    <a:pt x="72055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2816" tIns="632816" rIns="632816" bIns="421774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b="1" kern="1200" dirty="0"/>
                <a:t>EMERGING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07F7DA4-6D71-1B63-215A-FA03169EDC8B}"/>
                </a:ext>
              </a:extLst>
            </p:cNvPr>
            <p:cNvSpPr/>
            <p:nvPr/>
          </p:nvSpPr>
          <p:spPr>
            <a:xfrm>
              <a:off x="14970189" y="4089298"/>
              <a:ext cx="5337416" cy="8637947"/>
            </a:xfrm>
            <a:custGeom>
              <a:avLst/>
              <a:gdLst>
                <a:gd name="csX0" fmla="*/ 800612 w 5337415"/>
                <a:gd name="csY0" fmla="*/ 0 h 7090590"/>
                <a:gd name="csX1" fmla="*/ 4536803 w 5337415"/>
                <a:gd name="csY1" fmla="*/ 0 h 7090590"/>
                <a:gd name="csX2" fmla="*/ 5337415 w 5337415"/>
                <a:gd name="csY2" fmla="*/ 800612 h 7090590"/>
                <a:gd name="csX3" fmla="*/ 5337415 w 5337415"/>
                <a:gd name="csY3" fmla="*/ 7090590 h 7090590"/>
                <a:gd name="csX4" fmla="*/ 5337415 w 5337415"/>
                <a:gd name="csY4" fmla="*/ 7090590 h 7090590"/>
                <a:gd name="csX5" fmla="*/ 0 w 5337415"/>
                <a:gd name="csY5" fmla="*/ 7090590 h 7090590"/>
                <a:gd name="csX6" fmla="*/ 0 w 5337415"/>
                <a:gd name="csY6" fmla="*/ 7090590 h 7090590"/>
                <a:gd name="csX7" fmla="*/ 0 w 5337415"/>
                <a:gd name="csY7" fmla="*/ 800612 h 7090590"/>
                <a:gd name="csX8" fmla="*/ 800612 w 5337415"/>
                <a:gd name="csY8" fmla="*/ 0 h 70905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7415" h="7090590">
                  <a:moveTo>
                    <a:pt x="4536803" y="7090590"/>
                  </a:moveTo>
                  <a:lnTo>
                    <a:pt x="800612" y="7090590"/>
                  </a:lnTo>
                  <a:cubicBezTo>
                    <a:pt x="358446" y="7090590"/>
                    <a:pt x="0" y="6732144"/>
                    <a:pt x="0" y="6289978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5337415" y="0"/>
                  </a:lnTo>
                  <a:lnTo>
                    <a:pt x="5337415" y="0"/>
                  </a:lnTo>
                  <a:lnTo>
                    <a:pt x="5337415" y="6289978"/>
                  </a:lnTo>
                  <a:cubicBezTo>
                    <a:pt x="5337415" y="6732144"/>
                    <a:pt x="4978969" y="7090590"/>
                    <a:pt x="4536803" y="709059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0442" tIns="225951" rIns="460443" bIns="460442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b="1" kern="1200" dirty="0"/>
                <a:t>Surface Discharge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i="1" dirty="0"/>
                <a:t>Regulatory pathways and applications advancing 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400" i="1" kern="1200" dirty="0"/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b="1" kern="1200" dirty="0"/>
                <a:t>Land Application </a:t>
              </a:r>
            </a:p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i="1" kern="1200" dirty="0"/>
                <a:t>Growing interest and continued research </a:t>
              </a:r>
              <a:r>
                <a:rPr lang="en-US" sz="3400" kern="1200" dirty="0"/>
                <a:t> 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D3CB361-E8CE-90C4-8C46-1B94FA18630D}"/>
                </a:ext>
              </a:extLst>
            </p:cNvPr>
            <p:cNvSpPr/>
            <p:nvPr/>
          </p:nvSpPr>
          <p:spPr>
            <a:xfrm>
              <a:off x="14970189" y="2536110"/>
              <a:ext cx="5337415" cy="3231337"/>
            </a:xfrm>
            <a:custGeom>
              <a:avLst/>
              <a:gdLst>
                <a:gd name="csX0" fmla="*/ 720551 w 5337415"/>
                <a:gd name="csY0" fmla="*/ 0 h 1601224"/>
                <a:gd name="csX1" fmla="*/ 4616864 w 5337415"/>
                <a:gd name="csY1" fmla="*/ 0 h 1601224"/>
                <a:gd name="csX2" fmla="*/ 5337415 w 5337415"/>
                <a:gd name="csY2" fmla="*/ 720551 h 1601224"/>
                <a:gd name="csX3" fmla="*/ 5337415 w 5337415"/>
                <a:gd name="csY3" fmla="*/ 1601224 h 1601224"/>
                <a:gd name="csX4" fmla="*/ 5337415 w 5337415"/>
                <a:gd name="csY4" fmla="*/ 1601224 h 1601224"/>
                <a:gd name="csX5" fmla="*/ 0 w 5337415"/>
                <a:gd name="csY5" fmla="*/ 1601224 h 1601224"/>
                <a:gd name="csX6" fmla="*/ 0 w 5337415"/>
                <a:gd name="csY6" fmla="*/ 1601224 h 1601224"/>
                <a:gd name="csX7" fmla="*/ 0 w 5337415"/>
                <a:gd name="csY7" fmla="*/ 720551 h 1601224"/>
                <a:gd name="csX8" fmla="*/ 720551 w 5337415"/>
                <a:gd name="csY8" fmla="*/ 0 h 1601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7415" h="1601224">
                  <a:moveTo>
                    <a:pt x="720551" y="0"/>
                  </a:moveTo>
                  <a:lnTo>
                    <a:pt x="4616864" y="0"/>
                  </a:lnTo>
                  <a:cubicBezTo>
                    <a:pt x="5014813" y="0"/>
                    <a:pt x="5337415" y="322602"/>
                    <a:pt x="5337415" y="720551"/>
                  </a:cubicBezTo>
                  <a:lnTo>
                    <a:pt x="5337415" y="1601224"/>
                  </a:lnTo>
                  <a:lnTo>
                    <a:pt x="5337415" y="1601224"/>
                  </a:lnTo>
                  <a:lnTo>
                    <a:pt x="0" y="1601224"/>
                  </a:lnTo>
                  <a:lnTo>
                    <a:pt x="0" y="1601224"/>
                  </a:lnTo>
                  <a:lnTo>
                    <a:pt x="0" y="720551"/>
                  </a:lnTo>
                  <a:cubicBezTo>
                    <a:pt x="0" y="322602"/>
                    <a:pt x="322602" y="0"/>
                    <a:pt x="72055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2816" tIns="632816" rIns="632816" bIns="421774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b="1" kern="1200" dirty="0"/>
                <a:t>ADVANCING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0FB825B6-BDFB-E14F-5D77-FE9BE9A97601}"/>
              </a:ext>
            </a:extLst>
          </p:cNvPr>
          <p:cNvSpPr/>
          <p:nvPr/>
        </p:nvSpPr>
        <p:spPr>
          <a:xfrm>
            <a:off x="14555787" y="0"/>
            <a:ext cx="9831388" cy="1371600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6" name="New shape">
            <a:extLst>
              <a:ext uri="{FF2B5EF4-FFF2-40B4-BE49-F238E27FC236}">
                <a16:creationId xmlns:a16="http://schemas.microsoft.com/office/drawing/2014/main" id="{EAEDF64E-018E-38D9-9EA3-194D18FDCA28}"/>
              </a:ext>
            </a:extLst>
          </p:cNvPr>
          <p:cNvSpPr/>
          <p:nvPr/>
        </p:nvSpPr>
        <p:spPr>
          <a:xfrm>
            <a:off x="1255688" y="10067600"/>
            <a:ext cx="17155506" cy="416172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Different uses require different water quality, infrastructure and economics.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6262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A7099-98C8-9953-4D2E-74196C940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03C39C1B-5E4B-9493-71DB-9ADBCF2CD578}"/>
              </a:ext>
            </a:extLst>
          </p:cNvPr>
          <p:cNvSpPr/>
          <p:nvPr/>
        </p:nvSpPr>
        <p:spPr>
          <a:xfrm>
            <a:off x="583248" y="914400"/>
            <a:ext cx="16182339" cy="17266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From demonstration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to commercial scale 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17C51488-B6C1-04AB-DC75-D5C05515781F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4" name="New shape">
            <a:extLst>
              <a:ext uri="{FF2B5EF4-FFF2-40B4-BE49-F238E27FC236}">
                <a16:creationId xmlns:a16="http://schemas.microsoft.com/office/drawing/2014/main" id="{84129503-207A-5EB9-E1EA-7C01F4F7DA0C}"/>
              </a:ext>
            </a:extLst>
          </p:cNvPr>
          <p:cNvSpPr/>
          <p:nvPr/>
        </p:nvSpPr>
        <p:spPr>
          <a:xfrm>
            <a:off x="668749" y="483186"/>
            <a:ext cx="19449638" cy="408552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Building on proven performance to learn what it takes to operate at scale 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sp>
        <p:nvSpPr>
          <p:cNvPr id="35" name="New shape">
            <a:extLst>
              <a:ext uri="{FF2B5EF4-FFF2-40B4-BE49-F238E27FC236}">
                <a16:creationId xmlns:a16="http://schemas.microsoft.com/office/drawing/2014/main" id="{6C90F0A1-9906-092C-4EC1-090F7B6B9FDB}"/>
              </a:ext>
            </a:extLst>
          </p:cNvPr>
          <p:cNvSpPr/>
          <p:nvPr/>
        </p:nvSpPr>
        <p:spPr>
          <a:xfrm>
            <a:off x="14136687" y="12349987"/>
            <a:ext cx="10288588" cy="1594613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r>
              <a:rPr lang="en-US" sz="2400" b="1" i="1" dirty="0">
                <a:solidFill>
                  <a:schemeClr val="bg1"/>
                </a:solidFill>
              </a:rPr>
              <a:t>~7-acre agricultural research study</a:t>
            </a:r>
            <a:br>
              <a:rPr lang="en-US" sz="2400" i="1" dirty="0">
                <a:solidFill>
                  <a:schemeClr val="bg1"/>
                </a:solidFill>
              </a:rPr>
            </a:br>
            <a:r>
              <a:rPr lang="en-US" sz="2400" i="1" dirty="0">
                <a:solidFill>
                  <a:schemeClr val="bg1"/>
                </a:solidFill>
              </a:rPr>
              <a:t>Evaluating reclaimed freshwater in a defined, non-consumptive research setting with Texas Tech and Texas A&amp;M partners.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D788E6-60F0-5631-D955-70B218882649}"/>
              </a:ext>
            </a:extLst>
          </p:cNvPr>
          <p:cNvSpPr/>
          <p:nvPr/>
        </p:nvSpPr>
        <p:spPr>
          <a:xfrm>
            <a:off x="14136687" y="11658600"/>
            <a:ext cx="10288588" cy="20192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3296CE-DD64-1099-25F7-491E1552F4A1}"/>
              </a:ext>
            </a:extLst>
          </p:cNvPr>
          <p:cNvGrpSpPr/>
          <p:nvPr/>
        </p:nvGrpSpPr>
        <p:grpSpPr>
          <a:xfrm>
            <a:off x="583248" y="3505200"/>
            <a:ext cx="21405589" cy="5726328"/>
            <a:chOff x="771442" y="8448429"/>
            <a:chExt cx="21405589" cy="572632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518921A-2F64-D2E5-29FF-4E90AC93479F}"/>
                </a:ext>
              </a:extLst>
            </p:cNvPr>
            <p:cNvSpPr/>
            <p:nvPr/>
          </p:nvSpPr>
          <p:spPr>
            <a:xfrm>
              <a:off x="15496124" y="8448429"/>
              <a:ext cx="6680907" cy="5726328"/>
            </a:xfrm>
            <a:prstGeom prst="rect">
              <a:avLst/>
            </a:prstGeom>
            <a:blipFill>
              <a:blip r:embed="rId3"/>
              <a:srcRect/>
              <a:stretch>
                <a:fillRect l="-27000" r="-27000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AD09A9A-03E8-D886-88AB-15BB8D591460}"/>
                </a:ext>
              </a:extLst>
            </p:cNvPr>
            <p:cNvSpPr/>
            <p:nvPr/>
          </p:nvSpPr>
          <p:spPr>
            <a:xfrm>
              <a:off x="771442" y="8448429"/>
              <a:ext cx="6680907" cy="5726328"/>
            </a:xfrm>
            <a:prstGeom prst="rect">
              <a:avLst/>
            </a:prstGeom>
            <a:blipFill>
              <a:blip r:embed="rId4"/>
              <a:srcRect/>
              <a:stretch>
                <a:fillRect l="-26000" r="-26000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47BF5F3-65B3-0D81-D797-95309D56B68D}"/>
                </a:ext>
              </a:extLst>
            </p:cNvPr>
            <p:cNvSpPr/>
            <p:nvPr/>
          </p:nvSpPr>
          <p:spPr>
            <a:xfrm>
              <a:off x="771442" y="12794978"/>
              <a:ext cx="6680907" cy="1374318"/>
            </a:xfrm>
            <a:custGeom>
              <a:avLst/>
              <a:gdLst>
                <a:gd name="csX0" fmla="*/ 0 w 6680907"/>
                <a:gd name="csY0" fmla="*/ 0 h 1374318"/>
                <a:gd name="csX1" fmla="*/ 6680907 w 6680907"/>
                <a:gd name="csY1" fmla="*/ 0 h 1374318"/>
                <a:gd name="csX2" fmla="*/ 6680907 w 6680907"/>
                <a:gd name="csY2" fmla="*/ 1374318 h 1374318"/>
                <a:gd name="csX3" fmla="*/ 0 w 6680907"/>
                <a:gd name="csY3" fmla="*/ 1374318 h 1374318"/>
                <a:gd name="csX4" fmla="*/ 0 w 6680907"/>
                <a:gd name="csY4" fmla="*/ 0 h 137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680907" h="1374318">
                  <a:moveTo>
                    <a:pt x="0" y="0"/>
                  </a:moveTo>
                  <a:lnTo>
                    <a:pt x="6680907" y="0"/>
                  </a:lnTo>
                  <a:lnTo>
                    <a:pt x="6680907" y="1374318"/>
                  </a:lnTo>
                  <a:lnTo>
                    <a:pt x="0" y="13743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marL="0" lvl="0" indent="0" algn="ctr" defTabSz="2800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300" kern="1200" dirty="0"/>
                <a:t>JIP 1: PROVE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118C37A-3672-45C6-C0CC-781FDEF3BBC3}"/>
                </a:ext>
              </a:extLst>
            </p:cNvPr>
            <p:cNvSpPr/>
            <p:nvPr/>
          </p:nvSpPr>
          <p:spPr>
            <a:xfrm>
              <a:off x="8133783" y="8448429"/>
              <a:ext cx="6680907" cy="5726328"/>
            </a:xfrm>
            <a:prstGeom prst="rect">
              <a:avLst/>
            </a:prstGeom>
            <a:blipFill>
              <a:blip r:embed="rId5"/>
              <a:srcRect/>
              <a:stretch>
                <a:fillRect l="-26000" r="-26000"/>
              </a:stretch>
            </a:blip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B276835-E7BB-927D-08A3-F1D34F4C1CB2}"/>
                </a:ext>
              </a:extLst>
            </p:cNvPr>
            <p:cNvSpPr/>
            <p:nvPr/>
          </p:nvSpPr>
          <p:spPr>
            <a:xfrm>
              <a:off x="8133783" y="12788455"/>
              <a:ext cx="6680907" cy="1374318"/>
            </a:xfrm>
            <a:custGeom>
              <a:avLst/>
              <a:gdLst>
                <a:gd name="csX0" fmla="*/ 0 w 6680907"/>
                <a:gd name="csY0" fmla="*/ 0 h 1374318"/>
                <a:gd name="csX1" fmla="*/ 6680907 w 6680907"/>
                <a:gd name="csY1" fmla="*/ 0 h 1374318"/>
                <a:gd name="csX2" fmla="*/ 6680907 w 6680907"/>
                <a:gd name="csY2" fmla="*/ 1374318 h 1374318"/>
                <a:gd name="csX3" fmla="*/ 0 w 6680907"/>
                <a:gd name="csY3" fmla="*/ 1374318 h 1374318"/>
                <a:gd name="csX4" fmla="*/ 0 w 6680907"/>
                <a:gd name="csY4" fmla="*/ 0 h 137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680907" h="1374318">
                  <a:moveTo>
                    <a:pt x="0" y="0"/>
                  </a:moveTo>
                  <a:lnTo>
                    <a:pt x="6680907" y="0"/>
                  </a:lnTo>
                  <a:lnTo>
                    <a:pt x="6680907" y="1374318"/>
                  </a:lnTo>
                  <a:lnTo>
                    <a:pt x="0" y="13743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marL="0" lvl="0" indent="0" algn="ctr" defTabSz="2800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300" kern="1200" dirty="0"/>
                <a:t>JIP 2: SCALE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1965228-EA7F-27AC-C4FB-B83A57AADEEC}"/>
                </a:ext>
              </a:extLst>
            </p:cNvPr>
            <p:cNvSpPr/>
            <p:nvPr/>
          </p:nvSpPr>
          <p:spPr>
            <a:xfrm>
              <a:off x="15496124" y="12788455"/>
              <a:ext cx="6680907" cy="1374318"/>
            </a:xfrm>
            <a:custGeom>
              <a:avLst/>
              <a:gdLst>
                <a:gd name="csX0" fmla="*/ 0 w 6680907"/>
                <a:gd name="csY0" fmla="*/ 0 h 1374318"/>
                <a:gd name="csX1" fmla="*/ 6680907 w 6680907"/>
                <a:gd name="csY1" fmla="*/ 0 h 1374318"/>
                <a:gd name="csX2" fmla="*/ 6680907 w 6680907"/>
                <a:gd name="csY2" fmla="*/ 1374318 h 1374318"/>
                <a:gd name="csX3" fmla="*/ 0 w 6680907"/>
                <a:gd name="csY3" fmla="*/ 1374318 h 1374318"/>
                <a:gd name="csX4" fmla="*/ 0 w 6680907"/>
                <a:gd name="csY4" fmla="*/ 0 h 1374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680907" h="1374318">
                  <a:moveTo>
                    <a:pt x="0" y="0"/>
                  </a:moveTo>
                  <a:lnTo>
                    <a:pt x="6680907" y="0"/>
                  </a:lnTo>
                  <a:lnTo>
                    <a:pt x="6680907" y="1374318"/>
                  </a:lnTo>
                  <a:lnTo>
                    <a:pt x="0" y="13743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marL="0" lvl="0" indent="0" algn="ctr" defTabSz="2800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300" kern="1200" dirty="0"/>
                <a:t>APPLY</a:t>
              </a:r>
            </a:p>
          </p:txBody>
        </p:sp>
      </p:grp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343E99B-F6E1-281C-AE97-EAB8BEE8AED7}"/>
              </a:ext>
            </a:extLst>
          </p:cNvPr>
          <p:cNvSpPr/>
          <p:nvPr/>
        </p:nvSpPr>
        <p:spPr>
          <a:xfrm>
            <a:off x="7773987" y="11049000"/>
            <a:ext cx="3048000" cy="130098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32DBCCE1-1819-0CC0-9EEA-AD5797B434E5}"/>
              </a:ext>
            </a:extLst>
          </p:cNvPr>
          <p:cNvSpPr/>
          <p:nvPr/>
        </p:nvSpPr>
        <p:spPr>
          <a:xfrm>
            <a:off x="4116387" y="12855195"/>
            <a:ext cx="2362200" cy="22910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90C9080-11CC-5BA5-2182-C5BBFA2A4C6A}"/>
              </a:ext>
            </a:extLst>
          </p:cNvPr>
          <p:cNvSpPr/>
          <p:nvPr/>
        </p:nvSpPr>
        <p:spPr>
          <a:xfrm>
            <a:off x="13622337" y="1905000"/>
            <a:ext cx="3905250" cy="114477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E0FE3405-7F41-416D-AD31-F31E277B2304}"/>
              </a:ext>
            </a:extLst>
          </p:cNvPr>
          <p:cNvSpPr/>
          <p:nvPr/>
        </p:nvSpPr>
        <p:spPr>
          <a:xfrm>
            <a:off x="5782041" y="6469877"/>
            <a:ext cx="3645662" cy="1866140"/>
          </a:xfrm>
          <a:prstGeom prst="rightArrow">
            <a:avLst/>
          </a:prstGeom>
          <a:solidFill>
            <a:schemeClr val="accent1"/>
          </a:solidFill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10X Scale Up</a:t>
            </a:r>
          </a:p>
        </p:txBody>
      </p:sp>
      <p:sp>
        <p:nvSpPr>
          <p:cNvPr id="34" name="New shape">
            <a:extLst>
              <a:ext uri="{FF2B5EF4-FFF2-40B4-BE49-F238E27FC236}">
                <a16:creationId xmlns:a16="http://schemas.microsoft.com/office/drawing/2014/main" id="{07C1DF9C-4E24-D213-7F56-0C2586A36DAF}"/>
              </a:ext>
            </a:extLst>
          </p:cNvPr>
          <p:cNvSpPr/>
          <p:nvPr/>
        </p:nvSpPr>
        <p:spPr>
          <a:xfrm>
            <a:off x="668749" y="9534075"/>
            <a:ext cx="21320087" cy="2429325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The question is no longer whether produced water can be treated – it is whether treatment can be delivered reliably and economically at commercial scale.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86C4F-C575-B273-B646-DD6EBA4B80DF}"/>
              </a:ext>
            </a:extLst>
          </p:cNvPr>
          <p:cNvSpPr txBox="1"/>
          <p:nvPr/>
        </p:nvSpPr>
        <p:spPr>
          <a:xfrm>
            <a:off x="542563" y="9588295"/>
            <a:ext cx="659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~100 BPD pilot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81072-D6BD-835B-A3D7-756C13E126C0}"/>
              </a:ext>
            </a:extLst>
          </p:cNvPr>
          <p:cNvSpPr txBox="1"/>
          <p:nvPr/>
        </p:nvSpPr>
        <p:spPr>
          <a:xfrm>
            <a:off x="7927683" y="9479017"/>
            <a:ext cx="7200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10X scale-up; 2,000 BPD feed</a:t>
            </a:r>
          </a:p>
          <a:p>
            <a:pPr algn="ctr"/>
            <a:r>
              <a:rPr lang="en-US" dirty="0"/>
              <a:t> ~1,000 BPD reclaimed freshwater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4AD257-4B42-9251-C6B5-8E4E32782FE4}"/>
              </a:ext>
            </a:extLst>
          </p:cNvPr>
          <p:cNvSpPr txBox="1"/>
          <p:nvPr/>
        </p:nvSpPr>
        <p:spPr>
          <a:xfrm>
            <a:off x="15344959" y="9452437"/>
            <a:ext cx="6643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7-acre agricultural research site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D7CE86-35AD-FF6B-3798-59CF22D5C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20151" y="3505200"/>
            <a:ext cx="6668686" cy="443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76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086E6-F777-6E18-E7F3-E1A677DCF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647FEDEC-30F0-3CCF-F568-7AE354577CCA}"/>
              </a:ext>
            </a:extLst>
          </p:cNvPr>
          <p:cNvSpPr/>
          <p:nvPr/>
        </p:nvSpPr>
        <p:spPr>
          <a:xfrm>
            <a:off x="583248" y="914400"/>
            <a:ext cx="19154139" cy="236220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Scaling treatment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means closing the gap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E7A6DD0C-019F-059C-28BD-2B81B52C1479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4" name="New shape">
            <a:extLst>
              <a:ext uri="{FF2B5EF4-FFF2-40B4-BE49-F238E27FC236}">
                <a16:creationId xmlns:a16="http://schemas.microsoft.com/office/drawing/2014/main" id="{9A3CD7EE-D057-8EAF-72C5-6871240AC462}"/>
              </a:ext>
            </a:extLst>
          </p:cNvPr>
          <p:cNvSpPr/>
          <p:nvPr/>
        </p:nvSpPr>
        <p:spPr>
          <a:xfrm>
            <a:off x="617175" y="2257647"/>
            <a:ext cx="19049999" cy="1302764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We know we can treat the water – this opportunity is treating it competitively at scale.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sp>
        <p:nvSpPr>
          <p:cNvPr id="42" name="New shape">
            <a:extLst>
              <a:ext uri="{FF2B5EF4-FFF2-40B4-BE49-F238E27FC236}">
                <a16:creationId xmlns:a16="http://schemas.microsoft.com/office/drawing/2014/main" id="{3D536435-08E9-BF46-06E6-2D6F560DBCC7}"/>
              </a:ext>
            </a:extLst>
          </p:cNvPr>
          <p:cNvSpPr/>
          <p:nvPr/>
        </p:nvSpPr>
        <p:spPr>
          <a:xfrm>
            <a:off x="257365" y="12611355"/>
            <a:ext cx="15581884" cy="1022858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defTabSz="91440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808080"/>
                </a:solidFill>
                <a:latin typeface="Arial"/>
                <a:ea typeface="Arial"/>
              </a:rPr>
              <a:t>Footnotes Section</a:t>
            </a:r>
            <a:endParaRPr sz="1400" dirty="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35" name="New shape">
            <a:extLst>
              <a:ext uri="{FF2B5EF4-FFF2-40B4-BE49-F238E27FC236}">
                <a16:creationId xmlns:a16="http://schemas.microsoft.com/office/drawing/2014/main" id="{94382259-73E1-C303-3702-BCAF92F628D9}"/>
              </a:ext>
            </a:extLst>
          </p:cNvPr>
          <p:cNvSpPr/>
          <p:nvPr/>
        </p:nvSpPr>
        <p:spPr>
          <a:xfrm>
            <a:off x="14136687" y="12349987"/>
            <a:ext cx="10288588" cy="1594613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r>
              <a:rPr lang="en-US" sz="2400" b="1" i="1" dirty="0">
                <a:solidFill>
                  <a:schemeClr val="bg1"/>
                </a:solidFill>
              </a:rPr>
              <a:t>~7-acre agricultural research study</a:t>
            </a:r>
            <a:br>
              <a:rPr lang="en-US" sz="2400" i="1" dirty="0">
                <a:solidFill>
                  <a:schemeClr val="bg1"/>
                </a:solidFill>
              </a:rPr>
            </a:br>
            <a:r>
              <a:rPr lang="en-US" sz="2400" i="1" dirty="0">
                <a:solidFill>
                  <a:schemeClr val="bg1"/>
                </a:solidFill>
              </a:rPr>
              <a:t>Evaluating reclaimed freshwater in a defined, non-consumptive research setting with Texas Tech and Texas A&amp;M partners.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635BEF-06AD-95BD-7752-36A8CED9C2DA}"/>
              </a:ext>
            </a:extLst>
          </p:cNvPr>
          <p:cNvSpPr/>
          <p:nvPr/>
        </p:nvSpPr>
        <p:spPr>
          <a:xfrm>
            <a:off x="14136687" y="11658600"/>
            <a:ext cx="10288588" cy="20192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5991A4C-B01B-D8AD-7F86-A9A9455BF50B}"/>
              </a:ext>
            </a:extLst>
          </p:cNvPr>
          <p:cNvSpPr/>
          <p:nvPr/>
        </p:nvSpPr>
        <p:spPr>
          <a:xfrm>
            <a:off x="7773987" y="11049000"/>
            <a:ext cx="3048000" cy="130098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8D86616-21EF-2736-3496-24C947963D01}"/>
              </a:ext>
            </a:extLst>
          </p:cNvPr>
          <p:cNvSpPr/>
          <p:nvPr/>
        </p:nvSpPr>
        <p:spPr>
          <a:xfrm>
            <a:off x="4116387" y="12855195"/>
            <a:ext cx="2362200" cy="22910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6C9F495-2E98-A338-09A9-8F1D463A9133}"/>
              </a:ext>
            </a:extLst>
          </p:cNvPr>
          <p:cNvSpPr/>
          <p:nvPr/>
        </p:nvSpPr>
        <p:spPr>
          <a:xfrm>
            <a:off x="13622337" y="1905000"/>
            <a:ext cx="3905250" cy="114477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3D0009-F82C-BC07-35EA-8B301842BD57}"/>
              </a:ext>
            </a:extLst>
          </p:cNvPr>
          <p:cNvGrpSpPr/>
          <p:nvPr/>
        </p:nvGrpSpPr>
        <p:grpSpPr>
          <a:xfrm>
            <a:off x="808408" y="4191000"/>
            <a:ext cx="20071979" cy="6308089"/>
            <a:chOff x="4069609" y="3723801"/>
            <a:chExt cx="16247956" cy="626839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93598BE-6C19-7C2F-A60A-E9DD9536020B}"/>
                </a:ext>
              </a:extLst>
            </p:cNvPr>
            <p:cNvSpPr/>
            <p:nvPr/>
          </p:nvSpPr>
          <p:spPr>
            <a:xfrm>
              <a:off x="4069609" y="3723801"/>
              <a:ext cx="4953645" cy="1954816"/>
            </a:xfrm>
            <a:custGeom>
              <a:avLst/>
              <a:gdLst>
                <a:gd name="csX0" fmla="*/ 0 w 4953645"/>
                <a:gd name="csY0" fmla="*/ 0 h 1954816"/>
                <a:gd name="csX1" fmla="*/ 4953645 w 4953645"/>
                <a:gd name="csY1" fmla="*/ 0 h 1954816"/>
                <a:gd name="csX2" fmla="*/ 4953645 w 4953645"/>
                <a:gd name="csY2" fmla="*/ 1954816 h 1954816"/>
                <a:gd name="csX3" fmla="*/ 0 w 4953645"/>
                <a:gd name="csY3" fmla="*/ 1954816 h 1954816"/>
                <a:gd name="csX4" fmla="*/ 0 w 4953645"/>
                <a:gd name="csY4" fmla="*/ 0 h 1954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953645" h="1954816">
                  <a:moveTo>
                    <a:pt x="0" y="0"/>
                  </a:moveTo>
                  <a:lnTo>
                    <a:pt x="4953645" y="0"/>
                  </a:lnTo>
                  <a:lnTo>
                    <a:pt x="4953645" y="1954816"/>
                  </a:lnTo>
                  <a:lnTo>
                    <a:pt x="0" y="19548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6720" tIns="243840" rIns="426720" bIns="243840" numCol="1" spcCol="1270" anchor="ctr" anchorCtr="0">
              <a:noAutofit/>
            </a:bodyPr>
            <a:lstStyle/>
            <a:p>
              <a:pPr marL="0" lv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400" kern="1200" dirty="0"/>
                <a:t>TODAY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AD8143A-769E-33DA-4304-5746BD0EC5FB}"/>
                </a:ext>
              </a:extLst>
            </p:cNvPr>
            <p:cNvSpPr/>
            <p:nvPr/>
          </p:nvSpPr>
          <p:spPr>
            <a:xfrm>
              <a:off x="4069609" y="5678618"/>
              <a:ext cx="4953645" cy="4313579"/>
            </a:xfrm>
            <a:custGeom>
              <a:avLst/>
              <a:gdLst>
                <a:gd name="csX0" fmla="*/ 0 w 4953645"/>
                <a:gd name="csY0" fmla="*/ 0 h 4313579"/>
                <a:gd name="csX1" fmla="*/ 4953645 w 4953645"/>
                <a:gd name="csY1" fmla="*/ 0 h 4313579"/>
                <a:gd name="csX2" fmla="*/ 4953645 w 4953645"/>
                <a:gd name="csY2" fmla="*/ 4313579 h 4313579"/>
                <a:gd name="csX3" fmla="*/ 0 w 4953645"/>
                <a:gd name="csY3" fmla="*/ 4313579 h 4313579"/>
                <a:gd name="csX4" fmla="*/ 0 w 4953645"/>
                <a:gd name="csY4" fmla="*/ 0 h 4313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953645" h="4313579">
                  <a:moveTo>
                    <a:pt x="0" y="0"/>
                  </a:moveTo>
                  <a:lnTo>
                    <a:pt x="4953645" y="0"/>
                  </a:lnTo>
                  <a:lnTo>
                    <a:pt x="4953645" y="4313579"/>
                  </a:lnTo>
                  <a:lnTo>
                    <a:pt x="0" y="43135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3200" kern="1200" dirty="0"/>
                <a:t> </a:t>
              </a:r>
              <a:r>
                <a:rPr lang="en-US" sz="4000" kern="1200" dirty="0"/>
                <a:t>Established infrastructure</a:t>
              </a:r>
            </a:p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4000" kern="1200" dirty="0"/>
                <a:t> Lower-cost option in some areas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2BE071A-186D-DDC9-A545-43F9BE798BEE}"/>
                </a:ext>
              </a:extLst>
            </p:cNvPr>
            <p:cNvSpPr/>
            <p:nvPr/>
          </p:nvSpPr>
          <p:spPr>
            <a:xfrm>
              <a:off x="9716764" y="3723801"/>
              <a:ext cx="4953645" cy="1954816"/>
            </a:xfrm>
            <a:custGeom>
              <a:avLst/>
              <a:gdLst>
                <a:gd name="csX0" fmla="*/ 0 w 4953645"/>
                <a:gd name="csY0" fmla="*/ 0 h 1954816"/>
                <a:gd name="csX1" fmla="*/ 4953645 w 4953645"/>
                <a:gd name="csY1" fmla="*/ 0 h 1954816"/>
                <a:gd name="csX2" fmla="*/ 4953645 w 4953645"/>
                <a:gd name="csY2" fmla="*/ 1954816 h 1954816"/>
                <a:gd name="csX3" fmla="*/ 0 w 4953645"/>
                <a:gd name="csY3" fmla="*/ 1954816 h 1954816"/>
                <a:gd name="csX4" fmla="*/ 0 w 4953645"/>
                <a:gd name="csY4" fmla="*/ 0 h 1954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953645" h="1954816">
                  <a:moveTo>
                    <a:pt x="0" y="0"/>
                  </a:moveTo>
                  <a:lnTo>
                    <a:pt x="4953645" y="0"/>
                  </a:lnTo>
                  <a:lnTo>
                    <a:pt x="4953645" y="1954816"/>
                  </a:lnTo>
                  <a:lnTo>
                    <a:pt x="0" y="19548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6720" tIns="243840" rIns="426720" bIns="243840" numCol="1" spcCol="1270" anchor="ctr" anchorCtr="0">
              <a:noAutofit/>
            </a:bodyPr>
            <a:lstStyle/>
            <a:p>
              <a:pPr marL="0" lv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400" kern="1200" dirty="0"/>
                <a:t>WHAT IS CHANGING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21F023-B454-95BC-015F-6B737C315762}"/>
                </a:ext>
              </a:extLst>
            </p:cNvPr>
            <p:cNvSpPr/>
            <p:nvPr/>
          </p:nvSpPr>
          <p:spPr>
            <a:xfrm>
              <a:off x="9716764" y="5678618"/>
              <a:ext cx="4953645" cy="4313579"/>
            </a:xfrm>
            <a:custGeom>
              <a:avLst/>
              <a:gdLst>
                <a:gd name="csX0" fmla="*/ 0 w 4953645"/>
                <a:gd name="csY0" fmla="*/ 0 h 4313579"/>
                <a:gd name="csX1" fmla="*/ 4953645 w 4953645"/>
                <a:gd name="csY1" fmla="*/ 0 h 4313579"/>
                <a:gd name="csX2" fmla="*/ 4953645 w 4953645"/>
                <a:gd name="csY2" fmla="*/ 4313579 h 4313579"/>
                <a:gd name="csX3" fmla="*/ 0 w 4953645"/>
                <a:gd name="csY3" fmla="*/ 4313579 h 4313579"/>
                <a:gd name="csX4" fmla="*/ 0 w 4953645"/>
                <a:gd name="csY4" fmla="*/ 0 h 4313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953645" h="4313579">
                  <a:moveTo>
                    <a:pt x="0" y="0"/>
                  </a:moveTo>
                  <a:lnTo>
                    <a:pt x="4953645" y="0"/>
                  </a:lnTo>
                  <a:lnTo>
                    <a:pt x="4953645" y="4313579"/>
                  </a:lnTo>
                  <a:lnTo>
                    <a:pt x="0" y="43135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312928" bIns="352044" numCol="1" spcCol="1270" anchor="t" anchorCtr="0">
              <a:noAutofit/>
            </a:bodyPr>
            <a:lstStyle/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3200" kern="1200" dirty="0"/>
                <a:t> </a:t>
              </a:r>
              <a:r>
                <a:rPr lang="en-US" sz="4000" kern="1200" dirty="0"/>
                <a:t>Tighter capacity</a:t>
              </a:r>
            </a:p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4000" kern="1200" dirty="0"/>
                <a:t> More restrictions   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4000" kern="1200" dirty="0"/>
                <a:t>    in some areas </a:t>
              </a:r>
            </a:p>
            <a:p>
              <a:pPr marL="285750" lvl="1" indent="-28575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4000" kern="1200" dirty="0"/>
                <a:t> Greater scrutiny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4B4A700-881F-01FF-38F5-E8E0D23B63B9}"/>
                </a:ext>
              </a:extLst>
            </p:cNvPr>
            <p:cNvSpPr/>
            <p:nvPr/>
          </p:nvSpPr>
          <p:spPr>
            <a:xfrm>
              <a:off x="15363920" y="3723801"/>
              <a:ext cx="4953645" cy="1954816"/>
            </a:xfrm>
            <a:custGeom>
              <a:avLst/>
              <a:gdLst>
                <a:gd name="csX0" fmla="*/ 0 w 4953645"/>
                <a:gd name="csY0" fmla="*/ 0 h 1954816"/>
                <a:gd name="csX1" fmla="*/ 4953645 w 4953645"/>
                <a:gd name="csY1" fmla="*/ 0 h 1954816"/>
                <a:gd name="csX2" fmla="*/ 4953645 w 4953645"/>
                <a:gd name="csY2" fmla="*/ 1954816 h 1954816"/>
                <a:gd name="csX3" fmla="*/ 0 w 4953645"/>
                <a:gd name="csY3" fmla="*/ 1954816 h 1954816"/>
                <a:gd name="csX4" fmla="*/ 0 w 4953645"/>
                <a:gd name="csY4" fmla="*/ 0 h 1954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953645" h="1954816">
                  <a:moveTo>
                    <a:pt x="0" y="0"/>
                  </a:moveTo>
                  <a:lnTo>
                    <a:pt x="4953645" y="0"/>
                  </a:lnTo>
                  <a:lnTo>
                    <a:pt x="4953645" y="1954816"/>
                  </a:lnTo>
                  <a:lnTo>
                    <a:pt x="0" y="19548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4048" tIns="219456" rIns="384048" bIns="219456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000" kern="1200" dirty="0"/>
                <a:t>PATH TO SCALE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09FFF6-C3F2-9145-BFF6-BED7CCDAB59B}"/>
                </a:ext>
              </a:extLst>
            </p:cNvPr>
            <p:cNvSpPr/>
            <p:nvPr/>
          </p:nvSpPr>
          <p:spPr>
            <a:xfrm>
              <a:off x="15363920" y="5678618"/>
              <a:ext cx="4953645" cy="4313579"/>
            </a:xfrm>
            <a:custGeom>
              <a:avLst/>
              <a:gdLst>
                <a:gd name="csX0" fmla="*/ 0 w 4953645"/>
                <a:gd name="csY0" fmla="*/ 0 h 4313579"/>
                <a:gd name="csX1" fmla="*/ 4953645 w 4953645"/>
                <a:gd name="csY1" fmla="*/ 0 h 4313579"/>
                <a:gd name="csX2" fmla="*/ 4953645 w 4953645"/>
                <a:gd name="csY2" fmla="*/ 4313579 h 4313579"/>
                <a:gd name="csX3" fmla="*/ 0 w 4953645"/>
                <a:gd name="csY3" fmla="*/ 4313579 h 4313579"/>
                <a:gd name="csX4" fmla="*/ 0 w 4953645"/>
                <a:gd name="csY4" fmla="*/ 0 h 4313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953645" h="4313579">
                  <a:moveTo>
                    <a:pt x="0" y="0"/>
                  </a:moveTo>
                  <a:lnTo>
                    <a:pt x="4953645" y="0"/>
                  </a:lnTo>
                  <a:lnTo>
                    <a:pt x="4953645" y="4313579"/>
                  </a:lnTo>
                  <a:lnTo>
                    <a:pt x="0" y="43135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6032" tIns="256032" rIns="341376" bIns="384048" numCol="1" spcCol="1270" anchor="t" anchorCtr="0">
              <a:noAutofit/>
            </a:bodyPr>
            <a:lstStyle/>
            <a:p>
              <a:pPr marL="285750" lvl="1" indent="-28575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4000" kern="1200" dirty="0"/>
                <a:t> Larger facilities </a:t>
              </a:r>
            </a:p>
            <a:p>
              <a:pPr marL="285750" lvl="1" indent="-28575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4000" kern="1200" dirty="0"/>
                <a:t> Economies of scale</a:t>
              </a:r>
            </a:p>
            <a:p>
              <a:pPr marL="285750" lvl="1" indent="-28575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4000" kern="1200" dirty="0"/>
                <a:t> Technology optimization </a:t>
              </a:r>
            </a:p>
          </p:txBody>
        </p:sp>
      </p:grpSp>
      <p:sp>
        <p:nvSpPr>
          <p:cNvPr id="18" name="New shape">
            <a:extLst>
              <a:ext uri="{FF2B5EF4-FFF2-40B4-BE49-F238E27FC236}">
                <a16:creationId xmlns:a16="http://schemas.microsoft.com/office/drawing/2014/main" id="{B414BF04-62F5-431F-0B6C-D85DBEC6DE87}"/>
              </a:ext>
            </a:extLst>
          </p:cNvPr>
          <p:cNvSpPr/>
          <p:nvPr/>
        </p:nvSpPr>
        <p:spPr>
          <a:xfrm>
            <a:off x="687387" y="11270235"/>
            <a:ext cx="21746464" cy="1492513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As disposal becomes more constrained, scale can make beneficial reuse increasingly competitive.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72256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78AB6-7586-F4CC-2C67-14ADAF272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931352DA-A7E1-D4A9-2B8F-2D193D58C469}"/>
              </a:ext>
            </a:extLst>
          </p:cNvPr>
          <p:cNvSpPr/>
          <p:nvPr/>
        </p:nvSpPr>
        <p:spPr>
          <a:xfrm>
            <a:off x="583248" y="914400"/>
            <a:ext cx="14048739" cy="236220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Creating a viable path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to scale 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BBB56C26-D6B6-20A0-329A-C65D80773316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35" name="New shape">
            <a:extLst>
              <a:ext uri="{FF2B5EF4-FFF2-40B4-BE49-F238E27FC236}">
                <a16:creationId xmlns:a16="http://schemas.microsoft.com/office/drawing/2014/main" id="{849DE9F1-3B9C-5DCC-A311-BA6B2AAA017C}"/>
              </a:ext>
            </a:extLst>
          </p:cNvPr>
          <p:cNvSpPr/>
          <p:nvPr/>
        </p:nvSpPr>
        <p:spPr>
          <a:xfrm>
            <a:off x="14136687" y="12349987"/>
            <a:ext cx="10288588" cy="1594613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r>
              <a:rPr lang="en-US" sz="2400" b="1" i="1" dirty="0">
                <a:solidFill>
                  <a:schemeClr val="bg1"/>
                </a:solidFill>
              </a:rPr>
              <a:t>~7-acre agricultural research study</a:t>
            </a:r>
            <a:br>
              <a:rPr lang="en-US" sz="2400" i="1" dirty="0">
                <a:solidFill>
                  <a:schemeClr val="bg1"/>
                </a:solidFill>
              </a:rPr>
            </a:br>
            <a:r>
              <a:rPr lang="en-US" sz="2400" i="1" dirty="0">
                <a:solidFill>
                  <a:schemeClr val="bg1"/>
                </a:solidFill>
              </a:rPr>
              <a:t>Evaluating reclaimed freshwater in a defined, non-consumptive research setting with Texas Tech and Texas A&amp;M partners.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2F926A-AFE8-C619-A265-3C80F2F27FA9}"/>
              </a:ext>
            </a:extLst>
          </p:cNvPr>
          <p:cNvSpPr/>
          <p:nvPr/>
        </p:nvSpPr>
        <p:spPr>
          <a:xfrm>
            <a:off x="14136687" y="11658600"/>
            <a:ext cx="10288588" cy="20192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06625F9-0F09-F9AC-0D13-8CBDABEC9E20}"/>
              </a:ext>
            </a:extLst>
          </p:cNvPr>
          <p:cNvSpPr/>
          <p:nvPr/>
        </p:nvSpPr>
        <p:spPr>
          <a:xfrm>
            <a:off x="7773987" y="11049000"/>
            <a:ext cx="3048000" cy="130098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6B8501A-C755-CF9B-8780-2DE522DDAE6D}"/>
              </a:ext>
            </a:extLst>
          </p:cNvPr>
          <p:cNvSpPr/>
          <p:nvPr/>
        </p:nvSpPr>
        <p:spPr>
          <a:xfrm>
            <a:off x="4116387" y="12855195"/>
            <a:ext cx="2362200" cy="22910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F94B22DA-F5B0-DDE9-DBCE-25A19943891C}"/>
              </a:ext>
            </a:extLst>
          </p:cNvPr>
          <p:cNvSpPr/>
          <p:nvPr/>
        </p:nvSpPr>
        <p:spPr>
          <a:xfrm>
            <a:off x="13622337" y="1905000"/>
            <a:ext cx="3905250" cy="114477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8" name="New shape">
            <a:extLst>
              <a:ext uri="{FF2B5EF4-FFF2-40B4-BE49-F238E27FC236}">
                <a16:creationId xmlns:a16="http://schemas.microsoft.com/office/drawing/2014/main" id="{F8DC0199-09C5-3030-7D3F-0F05262A71FC}"/>
              </a:ext>
            </a:extLst>
          </p:cNvPr>
          <p:cNvSpPr/>
          <p:nvPr/>
        </p:nvSpPr>
        <p:spPr>
          <a:xfrm>
            <a:off x="687387" y="3116836"/>
            <a:ext cx="19202400" cy="1302764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States do not need to pick the technology - but they can help create the conditions for commercialization.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A2A804-8522-1CBF-DD46-564F625C85D5}"/>
              </a:ext>
            </a:extLst>
          </p:cNvPr>
          <p:cNvGrpSpPr/>
          <p:nvPr/>
        </p:nvGrpSpPr>
        <p:grpSpPr>
          <a:xfrm>
            <a:off x="583248" y="5867305"/>
            <a:ext cx="21516339" cy="6215974"/>
            <a:chOff x="4070987" y="5321588"/>
            <a:chExt cx="16245199" cy="307282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A1A9949-869F-9C77-573D-FCB83EFE8058}"/>
                </a:ext>
              </a:extLst>
            </p:cNvPr>
            <p:cNvSpPr/>
            <p:nvPr/>
          </p:nvSpPr>
          <p:spPr>
            <a:xfrm>
              <a:off x="4070987" y="5321588"/>
              <a:ext cx="4223299" cy="1689319"/>
            </a:xfrm>
            <a:custGeom>
              <a:avLst/>
              <a:gdLst>
                <a:gd name="csX0" fmla="*/ 0 w 4223299"/>
                <a:gd name="csY0" fmla="*/ 0 h 1689319"/>
                <a:gd name="csX1" fmla="*/ 3378640 w 4223299"/>
                <a:gd name="csY1" fmla="*/ 0 h 1689319"/>
                <a:gd name="csX2" fmla="*/ 4223299 w 4223299"/>
                <a:gd name="csY2" fmla="*/ 844660 h 1689319"/>
                <a:gd name="csX3" fmla="*/ 3378640 w 4223299"/>
                <a:gd name="csY3" fmla="*/ 1689319 h 1689319"/>
                <a:gd name="csX4" fmla="*/ 0 w 4223299"/>
                <a:gd name="csY4" fmla="*/ 1689319 h 1689319"/>
                <a:gd name="csX5" fmla="*/ 844660 w 4223299"/>
                <a:gd name="csY5" fmla="*/ 844660 h 1689319"/>
                <a:gd name="csX6" fmla="*/ 0 w 4223299"/>
                <a:gd name="csY6" fmla="*/ 0 h 1689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223299" h="1689319">
                  <a:moveTo>
                    <a:pt x="0" y="0"/>
                  </a:moveTo>
                  <a:lnTo>
                    <a:pt x="3378640" y="0"/>
                  </a:lnTo>
                  <a:lnTo>
                    <a:pt x="4223299" y="844660"/>
                  </a:lnTo>
                  <a:lnTo>
                    <a:pt x="3378640" y="1689319"/>
                  </a:lnTo>
                  <a:lnTo>
                    <a:pt x="0" y="1689319"/>
                  </a:lnTo>
                  <a:lnTo>
                    <a:pt x="844660" y="8446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677" tIns="44006" rIns="888665" bIns="44006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300" kern="1200" dirty="0"/>
                <a:t>CLEAR </a:t>
              </a:r>
              <a:r>
                <a:rPr lang="en-US" sz="3300" kern="1200"/>
                <a:t>PATHWAYS </a:t>
              </a:r>
              <a:endParaRPr lang="en-US" sz="3300" kern="12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894D90F-56CC-15E1-1880-B78CECFDA915}"/>
                </a:ext>
              </a:extLst>
            </p:cNvPr>
            <p:cNvSpPr/>
            <p:nvPr/>
          </p:nvSpPr>
          <p:spPr>
            <a:xfrm>
              <a:off x="4070987" y="7222073"/>
              <a:ext cx="3378639" cy="1172337"/>
            </a:xfrm>
            <a:custGeom>
              <a:avLst/>
              <a:gdLst>
                <a:gd name="csX0" fmla="*/ 0 w 3378639"/>
                <a:gd name="csY0" fmla="*/ 0 h 1172337"/>
                <a:gd name="csX1" fmla="*/ 3378639 w 3378639"/>
                <a:gd name="csY1" fmla="*/ 0 h 1172337"/>
                <a:gd name="csX2" fmla="*/ 3378639 w 3378639"/>
                <a:gd name="csY2" fmla="*/ 1172337 h 1172337"/>
                <a:gd name="csX3" fmla="*/ 0 w 3378639"/>
                <a:gd name="csY3" fmla="*/ 1172337 h 1172337"/>
                <a:gd name="csX4" fmla="*/ 0 w 3378639"/>
                <a:gd name="csY4" fmla="*/ 0 h 117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8639" h="1172337">
                  <a:moveTo>
                    <a:pt x="0" y="0"/>
                  </a:moveTo>
                  <a:lnTo>
                    <a:pt x="3378639" y="0"/>
                  </a:lnTo>
                  <a:lnTo>
                    <a:pt x="3378639" y="1172337"/>
                  </a:lnTo>
                  <a:lnTo>
                    <a:pt x="0" y="11723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800" i="1" kern="1200" dirty="0"/>
                <a:t>Regulatory certainty for new uses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4001D33-0AF9-64F5-4B29-4D813919CAF9}"/>
                </a:ext>
              </a:extLst>
            </p:cNvPr>
            <p:cNvSpPr/>
            <p:nvPr/>
          </p:nvSpPr>
          <p:spPr>
            <a:xfrm>
              <a:off x="8078287" y="5321588"/>
              <a:ext cx="4223299" cy="1689319"/>
            </a:xfrm>
            <a:custGeom>
              <a:avLst/>
              <a:gdLst>
                <a:gd name="csX0" fmla="*/ 0 w 4223299"/>
                <a:gd name="csY0" fmla="*/ 0 h 1689319"/>
                <a:gd name="csX1" fmla="*/ 3378640 w 4223299"/>
                <a:gd name="csY1" fmla="*/ 0 h 1689319"/>
                <a:gd name="csX2" fmla="*/ 4223299 w 4223299"/>
                <a:gd name="csY2" fmla="*/ 844660 h 1689319"/>
                <a:gd name="csX3" fmla="*/ 3378640 w 4223299"/>
                <a:gd name="csY3" fmla="*/ 1689319 h 1689319"/>
                <a:gd name="csX4" fmla="*/ 0 w 4223299"/>
                <a:gd name="csY4" fmla="*/ 1689319 h 1689319"/>
                <a:gd name="csX5" fmla="*/ 844660 w 4223299"/>
                <a:gd name="csY5" fmla="*/ 844660 h 1689319"/>
                <a:gd name="csX6" fmla="*/ 0 w 4223299"/>
                <a:gd name="csY6" fmla="*/ 0 h 1689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223299" h="1689319">
                  <a:moveTo>
                    <a:pt x="0" y="0"/>
                  </a:moveTo>
                  <a:lnTo>
                    <a:pt x="3378640" y="0"/>
                  </a:lnTo>
                  <a:lnTo>
                    <a:pt x="4223299" y="844660"/>
                  </a:lnTo>
                  <a:lnTo>
                    <a:pt x="3378640" y="1689319"/>
                  </a:lnTo>
                  <a:lnTo>
                    <a:pt x="0" y="1689319"/>
                  </a:lnTo>
                  <a:lnTo>
                    <a:pt x="844660" y="8446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677" tIns="44006" rIns="888665" bIns="44006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300" kern="1200" dirty="0"/>
                <a:t>FIT-FOR-PURPOSE STANDARDS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F9AFAFF-D5A6-D232-2A0A-D168E172DB3E}"/>
                </a:ext>
              </a:extLst>
            </p:cNvPr>
            <p:cNvSpPr/>
            <p:nvPr/>
          </p:nvSpPr>
          <p:spPr>
            <a:xfrm>
              <a:off x="8078287" y="7222073"/>
              <a:ext cx="3378639" cy="1172337"/>
            </a:xfrm>
            <a:custGeom>
              <a:avLst/>
              <a:gdLst>
                <a:gd name="csX0" fmla="*/ 0 w 3378639"/>
                <a:gd name="csY0" fmla="*/ 0 h 1172337"/>
                <a:gd name="csX1" fmla="*/ 3378639 w 3378639"/>
                <a:gd name="csY1" fmla="*/ 0 h 1172337"/>
                <a:gd name="csX2" fmla="*/ 3378639 w 3378639"/>
                <a:gd name="csY2" fmla="*/ 1172337 h 1172337"/>
                <a:gd name="csX3" fmla="*/ 0 w 3378639"/>
                <a:gd name="csY3" fmla="*/ 1172337 h 1172337"/>
                <a:gd name="csX4" fmla="*/ 0 w 3378639"/>
                <a:gd name="csY4" fmla="*/ 0 h 117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8639" h="1172337">
                  <a:moveTo>
                    <a:pt x="0" y="0"/>
                  </a:moveTo>
                  <a:lnTo>
                    <a:pt x="3378639" y="0"/>
                  </a:lnTo>
                  <a:lnTo>
                    <a:pt x="3378639" y="1172337"/>
                  </a:lnTo>
                  <a:lnTo>
                    <a:pt x="0" y="11723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800" i="1" kern="1200" dirty="0"/>
                <a:t>Requirements tied to intended use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8D0A44-1D0D-1FAA-68BF-D3EB4BF1CF22}"/>
                </a:ext>
              </a:extLst>
            </p:cNvPr>
            <p:cNvSpPr/>
            <p:nvPr/>
          </p:nvSpPr>
          <p:spPr>
            <a:xfrm>
              <a:off x="12085587" y="5321588"/>
              <a:ext cx="4223299" cy="1689319"/>
            </a:xfrm>
            <a:custGeom>
              <a:avLst/>
              <a:gdLst>
                <a:gd name="csX0" fmla="*/ 0 w 4223299"/>
                <a:gd name="csY0" fmla="*/ 0 h 1689319"/>
                <a:gd name="csX1" fmla="*/ 3378640 w 4223299"/>
                <a:gd name="csY1" fmla="*/ 0 h 1689319"/>
                <a:gd name="csX2" fmla="*/ 4223299 w 4223299"/>
                <a:gd name="csY2" fmla="*/ 844660 h 1689319"/>
                <a:gd name="csX3" fmla="*/ 3378640 w 4223299"/>
                <a:gd name="csY3" fmla="*/ 1689319 h 1689319"/>
                <a:gd name="csX4" fmla="*/ 0 w 4223299"/>
                <a:gd name="csY4" fmla="*/ 1689319 h 1689319"/>
                <a:gd name="csX5" fmla="*/ 844660 w 4223299"/>
                <a:gd name="csY5" fmla="*/ 844660 h 1689319"/>
                <a:gd name="csX6" fmla="*/ 0 w 4223299"/>
                <a:gd name="csY6" fmla="*/ 0 h 1689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223299" h="1689319">
                  <a:moveTo>
                    <a:pt x="0" y="0"/>
                  </a:moveTo>
                  <a:lnTo>
                    <a:pt x="3378640" y="0"/>
                  </a:lnTo>
                  <a:lnTo>
                    <a:pt x="4223299" y="844660"/>
                  </a:lnTo>
                  <a:lnTo>
                    <a:pt x="3378640" y="1689319"/>
                  </a:lnTo>
                  <a:lnTo>
                    <a:pt x="0" y="1689319"/>
                  </a:lnTo>
                  <a:lnTo>
                    <a:pt x="844660" y="8446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677" tIns="44006" rIns="888665" bIns="44006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300" kern="1200"/>
                <a:t>FIRST-OF-KIND DEPLOYMENT</a:t>
              </a:r>
              <a:endParaRPr lang="en-US" sz="3300" kern="120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1AA3043-8016-073E-9454-CD8518AF5B03}"/>
                </a:ext>
              </a:extLst>
            </p:cNvPr>
            <p:cNvSpPr/>
            <p:nvPr/>
          </p:nvSpPr>
          <p:spPr>
            <a:xfrm>
              <a:off x="12085587" y="7222073"/>
              <a:ext cx="3378639" cy="1172337"/>
            </a:xfrm>
            <a:custGeom>
              <a:avLst/>
              <a:gdLst>
                <a:gd name="csX0" fmla="*/ 0 w 3378639"/>
                <a:gd name="csY0" fmla="*/ 0 h 1172337"/>
                <a:gd name="csX1" fmla="*/ 3378639 w 3378639"/>
                <a:gd name="csY1" fmla="*/ 0 h 1172337"/>
                <a:gd name="csX2" fmla="*/ 3378639 w 3378639"/>
                <a:gd name="csY2" fmla="*/ 1172337 h 1172337"/>
                <a:gd name="csX3" fmla="*/ 0 w 3378639"/>
                <a:gd name="csY3" fmla="*/ 1172337 h 1172337"/>
                <a:gd name="csX4" fmla="*/ 0 w 3378639"/>
                <a:gd name="csY4" fmla="*/ 0 h 117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8639" h="1172337">
                  <a:moveTo>
                    <a:pt x="0" y="0"/>
                  </a:moveTo>
                  <a:lnTo>
                    <a:pt x="3378639" y="0"/>
                  </a:lnTo>
                  <a:lnTo>
                    <a:pt x="3378639" y="1172337"/>
                  </a:lnTo>
                  <a:lnTo>
                    <a:pt x="0" y="11723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800" i="1" kern="1200"/>
                <a:t>Room to demonstrate, learn, and de-risk</a:t>
              </a:r>
              <a:endParaRPr lang="en-US" sz="2800" i="1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9B55AA-DFEF-A933-DAB5-0DA4458B3C4B}"/>
                </a:ext>
              </a:extLst>
            </p:cNvPr>
            <p:cNvSpPr/>
            <p:nvPr/>
          </p:nvSpPr>
          <p:spPr>
            <a:xfrm>
              <a:off x="16092887" y="5321588"/>
              <a:ext cx="4223299" cy="1689319"/>
            </a:xfrm>
            <a:custGeom>
              <a:avLst/>
              <a:gdLst>
                <a:gd name="csX0" fmla="*/ 0 w 4223299"/>
                <a:gd name="csY0" fmla="*/ 0 h 1689319"/>
                <a:gd name="csX1" fmla="*/ 3378640 w 4223299"/>
                <a:gd name="csY1" fmla="*/ 0 h 1689319"/>
                <a:gd name="csX2" fmla="*/ 4223299 w 4223299"/>
                <a:gd name="csY2" fmla="*/ 844660 h 1689319"/>
                <a:gd name="csX3" fmla="*/ 3378640 w 4223299"/>
                <a:gd name="csY3" fmla="*/ 1689319 h 1689319"/>
                <a:gd name="csX4" fmla="*/ 0 w 4223299"/>
                <a:gd name="csY4" fmla="*/ 1689319 h 1689319"/>
                <a:gd name="csX5" fmla="*/ 844660 w 4223299"/>
                <a:gd name="csY5" fmla="*/ 844660 h 1689319"/>
                <a:gd name="csX6" fmla="*/ 0 w 4223299"/>
                <a:gd name="csY6" fmla="*/ 0 h 1689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223299" h="1689319">
                  <a:moveTo>
                    <a:pt x="0" y="0"/>
                  </a:moveTo>
                  <a:lnTo>
                    <a:pt x="3378640" y="0"/>
                  </a:lnTo>
                  <a:lnTo>
                    <a:pt x="4223299" y="844660"/>
                  </a:lnTo>
                  <a:lnTo>
                    <a:pt x="3378640" y="1689319"/>
                  </a:lnTo>
                  <a:lnTo>
                    <a:pt x="0" y="1689319"/>
                  </a:lnTo>
                  <a:lnTo>
                    <a:pt x="844660" y="8446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677" tIns="44006" rIns="888665" bIns="44006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300" kern="1200"/>
                <a:t>ECONOMIC SIGNALS</a:t>
              </a:r>
              <a:endParaRPr lang="en-US" sz="3300" kern="120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0728C6-9B00-4210-97E9-3BA88242690B}"/>
                </a:ext>
              </a:extLst>
            </p:cNvPr>
            <p:cNvSpPr/>
            <p:nvPr/>
          </p:nvSpPr>
          <p:spPr>
            <a:xfrm>
              <a:off x="16092887" y="7222073"/>
              <a:ext cx="3378639" cy="1172337"/>
            </a:xfrm>
            <a:custGeom>
              <a:avLst/>
              <a:gdLst>
                <a:gd name="csX0" fmla="*/ 0 w 3378639"/>
                <a:gd name="csY0" fmla="*/ 0 h 1172337"/>
                <a:gd name="csX1" fmla="*/ 3378639 w 3378639"/>
                <a:gd name="csY1" fmla="*/ 0 h 1172337"/>
                <a:gd name="csX2" fmla="*/ 3378639 w 3378639"/>
                <a:gd name="csY2" fmla="*/ 1172337 h 1172337"/>
                <a:gd name="csX3" fmla="*/ 0 w 3378639"/>
                <a:gd name="csY3" fmla="*/ 1172337 h 1172337"/>
                <a:gd name="csX4" fmla="*/ 0 w 3378639"/>
                <a:gd name="csY4" fmla="*/ 0 h 117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8639" h="1172337">
                  <a:moveTo>
                    <a:pt x="0" y="0"/>
                  </a:moveTo>
                  <a:lnTo>
                    <a:pt x="3378639" y="0"/>
                  </a:lnTo>
                  <a:lnTo>
                    <a:pt x="3378639" y="1172337"/>
                  </a:lnTo>
                  <a:lnTo>
                    <a:pt x="0" y="11723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2800" i="1" kern="1200"/>
                <a:t>Consider where incentives can help close the gap</a:t>
              </a:r>
              <a:endParaRPr lang="en-US" sz="2800" i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659038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2F7A3-D0C6-BFDB-C829-05C642BE7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3753323C-0834-FFFE-285B-5438EF3D93FF}"/>
              </a:ext>
            </a:extLst>
          </p:cNvPr>
          <p:cNvSpPr/>
          <p:nvPr/>
        </p:nvSpPr>
        <p:spPr>
          <a:xfrm>
            <a:off x="583248" y="914400"/>
            <a:ext cx="18011139" cy="236220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A rare opportunity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– if we do it right </a:t>
            </a:r>
            <a:endParaRPr sz="64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9B69BA69-0E43-511E-1ECB-024FB0AD0959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35" name="New shape">
            <a:extLst>
              <a:ext uri="{FF2B5EF4-FFF2-40B4-BE49-F238E27FC236}">
                <a16:creationId xmlns:a16="http://schemas.microsoft.com/office/drawing/2014/main" id="{1BA8C6FE-B482-60B9-0E58-D8D91424A828}"/>
              </a:ext>
            </a:extLst>
          </p:cNvPr>
          <p:cNvSpPr/>
          <p:nvPr/>
        </p:nvSpPr>
        <p:spPr>
          <a:xfrm>
            <a:off x="14136687" y="12349987"/>
            <a:ext cx="10288588" cy="1594613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r>
              <a:rPr lang="en-US" sz="2400" b="1" i="1" dirty="0">
                <a:solidFill>
                  <a:schemeClr val="bg1"/>
                </a:solidFill>
              </a:rPr>
              <a:t>~7-acre agricultural research study</a:t>
            </a:r>
            <a:br>
              <a:rPr lang="en-US" sz="2400" i="1" dirty="0">
                <a:solidFill>
                  <a:schemeClr val="bg1"/>
                </a:solidFill>
              </a:rPr>
            </a:br>
            <a:r>
              <a:rPr lang="en-US" sz="2400" i="1" dirty="0">
                <a:solidFill>
                  <a:schemeClr val="bg1"/>
                </a:solidFill>
              </a:rPr>
              <a:t>Evaluating reclaimed freshwater in a defined, non-consumptive research setting with Texas Tech and Texas A&amp;M partners.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800B71-75FA-5666-2141-FD6BECE55D3E}"/>
              </a:ext>
            </a:extLst>
          </p:cNvPr>
          <p:cNvSpPr/>
          <p:nvPr/>
        </p:nvSpPr>
        <p:spPr>
          <a:xfrm>
            <a:off x="14136687" y="11658600"/>
            <a:ext cx="10288588" cy="20192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695EA43-3CA9-3355-C8E2-3144A63BADED}"/>
              </a:ext>
            </a:extLst>
          </p:cNvPr>
          <p:cNvSpPr/>
          <p:nvPr/>
        </p:nvSpPr>
        <p:spPr>
          <a:xfrm>
            <a:off x="7773987" y="11049000"/>
            <a:ext cx="3048000" cy="130098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6A76ED3-9394-FDCC-263F-F7390A96F6D4}"/>
              </a:ext>
            </a:extLst>
          </p:cNvPr>
          <p:cNvSpPr/>
          <p:nvPr/>
        </p:nvSpPr>
        <p:spPr>
          <a:xfrm>
            <a:off x="4116387" y="12855195"/>
            <a:ext cx="2362200" cy="22910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D3B25AB-C1F9-F8CA-0879-E5190F6FC0EC}"/>
              </a:ext>
            </a:extLst>
          </p:cNvPr>
          <p:cNvSpPr/>
          <p:nvPr/>
        </p:nvSpPr>
        <p:spPr>
          <a:xfrm>
            <a:off x="13622337" y="1905000"/>
            <a:ext cx="3905250" cy="114477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2E5CA4-5232-77B6-86C5-4C1178489160}"/>
              </a:ext>
            </a:extLst>
          </p:cNvPr>
          <p:cNvGrpSpPr/>
          <p:nvPr/>
        </p:nvGrpSpPr>
        <p:grpSpPr>
          <a:xfrm>
            <a:off x="3506787" y="3733800"/>
            <a:ext cx="16078201" cy="8991600"/>
            <a:chOff x="6173885" y="1574112"/>
            <a:chExt cx="11950709" cy="1056777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F53C54A-369E-0E09-5028-6ADC1E9F13BB}"/>
                </a:ext>
              </a:extLst>
            </p:cNvPr>
            <p:cNvSpPr/>
            <p:nvPr/>
          </p:nvSpPr>
          <p:spPr>
            <a:xfrm>
              <a:off x="8941964" y="1574112"/>
              <a:ext cx="6503246" cy="6503246"/>
            </a:xfrm>
            <a:custGeom>
              <a:avLst/>
              <a:gdLst>
                <a:gd name="csX0" fmla="*/ 0 w 6503246"/>
                <a:gd name="csY0" fmla="*/ 3251623 h 6503246"/>
                <a:gd name="csX1" fmla="*/ 3251623 w 6503246"/>
                <a:gd name="csY1" fmla="*/ 0 h 6503246"/>
                <a:gd name="csX2" fmla="*/ 6503246 w 6503246"/>
                <a:gd name="csY2" fmla="*/ 3251623 h 6503246"/>
                <a:gd name="csX3" fmla="*/ 3251623 w 6503246"/>
                <a:gd name="csY3" fmla="*/ 6503246 h 6503246"/>
                <a:gd name="csX4" fmla="*/ 0 w 6503246"/>
                <a:gd name="csY4" fmla="*/ 3251623 h 6503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3246" h="6503246">
                  <a:moveTo>
                    <a:pt x="0" y="3251623"/>
                  </a:moveTo>
                  <a:cubicBezTo>
                    <a:pt x="0" y="1455801"/>
                    <a:pt x="1455801" y="0"/>
                    <a:pt x="3251623" y="0"/>
                  </a:cubicBezTo>
                  <a:cubicBezTo>
                    <a:pt x="5047445" y="0"/>
                    <a:pt x="6503246" y="1455801"/>
                    <a:pt x="6503246" y="3251623"/>
                  </a:cubicBezTo>
                  <a:cubicBezTo>
                    <a:pt x="6503246" y="5047445"/>
                    <a:pt x="5047445" y="6503246"/>
                    <a:pt x="3251623" y="6503246"/>
                  </a:cubicBezTo>
                  <a:cubicBezTo>
                    <a:pt x="1455801" y="6503246"/>
                    <a:pt x="0" y="5047445"/>
                    <a:pt x="0" y="325162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867099" tIns="1138068" rIns="867100" bIns="2438718" numCol="1" spcCol="1270" anchor="ctr" anchorCtr="1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kern="1200" dirty="0"/>
                <a:t>COMMUNITY</a:t>
              </a:r>
            </a:p>
            <a:p>
              <a:pPr marL="285750" lvl="1" indent="-28575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3700" kern="1200" dirty="0"/>
                <a:t>New water options and reduced pressure on traditional supplies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8DDAAD-5623-5A20-64E7-7746AFE1CE5E}"/>
                </a:ext>
              </a:extLst>
            </p:cNvPr>
            <p:cNvSpPr/>
            <p:nvPr/>
          </p:nvSpPr>
          <p:spPr>
            <a:xfrm>
              <a:off x="11621348" y="5638641"/>
              <a:ext cx="6503246" cy="6503246"/>
            </a:xfrm>
            <a:custGeom>
              <a:avLst/>
              <a:gdLst>
                <a:gd name="csX0" fmla="*/ 0 w 6503246"/>
                <a:gd name="csY0" fmla="*/ 3251623 h 6503246"/>
                <a:gd name="csX1" fmla="*/ 3251623 w 6503246"/>
                <a:gd name="csY1" fmla="*/ 0 h 6503246"/>
                <a:gd name="csX2" fmla="*/ 6503246 w 6503246"/>
                <a:gd name="csY2" fmla="*/ 3251623 h 6503246"/>
                <a:gd name="csX3" fmla="*/ 3251623 w 6503246"/>
                <a:gd name="csY3" fmla="*/ 6503246 h 6503246"/>
                <a:gd name="csX4" fmla="*/ 0 w 6503246"/>
                <a:gd name="csY4" fmla="*/ 3251623 h 6503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3246" h="6503246">
                  <a:moveTo>
                    <a:pt x="0" y="3251623"/>
                  </a:moveTo>
                  <a:cubicBezTo>
                    <a:pt x="0" y="1455801"/>
                    <a:pt x="1455801" y="0"/>
                    <a:pt x="3251623" y="0"/>
                  </a:cubicBezTo>
                  <a:cubicBezTo>
                    <a:pt x="5047445" y="0"/>
                    <a:pt x="6503246" y="1455801"/>
                    <a:pt x="6503246" y="3251623"/>
                  </a:cubicBezTo>
                  <a:cubicBezTo>
                    <a:pt x="6503246" y="5047445"/>
                    <a:pt x="5047445" y="6503246"/>
                    <a:pt x="3251623" y="6503246"/>
                  </a:cubicBezTo>
                  <a:cubicBezTo>
                    <a:pt x="1455801" y="6503246"/>
                    <a:pt x="0" y="5047445"/>
                    <a:pt x="0" y="325162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988909" tIns="1680005" rIns="612390" bIns="1246456" numCol="1" spcCol="1270" anchor="ctr" anchorCtr="1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kern="1200" dirty="0"/>
                <a:t>INDUSTRY</a:t>
              </a:r>
            </a:p>
            <a:p>
              <a:pPr marL="285750" lvl="1" indent="-28575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3700" kern="1200" dirty="0"/>
                <a:t>A more resilient, diversified water-management system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B89D0CA-1B1E-5693-BC74-3EA3CD7A899E}"/>
                </a:ext>
              </a:extLst>
            </p:cNvPr>
            <p:cNvSpPr/>
            <p:nvPr/>
          </p:nvSpPr>
          <p:spPr>
            <a:xfrm>
              <a:off x="6173885" y="5638641"/>
              <a:ext cx="6503246" cy="6503246"/>
            </a:xfrm>
            <a:custGeom>
              <a:avLst/>
              <a:gdLst>
                <a:gd name="csX0" fmla="*/ 0 w 6503246"/>
                <a:gd name="csY0" fmla="*/ 3251623 h 6503246"/>
                <a:gd name="csX1" fmla="*/ 3251623 w 6503246"/>
                <a:gd name="csY1" fmla="*/ 0 h 6503246"/>
                <a:gd name="csX2" fmla="*/ 6503246 w 6503246"/>
                <a:gd name="csY2" fmla="*/ 3251623 h 6503246"/>
                <a:gd name="csX3" fmla="*/ 3251623 w 6503246"/>
                <a:gd name="csY3" fmla="*/ 6503246 h 6503246"/>
                <a:gd name="csX4" fmla="*/ 0 w 6503246"/>
                <a:gd name="csY4" fmla="*/ 3251623 h 6503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3246" h="6503246">
                  <a:moveTo>
                    <a:pt x="0" y="3251623"/>
                  </a:moveTo>
                  <a:cubicBezTo>
                    <a:pt x="0" y="1455801"/>
                    <a:pt x="1455801" y="0"/>
                    <a:pt x="3251623" y="0"/>
                  </a:cubicBezTo>
                  <a:cubicBezTo>
                    <a:pt x="5047445" y="0"/>
                    <a:pt x="6503246" y="1455801"/>
                    <a:pt x="6503246" y="3251623"/>
                  </a:cubicBezTo>
                  <a:cubicBezTo>
                    <a:pt x="6503246" y="5047445"/>
                    <a:pt x="5047445" y="6503246"/>
                    <a:pt x="3251623" y="6503246"/>
                  </a:cubicBezTo>
                  <a:cubicBezTo>
                    <a:pt x="1455801" y="6503246"/>
                    <a:pt x="0" y="5047445"/>
                    <a:pt x="0" y="325162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12389" tIns="1680005" rIns="1988910" bIns="1246456" numCol="1" spcCol="1270" anchor="ctr" anchorCtr="1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kern="1200" dirty="0"/>
                <a:t>ENVIRONMENT</a:t>
              </a:r>
            </a:p>
            <a:p>
              <a:pPr marL="285750" lvl="1" indent="-28575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3700" kern="1200"/>
                <a:t>Potential to reduce disposal dependence and create beneficial uses</a:t>
              </a:r>
              <a:endParaRPr lang="en-US" sz="3700" kern="1200" dirty="0"/>
            </a:p>
          </p:txBody>
        </p:sp>
      </p:grpSp>
      <p:sp>
        <p:nvSpPr>
          <p:cNvPr id="6" name="New shape">
            <a:extLst>
              <a:ext uri="{FF2B5EF4-FFF2-40B4-BE49-F238E27FC236}">
                <a16:creationId xmlns:a16="http://schemas.microsoft.com/office/drawing/2014/main" id="{29C99671-2DFF-4F69-B140-9D42C8C087A9}"/>
              </a:ext>
            </a:extLst>
          </p:cNvPr>
          <p:cNvSpPr/>
          <p:nvPr/>
        </p:nvSpPr>
        <p:spPr>
          <a:xfrm>
            <a:off x="607872" y="2325055"/>
            <a:ext cx="16733202" cy="1302764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chemeClr val="tx2"/>
                </a:solidFill>
              </a:rPr>
              <a:t>The opportunity is to create value across all three. </a:t>
            </a:r>
            <a:endParaRPr lang="en-US" sz="4000" dirty="0">
              <a:solidFill>
                <a:schemeClr val="tx2"/>
              </a:solidFill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43044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84AF5-BDFA-2A07-2C41-D870E068A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>
            <a:extLst>
              <a:ext uri="{FF2B5EF4-FFF2-40B4-BE49-F238E27FC236}">
                <a16:creationId xmlns:a16="http://schemas.microsoft.com/office/drawing/2014/main" id="{F90EE1AA-0601-39DE-E81D-9C6478C3A712}"/>
              </a:ext>
            </a:extLst>
          </p:cNvPr>
          <p:cNvSpPr/>
          <p:nvPr/>
        </p:nvSpPr>
        <p:spPr>
          <a:xfrm>
            <a:off x="583248" y="914399"/>
            <a:ext cx="14048739" cy="2843837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400" b="1" dirty="0">
                <a:solidFill>
                  <a:srgbClr val="003563"/>
                </a:solidFill>
                <a:latin typeface="Arial"/>
                <a:ea typeface="Arial"/>
              </a:rPr>
              <a:t>Water is about trust – </a:t>
            </a:r>
            <a:r>
              <a:rPr lang="en-US" sz="6400" dirty="0">
                <a:solidFill>
                  <a:srgbClr val="003563"/>
                </a:solidFill>
                <a:latin typeface="Arial"/>
                <a:ea typeface="Arial"/>
              </a:rPr>
              <a:t>data and transparency is how we earn it.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400" dirty="0">
              <a:solidFill>
                <a:srgbClr val="003563"/>
              </a:solidFill>
              <a:latin typeface="Arial"/>
              <a:ea typeface="Arial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400" dirty="0">
              <a:solidFill>
                <a:srgbClr val="003563"/>
              </a:solidFill>
              <a:latin typeface="Arial"/>
              <a:ea typeface="Arial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6400" b="1" dirty="0">
              <a:solidFill>
                <a:srgbClr val="003563"/>
              </a:solidFill>
              <a:latin typeface="Arial"/>
              <a:ea typeface="Arial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600" b="1" dirty="0">
                <a:solidFill>
                  <a:srgbClr val="003563"/>
                </a:solidFill>
                <a:latin typeface="Arial"/>
                <a:ea typeface="Arial"/>
              </a:rPr>
              <a:t>Questions? </a:t>
            </a:r>
            <a:r>
              <a:rPr lang="en-US" sz="9600" dirty="0">
                <a:solidFill>
                  <a:srgbClr val="003563"/>
                </a:solidFill>
                <a:latin typeface="Arial"/>
                <a:ea typeface="Arial"/>
              </a:rPr>
              <a:t> </a:t>
            </a:r>
            <a:endParaRPr sz="9600" dirty="0">
              <a:solidFill>
                <a:srgbClr val="003563"/>
              </a:solidFill>
              <a:latin typeface="Arial"/>
              <a:ea typeface="Arial"/>
            </a:endParaRPr>
          </a:p>
        </p:txBody>
      </p:sp>
      <p:sp>
        <p:nvSpPr>
          <p:cNvPr id="3" name="New shape">
            <a:extLst>
              <a:ext uri="{FF2B5EF4-FFF2-40B4-BE49-F238E27FC236}">
                <a16:creationId xmlns:a16="http://schemas.microsoft.com/office/drawing/2014/main" id="{E77595A0-671A-DB5B-D2A1-9802FB49BEDC}"/>
              </a:ext>
            </a:extLst>
          </p:cNvPr>
          <p:cNvSpPr/>
          <p:nvPr/>
        </p:nvSpPr>
        <p:spPr>
          <a:xfrm>
            <a:off x="22433851" y="12855195"/>
            <a:ext cx="1747520" cy="730250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ctr"/>
          <a:lstStyle/>
          <a:p>
            <a:pPr algn="r" defTabSz="914400">
              <a:spcBef>
                <a:spcPct val="0"/>
              </a:spcBef>
              <a:spcAft>
                <a:spcPct val="0"/>
              </a:spcAft>
            </a:pPr>
            <a:fld id="{50E4526B-4FD6-423A-B76F-A93257E5926A}" type="slidenum">
              <a:rPr sz="1600">
                <a:solidFill>
                  <a:srgbClr val="808080"/>
                </a:solidFill>
                <a:latin typeface="Arial"/>
                <a:ea typeface="Arial"/>
              </a:rPr>
              <a:pPr algn="r" defTabSz="914400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sz="1600">
              <a:solidFill>
                <a:srgbClr val="808080"/>
              </a:solidFill>
              <a:latin typeface="Arial"/>
              <a:ea typeface="Arial"/>
            </a:endParaRPr>
          </a:p>
        </p:txBody>
      </p:sp>
      <p:sp>
        <p:nvSpPr>
          <p:cNvPr id="35" name="New shape">
            <a:extLst>
              <a:ext uri="{FF2B5EF4-FFF2-40B4-BE49-F238E27FC236}">
                <a16:creationId xmlns:a16="http://schemas.microsoft.com/office/drawing/2014/main" id="{6D35A959-4A8A-7C72-F4E9-C87AFF5BB34E}"/>
              </a:ext>
            </a:extLst>
          </p:cNvPr>
          <p:cNvSpPr/>
          <p:nvPr/>
        </p:nvSpPr>
        <p:spPr>
          <a:xfrm>
            <a:off x="14136687" y="12349987"/>
            <a:ext cx="10288588" cy="1594613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r>
              <a:rPr lang="en-US" sz="2400" b="1" i="1" dirty="0">
                <a:solidFill>
                  <a:schemeClr val="bg1"/>
                </a:solidFill>
              </a:rPr>
              <a:t>~7-acre agricultural research study</a:t>
            </a:r>
            <a:br>
              <a:rPr lang="en-US" sz="2400" i="1" dirty="0">
                <a:solidFill>
                  <a:schemeClr val="bg1"/>
                </a:solidFill>
              </a:rPr>
            </a:br>
            <a:r>
              <a:rPr lang="en-US" sz="2400" i="1" dirty="0">
                <a:solidFill>
                  <a:schemeClr val="bg1"/>
                </a:solidFill>
              </a:rPr>
              <a:t>Evaluating reclaimed freshwater in a defined, non-consumptive research setting with Texas Tech and Texas A&amp;M partners.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7947A6-B4E0-ED4C-C6BF-50758D149070}"/>
              </a:ext>
            </a:extLst>
          </p:cNvPr>
          <p:cNvSpPr/>
          <p:nvPr/>
        </p:nvSpPr>
        <p:spPr>
          <a:xfrm>
            <a:off x="14136687" y="11658600"/>
            <a:ext cx="10288588" cy="2019292"/>
          </a:xfrm>
          <a:prstGeom prst="rect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F8FF73D-8475-46C0-699A-30B3FF46F88A}"/>
              </a:ext>
            </a:extLst>
          </p:cNvPr>
          <p:cNvSpPr/>
          <p:nvPr/>
        </p:nvSpPr>
        <p:spPr>
          <a:xfrm>
            <a:off x="7773987" y="11049000"/>
            <a:ext cx="3048000" cy="130098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6C93FE6-E2D6-7270-6BC0-6FC648929CEB}"/>
              </a:ext>
            </a:extLst>
          </p:cNvPr>
          <p:cNvSpPr/>
          <p:nvPr/>
        </p:nvSpPr>
        <p:spPr>
          <a:xfrm>
            <a:off x="4116387" y="12855195"/>
            <a:ext cx="2362200" cy="229107"/>
          </a:xfrm>
          <a:prstGeom prst="rightArrow">
            <a:avLst/>
          </a:prstGeom>
          <a:noFill/>
          <a:ln w="9525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51816" rIns="182880" bIns="91440" rtlCol="0" anchor="t"/>
          <a:lstStyle/>
          <a:p>
            <a:pPr algn="l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808080"/>
              </a:solidFill>
              <a:latin typeface="+mn-ea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1642EA-0567-C9DE-BFAD-2387CB643179}"/>
              </a:ext>
            </a:extLst>
          </p:cNvPr>
          <p:cNvCxnSpPr>
            <a:cxnSpLocks/>
          </p:cNvCxnSpPr>
          <p:nvPr/>
        </p:nvCxnSpPr>
        <p:spPr>
          <a:xfrm>
            <a:off x="763587" y="3124200"/>
            <a:ext cx="4419600" cy="0"/>
          </a:xfrm>
          <a:prstGeom prst="line">
            <a:avLst/>
          </a:prstGeom>
          <a:ln w="1016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6CE187-4F26-D39B-6FC1-92C896BF7BEB}"/>
              </a:ext>
            </a:extLst>
          </p:cNvPr>
          <p:cNvGrpSpPr/>
          <p:nvPr/>
        </p:nvGrpSpPr>
        <p:grpSpPr>
          <a:xfrm>
            <a:off x="4040187" y="1143003"/>
            <a:ext cx="17678400" cy="12116813"/>
            <a:chOff x="11188182" y="2576601"/>
            <a:chExt cx="11591403" cy="1070495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93285-98F8-0618-EAFE-3351C27091AD}"/>
                </a:ext>
              </a:extLst>
            </p:cNvPr>
            <p:cNvSpPr/>
            <p:nvPr/>
          </p:nvSpPr>
          <p:spPr>
            <a:xfrm>
              <a:off x="11664493" y="9788601"/>
              <a:ext cx="3492954" cy="3492954"/>
            </a:xfrm>
            <a:prstGeom prst="rect">
              <a:avLst/>
            </a:prstGeom>
            <a:blipFill>
              <a:blip r:embed="rId3"/>
              <a:srcRect/>
              <a:stretch>
                <a:fillRect t="-17000" b="-1700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7D16CC-DA7E-9E2A-9631-F793016CB970}"/>
                </a:ext>
              </a:extLst>
            </p:cNvPr>
            <p:cNvSpPr/>
            <p:nvPr/>
          </p:nvSpPr>
          <p:spPr>
            <a:xfrm rot="16200000">
              <a:off x="9918016" y="11217536"/>
              <a:ext cx="3175413" cy="635082"/>
            </a:xfrm>
            <a:custGeom>
              <a:avLst/>
              <a:gdLst>
                <a:gd name="csX0" fmla="*/ 0 w 3175413"/>
                <a:gd name="csY0" fmla="*/ 0 h 635082"/>
                <a:gd name="csX1" fmla="*/ 3175413 w 3175413"/>
                <a:gd name="csY1" fmla="*/ 0 h 635082"/>
                <a:gd name="csX2" fmla="*/ 3175413 w 3175413"/>
                <a:gd name="csY2" fmla="*/ 635082 h 635082"/>
                <a:gd name="csX3" fmla="*/ 0 w 3175413"/>
                <a:gd name="csY3" fmla="*/ 635082 h 635082"/>
                <a:gd name="csX4" fmla="*/ 0 w 3175413"/>
                <a:gd name="csY4" fmla="*/ 0 h 635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75413" h="635082">
                  <a:moveTo>
                    <a:pt x="0" y="0"/>
                  </a:moveTo>
                  <a:lnTo>
                    <a:pt x="3175413" y="0"/>
                  </a:lnTo>
                  <a:lnTo>
                    <a:pt x="3175413" y="635082"/>
                  </a:lnTo>
                  <a:lnTo>
                    <a:pt x="0" y="6350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4" tIns="26035" rIns="26035" bIns="26034" numCol="1" spcCol="1270" anchor="b" anchorCtr="0">
              <a:noAutofit/>
            </a:bodyPr>
            <a:lstStyle/>
            <a:p>
              <a:pPr marL="0" lvl="0" indent="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100" kern="1200" dirty="0"/>
                <a:t>  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4EE329-9870-F704-79EF-6F49077BBAA5}"/>
                </a:ext>
              </a:extLst>
            </p:cNvPr>
            <p:cNvSpPr/>
            <p:nvPr/>
          </p:nvSpPr>
          <p:spPr>
            <a:xfrm>
              <a:off x="15475562" y="9788601"/>
              <a:ext cx="3492954" cy="3492954"/>
            </a:xfrm>
            <a:prstGeom prst="rect">
              <a:avLst/>
            </a:prstGeom>
            <a:blipFill>
              <a:blip r:embed="rId4"/>
              <a:srcRect/>
              <a:stretch>
                <a:fillRect t="-17000" b="-1700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08BA952-0AA8-AC83-30CD-27AA499F99A4}"/>
                </a:ext>
              </a:extLst>
            </p:cNvPr>
            <p:cNvSpPr/>
            <p:nvPr/>
          </p:nvSpPr>
          <p:spPr>
            <a:xfrm rot="16200000">
              <a:off x="13729085" y="11217536"/>
              <a:ext cx="3175413" cy="635082"/>
            </a:xfrm>
            <a:custGeom>
              <a:avLst/>
              <a:gdLst>
                <a:gd name="csX0" fmla="*/ 0 w 3175413"/>
                <a:gd name="csY0" fmla="*/ 0 h 635082"/>
                <a:gd name="csX1" fmla="*/ 3175413 w 3175413"/>
                <a:gd name="csY1" fmla="*/ 0 h 635082"/>
                <a:gd name="csX2" fmla="*/ 3175413 w 3175413"/>
                <a:gd name="csY2" fmla="*/ 635082 h 635082"/>
                <a:gd name="csX3" fmla="*/ 0 w 3175413"/>
                <a:gd name="csY3" fmla="*/ 635082 h 635082"/>
                <a:gd name="csX4" fmla="*/ 0 w 3175413"/>
                <a:gd name="csY4" fmla="*/ 0 h 635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75413" h="635082">
                  <a:moveTo>
                    <a:pt x="0" y="0"/>
                  </a:moveTo>
                  <a:lnTo>
                    <a:pt x="3175413" y="0"/>
                  </a:lnTo>
                  <a:lnTo>
                    <a:pt x="3175413" y="635082"/>
                  </a:lnTo>
                  <a:lnTo>
                    <a:pt x="0" y="6350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4" tIns="26035" rIns="26035" bIns="26034" numCol="1" spcCol="1270" anchor="b" anchorCtr="0">
              <a:noAutofit/>
            </a:bodyPr>
            <a:lstStyle/>
            <a:p>
              <a:pPr marL="0" lvl="0" indent="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100" kern="1200" dirty="0"/>
                <a:t>  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6B0B08-13FF-781B-CF90-DE6F2DDFA42A}"/>
                </a:ext>
              </a:extLst>
            </p:cNvPr>
            <p:cNvSpPr/>
            <p:nvPr/>
          </p:nvSpPr>
          <p:spPr>
            <a:xfrm>
              <a:off x="15475562" y="6182600"/>
              <a:ext cx="3492954" cy="3492954"/>
            </a:xfrm>
            <a:prstGeom prst="rect">
              <a:avLst/>
            </a:prstGeom>
            <a:blipFill>
              <a:blip r:embed="rId5"/>
              <a:srcRect/>
              <a:stretch>
                <a:fillRect t="-17000" b="-1700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84D8A5F-4F12-3FCC-88E8-408602F67B2A}"/>
                </a:ext>
              </a:extLst>
            </p:cNvPr>
            <p:cNvSpPr/>
            <p:nvPr/>
          </p:nvSpPr>
          <p:spPr>
            <a:xfrm rot="16200000">
              <a:off x="13729085" y="7611536"/>
              <a:ext cx="3175413" cy="635082"/>
            </a:xfrm>
            <a:custGeom>
              <a:avLst/>
              <a:gdLst>
                <a:gd name="csX0" fmla="*/ 0 w 3175413"/>
                <a:gd name="csY0" fmla="*/ 0 h 635082"/>
                <a:gd name="csX1" fmla="*/ 3175413 w 3175413"/>
                <a:gd name="csY1" fmla="*/ 0 h 635082"/>
                <a:gd name="csX2" fmla="*/ 3175413 w 3175413"/>
                <a:gd name="csY2" fmla="*/ 635082 h 635082"/>
                <a:gd name="csX3" fmla="*/ 0 w 3175413"/>
                <a:gd name="csY3" fmla="*/ 635082 h 635082"/>
                <a:gd name="csX4" fmla="*/ 0 w 3175413"/>
                <a:gd name="csY4" fmla="*/ 0 h 635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75413" h="635082">
                  <a:moveTo>
                    <a:pt x="0" y="0"/>
                  </a:moveTo>
                  <a:lnTo>
                    <a:pt x="3175413" y="0"/>
                  </a:lnTo>
                  <a:lnTo>
                    <a:pt x="3175413" y="635082"/>
                  </a:lnTo>
                  <a:lnTo>
                    <a:pt x="0" y="6350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4" tIns="26035" rIns="26035" bIns="26034" numCol="1" spcCol="1270" anchor="b" anchorCtr="0">
              <a:noAutofit/>
            </a:bodyPr>
            <a:lstStyle/>
            <a:p>
              <a:pPr marL="0" lvl="0" indent="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100" kern="1200"/>
                <a:t>    </a:t>
              </a:r>
              <a:endParaRPr lang="en-US" sz="4100" kern="12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0D8C4C4-8737-A3BB-FC9E-179EC9090110}"/>
                </a:ext>
              </a:extLst>
            </p:cNvPr>
            <p:cNvSpPr/>
            <p:nvPr/>
          </p:nvSpPr>
          <p:spPr>
            <a:xfrm>
              <a:off x="19286631" y="6182600"/>
              <a:ext cx="3492954" cy="3492954"/>
            </a:xfrm>
            <a:prstGeom prst="rect">
              <a:avLst/>
            </a:prstGeom>
            <a:blipFill>
              <a:blip r:embed="rId6"/>
              <a:srcRect/>
              <a:stretch>
                <a:fillRect t="-17000" b="-1700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079134-CBFF-AE4D-4697-470B89FB1591}"/>
                </a:ext>
              </a:extLst>
            </p:cNvPr>
            <p:cNvSpPr/>
            <p:nvPr/>
          </p:nvSpPr>
          <p:spPr>
            <a:xfrm rot="16200000">
              <a:off x="17540154" y="7611536"/>
              <a:ext cx="3175413" cy="635082"/>
            </a:xfrm>
            <a:custGeom>
              <a:avLst/>
              <a:gdLst>
                <a:gd name="csX0" fmla="*/ 0 w 3175413"/>
                <a:gd name="csY0" fmla="*/ 0 h 635082"/>
                <a:gd name="csX1" fmla="*/ 3175413 w 3175413"/>
                <a:gd name="csY1" fmla="*/ 0 h 635082"/>
                <a:gd name="csX2" fmla="*/ 3175413 w 3175413"/>
                <a:gd name="csY2" fmla="*/ 635082 h 635082"/>
                <a:gd name="csX3" fmla="*/ 0 w 3175413"/>
                <a:gd name="csY3" fmla="*/ 635082 h 635082"/>
                <a:gd name="csX4" fmla="*/ 0 w 3175413"/>
                <a:gd name="csY4" fmla="*/ 0 h 635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75413" h="635082">
                  <a:moveTo>
                    <a:pt x="0" y="0"/>
                  </a:moveTo>
                  <a:lnTo>
                    <a:pt x="3175413" y="0"/>
                  </a:lnTo>
                  <a:lnTo>
                    <a:pt x="3175413" y="635082"/>
                  </a:lnTo>
                  <a:lnTo>
                    <a:pt x="0" y="6350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4" tIns="26035" rIns="26035" bIns="26034" numCol="1" spcCol="1270" anchor="b" anchorCtr="0">
              <a:noAutofit/>
            </a:bodyPr>
            <a:lstStyle/>
            <a:p>
              <a:pPr marL="0" lvl="0" indent="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100" kern="1200" dirty="0"/>
                <a:t>    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3F28AA6-4B26-E20C-A132-3A63D57B0D79}"/>
                </a:ext>
              </a:extLst>
            </p:cNvPr>
            <p:cNvSpPr/>
            <p:nvPr/>
          </p:nvSpPr>
          <p:spPr>
            <a:xfrm>
              <a:off x="19286631" y="2576601"/>
              <a:ext cx="3492954" cy="3492954"/>
            </a:xfrm>
            <a:prstGeom prst="rect">
              <a:avLst/>
            </a:prstGeom>
            <a:blipFill>
              <a:blip r:embed="rId7"/>
              <a:srcRect/>
              <a:stretch>
                <a:fillRect l="-17000" r="-17000"/>
              </a:stretch>
            </a:blip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F1FAD2C-EA81-361F-D0D3-3BF257C1404C}"/>
                </a:ext>
              </a:extLst>
            </p:cNvPr>
            <p:cNvSpPr/>
            <p:nvPr/>
          </p:nvSpPr>
          <p:spPr>
            <a:xfrm rot="16200000">
              <a:off x="17540154" y="4005537"/>
              <a:ext cx="3175413" cy="635082"/>
            </a:xfrm>
            <a:custGeom>
              <a:avLst/>
              <a:gdLst>
                <a:gd name="csX0" fmla="*/ 0 w 3175413"/>
                <a:gd name="csY0" fmla="*/ 0 h 635082"/>
                <a:gd name="csX1" fmla="*/ 3175413 w 3175413"/>
                <a:gd name="csY1" fmla="*/ 0 h 635082"/>
                <a:gd name="csX2" fmla="*/ 3175413 w 3175413"/>
                <a:gd name="csY2" fmla="*/ 635082 h 635082"/>
                <a:gd name="csX3" fmla="*/ 0 w 3175413"/>
                <a:gd name="csY3" fmla="*/ 635082 h 635082"/>
                <a:gd name="csX4" fmla="*/ 0 w 3175413"/>
                <a:gd name="csY4" fmla="*/ 0 h 635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75413" h="635082">
                  <a:moveTo>
                    <a:pt x="0" y="0"/>
                  </a:moveTo>
                  <a:lnTo>
                    <a:pt x="3175413" y="0"/>
                  </a:lnTo>
                  <a:lnTo>
                    <a:pt x="3175413" y="635082"/>
                  </a:lnTo>
                  <a:lnTo>
                    <a:pt x="0" y="6350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034" tIns="26035" rIns="26035" bIns="26034" numCol="1" spcCol="1270" anchor="b" anchorCtr="0">
              <a:noAutofit/>
            </a:bodyPr>
            <a:lstStyle/>
            <a:p>
              <a:pPr marL="0" lvl="0" indent="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100" kern="1200" dirty="0"/>
                <a:t>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624707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4.228.132"/>
  <p:tag name="AS_RELEASE_DATE" val="2022.12.31"/>
  <p:tag name="AS_TITLE" val="Aspose.Slides for Java"/>
  <p:tag name="AS_VERSION" val="22.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noFill/>
          <a:prstDash val="solid"/>
          <a:miter/>
        </a:ln>
      </a:spPr>
      <a:bodyPr lIns="182880" tIns="51816" rIns="182880" bIns="91440" rtlCol="0" anchor="t"/>
      <a:lstStyle>
        <a:defPPr algn="l" defTabSz="914400">
          <a:lnSpc>
            <a:spcPct val="150000"/>
          </a:lnSpc>
          <a:spcBef>
            <a:spcPct val="0"/>
          </a:spcBef>
          <a:spcAft>
            <a:spcPct val="0"/>
          </a:spcAft>
          <a:defRPr sz="3200" dirty="0">
            <a:solidFill>
              <a:srgbClr val="808080"/>
            </a:solidFill>
            <a:latin typeface="+mn-ea"/>
            <a:cs typeface="Open Sans" panose="020B0606030504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WES_PowerPoint Template.potx" id="{699A5BA1-2B8E-4FD0-9DB9-E4ADDD1FD598}" vid="{DD9E3534-8E84-4949-A086-BF5D9D1D74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298B87AB526546911411FF3E1C1C3F" ma:contentTypeVersion="14" ma:contentTypeDescription="Create a new document." ma:contentTypeScope="" ma:versionID="c0b24d815f70bfbd2db4ee0d634b17a9">
  <xsd:schema xmlns:xsd="http://www.w3.org/2001/XMLSchema" xmlns:xs="http://www.w3.org/2001/XMLSchema" xmlns:p="http://schemas.microsoft.com/office/2006/metadata/properties" xmlns:ns2="b4eb5790-b01e-487b-8e12-906bc0780b51" xmlns:ns3="7b52d706-c677-411a-b20b-cfb816f62884" targetNamespace="http://schemas.microsoft.com/office/2006/metadata/properties" ma:root="true" ma:fieldsID="ca3b3c327ecde866cf9cbc69995f6d89" ns2:_="" ns3:_="">
    <xsd:import namespace="b4eb5790-b01e-487b-8e12-906bc0780b51"/>
    <xsd:import namespace="7b52d706-c677-411a-b20b-cfb816f628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DatePresen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b5790-b01e-487b-8e12-906bc0780b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c055a7c-b110-4b58-be8d-7548b9614b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Presented" ma:index="20" nillable="true" ma:displayName="Date Presented" ma:format="DateOnly" ma:internalName="DatePresented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2d706-c677-411a-b20b-cfb816f628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8699138-355e-44ed-afcb-8048ee863c09}" ma:internalName="TaxCatchAll" ma:showField="CatchAllData" ma:web="7b52d706-c677-411a-b20b-cfb816f62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 ma:index="21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eb5790-b01e-487b-8e12-906bc0780b51">
      <Terms xmlns="http://schemas.microsoft.com/office/infopath/2007/PartnerControls"/>
    </lcf76f155ced4ddcb4097134ff3c332f>
    <TaxCatchAll xmlns="7b52d706-c677-411a-b20b-cfb816f62884" xsi:nil="true"/>
    <DatePresented xmlns="b4eb5790-b01e-487b-8e12-906bc0780b51" xsi:nil="true"/>
  </documentManagement>
</p:properties>
</file>

<file path=customXml/itemProps1.xml><?xml version="1.0" encoding="utf-8"?>
<ds:datastoreItem xmlns:ds="http://schemas.openxmlformats.org/officeDocument/2006/customXml" ds:itemID="{8E5726AA-E43D-4B00-9245-7DD4642FF4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eb5790-b01e-487b-8e12-906bc0780b51"/>
    <ds:schemaRef ds:uri="7b52d706-c677-411a-b20b-cfb816f628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C4EA02-0DD9-4676-80D4-D334E98C12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6E7C4E-AB35-4B6E-AE20-2706E23E2387}">
  <ds:schemaRefs>
    <ds:schemaRef ds:uri="b4eb5790-b01e-487b-8e12-906bc0780b51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b52d706-c677-411a-b20b-cfb816f6288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WES_PowerPoint Template</Template>
  <TotalTime>1798</TotalTime>
  <Words>680</Words>
  <Application>Microsoft Office PowerPoint</Application>
  <PresentationFormat>Custom</PresentationFormat>
  <Paragraphs>136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Henderson, Kevin</dc:creator>
  <cp:lastModifiedBy>Braun, Angela</cp:lastModifiedBy>
  <cp:revision>7</cp:revision>
  <cp:lastPrinted>2023-02-22T20:02:23Z</cp:lastPrinted>
  <dcterms:created xsi:type="dcterms:W3CDTF">2025-08-26T08:59:22Z</dcterms:created>
  <dcterms:modified xsi:type="dcterms:W3CDTF">2026-09-24T13:29:11Z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0x01010039298B87AB526546911411FF3E1C1C3F</vt:lpwstr>
  </property>
  <property fmtid="{D5CDD505-2E9C-101B-9397-08002B2CF9AE}" pid="3" name="MediaServiceImageTags">
    <vt:lpwstr/>
  </property>
  <property fmtid="{D5CDD505-2E9C-101B-9397-08002B2CF9AE}" pid="4" name="ArticulateGUID">
    <vt:lpwstr>E1FA3DA4-811A-4A35-820C-112A2AE7855E</vt:lpwstr>
  </property>
  <property fmtid="{D5CDD505-2E9C-101B-9397-08002B2CF9AE}" pid="5" name="ArticulatePath">
    <vt:lpwstr>https://westerngaslp.sharepoint.com/sites/SouthTacticalOperations/Shared Documents/General/01- General/Templates/WES_PowerPoint Template_2023</vt:lpwstr>
  </property>
</Properties>
</file>