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Masters/slideMaster2.xml" ContentType="application/vnd.openxmlformats-officedocument.presentationml.slideMaster+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27.xml" ContentType="application/vnd.openxmlformats-officedocument.presentationml.slideLayout+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notesSlides/notesSlide24.xml" ContentType="application/vnd.openxmlformats-officedocument.presentationml.notesSlide+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Layouts/slideLayout21.xml" ContentType="application/vnd.openxmlformats-officedocument.presentationml.slideLayou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20.xml" ContentType="application/vnd.openxmlformats-officedocument.presentationml.slideLayout+xml"/>
  <Override PartName="/ppt/notesSlides/notesSlide28.xml" ContentType="application/vnd.openxmlformats-officedocument.presentationml.notesSlide+xml"/>
  <Override PartName="/ppt/slideLayouts/slideLayout19.xml" ContentType="application/vnd.openxmlformats-officedocument.presentationml.slideLayout+xml"/>
  <Override PartName="/ppt/notesSlides/notesSlide29.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3.xml" ContentType="application/vnd.openxmlformats-officedocument.presentationml.slideMaster+xml"/>
  <Override PartName="/ppt/notesSlides/notesSlide9.xml" ContentType="application/vnd.openxmlformats-officedocument.presentationml.notesSlide+xml"/>
  <Override PartName="/ppt/slideLayouts/slideLayout28.xml" ContentType="application/vnd.openxmlformats-officedocument.presentationml.slideLayout+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ppt/tags/tag1.xml" ContentType="application/vnd.openxmlformats-officedocument.presentationml.tag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5" r:id="rId2"/>
    <p:sldMasterId id="2147483687" r:id="rId3"/>
  </p:sldMasterIdLst>
  <p:notesMasterIdLst>
    <p:notesMasterId r:id="rId41"/>
  </p:notesMasterIdLst>
  <p:handoutMasterIdLst>
    <p:handoutMasterId r:id="rId42"/>
  </p:handoutMasterIdLst>
  <p:sldIdLst>
    <p:sldId id="269" r:id="rId4"/>
    <p:sldId id="276" r:id="rId5"/>
    <p:sldId id="7158" r:id="rId6"/>
    <p:sldId id="7129" r:id="rId7"/>
    <p:sldId id="7127" r:id="rId8"/>
    <p:sldId id="7098" r:id="rId9"/>
    <p:sldId id="7106" r:id="rId10"/>
    <p:sldId id="7186" r:id="rId11"/>
    <p:sldId id="7192" r:id="rId12"/>
    <p:sldId id="7102" r:id="rId13"/>
    <p:sldId id="7189" r:id="rId14"/>
    <p:sldId id="7172" r:id="rId15"/>
    <p:sldId id="7190" r:id="rId16"/>
    <p:sldId id="7135" r:id="rId17"/>
    <p:sldId id="7193" r:id="rId18"/>
    <p:sldId id="7191" r:id="rId19"/>
    <p:sldId id="7165" r:id="rId20"/>
    <p:sldId id="7150" r:id="rId21"/>
    <p:sldId id="7188" r:id="rId22"/>
    <p:sldId id="7182" r:id="rId23"/>
    <p:sldId id="7177" r:id="rId24"/>
    <p:sldId id="7194" r:id="rId25"/>
    <p:sldId id="7195" r:id="rId26"/>
    <p:sldId id="265" r:id="rId27"/>
    <p:sldId id="7105" r:id="rId28"/>
    <p:sldId id="7196" r:id="rId29"/>
    <p:sldId id="7130" r:id="rId30"/>
    <p:sldId id="6625" r:id="rId31"/>
    <p:sldId id="7137" r:id="rId32"/>
    <p:sldId id="6624" r:id="rId33"/>
    <p:sldId id="7114" r:id="rId34"/>
    <p:sldId id="7108" r:id="rId35"/>
    <p:sldId id="7173" r:id="rId36"/>
    <p:sldId id="6626" r:id="rId37"/>
    <p:sldId id="7185" r:id="rId38"/>
    <p:sldId id="7134" r:id="rId39"/>
    <p:sldId id="7187" r:id="rId40"/>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9298"/>
    <a:srgbClr val="8DD6EE"/>
    <a:srgbClr val="E4CAF4"/>
    <a:srgbClr val="A59684"/>
    <a:srgbClr val="FFFFFF"/>
    <a:srgbClr val="8C0B42"/>
    <a:srgbClr val="90D0DF"/>
    <a:srgbClr val="077F9D"/>
    <a:srgbClr val="98D799"/>
    <a:srgbClr val="96EC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66"/>
    <p:restoredTop sz="81359"/>
  </p:normalViewPr>
  <p:slideViewPr>
    <p:cSldViewPr snapToGrid="0" snapToObjects="1">
      <p:cViewPr>
        <p:scale>
          <a:sx n="131" d="100"/>
          <a:sy n="131" d="100"/>
        </p:scale>
        <p:origin x="144" y="920"/>
      </p:cViewPr>
      <p:guideLst>
        <p:guide orient="horz" pos="2280"/>
        <p:guide pos="3840"/>
      </p:guideLst>
    </p:cSldViewPr>
  </p:slideViewPr>
  <p:notesTextViewPr>
    <p:cViewPr>
      <p:scale>
        <a:sx n="1" d="1"/>
        <a:sy n="1" d="1"/>
      </p:scale>
      <p:origin x="0" y="0"/>
    </p:cViewPr>
  </p:notesTextViewPr>
  <p:notesViewPr>
    <p:cSldViewPr snapToGrid="0" snapToObjects="1" showGuides="1">
      <p:cViewPr varScale="1">
        <p:scale>
          <a:sx n="103" d="100"/>
          <a:sy n="103" d="100"/>
        </p:scale>
        <p:origin x="2430"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customXml" Target="../customXml/item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gs" Target="tags/tag1.xml"/><Relationship Id="rId48" Type="http://schemas.openxmlformats.org/officeDocument/2006/relationships/customXml" Target="../customXml/item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https://eltnmsu-my.sharepoint.com/personal/zstoll_nmsu_edu/Documents/03%20Projects/01%20NM%20PW%20RC/04%20Research/NMOSE_2020_Table5_Counties_Withdrawals%20-%20ZS%20v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zacharystoll/Downloads/reference%20values%20and%20risk%20data%20summary%20-%20Interna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eltnmsu-my.sharepoint.com/personal/zstoll_nmsu_edu/Documents/03%20Projects/01%20NM%20PW%20RC/04%20Research/2026%20OCD%20Expanded%20Production%20and%20Injection%20Summary%20Repor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eltnmsu-my.sharepoint.com/personal/zstoll_nmsu_edu/Documents/03%20Projects/01%20NM%20PW%20RC/04%20Research/NMOSE_2020_Table5_Counties_Withdrawals%20-%20ZS%20v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07851778896117E-2"/>
          <c:y val="2.5986360973805859E-2"/>
          <c:w val="0.91520563863340099"/>
          <c:h val="0.79566498390873175"/>
        </c:manualLayout>
      </c:layout>
      <c:barChart>
        <c:barDir val="col"/>
        <c:grouping val="stacked"/>
        <c:varyColors val="0"/>
        <c:ser>
          <c:idx val="0"/>
          <c:order val="0"/>
          <c:tx>
            <c:strRef>
              <c:f>'Summary Table 5'!$H$1</c:f>
              <c:strCache>
                <c:ptCount val="1"/>
                <c:pt idx="0">
                  <c:v>Groundwater Withdrawls (MGD)</c:v>
                </c:pt>
              </c:strCache>
            </c:strRef>
          </c:tx>
          <c:spPr>
            <a:solidFill>
              <a:srgbClr val="A59684"/>
            </a:solidFill>
            <a:ln>
              <a:noFill/>
            </a:ln>
            <a:effectLst/>
          </c:spPr>
          <c:invertIfNegative val="0"/>
          <c:dPt>
            <c:idx val="1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2-C8CF-AB4D-A266-B0A55B23B16D}"/>
              </c:ext>
            </c:extLst>
          </c:dPt>
          <c:dPt>
            <c:idx val="11"/>
            <c:invertIfNegative val="0"/>
            <c:bubble3D val="0"/>
            <c:spPr>
              <a:solidFill>
                <a:srgbClr val="749298">
                  <a:alpha val="50196"/>
                </a:srgbClr>
              </a:solidFill>
              <a:ln>
                <a:noFill/>
              </a:ln>
              <a:effectLst/>
            </c:spPr>
            <c:extLst>
              <c:ext xmlns:c16="http://schemas.microsoft.com/office/drawing/2014/chart" uri="{C3380CC4-5D6E-409C-BE32-E72D297353CC}">
                <c16:uniqueId val="{00000003-C8CF-AB4D-A266-B0A55B23B16D}"/>
              </c:ext>
            </c:extLst>
          </c:dPt>
          <c:dPt>
            <c:idx val="12"/>
            <c:invertIfNegative val="0"/>
            <c:bubble3D val="0"/>
            <c:spPr>
              <a:solidFill>
                <a:srgbClr val="E4CAF4"/>
              </a:solidFill>
              <a:ln>
                <a:noFill/>
              </a:ln>
              <a:effectLst/>
            </c:spPr>
          </c:dPt>
          <c:cat>
            <c:strRef>
              <c:f>'Summary Table 5'!$C$365:$C$377</c:f>
              <c:strCache>
                <c:ptCount val="13"/>
                <c:pt idx="0">
                  <c:v>Public Water Supply </c:v>
                </c:pt>
                <c:pt idx="1">
                  <c:v>Domestic (self-supplied) </c:v>
                </c:pt>
                <c:pt idx="2">
                  <c:v>Irrigated Agriculture</c:v>
                </c:pt>
                <c:pt idx="3">
                  <c:v>Livestock (self-supplied)</c:v>
                </c:pt>
                <c:pt idx="4">
                  <c:v>Commercial (self-supplied)</c:v>
                </c:pt>
                <c:pt idx="5">
                  <c:v>Industrial (self-supplied)</c:v>
                </c:pt>
                <c:pt idx="6">
                  <c:v>Mining (self-supplied)</c:v>
                </c:pt>
                <c:pt idx="7">
                  <c:v>Power (self-supplied)</c:v>
                </c:pt>
                <c:pt idx="8">
                  <c:v>Reservoir Evaporation</c:v>
                </c:pt>
                <c:pt idx="9">
                  <c:v>Grand Total</c:v>
                </c:pt>
                <c:pt idx="10">
                  <c:v>Projected Shortfall (25%)</c:v>
                </c:pt>
                <c:pt idx="11">
                  <c:v>All Sectors Excluding Ag</c:v>
                </c:pt>
                <c:pt idx="12">
                  <c:v>Produced Water (2026)</c:v>
                </c:pt>
              </c:strCache>
            </c:strRef>
          </c:cat>
          <c:val>
            <c:numRef>
              <c:f>'Summary Table 5'!$H$365:$H$377</c:f>
              <c:numCache>
                <c:formatCode>0.00</c:formatCode>
                <c:ptCount val="13"/>
                <c:pt idx="0">
                  <c:v>202.18206444657537</c:v>
                </c:pt>
                <c:pt idx="1">
                  <c:v>26.916185342465756</c:v>
                </c:pt>
                <c:pt idx="2">
                  <c:v>1338.4477127506848</c:v>
                </c:pt>
                <c:pt idx="3">
                  <c:v>31.240629846575338</c:v>
                </c:pt>
                <c:pt idx="4">
                  <c:v>27.250963767123292</c:v>
                </c:pt>
                <c:pt idx="5">
                  <c:v>7.6650868109589041</c:v>
                </c:pt>
                <c:pt idx="6">
                  <c:v>50.336391189041095</c:v>
                </c:pt>
                <c:pt idx="7">
                  <c:v>29.413186019178081</c:v>
                </c:pt>
                <c:pt idx="8">
                  <c:v>0</c:v>
                </c:pt>
                <c:pt idx="9">
                  <c:v>1713.4522201726024</c:v>
                </c:pt>
                <c:pt idx="10" formatCode="General">
                  <c:v>848.46065396712333</c:v>
                </c:pt>
                <c:pt idx="11">
                  <c:v>745.34979191506909</c:v>
                </c:pt>
                <c:pt idx="12" formatCode="General">
                  <c:v>315</c:v>
                </c:pt>
              </c:numCache>
            </c:numRef>
          </c:val>
          <c:extLst>
            <c:ext xmlns:c16="http://schemas.microsoft.com/office/drawing/2014/chart" uri="{C3380CC4-5D6E-409C-BE32-E72D297353CC}">
              <c16:uniqueId val="{00000000-C8CF-AB4D-A266-B0A55B23B16D}"/>
            </c:ext>
          </c:extLst>
        </c:ser>
        <c:ser>
          <c:idx val="1"/>
          <c:order val="1"/>
          <c:tx>
            <c:strRef>
              <c:f>'Summary Table 5'!$I$1</c:f>
              <c:strCache>
                <c:ptCount val="1"/>
                <c:pt idx="0">
                  <c:v>Surface Water Withdrawls (MGD)</c:v>
                </c:pt>
              </c:strCache>
            </c:strRef>
          </c:tx>
          <c:spPr>
            <a:solidFill>
              <a:srgbClr val="8DD6EE"/>
            </a:solidFill>
            <a:ln>
              <a:noFill/>
            </a:ln>
            <a:effectLst/>
          </c:spPr>
          <c:invertIfNegative val="0"/>
          <c:cat>
            <c:strRef>
              <c:f>'Summary Table 5'!$C$365:$C$377</c:f>
              <c:strCache>
                <c:ptCount val="13"/>
                <c:pt idx="0">
                  <c:v>Public Water Supply </c:v>
                </c:pt>
                <c:pt idx="1">
                  <c:v>Domestic (self-supplied) </c:v>
                </c:pt>
                <c:pt idx="2">
                  <c:v>Irrigated Agriculture</c:v>
                </c:pt>
                <c:pt idx="3">
                  <c:v>Livestock (self-supplied)</c:v>
                </c:pt>
                <c:pt idx="4">
                  <c:v>Commercial (self-supplied)</c:v>
                </c:pt>
                <c:pt idx="5">
                  <c:v>Industrial (self-supplied)</c:v>
                </c:pt>
                <c:pt idx="6">
                  <c:v>Mining (self-supplied)</c:v>
                </c:pt>
                <c:pt idx="7">
                  <c:v>Power (self-supplied)</c:v>
                </c:pt>
                <c:pt idx="8">
                  <c:v>Reservoir Evaporation</c:v>
                </c:pt>
                <c:pt idx="9">
                  <c:v>Grand Total</c:v>
                </c:pt>
                <c:pt idx="10">
                  <c:v>Projected Shortfall (25%)</c:v>
                </c:pt>
                <c:pt idx="11">
                  <c:v>All Sectors Excluding Ag</c:v>
                </c:pt>
                <c:pt idx="12">
                  <c:v>Produced Water (2026)</c:v>
                </c:pt>
              </c:strCache>
            </c:strRef>
          </c:cat>
          <c:val>
            <c:numRef>
              <c:f>'Summary Table 5'!$I$365:$I$377</c:f>
              <c:numCache>
                <c:formatCode>0.00</c:formatCode>
                <c:ptCount val="13"/>
                <c:pt idx="0">
                  <c:v>62.790148586301356</c:v>
                </c:pt>
                <c:pt idx="1">
                  <c:v>0</c:v>
                </c:pt>
                <c:pt idx="2">
                  <c:v>1310.0451112027397</c:v>
                </c:pt>
                <c:pt idx="3">
                  <c:v>2.7523250219178084</c:v>
                </c:pt>
                <c:pt idx="4">
                  <c:v>23.300578356164383</c:v>
                </c:pt>
                <c:pt idx="5">
                  <c:v>0</c:v>
                </c:pt>
                <c:pt idx="6">
                  <c:v>0.32763648493150688</c:v>
                </c:pt>
                <c:pt idx="7">
                  <c:v>28.990918832876712</c:v>
                </c:pt>
                <c:pt idx="8">
                  <c:v>252.18367721095888</c:v>
                </c:pt>
                <c:pt idx="9">
                  <c:v>1680.3903956958902</c:v>
                </c:pt>
              </c:numCache>
            </c:numRef>
          </c:val>
          <c:extLst>
            <c:ext xmlns:c16="http://schemas.microsoft.com/office/drawing/2014/chart" uri="{C3380CC4-5D6E-409C-BE32-E72D297353CC}">
              <c16:uniqueId val="{00000001-C8CF-AB4D-A266-B0A55B23B16D}"/>
            </c:ext>
          </c:extLst>
        </c:ser>
        <c:dLbls>
          <c:showLegendKey val="0"/>
          <c:showVal val="0"/>
          <c:showCatName val="0"/>
          <c:showSerName val="0"/>
          <c:showPercent val="0"/>
          <c:showBubbleSize val="0"/>
        </c:dLbls>
        <c:gapWidth val="219"/>
        <c:overlap val="100"/>
        <c:axId val="1256153903"/>
        <c:axId val="1452716415"/>
      </c:barChart>
      <c:catAx>
        <c:axId val="1256153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452716415"/>
        <c:crosses val="autoZero"/>
        <c:auto val="1"/>
        <c:lblAlgn val="ctr"/>
        <c:lblOffset val="100"/>
        <c:noMultiLvlLbl val="0"/>
      </c:catAx>
      <c:valAx>
        <c:axId val="145271641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Water volumes (million gallons per day, MGD)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256153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spPr>
            <a:solidFill>
              <a:schemeClr val="accent3">
                <a:lumMod val="20000"/>
                <a:lumOff val="80000"/>
              </a:schemeClr>
            </a:solidFill>
            <a:ln>
              <a:solidFill>
                <a:schemeClr val="accent3">
                  <a:lumMod val="60000"/>
                  <a:lumOff val="40000"/>
                </a:schemeClr>
              </a:solidFill>
            </a:ln>
            <a:effectLst/>
          </c:spPr>
          <c:invertIfNegative val="0"/>
          <c:dLbls>
            <c:dLbl>
              <c:idx val="1"/>
              <c:layout>
                <c:manualLayout>
                  <c:x val="1.1469996566226225E-3"/>
                  <c:y val="-6.866276515003923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291-F546-99AE-6926B8FED18E}"/>
                </c:ext>
              </c:extLst>
            </c:dLbl>
            <c:dLbl>
              <c:idx val="2"/>
              <c:layout>
                <c:manualLayout>
                  <c:x val="-1.1469996566226225E-3"/>
                  <c:y val="-2.130913401208114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291-F546-99AE-6926B8FED18E}"/>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'Detected analytes-Purified PW'!$AM$40:$AM$42</c:f>
              <c:strCache>
                <c:ptCount val="3"/>
                <c:pt idx="0">
                  <c:v>Total unique analytes analyzed across all PW samples</c:v>
                </c:pt>
                <c:pt idx="1">
                  <c:v>Total unique analytes detected in any PW sample</c:v>
                </c:pt>
                <c:pt idx="2">
                  <c:v>Unique analytes in the post-treated PW </c:v>
                </c:pt>
              </c:strCache>
            </c:strRef>
          </c:cat>
          <c:val>
            <c:numRef>
              <c:f>'Detected analytes-Purified PW'!$AN$40:$AN$42</c:f>
              <c:numCache>
                <c:formatCode>General</c:formatCode>
                <c:ptCount val="3"/>
                <c:pt idx="0">
                  <c:v>311</c:v>
                </c:pt>
                <c:pt idx="1">
                  <c:v>211</c:v>
                </c:pt>
                <c:pt idx="2">
                  <c:v>64</c:v>
                </c:pt>
              </c:numCache>
            </c:numRef>
          </c:val>
          <c:extLst>
            <c:ext xmlns:c16="http://schemas.microsoft.com/office/drawing/2014/chart" uri="{C3380CC4-5D6E-409C-BE32-E72D297353CC}">
              <c16:uniqueId val="{00000000-B291-F546-99AE-6926B8FED18E}"/>
            </c:ext>
          </c:extLst>
        </c:ser>
        <c:ser>
          <c:idx val="1"/>
          <c:order val="1"/>
          <c:spPr>
            <a:solidFill>
              <a:schemeClr val="accent5">
                <a:lumMod val="60000"/>
                <a:lumOff val="40000"/>
              </a:schemeClr>
            </a:solidFill>
            <a:ln>
              <a:solidFill>
                <a:schemeClr val="accent5"/>
              </a:solidFill>
            </a:ln>
            <a:effectLst/>
          </c:spPr>
          <c:invertIfNegative val="0"/>
          <c:dLbls>
            <c:dLbl>
              <c:idx val="0"/>
              <c:tx>
                <c:rich>
                  <a:bodyPr/>
                  <a:lstStyle/>
                  <a:p>
                    <a:r>
                      <a:rPr lang="en-US" dirty="0"/>
                      <a:t>285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398-D046-A053-54F915F54BC5}"/>
                </c:ext>
              </c:extLst>
            </c:dLbl>
            <c:dLbl>
              <c:idx val="1"/>
              <c:layout>
                <c:manualLayout>
                  <c:x val="0"/>
                  <c:y val="-2.6044497125876951E-2"/>
                </c:manualLayout>
              </c:layout>
              <c:tx>
                <c:rich>
                  <a:bodyPr/>
                  <a:lstStyle/>
                  <a:p>
                    <a:r>
                      <a:rPr lang="en-US" dirty="0"/>
                      <a:t>74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91-F546-99AE-6926B8FED18E}"/>
                </c:ext>
              </c:extLst>
            </c:dLbl>
            <c:dLbl>
              <c:idx val="2"/>
              <c:layout>
                <c:manualLayout>
                  <c:x val="-5.110321244719708E-2"/>
                  <c:y val="-4.2769650498508824E-2"/>
                </c:manualLayout>
              </c:layout>
              <c:tx>
                <c:rich>
                  <a:bodyPr/>
                  <a:lstStyle/>
                  <a:p>
                    <a:r>
                      <a:rPr lang="en-US" dirty="0"/>
                      <a:t>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91-F546-99AE-6926B8FED18E}"/>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'Detected analytes-Purified PW'!$AM$40:$AM$42</c:f>
              <c:strCache>
                <c:ptCount val="3"/>
                <c:pt idx="0">
                  <c:v>Total unique analytes analyzed across all PW samples</c:v>
                </c:pt>
                <c:pt idx="1">
                  <c:v>Total unique analytes detected in any PW sample</c:v>
                </c:pt>
                <c:pt idx="2">
                  <c:v>Unique analytes in the post-treated PW </c:v>
                </c:pt>
              </c:strCache>
            </c:strRef>
          </c:cat>
          <c:val>
            <c:numRef>
              <c:f>'Detected analytes-Purified PW'!$AO$40:$AO$42</c:f>
              <c:numCache>
                <c:formatCode>General</c:formatCode>
                <c:ptCount val="3"/>
                <c:pt idx="0">
                  <c:v>284</c:v>
                </c:pt>
                <c:pt idx="1">
                  <c:v>73</c:v>
                </c:pt>
                <c:pt idx="2">
                  <c:v>7</c:v>
                </c:pt>
              </c:numCache>
            </c:numRef>
          </c:val>
          <c:extLst>
            <c:ext xmlns:c16="http://schemas.microsoft.com/office/drawing/2014/chart" uri="{C3380CC4-5D6E-409C-BE32-E72D297353CC}">
              <c16:uniqueId val="{00000002-B291-F546-99AE-6926B8FED18E}"/>
            </c:ext>
          </c:extLst>
        </c:ser>
        <c:ser>
          <c:idx val="2"/>
          <c:order val="2"/>
          <c:spPr>
            <a:solidFill>
              <a:srgbClr val="0070C0"/>
            </a:solidFill>
            <a:ln>
              <a:solidFill>
                <a:srgbClr val="0070C0"/>
              </a:solidFill>
            </a:ln>
            <a:effectLst/>
          </c:spPr>
          <c:invertIfNegative val="0"/>
          <c:dLbls>
            <c:dLbl>
              <c:idx val="2"/>
              <c:layout>
                <c:manualLayout>
                  <c:x val="-5.1113957373505638E-2"/>
                  <c:y val="-9.12752426081262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91-F546-99AE-6926B8FED18E}"/>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'Detected analytes-Purified PW'!$AM$40:$AM$42</c:f>
              <c:strCache>
                <c:ptCount val="3"/>
                <c:pt idx="0">
                  <c:v>Total unique analytes analyzed across all PW samples</c:v>
                </c:pt>
                <c:pt idx="1">
                  <c:v>Total unique analytes detected in any PW sample</c:v>
                </c:pt>
                <c:pt idx="2">
                  <c:v>Unique analytes in the post-treated PW </c:v>
                </c:pt>
              </c:strCache>
            </c:strRef>
          </c:cat>
          <c:val>
            <c:numRef>
              <c:f>'Detected analytes-Purified PW'!$AP$40:$AP$42</c:f>
              <c:numCache>
                <c:formatCode>General</c:formatCode>
                <c:ptCount val="3"/>
                <c:pt idx="2">
                  <c:v>2</c:v>
                </c:pt>
              </c:numCache>
            </c:numRef>
          </c:val>
          <c:extLst>
            <c:ext xmlns:c16="http://schemas.microsoft.com/office/drawing/2014/chart" uri="{C3380CC4-5D6E-409C-BE32-E72D297353CC}">
              <c16:uniqueId val="{00000004-B291-F546-99AE-6926B8FED18E}"/>
            </c:ext>
          </c:extLst>
        </c:ser>
        <c:dLbls>
          <c:dLblPos val="ctr"/>
          <c:showLegendKey val="0"/>
          <c:showVal val="1"/>
          <c:showCatName val="0"/>
          <c:showSerName val="0"/>
          <c:showPercent val="0"/>
          <c:showBubbleSize val="0"/>
        </c:dLbls>
        <c:gapWidth val="150"/>
        <c:overlap val="100"/>
        <c:axId val="446556416"/>
        <c:axId val="446570368"/>
      </c:barChart>
      <c:catAx>
        <c:axId val="44655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6570368"/>
        <c:crosses val="autoZero"/>
        <c:auto val="1"/>
        <c:lblAlgn val="ctr"/>
        <c:lblOffset val="100"/>
        <c:noMultiLvlLbl val="0"/>
      </c:catAx>
      <c:valAx>
        <c:axId val="4465703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 Analytes Analyzed and/or Detected</a:t>
                </a:r>
              </a:p>
            </c:rich>
          </c:tx>
          <c:layout>
            <c:manualLayout>
              <c:xMode val="edge"/>
              <c:yMode val="edge"/>
              <c:x val="4.5879986264904899E-3"/>
              <c:y val="0.27348418509900546"/>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6556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121650749237942"/>
          <c:y val="2.1547502448579822E-2"/>
          <c:w val="0.66563591327892013"/>
          <c:h val="0.84892496686706653"/>
        </c:manualLayout>
      </c:layout>
      <c:lineChart>
        <c:grouping val="standard"/>
        <c:varyColors val="0"/>
        <c:ser>
          <c:idx val="0"/>
          <c:order val="0"/>
          <c:tx>
            <c:strRef>
              <c:f>ExpandedProductionInjectionSumm!$V$565</c:f>
              <c:strCache>
                <c:ptCount val="1"/>
                <c:pt idx="0">
                  <c:v>Total PW (bbl/yr)</c:v>
                </c:pt>
              </c:strCache>
            </c:strRef>
          </c:tx>
          <c:spPr>
            <a:ln w="19050" cap="rnd">
              <a:solidFill>
                <a:schemeClr val="accent5">
                  <a:lumMod val="60000"/>
                  <a:lumOff val="40000"/>
                </a:schemeClr>
              </a:solidFill>
              <a:round/>
            </a:ln>
            <a:effectLst/>
          </c:spPr>
          <c:marker>
            <c:symbol val="circle"/>
            <c:size val="5"/>
            <c:spPr>
              <a:solidFill>
                <a:schemeClr val="accent5">
                  <a:lumMod val="75000"/>
                </a:schemeClr>
              </a:solidFill>
              <a:ln w="9525">
                <a:solidFill>
                  <a:schemeClr val="accent5">
                    <a:lumMod val="60000"/>
                    <a:lumOff val="40000"/>
                  </a:schemeClr>
                </a:solidFill>
              </a:ln>
              <a:effectLst/>
            </c:spPr>
          </c:marker>
          <c:cat>
            <c:numRef>
              <c:f>ExpandedProductionInjectionSumm!$U$566:$U$591</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ExpandedProductionInjectionSumm!$V$566:$V$591</c:f>
              <c:numCache>
                <c:formatCode>#,##0</c:formatCode>
                <c:ptCount val="26"/>
                <c:pt idx="0">
                  <c:v>602519566</c:v>
                </c:pt>
                <c:pt idx="1">
                  <c:v>641944653</c:v>
                </c:pt>
                <c:pt idx="2">
                  <c:v>630670893</c:v>
                </c:pt>
                <c:pt idx="3">
                  <c:v>635554176</c:v>
                </c:pt>
                <c:pt idx="4">
                  <c:v>633239440</c:v>
                </c:pt>
                <c:pt idx="5">
                  <c:v>646711049</c:v>
                </c:pt>
                <c:pt idx="6">
                  <c:v>635411814</c:v>
                </c:pt>
                <c:pt idx="7">
                  <c:v>662554067</c:v>
                </c:pt>
                <c:pt idx="8">
                  <c:v>735265439</c:v>
                </c:pt>
                <c:pt idx="9">
                  <c:v>691196624</c:v>
                </c:pt>
                <c:pt idx="10">
                  <c:v>715789800</c:v>
                </c:pt>
                <c:pt idx="11">
                  <c:v>726035733</c:v>
                </c:pt>
                <c:pt idx="12">
                  <c:v>778419683</c:v>
                </c:pt>
                <c:pt idx="13">
                  <c:v>812424813</c:v>
                </c:pt>
                <c:pt idx="14">
                  <c:v>892595204</c:v>
                </c:pt>
                <c:pt idx="15">
                  <c:v>905348782</c:v>
                </c:pt>
                <c:pt idx="16">
                  <c:v>856058345</c:v>
                </c:pt>
                <c:pt idx="17">
                  <c:v>893590548</c:v>
                </c:pt>
                <c:pt idx="18">
                  <c:v>1056024173</c:v>
                </c:pt>
                <c:pt idx="19">
                  <c:v>1315260156</c:v>
                </c:pt>
                <c:pt idx="20">
                  <c:v>1375820892</c:v>
                </c:pt>
                <c:pt idx="21">
                  <c:v>1626243493</c:v>
                </c:pt>
                <c:pt idx="22">
                  <c:v>2086144728</c:v>
                </c:pt>
                <c:pt idx="23">
                  <c:v>2329698789</c:v>
                </c:pt>
                <c:pt idx="24">
                  <c:v>2545387634</c:v>
                </c:pt>
                <c:pt idx="25">
                  <c:v>2740766996</c:v>
                </c:pt>
              </c:numCache>
            </c:numRef>
          </c:val>
          <c:smooth val="0"/>
          <c:extLst>
            <c:ext xmlns:c16="http://schemas.microsoft.com/office/drawing/2014/chart" uri="{C3380CC4-5D6E-409C-BE32-E72D297353CC}">
              <c16:uniqueId val="{00000000-754C-2441-B89C-7E1150281A1A}"/>
            </c:ext>
          </c:extLst>
        </c:ser>
        <c:ser>
          <c:idx val="2"/>
          <c:order val="2"/>
          <c:tx>
            <c:strRef>
              <c:f>ExpandedProductionInjectionSumm!$Z$565</c:f>
              <c:strCache>
                <c:ptCount val="1"/>
                <c:pt idx="0">
                  <c:v> Total Gas (MCF) </c:v>
                </c:pt>
              </c:strCache>
            </c:strRef>
          </c:tx>
          <c:spPr>
            <a:ln w="19050" cap="rnd">
              <a:solidFill>
                <a:srgbClr val="FFC000"/>
              </a:solidFill>
              <a:round/>
            </a:ln>
            <a:effectLst/>
          </c:spPr>
          <c:marker>
            <c:symbol val="circle"/>
            <c:size val="5"/>
            <c:spPr>
              <a:solidFill>
                <a:srgbClr val="FFC000"/>
              </a:solidFill>
              <a:ln w="9525">
                <a:solidFill>
                  <a:srgbClr val="FFC000"/>
                </a:solidFill>
              </a:ln>
              <a:effectLst/>
            </c:spPr>
          </c:marker>
          <c:cat>
            <c:numRef>
              <c:f>ExpandedProductionInjectionSumm!$U$566:$U$591</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ExpandedProductionInjectionSumm!$Z$566:$Z$591</c:f>
              <c:numCache>
                <c:formatCode>_(* #,##0_);_(* \(#,##0\);_(* "-"??_);_(@_)</c:formatCode>
                <c:ptCount val="26"/>
                <c:pt idx="0">
                  <c:v>1680967091</c:v>
                </c:pt>
                <c:pt idx="1">
                  <c:v>1684399610</c:v>
                </c:pt>
                <c:pt idx="2">
                  <c:v>1627541503</c:v>
                </c:pt>
                <c:pt idx="3">
                  <c:v>1597696997</c:v>
                </c:pt>
                <c:pt idx="4">
                  <c:v>1611045842</c:v>
                </c:pt>
                <c:pt idx="5">
                  <c:v>1591794517</c:v>
                </c:pt>
                <c:pt idx="6">
                  <c:v>1588883315</c:v>
                </c:pt>
                <c:pt idx="7">
                  <c:v>1536079135</c:v>
                </c:pt>
                <c:pt idx="8">
                  <c:v>1468877608</c:v>
                </c:pt>
                <c:pt idx="9">
                  <c:v>1399809801</c:v>
                </c:pt>
                <c:pt idx="10">
                  <c:v>1313818440</c:v>
                </c:pt>
                <c:pt idx="11">
                  <c:v>1263662515</c:v>
                </c:pt>
                <c:pt idx="12">
                  <c:v>1252952494</c:v>
                </c:pt>
                <c:pt idx="13">
                  <c:v>1228392498</c:v>
                </c:pt>
                <c:pt idx="14">
                  <c:v>1243156346</c:v>
                </c:pt>
                <c:pt idx="15">
                  <c:v>1275014653</c:v>
                </c:pt>
                <c:pt idx="16">
                  <c:v>1264416482</c:v>
                </c:pt>
                <c:pt idx="17">
                  <c:v>1294451459</c:v>
                </c:pt>
                <c:pt idx="18">
                  <c:v>1517202445</c:v>
                </c:pt>
                <c:pt idx="19">
                  <c:v>1795922206</c:v>
                </c:pt>
                <c:pt idx="20">
                  <c:v>1965641941</c:v>
                </c:pt>
                <c:pt idx="21">
                  <c:v>2250900951</c:v>
                </c:pt>
                <c:pt idx="22">
                  <c:v>2706457836</c:v>
                </c:pt>
                <c:pt idx="23">
                  <c:v>3132976317</c:v>
                </c:pt>
                <c:pt idx="24">
                  <c:v>3539875232</c:v>
                </c:pt>
                <c:pt idx="25">
                  <c:v>4026335296</c:v>
                </c:pt>
              </c:numCache>
            </c:numRef>
          </c:val>
          <c:smooth val="0"/>
          <c:extLst>
            <c:ext xmlns:c16="http://schemas.microsoft.com/office/drawing/2014/chart" uri="{C3380CC4-5D6E-409C-BE32-E72D297353CC}">
              <c16:uniqueId val="{00000001-754C-2441-B89C-7E1150281A1A}"/>
            </c:ext>
          </c:extLst>
        </c:ser>
        <c:dLbls>
          <c:showLegendKey val="0"/>
          <c:showVal val="0"/>
          <c:showCatName val="0"/>
          <c:showSerName val="0"/>
          <c:showPercent val="0"/>
          <c:showBubbleSize val="0"/>
        </c:dLbls>
        <c:marker val="1"/>
        <c:smooth val="0"/>
        <c:axId val="2031851120"/>
        <c:axId val="2031725856"/>
      </c:lineChart>
      <c:lineChart>
        <c:grouping val="standard"/>
        <c:varyColors val="0"/>
        <c:ser>
          <c:idx val="1"/>
          <c:order val="1"/>
          <c:tx>
            <c:strRef>
              <c:f>ExpandedProductionInjectionSumm!$X$565</c:f>
              <c:strCache>
                <c:ptCount val="1"/>
                <c:pt idx="0">
                  <c:v> Total Oil (bbl/yr) </c:v>
                </c:pt>
              </c:strCache>
            </c:strRef>
          </c:tx>
          <c:spPr>
            <a:ln w="19050" cap="rnd">
              <a:solidFill>
                <a:schemeClr val="tx1"/>
              </a:solidFill>
              <a:round/>
            </a:ln>
            <a:effectLst/>
          </c:spPr>
          <c:marker>
            <c:symbol val="circle"/>
            <c:size val="5"/>
            <c:spPr>
              <a:solidFill>
                <a:schemeClr val="tx1"/>
              </a:solidFill>
              <a:ln w="9525">
                <a:solidFill>
                  <a:schemeClr val="tx1"/>
                </a:solidFill>
              </a:ln>
              <a:effectLst/>
            </c:spPr>
          </c:marker>
          <c:cat>
            <c:numRef>
              <c:f>ExpandedProductionInjectionSumm!$U$566:$U$591</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ExpandedProductionInjectionSumm!$X$566:$X$591</c:f>
              <c:numCache>
                <c:formatCode>_(* #,##0_);_(* \(#,##0\);_(* "-"??_);_(@_)</c:formatCode>
                <c:ptCount val="26"/>
                <c:pt idx="0">
                  <c:v>68814605</c:v>
                </c:pt>
                <c:pt idx="1">
                  <c:v>69182346</c:v>
                </c:pt>
                <c:pt idx="2">
                  <c:v>67555740</c:v>
                </c:pt>
                <c:pt idx="3">
                  <c:v>66589743</c:v>
                </c:pt>
                <c:pt idx="4">
                  <c:v>64516562</c:v>
                </c:pt>
                <c:pt idx="5">
                  <c:v>60962319</c:v>
                </c:pt>
                <c:pt idx="6">
                  <c:v>59452198</c:v>
                </c:pt>
                <c:pt idx="7">
                  <c:v>59178759</c:v>
                </c:pt>
                <c:pt idx="8">
                  <c:v>60155366</c:v>
                </c:pt>
                <c:pt idx="9">
                  <c:v>61178480</c:v>
                </c:pt>
                <c:pt idx="10">
                  <c:v>65568573</c:v>
                </c:pt>
                <c:pt idx="11">
                  <c:v>71517936</c:v>
                </c:pt>
                <c:pt idx="12">
                  <c:v>85550987</c:v>
                </c:pt>
                <c:pt idx="13">
                  <c:v>102788538</c:v>
                </c:pt>
                <c:pt idx="14">
                  <c:v>125060521</c:v>
                </c:pt>
                <c:pt idx="15">
                  <c:v>148094443</c:v>
                </c:pt>
                <c:pt idx="16">
                  <c:v>146634454</c:v>
                </c:pt>
                <c:pt idx="17">
                  <c:v>172302289</c:v>
                </c:pt>
                <c:pt idx="18">
                  <c:v>249296884</c:v>
                </c:pt>
                <c:pt idx="19">
                  <c:v>336995019</c:v>
                </c:pt>
                <c:pt idx="20">
                  <c:v>377882868</c:v>
                </c:pt>
                <c:pt idx="21">
                  <c:v>463782194</c:v>
                </c:pt>
                <c:pt idx="22">
                  <c:v>590110756</c:v>
                </c:pt>
                <c:pt idx="23">
                  <c:v>672245576</c:v>
                </c:pt>
                <c:pt idx="24">
                  <c:v>744619963</c:v>
                </c:pt>
                <c:pt idx="25">
                  <c:v>804848625</c:v>
                </c:pt>
              </c:numCache>
            </c:numRef>
          </c:val>
          <c:smooth val="0"/>
          <c:extLst>
            <c:ext xmlns:c16="http://schemas.microsoft.com/office/drawing/2014/chart" uri="{C3380CC4-5D6E-409C-BE32-E72D297353CC}">
              <c16:uniqueId val="{00000002-754C-2441-B89C-7E1150281A1A}"/>
            </c:ext>
          </c:extLst>
        </c:ser>
        <c:dLbls>
          <c:showLegendKey val="0"/>
          <c:showVal val="0"/>
          <c:showCatName val="0"/>
          <c:showSerName val="0"/>
          <c:showPercent val="0"/>
          <c:showBubbleSize val="0"/>
        </c:dLbls>
        <c:marker val="1"/>
        <c:smooth val="0"/>
        <c:axId val="1006232944"/>
        <c:axId val="1006230368"/>
      </c:lineChart>
      <c:catAx>
        <c:axId val="2031851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31725856"/>
        <c:crosses val="autoZero"/>
        <c:auto val="1"/>
        <c:lblAlgn val="ctr"/>
        <c:lblOffset val="100"/>
        <c:noMultiLvlLbl val="0"/>
      </c:catAx>
      <c:valAx>
        <c:axId val="20317258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1" dirty="0">
                    <a:solidFill>
                      <a:schemeClr val="accent5"/>
                    </a:solidFill>
                  </a:rPr>
                  <a:t>Annual Produced Water Volumes (bbl/year)</a:t>
                </a:r>
              </a:p>
              <a:p>
                <a:pPr>
                  <a:defRPr/>
                </a:pPr>
                <a:r>
                  <a:rPr lang="en-US" b="1" dirty="0">
                    <a:solidFill>
                      <a:srgbClr val="FFC000"/>
                    </a:solidFill>
                  </a:rPr>
                  <a:t>Annual Natural Gas Volumes (MMBTU/year)</a:t>
                </a:r>
              </a:p>
            </c:rich>
          </c:tx>
          <c:layout>
            <c:manualLayout>
              <c:xMode val="edge"/>
              <c:yMode val="edge"/>
              <c:x val="7.272720313369444E-3"/>
              <c:y val="0.2101267314637362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31851120"/>
        <c:crosses val="autoZero"/>
        <c:crossBetween val="between"/>
      </c:valAx>
      <c:valAx>
        <c:axId val="1006230368"/>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1"/>
                  <a:t>Annual Oil Production (bbl/year)</a:t>
                </a:r>
              </a:p>
            </c:rich>
          </c:tx>
          <c:layout>
            <c:manualLayout>
              <c:xMode val="edge"/>
              <c:yMode val="edge"/>
              <c:x val="0.96952182796770658"/>
              <c:y val="0.3312063979269976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06232944"/>
        <c:crosses val="max"/>
        <c:crossBetween val="between"/>
      </c:valAx>
      <c:catAx>
        <c:axId val="1006232944"/>
        <c:scaling>
          <c:orientation val="minMax"/>
        </c:scaling>
        <c:delete val="1"/>
        <c:axPos val="b"/>
        <c:numFmt formatCode="General" sourceLinked="1"/>
        <c:majorTickMark val="out"/>
        <c:minorTickMark val="none"/>
        <c:tickLblPos val="nextTo"/>
        <c:crossAx val="1006230368"/>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'Summary Table 5'!$C$395:$F$395</c:f>
              <c:strCache>
                <c:ptCount val="4"/>
                <c:pt idx="0">
                  <c:v>Public Water Supply </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5'!$G$395:$I$395</c:f>
              <c:numCache>
                <c:formatCode>0.0</c:formatCode>
                <c:ptCount val="3"/>
                <c:pt idx="0">
                  <c:v>10.598638553424657</c:v>
                </c:pt>
                <c:pt idx="1">
                  <c:v>14.815953961643833</c:v>
                </c:pt>
              </c:numCache>
            </c:numRef>
          </c:val>
          <c:extLst>
            <c:ext xmlns:c16="http://schemas.microsoft.com/office/drawing/2014/chart" uri="{C3380CC4-5D6E-409C-BE32-E72D297353CC}">
              <c16:uniqueId val="{00000000-166E-9C43-8C8C-43405009A595}"/>
            </c:ext>
          </c:extLst>
        </c:ser>
        <c:ser>
          <c:idx val="1"/>
          <c:order val="1"/>
          <c:tx>
            <c:strRef>
              <c:f>'Summary Table 5'!$C$396:$F$396</c:f>
              <c:strCache>
                <c:ptCount val="4"/>
                <c:pt idx="0">
                  <c:v>Industrial</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5'!$G$396:$I$396</c:f>
              <c:numCache>
                <c:formatCode>0.00</c:formatCode>
                <c:ptCount val="3"/>
                <c:pt idx="0" formatCode="0.0">
                  <c:v>46.269056515068492</c:v>
                </c:pt>
                <c:pt idx="1">
                  <c:v>2.0461657315068495</c:v>
                </c:pt>
              </c:numCache>
            </c:numRef>
          </c:val>
          <c:extLst>
            <c:ext xmlns:c16="http://schemas.microsoft.com/office/drawing/2014/chart" uri="{C3380CC4-5D6E-409C-BE32-E72D297353CC}">
              <c16:uniqueId val="{00000001-166E-9C43-8C8C-43405009A595}"/>
            </c:ext>
          </c:extLst>
        </c:ser>
        <c:ser>
          <c:idx val="2"/>
          <c:order val="2"/>
          <c:tx>
            <c:strRef>
              <c:f>'Summary Table 5'!$C$397:$F$397</c:f>
              <c:strCache>
                <c:ptCount val="4"/>
                <c:pt idx="0">
                  <c:v>Irrigated Agriculture</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5'!$G$397:$I$397</c:f>
              <c:numCache>
                <c:formatCode>0</c:formatCode>
                <c:ptCount val="3"/>
                <c:pt idx="0">
                  <c:v>193.46086329863016</c:v>
                </c:pt>
                <c:pt idx="1">
                  <c:v>164.83775436164382</c:v>
                </c:pt>
              </c:numCache>
            </c:numRef>
          </c:val>
          <c:extLst>
            <c:ext xmlns:c16="http://schemas.microsoft.com/office/drawing/2014/chart" uri="{C3380CC4-5D6E-409C-BE32-E72D297353CC}">
              <c16:uniqueId val="{00000002-166E-9C43-8C8C-43405009A595}"/>
            </c:ext>
          </c:extLst>
        </c:ser>
        <c:ser>
          <c:idx val="3"/>
          <c:order val="3"/>
          <c:tx>
            <c:strRef>
              <c:f>'Summary Table 5'!$C$398:$F$398</c:f>
              <c:strCache>
                <c:ptCount val="4"/>
                <c:pt idx="0">
                  <c:v>Power (self-supplied)</c:v>
                </c:pt>
                <c:pt idx="1">
                  <c:v>0</c:v>
                </c:pt>
                <c:pt idx="2">
                  <c:v>28255</c:v>
                </c:pt>
                <c:pt idx="3">
                  <c:v>28255</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5'!$G$398:$I$398</c:f>
              <c:numCache>
                <c:formatCode>0</c:formatCode>
                <c:ptCount val="3"/>
                <c:pt idx="0" formatCode="0.0">
                  <c:v>25.224438369863016</c:v>
                </c:pt>
                <c:pt idx="1">
                  <c:v>0</c:v>
                </c:pt>
              </c:numCache>
            </c:numRef>
          </c:val>
          <c:extLst>
            <c:ext xmlns:c16="http://schemas.microsoft.com/office/drawing/2014/chart" uri="{C3380CC4-5D6E-409C-BE32-E72D297353CC}">
              <c16:uniqueId val="{00000003-166E-9C43-8C8C-43405009A595}"/>
            </c:ext>
          </c:extLst>
        </c:ser>
        <c:ser>
          <c:idx val="4"/>
          <c:order val="4"/>
          <c:tx>
            <c:strRef>
              <c:f>'Summary Table 5'!$C$399:$F$399</c:f>
              <c:strCache>
                <c:ptCount val="4"/>
                <c:pt idx="0">
                  <c:v>Produced Water (PW)</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5'!$G$399:$I$399</c:f>
              <c:numCache>
                <c:formatCode>General</c:formatCode>
                <c:ptCount val="3"/>
                <c:pt idx="2" formatCode="0.00">
                  <c:v>315</c:v>
                </c:pt>
              </c:numCache>
            </c:numRef>
          </c:val>
          <c:extLst>
            <c:ext xmlns:c16="http://schemas.microsoft.com/office/drawing/2014/chart" uri="{C3380CC4-5D6E-409C-BE32-E72D297353CC}">
              <c16:uniqueId val="{00000004-166E-9C43-8C8C-43405009A595}"/>
            </c:ext>
          </c:extLst>
        </c:ser>
        <c:ser>
          <c:idx val="5"/>
          <c:order val="5"/>
          <c:tx>
            <c:strRef>
              <c:f>'Summary Table 5'!$C$400:$F$400</c:f>
              <c:strCache>
                <c:ptCount val="4"/>
                <c:pt idx="0">
                  <c:v>PW for outside O&amp;G</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5'!$G$400:$I$400</c:f>
              <c:numCache>
                <c:formatCode>General</c:formatCode>
                <c:ptCount val="3"/>
                <c:pt idx="2" formatCode="0.00">
                  <c:v>189</c:v>
                </c:pt>
              </c:numCache>
            </c:numRef>
          </c:val>
          <c:extLst>
            <c:ext xmlns:c16="http://schemas.microsoft.com/office/drawing/2014/chart" uri="{C3380CC4-5D6E-409C-BE32-E72D297353CC}">
              <c16:uniqueId val="{00000005-166E-9C43-8C8C-43405009A595}"/>
            </c:ext>
          </c:extLst>
        </c:ser>
        <c:ser>
          <c:idx val="6"/>
          <c:order val="6"/>
          <c:tx>
            <c:strRef>
              <c:f>'Summary Table 5'!$C$401:$F$401</c:f>
              <c:strCache>
                <c:ptCount val="4"/>
                <c:pt idx="0">
                  <c:v>PW at 50% recovery</c:v>
                </c:pt>
              </c:strCache>
            </c:strRef>
          </c:tx>
          <c:spPr>
            <a:solidFill>
              <a:schemeClr val="accent4">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Table 5'!$G$394:$I$394</c:f>
              <c:strCache>
                <c:ptCount val="3"/>
                <c:pt idx="0">
                  <c:v>Lea County</c:v>
                </c:pt>
                <c:pt idx="1">
                  <c:v>Eddy</c:v>
                </c:pt>
                <c:pt idx="2">
                  <c:v>NM PW Volumes (2026)</c:v>
                </c:pt>
              </c:strCache>
            </c:strRef>
          </c:cat>
          <c:val>
            <c:numRef>
              <c:f>'Summary Table 5'!$G$401:$I$401</c:f>
              <c:numCache>
                <c:formatCode>General</c:formatCode>
                <c:ptCount val="3"/>
                <c:pt idx="2" formatCode="0.00">
                  <c:v>94.5</c:v>
                </c:pt>
              </c:numCache>
            </c:numRef>
          </c:val>
          <c:extLst>
            <c:ext xmlns:c16="http://schemas.microsoft.com/office/drawing/2014/chart" uri="{C3380CC4-5D6E-409C-BE32-E72D297353CC}">
              <c16:uniqueId val="{00000006-166E-9C43-8C8C-43405009A595}"/>
            </c:ext>
          </c:extLst>
        </c:ser>
        <c:dLbls>
          <c:dLblPos val="outEnd"/>
          <c:showLegendKey val="0"/>
          <c:showVal val="1"/>
          <c:showCatName val="0"/>
          <c:showSerName val="0"/>
          <c:showPercent val="0"/>
          <c:showBubbleSize val="0"/>
        </c:dLbls>
        <c:gapWidth val="219"/>
        <c:overlap val="-27"/>
        <c:axId val="1317227103"/>
        <c:axId val="1426640063"/>
      </c:barChart>
      <c:catAx>
        <c:axId val="1317227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26640063"/>
        <c:crosses val="autoZero"/>
        <c:auto val="1"/>
        <c:lblAlgn val="ctr"/>
        <c:lblOffset val="100"/>
        <c:noMultiLvlLbl val="0"/>
      </c:catAx>
      <c:valAx>
        <c:axId val="142664006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Produced Water Flows (Millions of Gallons per Day, MGD)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7227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6D46C6-BED6-4F40-9DAB-1132E598D5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65B99C2-0B39-4814-95F3-3B95335840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606DE5-5E32-4D4E-AA76-5E7C55A16AF6}" type="datetimeFigureOut">
              <a:rPr lang="en-US" smtClean="0"/>
              <a:t>9/23/26</a:t>
            </a:fld>
            <a:endParaRPr lang="en-US"/>
          </a:p>
        </p:txBody>
      </p:sp>
      <p:sp>
        <p:nvSpPr>
          <p:cNvPr id="4" name="Footer Placeholder 3">
            <a:extLst>
              <a:ext uri="{FF2B5EF4-FFF2-40B4-BE49-F238E27FC236}">
                <a16:creationId xmlns:a16="http://schemas.microsoft.com/office/drawing/2014/main" id="{5A7EF97C-80A3-4EF7-A54D-B0DC53AEA2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BB67528-F28B-4FBA-AD89-C8D95551A9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915D4C-8393-4A52-BFC9-1F540132162F}" type="slidenum">
              <a:rPr lang="en-US" smtClean="0"/>
              <a:t>‹#›</a:t>
            </a:fld>
            <a:endParaRPr lang="en-US"/>
          </a:p>
        </p:txBody>
      </p:sp>
    </p:spTree>
    <p:extLst>
      <p:ext uri="{BB962C8B-B14F-4D97-AF65-F5344CB8AC3E}">
        <p14:creationId xmlns:p14="http://schemas.microsoft.com/office/powerpoint/2010/main" val="503711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176DF-0113-4A4E-974D-417513709246}"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B9C22A-4090-1041-A3CC-824CB5A5649A}" type="slidenum">
              <a:rPr lang="en-US" smtClean="0"/>
              <a:t>‹#›</a:t>
            </a:fld>
            <a:endParaRPr lang="en-US"/>
          </a:p>
        </p:txBody>
      </p:sp>
    </p:spTree>
    <p:extLst>
      <p:ext uri="{BB962C8B-B14F-4D97-AF65-F5344CB8AC3E}">
        <p14:creationId xmlns:p14="http://schemas.microsoft.com/office/powerpoint/2010/main" val="3369327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Good morning, and thank you for the opportunity to be here.</a:t>
            </a:r>
          </a:p>
          <a:p>
            <a:pPr lvl="0"/>
            <a:r>
              <a:rPr lang="en-US" dirty="0"/>
              <a:t>I’m Zach Stoll, Assistant Director of the New Mexico Produced Water Research Consortium at New Mexico State University.</a:t>
            </a:r>
          </a:p>
          <a:p>
            <a:pPr lvl="0"/>
            <a:endParaRPr lang="en-US" dirty="0"/>
          </a:p>
          <a:p>
            <a:pPr lvl="0"/>
            <a:r>
              <a:rPr lang="en-US" dirty="0"/>
              <a:t>I recognize there are very different perspectives on produced water and its potential reuse.</a:t>
            </a:r>
          </a:p>
          <a:p>
            <a:pPr lvl="0"/>
            <a:endParaRPr lang="en-US" dirty="0"/>
          </a:p>
          <a:p>
            <a:pPr lvl="0"/>
            <a:r>
              <a:rPr lang="en-US" dirty="0"/>
              <a:t>Our role at the Consortium is not to advocate for or against reuse. Our job is to conduct independent research and put the best available science in front of decision-makers.</a:t>
            </a:r>
          </a:p>
          <a:p>
            <a:pPr lvl="0"/>
            <a:endParaRPr lang="en-US" dirty="0"/>
          </a:p>
          <a:p>
            <a:pPr lvl="0"/>
            <a:r>
              <a:rPr lang="en-US" dirty="0"/>
              <a:t>Today I want to give you a high-level picture of what produced water is, why we’re studying it, what the research actually tells, and—equally importantly—what we still don’t know.</a:t>
            </a:r>
          </a:p>
          <a:p>
            <a:br>
              <a:rPr lang="en-US" dirty="0"/>
            </a:b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2</a:t>
            </a:fld>
            <a:endParaRPr lang="en-US"/>
          </a:p>
        </p:txBody>
      </p:sp>
    </p:spTree>
    <p:extLst>
      <p:ext uri="{BB962C8B-B14F-4D97-AF65-F5344CB8AC3E}">
        <p14:creationId xmlns:p14="http://schemas.microsoft.com/office/powerpoint/2010/main" val="81861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I’m going to answer four basic questions.</a:t>
            </a:r>
          </a:p>
          <a:p>
            <a:pPr marL="171450" lvl="0" indent="-171450">
              <a:buFont typeface="Arial" panose="020B0604020202020204" pitchFamily="34" charset="0"/>
              <a:buChar char="•"/>
            </a:pPr>
            <a:r>
              <a:rPr lang="en-US" dirty="0"/>
              <a:t>Why are we talking about produced water in the first place?</a:t>
            </a:r>
          </a:p>
          <a:p>
            <a:pPr marL="171450" lvl="0" indent="-171450">
              <a:buFont typeface="Arial" panose="020B0604020202020204" pitchFamily="34" charset="0"/>
              <a:buChar char="•"/>
            </a:pPr>
            <a:r>
              <a:rPr lang="en-US" dirty="0"/>
              <a:t>Can we treat it to a level that is protective of human health and the environment?</a:t>
            </a:r>
          </a:p>
          <a:p>
            <a:pPr marL="171450" lvl="0" indent="-171450">
              <a:buFont typeface="Arial" panose="020B0604020202020204" pitchFamily="34" charset="0"/>
              <a:buChar char="•"/>
            </a:pPr>
            <a:r>
              <a:rPr lang="en-US" dirty="0"/>
              <a:t>What have we learned from all of this?</a:t>
            </a:r>
          </a:p>
          <a:p>
            <a:pPr marL="171450" lvl="0" indent="-171450">
              <a:buFont typeface="Arial" panose="020B0604020202020204" pitchFamily="34" charset="0"/>
              <a:buChar char="•"/>
            </a:pPr>
            <a:r>
              <a:rPr lang="en-US" dirty="0"/>
              <a:t>And what are the major questions that still need to be answered?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Transition:</a:t>
            </a:r>
            <a:r>
              <a:rPr lang="en-US" dirty="0"/>
              <a:t> Before talking about produced water, I want to start with the larger reason this conversation is happening: water.</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3</a:t>
            </a:fld>
            <a:endParaRPr lang="en-US"/>
          </a:p>
        </p:txBody>
      </p:sp>
    </p:spTree>
    <p:extLst>
      <p:ext uri="{BB962C8B-B14F-4D97-AF65-F5344CB8AC3E}">
        <p14:creationId xmlns:p14="http://schemas.microsoft.com/office/powerpoint/2010/main" val="338585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New Mexico’s 50-Year Water Action Plan projects substantially less available water over the coming decades.</a:t>
            </a:r>
          </a:p>
          <a:p>
            <a:pPr marL="171450" lvl="0" indent="-171450">
              <a:buFont typeface="Arial" panose="020B0604020202020204" pitchFamily="34" charset="0"/>
              <a:buChar char="•"/>
            </a:pPr>
            <a:r>
              <a:rPr lang="en-US" dirty="0"/>
              <a:t>Regardless of the exact number, the broader message is straightforward: New Mexico is a water-limited state, and that constraint is expected to become more significant.</a:t>
            </a:r>
          </a:p>
          <a:p>
            <a:pPr marL="171450" lvl="0" indent="-171450">
              <a:buFont typeface="Arial" panose="020B0604020202020204" pitchFamily="34" charset="0"/>
              <a:buChar char="•"/>
            </a:pPr>
            <a:r>
              <a:rPr lang="en-US" dirty="0"/>
              <a:t>That means conservation remains important, but it also creates a reason to investigate alternative water supplies that could offset freshwater demand.</a:t>
            </a:r>
          </a:p>
          <a:p>
            <a:pPr marL="171450" lvl="0" indent="-171450">
              <a:buFont typeface="Arial" panose="020B0604020202020204" pitchFamily="34" charset="0"/>
              <a:buChar char="•"/>
            </a:pPr>
            <a:r>
              <a:rPr lang="en-US" dirty="0"/>
              <a:t>Produced water is one of those potential alternative waters, along with brackish groundwater and recycled municipal water.</a:t>
            </a:r>
          </a:p>
          <a:p>
            <a:pPr marL="171450" indent="-171450">
              <a:buFont typeface="Arial" panose="020B0604020202020204" pitchFamily="34" charset="0"/>
              <a:buChar char="•"/>
            </a:pPr>
            <a:r>
              <a:rPr lang="en-US" b="1" dirty="0"/>
              <a:t>Transition:</a:t>
            </a:r>
            <a:r>
              <a:rPr lang="en-US" dirty="0"/>
              <a:t> To understand where alternative water might fit, it helps to understand where we’re currently using water.</a:t>
            </a:r>
          </a:p>
        </p:txBody>
      </p:sp>
      <p:sp>
        <p:nvSpPr>
          <p:cNvPr id="4" name="Slide Number Placeholder 3"/>
          <p:cNvSpPr>
            <a:spLocks noGrp="1"/>
          </p:cNvSpPr>
          <p:nvPr>
            <p:ph type="sldNum" sz="quarter" idx="5"/>
          </p:nvPr>
        </p:nvSpPr>
        <p:spPr/>
        <p:txBody>
          <a:bodyPr/>
          <a:lstStyle/>
          <a:p>
            <a:fld id="{653B2543-3F85-2B45-BD26-8EB7E8F8EBAB}" type="slidenum">
              <a:rPr lang="en-US" smtClean="0"/>
              <a:t>4</a:t>
            </a:fld>
            <a:endParaRPr lang="en-US"/>
          </a:p>
        </p:txBody>
      </p:sp>
    </p:spTree>
    <p:extLst>
      <p:ext uri="{BB962C8B-B14F-4D97-AF65-F5344CB8AC3E}">
        <p14:creationId xmlns:p14="http://schemas.microsoft.com/office/powerpoint/2010/main" val="183377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4757F-93BB-9519-9901-EA472D3F5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BEC139-D98D-6FA1-6D7E-A2071FEA6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BE126-8F04-F16E-95BE-12E769572709}"/>
              </a:ext>
            </a:extLst>
          </p:cNvPr>
          <p:cNvSpPr>
            <a:spLocks noGrp="1"/>
          </p:cNvSpPr>
          <p:nvPr>
            <p:ph type="body" idx="1"/>
          </p:nvPr>
        </p:nvSpPr>
        <p:spPr/>
        <p:txBody>
          <a:bodyPr/>
          <a:lstStyle/>
          <a:p>
            <a:pPr marL="171450" lvl="0" indent="-171450">
              <a:buFont typeface="Arial" panose="020B0604020202020204" pitchFamily="34" charset="0"/>
              <a:buChar char="•"/>
            </a:pPr>
            <a:r>
              <a:rPr lang="en-US" dirty="0"/>
              <a:t>Surface and GW use by sector.</a:t>
            </a:r>
          </a:p>
          <a:p>
            <a:pPr marL="171450" lvl="0" indent="-171450">
              <a:buFont typeface="Arial" panose="020B0604020202020204" pitchFamily="34" charset="0"/>
              <a:buChar char="•"/>
            </a:pPr>
            <a:r>
              <a:rPr lang="en-US" dirty="0"/>
              <a:t>The point is that the projected water challenge is larger than something we can address through municipal conservation or recycling alone.</a:t>
            </a:r>
          </a:p>
          <a:p>
            <a:pPr marL="171450" lvl="0" indent="-171450">
              <a:buFont typeface="Arial" panose="020B0604020202020204" pitchFamily="34" charset="0"/>
              <a:buChar char="•"/>
            </a:pPr>
            <a:r>
              <a:rPr lang="en-US" dirty="0"/>
              <a:t>We should therefore be thinking broadly about where alternative water sources might appropriately offset freshwater.</a:t>
            </a:r>
          </a:p>
        </p:txBody>
      </p:sp>
      <p:sp>
        <p:nvSpPr>
          <p:cNvPr id="4" name="Slide Number Placeholder 3">
            <a:extLst>
              <a:ext uri="{FF2B5EF4-FFF2-40B4-BE49-F238E27FC236}">
                <a16:creationId xmlns:a16="http://schemas.microsoft.com/office/drawing/2014/main" id="{C772B8C1-FF68-84BA-2F9C-67724275B8E1}"/>
              </a:ext>
            </a:extLst>
          </p:cNvPr>
          <p:cNvSpPr>
            <a:spLocks noGrp="1"/>
          </p:cNvSpPr>
          <p:nvPr>
            <p:ph type="sldNum" sz="quarter" idx="5"/>
          </p:nvPr>
        </p:nvSpPr>
        <p:spPr/>
        <p:txBody>
          <a:bodyPr/>
          <a:lstStyle/>
          <a:p>
            <a:fld id="{653B2543-3F85-2B45-BD26-8EB7E8F8EBAB}" type="slidenum">
              <a:rPr lang="en-US" smtClean="0"/>
              <a:t>5</a:t>
            </a:fld>
            <a:endParaRPr lang="en-US"/>
          </a:p>
        </p:txBody>
      </p:sp>
    </p:spTree>
    <p:extLst>
      <p:ext uri="{BB962C8B-B14F-4D97-AF65-F5344CB8AC3E}">
        <p14:creationId xmlns:p14="http://schemas.microsoft.com/office/powerpoint/2010/main" val="289553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Before getting too far into the presentation, I wanted to level set and define PW.</a:t>
            </a:r>
          </a:p>
          <a:p>
            <a:pPr marL="171450" lvl="0" indent="-171450">
              <a:buFont typeface="Arial" panose="020B0604020202020204" pitchFamily="34" charset="0"/>
              <a:buChar char="•"/>
            </a:pPr>
            <a:r>
              <a:rPr lang="en-US" dirty="0"/>
              <a:t>Oil and gas aren’t sitting underground in a giant pool. They’re contained within geologic formations along with naturally occurring formation water.</a:t>
            </a:r>
          </a:p>
          <a:p>
            <a:pPr marL="171450" lvl="0" indent="-171450">
              <a:buFont typeface="Arial" panose="020B0604020202020204" pitchFamily="34" charset="0"/>
              <a:buChar char="•"/>
            </a:pPr>
            <a:r>
              <a:rPr lang="en-US" dirty="0"/>
              <a:t>In unconventional production, the formation is hydraulically fractured, and oil, gas and water subsequently come back to the surface.</a:t>
            </a:r>
          </a:p>
          <a:p>
            <a:pPr marL="171450" lvl="0" indent="-171450">
              <a:buFont typeface="Arial" panose="020B0604020202020204" pitchFamily="34" charset="0"/>
              <a:buChar char="•"/>
            </a:pPr>
            <a:r>
              <a:rPr lang="en-US" dirty="0"/>
              <a:t>At the surface, those streams are separated.</a:t>
            </a:r>
          </a:p>
          <a:p>
            <a:pPr marL="171450" lvl="0" indent="-171450">
              <a:buFont typeface="Arial" panose="020B0604020202020204" pitchFamily="34" charset="0"/>
              <a:buChar char="•"/>
            </a:pPr>
            <a:r>
              <a:rPr lang="en-US" dirty="0"/>
              <a:t>The oil and gas become products. The water becomes something that has to be managed.</a:t>
            </a:r>
          </a:p>
          <a:p>
            <a:pPr marL="171450" lvl="0" indent="-171450">
              <a:buFont typeface="Arial" panose="020B0604020202020204" pitchFamily="34" charset="0"/>
              <a:buChar char="•"/>
            </a:pPr>
            <a:r>
              <a:rPr lang="en-US" dirty="0"/>
              <a:t>Produced water therefore includes naturally occurring formation water as well as water associated with the production process.</a:t>
            </a:r>
          </a:p>
          <a:p>
            <a:pPr marL="171450" lvl="0" indent="-171450">
              <a:buFont typeface="Arial" panose="020B0604020202020204" pitchFamily="34" charset="0"/>
              <a:buChar char="•"/>
            </a:pPr>
            <a:r>
              <a:rPr lang="en-US" dirty="0"/>
              <a:t>In the Permian Basin it can be several times saltier than seawater and contain hydrocarbons, metals, naturally occurring radioactive materials, ammonia and other constituents.</a:t>
            </a:r>
          </a:p>
          <a:p>
            <a:pPr marL="171450" lvl="0" indent="-171450">
              <a:buFont typeface="Arial" panose="020B0604020202020204" pitchFamily="34" charset="0"/>
              <a:buChar char="•"/>
            </a:pPr>
            <a:r>
              <a:rPr lang="en-US" dirty="0"/>
              <a:t>So when we talk about beneficial reuse, </a:t>
            </a:r>
            <a:r>
              <a:rPr lang="en-US" b="1" dirty="0"/>
              <a:t>we are absolutely not talking about taking raw produced water and applying it somewhere.</a:t>
            </a:r>
            <a:endParaRPr lang="en-US" dirty="0"/>
          </a:p>
        </p:txBody>
      </p:sp>
      <p:sp>
        <p:nvSpPr>
          <p:cNvPr id="4" name="Slide Number Placeholder 3"/>
          <p:cNvSpPr>
            <a:spLocks noGrp="1"/>
          </p:cNvSpPr>
          <p:nvPr>
            <p:ph type="sldNum" sz="quarter" idx="5"/>
          </p:nvPr>
        </p:nvSpPr>
        <p:spPr/>
        <p:txBody>
          <a:bodyPr/>
          <a:lstStyle/>
          <a:p>
            <a:fld id="{0940896E-81DE-AF47-BF0E-CCCEDE8A6666}" type="slidenum">
              <a:rPr lang="en-US" smtClean="0"/>
              <a:t>6</a:t>
            </a:fld>
            <a:endParaRPr lang="en-US"/>
          </a:p>
        </p:txBody>
      </p:sp>
    </p:spTree>
    <p:extLst>
      <p:ext uri="{BB962C8B-B14F-4D97-AF65-F5344CB8AC3E}">
        <p14:creationId xmlns:p14="http://schemas.microsoft.com/office/powerpoint/2010/main" val="1879873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Historically, the primary management option has been deep-well injection.</a:t>
            </a:r>
          </a:p>
          <a:p>
            <a:pPr marL="171450" lvl="0" indent="-171450">
              <a:buFont typeface="Arial" panose="020B0604020202020204" pitchFamily="34" charset="0"/>
              <a:buChar char="•"/>
            </a:pPr>
            <a:r>
              <a:rPr lang="en-US" dirty="0"/>
              <a:t>Injection remains an important management tool, but there are reasons to investigate additional options.</a:t>
            </a:r>
          </a:p>
          <a:p>
            <a:pPr marL="171450" lvl="0" indent="-171450">
              <a:buFont typeface="Arial" panose="020B0604020202020204" pitchFamily="34" charset="0"/>
              <a:buChar char="•"/>
            </a:pPr>
            <a:r>
              <a:rPr lang="en-US" dirty="0"/>
              <a:t>Those include disposal capacity, transportation requirements, costs, and induced-seismicity concerns in some areas.</a:t>
            </a:r>
          </a:p>
          <a:p>
            <a:pPr marL="171450" lvl="0" indent="-171450">
              <a:buFont typeface="Arial" panose="020B0604020202020204" pitchFamily="34" charset="0"/>
              <a:buChar char="•"/>
            </a:pPr>
            <a:r>
              <a:rPr lang="en-US" dirty="0"/>
              <a:t>So the question isn’t whether injection disappears. The question is whether treatment can create additional responsible management options.</a:t>
            </a:r>
          </a:p>
        </p:txBody>
      </p:sp>
      <p:sp>
        <p:nvSpPr>
          <p:cNvPr id="4" name="Slide Number Placeholder 3"/>
          <p:cNvSpPr>
            <a:spLocks noGrp="1"/>
          </p:cNvSpPr>
          <p:nvPr>
            <p:ph type="sldNum" sz="quarter" idx="5"/>
          </p:nvPr>
        </p:nvSpPr>
        <p:spPr/>
        <p:txBody>
          <a:bodyPr/>
          <a:lstStyle/>
          <a:p>
            <a:fld id="{653B2543-3F85-2B45-BD26-8EB7E8F8EBAB}" type="slidenum">
              <a:rPr lang="en-US" smtClean="0"/>
              <a:t>7</a:t>
            </a:fld>
            <a:endParaRPr lang="en-US"/>
          </a:p>
        </p:txBody>
      </p:sp>
    </p:spTree>
    <p:extLst>
      <p:ext uri="{BB962C8B-B14F-4D97-AF65-F5344CB8AC3E}">
        <p14:creationId xmlns:p14="http://schemas.microsoft.com/office/powerpoint/2010/main" val="4123461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How is PW being managed currently? </a:t>
            </a:r>
          </a:p>
          <a:p>
            <a:pPr marL="171450" lvl="0" indent="-171450">
              <a:buFont typeface="Arial" panose="020B0604020202020204" pitchFamily="34" charset="0"/>
              <a:buChar char="•"/>
            </a:pPr>
            <a:r>
              <a:rPr lang="en-US" dirty="0"/>
              <a:t>Importantly, produced water reuse is not a completely new concept.</a:t>
            </a:r>
          </a:p>
          <a:p>
            <a:pPr marL="171450" lvl="0" indent="-171450">
              <a:buFont typeface="Arial" panose="020B0604020202020204" pitchFamily="34" charset="0"/>
              <a:buChar char="•"/>
            </a:pPr>
            <a:r>
              <a:rPr lang="en-US" dirty="0"/>
              <a:t>A significant portion is already recycled within oil and gas operations, primarily for hydraulic fracturing.</a:t>
            </a:r>
          </a:p>
          <a:p>
            <a:pPr marL="171450" lvl="0" indent="-171450">
              <a:buFont typeface="Arial" panose="020B0604020202020204" pitchFamily="34" charset="0"/>
              <a:buChar char="•"/>
            </a:pPr>
            <a:r>
              <a:rPr lang="en-US" dirty="0"/>
              <a:t>That recycling has already reduced the industry’s demand for freshwater.</a:t>
            </a:r>
          </a:p>
          <a:p>
            <a:pPr marL="171450" lvl="0" indent="-171450">
              <a:buFont typeface="Arial" panose="020B0604020202020204" pitchFamily="34" charset="0"/>
              <a:buChar char="•"/>
            </a:pPr>
            <a:r>
              <a:rPr lang="en-US" dirty="0"/>
              <a:t>The remaining fraction is largely disposed of through injection, including water transported for disposal.</a:t>
            </a:r>
          </a:p>
          <a:p>
            <a:pPr marL="171450" lvl="0" indent="-171450">
              <a:buFont typeface="Arial" panose="020B0604020202020204" pitchFamily="34" charset="0"/>
              <a:buChar char="•"/>
            </a:pPr>
            <a:r>
              <a:rPr lang="en-US" dirty="0"/>
              <a:t>The research question we’re discussing today is whether advanced treatment could eventually allow some portion of that water to serve applications </a:t>
            </a:r>
            <a:r>
              <a:rPr lang="en-US" b="1" dirty="0"/>
              <a:t>outside the oilfield</a:t>
            </a:r>
            <a:r>
              <a:rPr lang="en-US" dirty="0"/>
              <a:t>.</a:t>
            </a:r>
          </a:p>
          <a:p>
            <a:pPr marL="171450" indent="-171450">
              <a:buFont typeface="Arial" panose="020B0604020202020204" pitchFamily="34" charset="0"/>
              <a:buChar char="•"/>
            </a:pPr>
            <a:r>
              <a:rPr lang="en-US" dirty="0"/>
              <a:t>Your current slide estimates roughly 40% reuse within oil and gas and roughly 60% disposal. </a:t>
            </a:r>
          </a:p>
          <a:p>
            <a:pPr marL="171450" indent="-171450">
              <a:buFont typeface="Arial" panose="020B0604020202020204" pitchFamily="34" charset="0"/>
              <a:buChar char="•"/>
            </a:pPr>
            <a:r>
              <a:rPr lang="en-US" dirty="0"/>
              <a:t>09-25-26 NMPWRC PPT to Energy </a:t>
            </a:r>
            <a:r>
              <a:rPr lang="en-US" dirty="0" err="1"/>
              <a:t>Council.pptx</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8</a:t>
            </a:fld>
            <a:endParaRPr lang="en-US"/>
          </a:p>
        </p:txBody>
      </p:sp>
    </p:spTree>
    <p:extLst>
      <p:ext uri="{BB962C8B-B14F-4D97-AF65-F5344CB8AC3E}">
        <p14:creationId xmlns:p14="http://schemas.microsoft.com/office/powerpoint/2010/main" val="1960896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So, to tie the first part of the story together.</a:t>
            </a:r>
          </a:p>
          <a:p>
            <a:pPr marL="171450" lvl="0" indent="-171450">
              <a:buFont typeface="Arial" panose="020B0604020202020204" pitchFamily="34" charset="0"/>
              <a:buChar char="•"/>
            </a:pPr>
            <a:r>
              <a:rPr lang="en-US" dirty="0"/>
              <a:t>On one hand, we have a large water stream that must be managed.</a:t>
            </a:r>
          </a:p>
          <a:p>
            <a:pPr marL="171450" lvl="0" indent="-171450">
              <a:buFont typeface="Arial" panose="020B0604020202020204" pitchFamily="34" charset="0"/>
              <a:buChar char="•"/>
            </a:pPr>
            <a:r>
              <a:rPr lang="en-US" dirty="0"/>
              <a:t>and the other, we have freshwater constraints in the same region.</a:t>
            </a:r>
          </a:p>
          <a:p>
            <a:pPr marL="171450" lvl="0" indent="-171450">
              <a:buFont typeface="Arial" panose="020B0604020202020204" pitchFamily="34" charset="0"/>
              <a:buChar char="•"/>
            </a:pPr>
            <a:r>
              <a:rPr lang="en-US" dirty="0"/>
              <a:t>But having a need and an opportunity alone does </a:t>
            </a:r>
            <a:r>
              <a:rPr lang="en-US" b="1" dirty="0"/>
              <a:t>not</a:t>
            </a:r>
            <a:r>
              <a:rPr lang="en-US" dirty="0"/>
              <a:t> mean produced water is automatically a water resource.</a:t>
            </a:r>
          </a:p>
          <a:p>
            <a:pPr marL="171450" lvl="0" indent="-171450">
              <a:buFont typeface="Arial" panose="020B0604020202020204" pitchFamily="34" charset="0"/>
              <a:buChar char="•"/>
            </a:pPr>
            <a:r>
              <a:rPr lang="en-US" dirty="0"/>
              <a:t>To use it outside the oilfield requires substantial treatment, along with the necessary evidence that the resulting, treated water is protective for its intended use.</a:t>
            </a:r>
          </a:p>
          <a:p>
            <a:pPr marL="171450" lvl="0" indent="-171450">
              <a:buFont typeface="Arial" panose="020B0604020202020204" pitchFamily="34" charset="0"/>
              <a:buChar char="•"/>
            </a:pPr>
            <a:r>
              <a:rPr lang="en-US" dirty="0"/>
              <a:t>And so this question of, can PW be treated to a level that is protective of HH and the env, is a much harder scientific question to answer.</a:t>
            </a:r>
          </a:p>
          <a:p>
            <a:pPr marL="171450" lvl="0" indent="-171450">
              <a:buFont typeface="Arial" panose="020B0604020202020204" pitchFamily="34" charset="0"/>
              <a:buChar char="•"/>
            </a:pPr>
            <a:r>
              <a:rPr lang="en-US" dirty="0"/>
              <a:t>And no single company, university or agency can answer it alone.</a:t>
            </a:r>
          </a:p>
          <a:p>
            <a:pPr marL="171450" lvl="0" indent="-171450">
              <a:buFont typeface="Arial" panose="020B0604020202020204" pitchFamily="34" charset="0"/>
              <a:buChar char="•"/>
            </a:pPr>
            <a:r>
              <a:rPr lang="en-US" dirty="0"/>
              <a:t>That’s really why the Consortium exists.</a:t>
            </a:r>
          </a:p>
        </p:txBody>
      </p:sp>
      <p:sp>
        <p:nvSpPr>
          <p:cNvPr id="4" name="Slide Number Placeholder 3"/>
          <p:cNvSpPr>
            <a:spLocks noGrp="1"/>
          </p:cNvSpPr>
          <p:nvPr>
            <p:ph type="sldNum" sz="quarter" idx="5"/>
          </p:nvPr>
        </p:nvSpPr>
        <p:spPr/>
        <p:txBody>
          <a:bodyPr/>
          <a:lstStyle/>
          <a:p>
            <a:fld id="{DFB9C22A-4090-1041-A3CC-824CB5A5649A}" type="slidenum">
              <a:rPr lang="en-US" smtClean="0"/>
              <a:t>9</a:t>
            </a:fld>
            <a:endParaRPr lang="en-US"/>
          </a:p>
        </p:txBody>
      </p:sp>
    </p:spTree>
    <p:extLst>
      <p:ext uri="{BB962C8B-B14F-4D97-AF65-F5344CB8AC3E}">
        <p14:creationId xmlns:p14="http://schemas.microsoft.com/office/powerpoint/2010/main" val="4161755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Our mission is to conduct the research needed to fill the scientific and technical gaps needed to inform science-based regulation.</a:t>
            </a:r>
          </a:p>
          <a:p>
            <a:pPr marL="171450" lvl="0" indent="-171450">
              <a:buFont typeface="Arial" panose="020B0604020202020204" pitchFamily="34" charset="0"/>
              <a:buChar char="•"/>
            </a:pPr>
            <a:r>
              <a:rPr lang="en-US" dirty="0"/>
              <a:t>We’re not one research group. The Consortium brings together universities, national laboratories, government agencies, industry, NGOs and other stakeholders.</a:t>
            </a:r>
          </a:p>
          <a:p>
            <a:pPr marL="171450" lvl="0" indent="-171450">
              <a:buFont typeface="Arial" panose="020B0604020202020204" pitchFamily="34" charset="0"/>
              <a:buChar char="•"/>
            </a:pPr>
            <a:r>
              <a:rPr lang="en-US" dirty="0"/>
              <a:t>Again, our job is not to determine whether New Mexico should reuse produced water.</a:t>
            </a:r>
          </a:p>
          <a:p>
            <a:pPr marL="171450" lvl="0" indent="-171450">
              <a:buFont typeface="Arial" panose="020B0604020202020204" pitchFamily="34" charset="0"/>
              <a:buChar char="•"/>
            </a:pPr>
            <a:r>
              <a:rPr lang="en-US" b="1" dirty="0"/>
              <a:t>Our job is to generate the science necessary for others to make informed decisions.</a:t>
            </a:r>
            <a:endParaRPr lang="en-US" dirty="0"/>
          </a:p>
          <a:p>
            <a:endParaRPr lang="en-US" i="0" dirty="0"/>
          </a:p>
          <a:p>
            <a:r>
              <a:rPr lang="en-US" b="1" dirty="0"/>
              <a:t>------</a:t>
            </a:r>
          </a:p>
          <a:p>
            <a:endParaRPr lang="en-US" b="1" dirty="0"/>
          </a:p>
          <a:p>
            <a:r>
              <a:rPr lang="en-US" b="1" dirty="0"/>
              <a:t>What We Do</a:t>
            </a:r>
          </a:p>
          <a:p>
            <a:r>
              <a:rPr lang="en-US" b="1" dirty="0"/>
              <a:t>Characterize produced water</a:t>
            </a:r>
            <a:r>
              <a:rPr lang="en-US" dirty="0"/>
              <a:t> — understand what’s in it and how it behaves</a:t>
            </a:r>
          </a:p>
          <a:p>
            <a:r>
              <a:rPr lang="en-US" b="1" dirty="0"/>
              <a:t>Evaluate treatment technologies</a:t>
            </a:r>
            <a:r>
              <a:rPr lang="en-US" dirty="0"/>
              <a:t> — from basic filtration to advanced desalination</a:t>
            </a:r>
          </a:p>
          <a:p>
            <a:r>
              <a:rPr lang="en-US" b="1" dirty="0"/>
              <a:t>Pilot real-world treatment systems</a:t>
            </a:r>
            <a:r>
              <a:rPr lang="en-US" dirty="0"/>
              <a:t> — at well pads, in field labs, and controlled facilities</a:t>
            </a:r>
          </a:p>
          <a:p>
            <a:r>
              <a:rPr lang="en-US" b="1" dirty="0"/>
              <a:t>Assess risks &amp; safety</a:t>
            </a:r>
            <a:r>
              <a:rPr lang="en-US" dirty="0"/>
              <a:t> — to protect human health and the environment</a:t>
            </a:r>
          </a:p>
          <a:p>
            <a:r>
              <a:rPr lang="en-US" b="1" dirty="0"/>
              <a:t>Provide science for regulators</a:t>
            </a:r>
            <a:r>
              <a:rPr lang="en-US" dirty="0"/>
              <a:t> — not advocating for or against reuse, but supplying data</a:t>
            </a:r>
          </a:p>
          <a:p>
            <a:r>
              <a:rPr lang="en-US" b="1" dirty="0"/>
              <a:t>Educate &amp; engage communities</a:t>
            </a:r>
            <a:r>
              <a:rPr lang="en-US" dirty="0"/>
              <a:t> — workshops, outreach, public info, and K-12 materials</a:t>
            </a:r>
          </a:p>
        </p:txBody>
      </p:sp>
      <p:sp>
        <p:nvSpPr>
          <p:cNvPr id="4" name="Slide Number Placeholder 3"/>
          <p:cNvSpPr>
            <a:spLocks noGrp="1"/>
          </p:cNvSpPr>
          <p:nvPr>
            <p:ph type="sldNum" sz="quarter" idx="5"/>
          </p:nvPr>
        </p:nvSpPr>
        <p:spPr/>
        <p:txBody>
          <a:bodyPr/>
          <a:lstStyle/>
          <a:p>
            <a:fld id="{F6B18154-5872-7F49-9A3A-872A45EC65FA}" type="slidenum">
              <a:rPr lang="en-US" smtClean="0"/>
              <a:t>10</a:t>
            </a:fld>
            <a:endParaRPr lang="en-US"/>
          </a:p>
        </p:txBody>
      </p:sp>
    </p:spTree>
    <p:extLst>
      <p:ext uri="{BB962C8B-B14F-4D97-AF65-F5344CB8AC3E}">
        <p14:creationId xmlns:p14="http://schemas.microsoft.com/office/powerpoint/2010/main" val="967837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F627-78C5-068C-3CC9-9FA091E1E7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C24E4-063D-D5F6-908A-49E5B5B78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039D1-DD7C-5A9F-58FA-E05190DB005B}"/>
              </a:ext>
            </a:extLst>
          </p:cNvPr>
          <p:cNvSpPr>
            <a:spLocks noGrp="1"/>
          </p:cNvSpPr>
          <p:nvPr>
            <p:ph type="body" idx="1"/>
          </p:nvPr>
        </p:nvSpPr>
        <p:spPr/>
        <p:txBody>
          <a:bodyPr/>
          <a:lstStyle/>
          <a:p>
            <a:pPr marL="171450" lvl="0" indent="-171450">
              <a:buFont typeface="Arial" panose="020B0604020202020204" pitchFamily="34" charset="0"/>
              <a:buChar char="•"/>
            </a:pPr>
            <a:r>
              <a:rPr lang="en-US" dirty="0"/>
              <a:t>The research program has evolved systematically rather than starting with reuse and working backward.</a:t>
            </a:r>
          </a:p>
          <a:p>
            <a:pPr marL="171450" lvl="0" indent="-171450">
              <a:buFont typeface="Arial" panose="020B0604020202020204" pitchFamily="34" charset="0"/>
              <a:buChar char="•"/>
            </a:pPr>
            <a:r>
              <a:rPr lang="en-US" dirty="0"/>
              <a:t>Following the Produced Water Act and creation of the Consortium, the first major question was very basic: </a:t>
            </a:r>
            <a:r>
              <a:rPr lang="en-US" b="1" dirty="0"/>
              <a:t>what should we even be looking for?</a:t>
            </a:r>
            <a:endParaRPr lang="en-US" dirty="0"/>
          </a:p>
          <a:p>
            <a:pPr marL="171450" lvl="0" indent="-171450">
              <a:buFont typeface="Arial" panose="020B0604020202020204" pitchFamily="34" charset="0"/>
              <a:buChar char="•"/>
            </a:pPr>
            <a:r>
              <a:rPr lang="en-US" dirty="0"/>
              <a:t>Produced water contains a much broader suite of constituents than conventional wastewater.</a:t>
            </a:r>
          </a:p>
          <a:p>
            <a:pPr marL="171450" lvl="0" indent="-171450">
              <a:buFont typeface="Arial" panose="020B0604020202020204" pitchFamily="34" charset="0"/>
              <a:buChar char="•"/>
            </a:pPr>
            <a:r>
              <a:rPr lang="en-US" dirty="0"/>
              <a:t>So the first phase of the research was developing a comprehensive analytical framework.</a:t>
            </a:r>
          </a:p>
        </p:txBody>
      </p:sp>
      <p:sp>
        <p:nvSpPr>
          <p:cNvPr id="4" name="Slide Number Placeholder 3">
            <a:extLst>
              <a:ext uri="{FF2B5EF4-FFF2-40B4-BE49-F238E27FC236}">
                <a16:creationId xmlns:a16="http://schemas.microsoft.com/office/drawing/2014/main" id="{257697F3-5C88-8FAE-7C8A-D8A585F48B03}"/>
              </a:ext>
            </a:extLst>
          </p:cNvPr>
          <p:cNvSpPr>
            <a:spLocks noGrp="1"/>
          </p:cNvSpPr>
          <p:nvPr>
            <p:ph type="sldNum" sz="quarter" idx="5"/>
          </p:nvPr>
        </p:nvSpPr>
        <p:spPr/>
        <p:txBody>
          <a:bodyPr/>
          <a:lstStyle/>
          <a:p>
            <a:fld id="{074FEACD-D0AE-4341-8CA0-22119DFF7EC3}" type="slidenum">
              <a:rPr lang="en-US" smtClean="0"/>
              <a:t>11</a:t>
            </a:fld>
            <a:endParaRPr lang="en-US"/>
          </a:p>
        </p:txBody>
      </p:sp>
    </p:spTree>
    <p:extLst>
      <p:ext uri="{BB962C8B-B14F-4D97-AF65-F5344CB8AC3E}">
        <p14:creationId xmlns:p14="http://schemas.microsoft.com/office/powerpoint/2010/main" val="2611097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66525-D4AF-45A3-0090-12243E7159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73DA5-44B1-AB98-F9D7-6B640B7B4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B1BB5-B682-E291-698C-EA045D236447}"/>
              </a:ext>
            </a:extLst>
          </p:cNvPr>
          <p:cNvSpPr>
            <a:spLocks noGrp="1"/>
          </p:cNvSpPr>
          <p:nvPr>
            <p:ph type="body" idx="1"/>
          </p:nvPr>
        </p:nvSpPr>
        <p:spPr/>
        <p:txBody>
          <a:bodyPr/>
          <a:lstStyle/>
          <a:p>
            <a:pPr marL="171450" lvl="0" indent="-171450">
              <a:buFont typeface="Arial" panose="020B0604020202020204" pitchFamily="34" charset="0"/>
              <a:buChar char="•"/>
            </a:pPr>
            <a:r>
              <a:rPr lang="en-US" dirty="0"/>
              <a:t>That became what we call the NPDES+ list.</a:t>
            </a:r>
          </a:p>
          <a:p>
            <a:pPr marL="171450" lvl="0" indent="-171450">
              <a:buFont typeface="Arial" panose="020B0604020202020204" pitchFamily="34" charset="0"/>
              <a:buChar char="•"/>
            </a:pPr>
            <a:r>
              <a:rPr lang="en-US" dirty="0"/>
              <a:t>You don’t need to read this list.</a:t>
            </a:r>
          </a:p>
          <a:p>
            <a:pPr marL="171450" lvl="0" indent="-171450">
              <a:buFont typeface="Arial" panose="020B0604020202020204" pitchFamily="34" charset="0"/>
              <a:buChar char="•"/>
            </a:pPr>
            <a:r>
              <a:rPr lang="en-US" dirty="0"/>
              <a:t>The important point is that we’re not just measuring salinity or a handful of conventional pollutants.</a:t>
            </a:r>
          </a:p>
          <a:p>
            <a:pPr marL="171450" lvl="0" indent="-171450">
              <a:buFont typeface="Arial" panose="020B0604020202020204" pitchFamily="34" charset="0"/>
              <a:buChar char="•"/>
            </a:pPr>
            <a:r>
              <a:rPr lang="en-US" dirty="0"/>
              <a:t>The framework contains more than 430 analytes drawn from existing standards, regulatory programs and compounds relevant to produced water.</a:t>
            </a:r>
          </a:p>
          <a:p>
            <a:pPr marL="171450" lvl="0" indent="-171450">
              <a:buFont typeface="Arial" panose="020B0604020202020204" pitchFamily="34" charset="0"/>
              <a:buChar char="•"/>
            </a:pPr>
            <a:r>
              <a:rPr lang="en-US" dirty="0"/>
              <a:t>It includes metals, radionuclides, hydrocarbons, VOCs, PFAS and many other constituent classes.</a:t>
            </a:r>
          </a:p>
          <a:p>
            <a:pPr marL="171450" lvl="0" indent="-171450">
              <a:buFont typeface="Arial" panose="020B0604020202020204" pitchFamily="34" charset="0"/>
              <a:buChar char="•"/>
            </a:pPr>
            <a:r>
              <a:rPr lang="en-US" dirty="0"/>
              <a:t>And importantly, we complement chemical analysis with toxicity testing.</a:t>
            </a:r>
          </a:p>
          <a:p>
            <a:pPr marL="171450" lvl="0" indent="-171450">
              <a:buFont typeface="Arial" panose="020B0604020202020204" pitchFamily="34" charset="0"/>
              <a:buChar char="•"/>
            </a:pPr>
            <a:r>
              <a:rPr lang="en-US" dirty="0"/>
              <a:t>This gave us a consistent framework for evaluating raw and treated water from different technologies.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3A27837-53A2-A485-73B3-48731F383E4C}"/>
              </a:ext>
            </a:extLst>
          </p:cNvPr>
          <p:cNvSpPr>
            <a:spLocks noGrp="1"/>
          </p:cNvSpPr>
          <p:nvPr>
            <p:ph type="sldNum" sz="quarter" idx="5"/>
          </p:nvPr>
        </p:nvSpPr>
        <p:spPr/>
        <p:txBody>
          <a:bodyPr/>
          <a:lstStyle/>
          <a:p>
            <a:fld id="{DFB9C22A-4090-1041-A3CC-824CB5A5649A}" type="slidenum">
              <a:rPr lang="en-US" smtClean="0"/>
              <a:t>12</a:t>
            </a:fld>
            <a:endParaRPr lang="en-US"/>
          </a:p>
        </p:txBody>
      </p:sp>
    </p:spTree>
    <p:extLst>
      <p:ext uri="{BB962C8B-B14F-4D97-AF65-F5344CB8AC3E}">
        <p14:creationId xmlns:p14="http://schemas.microsoft.com/office/powerpoint/2010/main" val="212973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1A03E-1118-F3BB-43F3-57E6F4D58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E722B-E5F0-A941-ABDE-49B0287E71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25186-101B-73A5-607A-8FFF157C9C81}"/>
              </a:ext>
            </a:extLst>
          </p:cNvPr>
          <p:cNvSpPr>
            <a:spLocks noGrp="1"/>
          </p:cNvSpPr>
          <p:nvPr>
            <p:ph type="body" idx="1"/>
          </p:nvPr>
        </p:nvSpPr>
        <p:spPr/>
        <p:txBody>
          <a:bodyPr/>
          <a:lstStyle/>
          <a:p>
            <a:pPr marL="171450" lvl="0" indent="-171450">
              <a:buFont typeface="Arial" panose="020B0604020202020204" pitchFamily="34" charset="0"/>
              <a:buChar char="•"/>
            </a:pPr>
            <a:r>
              <a:rPr lang="en-US" dirty="0"/>
              <a:t>Once we had agreement around what to measure, the next step was generating treated water and testing actual technologies.</a:t>
            </a:r>
          </a:p>
          <a:p>
            <a:pPr marL="171450" lvl="0" indent="-171450">
              <a:buFont typeface="Arial" panose="020B0604020202020204" pitchFamily="34" charset="0"/>
              <a:buChar char="•"/>
            </a:pPr>
            <a:r>
              <a:rPr lang="en-US" dirty="0"/>
              <a:t>That moved the research from characterization into pilot-scale treatment.</a:t>
            </a:r>
          </a:p>
          <a:p>
            <a:pPr marL="171450" lvl="0" indent="-171450">
              <a:buFont typeface="Arial" panose="020B0604020202020204" pitchFamily="34" charset="0"/>
              <a:buChar char="•"/>
            </a:pPr>
            <a:r>
              <a:rPr lang="en-US" dirty="0"/>
              <a:t>And this is a spot where industry really stood up.</a:t>
            </a:r>
          </a:p>
        </p:txBody>
      </p:sp>
      <p:sp>
        <p:nvSpPr>
          <p:cNvPr id="4" name="Slide Number Placeholder 3">
            <a:extLst>
              <a:ext uri="{FF2B5EF4-FFF2-40B4-BE49-F238E27FC236}">
                <a16:creationId xmlns:a16="http://schemas.microsoft.com/office/drawing/2014/main" id="{549725F6-EFDC-8786-CC33-3C70F1F241F6}"/>
              </a:ext>
            </a:extLst>
          </p:cNvPr>
          <p:cNvSpPr>
            <a:spLocks noGrp="1"/>
          </p:cNvSpPr>
          <p:nvPr>
            <p:ph type="sldNum" sz="quarter" idx="5"/>
          </p:nvPr>
        </p:nvSpPr>
        <p:spPr/>
        <p:txBody>
          <a:bodyPr/>
          <a:lstStyle/>
          <a:p>
            <a:fld id="{074FEACD-D0AE-4341-8CA0-22119DFF7EC3}" type="slidenum">
              <a:rPr lang="en-US" smtClean="0"/>
              <a:t>13</a:t>
            </a:fld>
            <a:endParaRPr lang="en-US"/>
          </a:p>
        </p:txBody>
      </p:sp>
    </p:spTree>
    <p:extLst>
      <p:ext uri="{BB962C8B-B14F-4D97-AF65-F5344CB8AC3E}">
        <p14:creationId xmlns:p14="http://schemas.microsoft.com/office/powerpoint/2010/main" val="3520912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Image on left is of a real pilot out in the Permin Basin</a:t>
            </a:r>
          </a:p>
          <a:p>
            <a:pPr marL="171450" lvl="0" indent="-171450">
              <a:buFont typeface="Arial" panose="020B0604020202020204" pitchFamily="34" charset="0"/>
              <a:buChar char="•"/>
            </a:pPr>
            <a:r>
              <a:rPr lang="en-US" dirty="0"/>
              <a:t>In the middle is Dr. Xu and a former PhD student, and next to them is a whole set of coolers with sample vials and bottles.</a:t>
            </a:r>
          </a:p>
          <a:p>
            <a:pPr marL="171450" lvl="0" indent="-171450">
              <a:buFont typeface="Arial" panose="020B0604020202020204" pitchFamily="34" charset="0"/>
              <a:buChar char="•"/>
            </a:pPr>
            <a:r>
              <a:rPr lang="en-US" dirty="0"/>
              <a:t>When we go out and sample the NPDES+ list, we're filling up around 1500 individual containers to send off for testing. This is a very comprehensive event.</a:t>
            </a:r>
          </a:p>
          <a:p>
            <a:pPr marL="171450" lvl="0" indent="-171450">
              <a:buFont typeface="Arial" panose="020B0604020202020204" pitchFamily="34" charset="0"/>
              <a:buChar char="•"/>
            </a:pPr>
            <a:r>
              <a:rPr lang="en-US" dirty="0"/>
              <a:t>We’ve now evaluated water from numerous pilot systems operating under real-world conditions.</a:t>
            </a:r>
          </a:p>
          <a:p>
            <a:pPr marL="171450" lvl="0" indent="-171450">
              <a:buFont typeface="Arial" panose="020B0604020202020204" pitchFamily="34" charset="0"/>
              <a:buChar char="•"/>
            </a:pPr>
            <a:r>
              <a:rPr lang="en-US" dirty="0"/>
              <a:t>That’s important because bench-scale experiments can tell us whether a process works conceptually.</a:t>
            </a:r>
          </a:p>
          <a:p>
            <a:pPr marL="171450" lvl="0" indent="-171450">
              <a:buFont typeface="Arial" panose="020B0604020202020204" pitchFamily="34" charset="0"/>
              <a:buChar char="•"/>
            </a:pPr>
            <a:r>
              <a:rPr lang="en-US" dirty="0"/>
              <a:t>Pilots begin telling us whether it works on actual produced water, under realistic operating conditions, and generate enough water for much more extensive chemical and biological testing.</a:t>
            </a:r>
            <a:br>
              <a:rPr lang="en-US" dirty="0"/>
            </a:b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14</a:t>
            </a:fld>
            <a:endParaRPr lang="en-US"/>
          </a:p>
        </p:txBody>
      </p:sp>
    </p:spTree>
    <p:extLst>
      <p:ext uri="{BB962C8B-B14F-4D97-AF65-F5344CB8AC3E}">
        <p14:creationId xmlns:p14="http://schemas.microsoft.com/office/powerpoint/2010/main" val="3962560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CA670-5F19-C787-5188-5F1EE8C3A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F5652-35BC-D2D7-5A7E-BD0E6CBDCB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593DA-A710-D8A9-9884-4F525747C758}"/>
              </a:ext>
            </a:extLst>
          </p:cNvPr>
          <p:cNvSpPr>
            <a:spLocks noGrp="1"/>
          </p:cNvSpPr>
          <p:nvPr>
            <p:ph type="body" idx="1"/>
          </p:nvPr>
        </p:nvSpPr>
        <p:spPr/>
        <p:txBody>
          <a:bodyPr/>
          <a:lstStyle/>
          <a:p>
            <a:pPr marL="171450" lvl="0" indent="-171450">
              <a:buFont typeface="Arial" panose="020B0604020202020204" pitchFamily="34" charset="0"/>
              <a:buChar char="•"/>
            </a:pPr>
            <a:r>
              <a:rPr lang="en-US" dirty="0"/>
              <a:t>This looks complicated, but there is one concept I want you to take away from it.</a:t>
            </a:r>
          </a:p>
          <a:p>
            <a:pPr marL="171450" lvl="0" indent="-171450">
              <a:buFont typeface="Arial" panose="020B0604020202020204" pitchFamily="34" charset="0"/>
              <a:buChar char="•"/>
            </a:pPr>
            <a:r>
              <a:rPr lang="en-US" b="1" dirty="0"/>
              <a:t>Produced-water treatment isn’t one process. It’s a multi-barrier treatment train.</a:t>
            </a:r>
            <a:endParaRPr lang="en-US" dirty="0"/>
          </a:p>
          <a:p>
            <a:pPr marL="171450" lvl="0" indent="-171450">
              <a:buFont typeface="Arial" panose="020B0604020202020204" pitchFamily="34" charset="0"/>
              <a:buChar char="•"/>
            </a:pPr>
            <a:r>
              <a:rPr lang="en-US" dirty="0"/>
              <a:t>First, pretreatment removes oil, suspended solids and constituents that would interfere with later treatment.</a:t>
            </a:r>
          </a:p>
          <a:p>
            <a:pPr marL="171450" lvl="0" indent="-171450">
              <a:buFont typeface="Arial" panose="020B0604020202020204" pitchFamily="34" charset="0"/>
              <a:buChar char="•"/>
            </a:pPr>
            <a:r>
              <a:rPr lang="en-US" dirty="0"/>
              <a:t>Then desalination removes the bulk of the dissolved salts.</a:t>
            </a:r>
          </a:p>
          <a:p>
            <a:pPr marL="171450" lvl="0" indent="-171450">
              <a:buFont typeface="Arial" panose="020B0604020202020204" pitchFamily="34" charset="0"/>
              <a:buChar char="•"/>
            </a:pPr>
            <a:r>
              <a:rPr lang="en-US" dirty="0"/>
              <a:t>But desalination isn’t necessarily the finish line.</a:t>
            </a:r>
          </a:p>
          <a:p>
            <a:pPr marL="171450" lvl="0" indent="-171450">
              <a:buFont typeface="Arial" panose="020B0604020202020204" pitchFamily="34" charset="0"/>
              <a:buChar char="•"/>
            </a:pPr>
            <a:r>
              <a:rPr lang="en-US" dirty="0"/>
              <a:t>Volatile organics, ammonia or other constituents can carry through or behave differently during treatment.</a:t>
            </a:r>
          </a:p>
          <a:p>
            <a:pPr marL="171450" lvl="0" indent="-171450">
              <a:buFont typeface="Arial" panose="020B0604020202020204" pitchFamily="34" charset="0"/>
              <a:buChar char="•"/>
            </a:pPr>
            <a:r>
              <a:rPr lang="en-US" dirty="0"/>
              <a:t>So we add post-treatment or polishing processes targeted at those remaining constituents.</a:t>
            </a:r>
          </a:p>
          <a:p>
            <a:pPr marL="171450" lvl="0" indent="-171450">
              <a:buFont typeface="Arial" panose="020B0604020202020204" pitchFamily="34" charset="0"/>
              <a:buChar char="•"/>
            </a:pPr>
            <a:r>
              <a:rPr lang="en-US" dirty="0"/>
              <a:t>That distinction—</a:t>
            </a:r>
            <a:r>
              <a:rPr lang="en-US" b="1" dirty="0"/>
              <a:t>desalinated water versus fully polished water</a:t>
            </a:r>
            <a:r>
              <a:rPr lang="en-US" dirty="0"/>
              <a:t>—turned out to be extremely important in the toxicity research.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Transition:</a:t>
            </a:r>
            <a:r>
              <a:rPr lang="en-US" dirty="0"/>
              <a:t> The way that these waters are being evaluated is through a biological lens, and also through a chemical analysis lens.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228600" indent="-228600">
              <a:buFont typeface="+mj-lt"/>
              <a:buAutoNum type="arabicPeriod"/>
            </a:pPr>
            <a:r>
              <a:rPr lang="en-US" dirty="0"/>
              <a:t>Wanted to just show an example of what a TT looks like, and where sampling typically occurs.</a:t>
            </a:r>
          </a:p>
          <a:p>
            <a:pPr marL="228600" indent="-228600">
              <a:buFont typeface="+mj-lt"/>
              <a:buAutoNum type="arabicPeriod"/>
            </a:pPr>
            <a:r>
              <a:rPr lang="en-US" dirty="0"/>
              <a:t>Produced water salinity is ~ 125,000 mg/L TDS and there is elevated oil, hydrocarbons, suspended solids, and ammonia that are removed in the “Pretreatment” processes.</a:t>
            </a:r>
          </a:p>
          <a:p>
            <a:pPr marL="228600" indent="-228600">
              <a:buFont typeface="+mj-lt"/>
              <a:buAutoNum type="arabicPeriod"/>
            </a:pPr>
            <a:r>
              <a:rPr lang="en-US" dirty="0"/>
              <a:t>Advanced Desalination consists of mechanical vapor recompression (falling film evaporator) that evaporates ~ 50% of the produced water.</a:t>
            </a:r>
          </a:p>
          <a:p>
            <a:pPr marL="228600" indent="-228600">
              <a:buFont typeface="+mj-lt"/>
              <a:buAutoNum type="arabicPeriod"/>
            </a:pPr>
            <a:r>
              <a:rPr lang="en-US" dirty="0"/>
              <a:t>Some ammonia carries over off here, with organics, so water is post treated by carbon (GAC).</a:t>
            </a:r>
          </a:p>
          <a:p>
            <a:pPr marL="228600" indent="-228600">
              <a:buFont typeface="+mj-lt"/>
              <a:buAutoNum type="arabicPeriod"/>
            </a:pPr>
            <a:r>
              <a:rPr lang="en-US" dirty="0"/>
              <a:t>Treated water will have an elevated salinity still (some salts carry over into distillate – about 250 – 500 mg/L TDS in distillate), so RO polishing + EDI is required.</a:t>
            </a:r>
          </a:p>
          <a:p>
            <a:pPr marL="228600" indent="-228600">
              <a:buFont typeface="+mj-lt"/>
              <a:buAutoNum type="arabicPeriod"/>
            </a:pPr>
            <a:endParaRPr lang="en-US" dirty="0"/>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a:p>
            <a:pPr marL="228600" indent="-228600">
              <a:buFont typeface="+mj-lt"/>
              <a:buAutoNum type="arabicPeriod"/>
            </a:pPr>
            <a:endParaRPr lang="en-US" dirty="0"/>
          </a:p>
        </p:txBody>
      </p:sp>
      <p:sp>
        <p:nvSpPr>
          <p:cNvPr id="4" name="Slide Number Placeholder 3">
            <a:extLst>
              <a:ext uri="{FF2B5EF4-FFF2-40B4-BE49-F238E27FC236}">
                <a16:creationId xmlns:a16="http://schemas.microsoft.com/office/drawing/2014/main" id="{F33257DA-E139-ACC0-E2DC-708DEC60B060}"/>
              </a:ext>
            </a:extLst>
          </p:cNvPr>
          <p:cNvSpPr>
            <a:spLocks noGrp="1"/>
          </p:cNvSpPr>
          <p:nvPr>
            <p:ph type="sldNum" sz="quarter" idx="5"/>
          </p:nvPr>
        </p:nvSpPr>
        <p:spPr/>
        <p:txBody>
          <a:bodyPr/>
          <a:lstStyle/>
          <a:p>
            <a:fld id="{BEB9E21F-EBCE-4A61-B9D3-17D5720A9BF0}" type="slidenum">
              <a:rPr lang="en-US" smtClean="0"/>
              <a:t>15</a:t>
            </a:fld>
            <a:endParaRPr lang="en-US"/>
          </a:p>
        </p:txBody>
      </p:sp>
    </p:spTree>
    <p:extLst>
      <p:ext uri="{BB962C8B-B14F-4D97-AF65-F5344CB8AC3E}">
        <p14:creationId xmlns:p14="http://schemas.microsoft.com/office/powerpoint/2010/main" val="1581258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1E672-FA27-7439-74BC-AD05B9502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577EC-A6B2-57E7-0600-FD1400526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E8C552-BD6B-EFBC-AD40-2D53C438D8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Pilots generated water that allows us to send off for analysis to a certified, commercial lab and also we bring water back to campus for different types of analysis like toxicity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Purpose of the pilots were to show feasibility that a “safe” water could be generated.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dirty="0"/>
              <a:t>Pilot systems gave us enough water to move beyond simply measuring treatment efficiency.</a:t>
            </a:r>
          </a:p>
          <a:p>
            <a:pPr marL="171450" lvl="0" indent="-171450">
              <a:buFont typeface="Arial" panose="020B0604020202020204" pitchFamily="34" charset="0"/>
              <a:buChar char="•"/>
            </a:pPr>
            <a:r>
              <a:rPr lang="en-US" dirty="0"/>
              <a:t>We could send samples to certified laboratories for detailed chemistry and bring samples back to NMSU for biological testing.</a:t>
            </a:r>
          </a:p>
          <a:p>
            <a:pPr marL="171450" lvl="0" indent="-171450">
              <a:buFont typeface="Arial" panose="020B0604020202020204" pitchFamily="34" charset="0"/>
              <a:buChar char="•"/>
            </a:pPr>
            <a:r>
              <a:rPr lang="en-US" dirty="0"/>
              <a:t>And this allowed us to ask the more important question: </a:t>
            </a:r>
            <a:r>
              <a:rPr lang="en-US" b="1" dirty="0"/>
              <a:t>not simply “how much did we remove?” but “does the resulting water still produce biological effects?”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B099D5D-6DEE-AA2F-516B-3EBB614C695B}"/>
              </a:ext>
            </a:extLst>
          </p:cNvPr>
          <p:cNvSpPr>
            <a:spLocks noGrp="1"/>
          </p:cNvSpPr>
          <p:nvPr>
            <p:ph type="sldNum" sz="quarter" idx="5"/>
          </p:nvPr>
        </p:nvSpPr>
        <p:spPr/>
        <p:txBody>
          <a:bodyPr/>
          <a:lstStyle/>
          <a:p>
            <a:fld id="{074FEACD-D0AE-4341-8CA0-22119DFF7EC3}" type="slidenum">
              <a:rPr lang="en-US" smtClean="0"/>
              <a:t>16</a:t>
            </a:fld>
            <a:endParaRPr lang="en-US"/>
          </a:p>
        </p:txBody>
      </p:sp>
    </p:spTree>
    <p:extLst>
      <p:ext uri="{BB962C8B-B14F-4D97-AF65-F5344CB8AC3E}">
        <p14:creationId xmlns:p14="http://schemas.microsoft.com/office/powerpoint/2010/main" val="3101330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Raw produced water is toxic in these test systems.</a:t>
            </a:r>
          </a:p>
          <a:p>
            <a:pPr marL="171450" lvl="0" indent="-171450">
              <a:buFont typeface="Arial" panose="020B0604020202020204" pitchFamily="34" charset="0"/>
              <a:buChar char="•"/>
            </a:pPr>
            <a:r>
              <a:rPr lang="en-US" dirty="0"/>
              <a:t>Pretreatment helps, but isn’t sufficient.</a:t>
            </a:r>
          </a:p>
          <a:p>
            <a:pPr marL="171450" lvl="0" indent="-171450">
              <a:buFont typeface="Arial" panose="020B0604020202020204" pitchFamily="34" charset="0"/>
              <a:buChar char="•"/>
            </a:pPr>
            <a:r>
              <a:rPr lang="en-US" dirty="0"/>
              <a:t>Desalination dramatically improves the water, but residual biological effects can remain.</a:t>
            </a:r>
          </a:p>
          <a:p>
            <a:pPr marL="171450" lvl="0" indent="-171450">
              <a:buFont typeface="Arial" panose="020B0604020202020204" pitchFamily="34" charset="0"/>
              <a:buChar char="•"/>
            </a:pPr>
            <a:r>
              <a:rPr lang="en-US" dirty="0"/>
              <a:t>When appropriate post-treatment is added, the waters we’ve tested have shown </a:t>
            </a:r>
            <a:r>
              <a:rPr lang="en-US" b="1" dirty="0"/>
              <a:t>no toxicity, no cytotoxicity, or no adverse impacts in the endpoints evaluated.</a:t>
            </a:r>
            <a:endParaRPr lang="en-US" dirty="0"/>
          </a:p>
          <a:p>
            <a:pPr marL="171450" lvl="0" indent="-171450">
              <a:buFont typeface="Arial" panose="020B0604020202020204" pitchFamily="34" charset="0"/>
              <a:buChar char="•"/>
            </a:pPr>
            <a:r>
              <a:rPr lang="en-US" dirty="0"/>
              <a:t>That progression is extremely important.</a:t>
            </a:r>
          </a:p>
          <a:p>
            <a:pPr marL="171450" lvl="0" indent="-171450">
              <a:buFont typeface="Arial" panose="020B0604020202020204" pitchFamily="34" charset="0"/>
              <a:buChar char="•"/>
            </a:pPr>
            <a:r>
              <a:rPr lang="en-US" dirty="0"/>
              <a:t>The research isn’t telling us that “produced water is safe.”</a:t>
            </a:r>
          </a:p>
          <a:p>
            <a:pPr marL="171450" lvl="0" indent="-171450">
              <a:buFont typeface="Arial" panose="020B0604020202020204" pitchFamily="34" charset="0"/>
              <a:buChar char="•"/>
            </a:pPr>
            <a:r>
              <a:rPr lang="en-US" dirty="0"/>
              <a:t>It’s telling us something much more useful:</a:t>
            </a:r>
          </a:p>
          <a:p>
            <a:pPr marL="171450" lvl="0" indent="-171450">
              <a:buFont typeface="Arial" panose="020B0604020202020204" pitchFamily="34" charset="0"/>
              <a:buChar char="•"/>
            </a:pPr>
            <a:r>
              <a:rPr lang="en-US" b="1" dirty="0"/>
              <a:t>Treatment can fundamentally change the chemical and biological characteristics of produced water, and we can experimentally evaluate whether a particular treatment train produces water that is protective for a particular application.</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Through </a:t>
            </a:r>
            <a:r>
              <a:rPr lang="en-US" b="1" dirty="0"/>
              <a:t>collaborative</a:t>
            </a:r>
            <a:r>
              <a:rPr lang="en-US" dirty="0"/>
              <a:t> research and </a:t>
            </a:r>
            <a:r>
              <a:rPr lang="en-US" b="1" dirty="0"/>
              <a:t>independent </a:t>
            </a:r>
            <a:r>
              <a:rPr lang="en-US" dirty="0"/>
              <a:t>evaluation, the science of produced water treatment and reuse has advanced significantly in recent years.</a:t>
            </a:r>
          </a:p>
          <a:p>
            <a:r>
              <a:rPr lang="en-US" dirty="0"/>
              <a:t>Peer-reviewed studies and pilot-scale evaluations provide growing evidence that advanced multi-barrier treatment systems have demonstrated high contaminant removal efficiencies and supports protective use of treated produced water.</a:t>
            </a:r>
          </a:p>
          <a:p>
            <a:pPr marL="0" indent="0">
              <a:buFont typeface="+mj-lt"/>
              <a:buNone/>
            </a:pPr>
            <a:endParaRPr lang="en-US" dirty="0"/>
          </a:p>
          <a:p>
            <a:pPr marL="0" indent="0">
              <a:buFont typeface="+mj-lt"/>
              <a:buNone/>
            </a:pPr>
            <a:endParaRPr lang="en-US" dirty="0"/>
          </a:p>
          <a:p>
            <a:pPr marL="0" indent="0">
              <a:buFont typeface="+mj-lt"/>
              <a:buNone/>
            </a:pPr>
            <a:r>
              <a:rPr lang="en-US" dirty="0"/>
              <a:t>Refs</a:t>
            </a:r>
          </a:p>
          <a:p>
            <a:pPr marL="0" indent="0">
              <a:buFont typeface="+mj-lt"/>
              <a:buNone/>
            </a:pPr>
            <a:endParaRPr lang="en-US" dirty="0"/>
          </a:p>
          <a:p>
            <a:pPr marL="0" indent="0">
              <a:buFont typeface="+mj-lt"/>
              <a:buNone/>
            </a:pPr>
            <a:r>
              <a:rPr lang="en-US" dirty="0"/>
              <a:t>3. USGS 2025</a:t>
            </a:r>
          </a:p>
          <a:p>
            <a:pPr marL="0" indent="0">
              <a:buFont typeface="+mj-lt"/>
              <a:buNone/>
            </a:pPr>
            <a:r>
              <a:rPr lang="en-US" dirty="0"/>
              <a:t>4. 2024 Tarazona a</a:t>
            </a:r>
          </a:p>
          <a:p>
            <a:pPr marL="0" indent="0">
              <a:buFont typeface="+mj-lt"/>
              <a:buNone/>
            </a:pPr>
            <a:r>
              <a:rPr lang="en-US" dirty="0"/>
              <a:t>5. 2024 Tarazona b</a:t>
            </a:r>
          </a:p>
          <a:p>
            <a:pPr marL="0" indent="0">
              <a:buFont typeface="+mj-lt"/>
              <a:buNone/>
            </a:pPr>
            <a:r>
              <a:rPr lang="en-US" dirty="0"/>
              <a:t>6. 2026 Tarazona</a:t>
            </a:r>
          </a:p>
          <a:p>
            <a:pPr marL="0" indent="0">
              <a:buFont typeface="+mj-lt"/>
              <a:buNone/>
            </a:pPr>
            <a:r>
              <a:rPr lang="en-US" dirty="0"/>
              <a:t>7. 2026 Edirisooriya</a:t>
            </a:r>
          </a:p>
          <a:p>
            <a:pPr marL="0" indent="0">
              <a:buFont typeface="+mj-lt"/>
              <a:buNone/>
            </a:pPr>
            <a:r>
              <a:rPr lang="en-US" dirty="0"/>
              <a:t>8. 2025 Wijekoon</a:t>
            </a:r>
          </a:p>
          <a:p>
            <a:pPr marL="0" indent="0">
              <a:buFont typeface="+mj-lt"/>
              <a:buNone/>
            </a:pPr>
            <a:r>
              <a:rPr lang="en-US" dirty="0"/>
              <a:t>9. 2026 Senanayake</a:t>
            </a:r>
          </a:p>
        </p:txBody>
      </p:sp>
      <p:sp>
        <p:nvSpPr>
          <p:cNvPr id="4" name="Slide Number Placeholder 3"/>
          <p:cNvSpPr>
            <a:spLocks noGrp="1"/>
          </p:cNvSpPr>
          <p:nvPr>
            <p:ph type="sldNum" sz="quarter" idx="5"/>
          </p:nvPr>
        </p:nvSpPr>
        <p:spPr/>
        <p:txBody>
          <a:bodyPr/>
          <a:lstStyle/>
          <a:p>
            <a:fld id="{DFB9C22A-4090-1041-A3CC-824CB5A5649A}" type="slidenum">
              <a:rPr lang="en-US" smtClean="0"/>
              <a:t>17</a:t>
            </a:fld>
            <a:endParaRPr lang="en-US"/>
          </a:p>
        </p:txBody>
      </p:sp>
    </p:spTree>
    <p:extLst>
      <p:ext uri="{BB962C8B-B14F-4D97-AF65-F5344CB8AC3E}">
        <p14:creationId xmlns:p14="http://schemas.microsoft.com/office/powerpoint/2010/main" val="2746199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We can look at the PW characterization through an analytical </a:t>
            </a:r>
            <a:r>
              <a:rPr lang="en-US" dirty="0" err="1"/>
              <a:t>lense</a:t>
            </a:r>
            <a:r>
              <a:rPr lang="en-US" dirty="0"/>
              <a:t>, and it tells a similar story.</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We have analyzed hundreds of constituents across raw, pretreated, desalinated and post-treated waters.</a:t>
            </a:r>
          </a:p>
          <a:p>
            <a:pPr marL="171450" lvl="0" indent="-171450">
              <a:buFont typeface="Arial" panose="020B0604020202020204" pitchFamily="34" charset="0"/>
              <a:buChar char="•"/>
            </a:pPr>
            <a:r>
              <a:rPr lang="en-US" dirty="0"/>
              <a:t>Treatment substantially reduces both concentrations and the number of detected constituents.</a:t>
            </a:r>
          </a:p>
          <a:p>
            <a:pPr marL="171450" lvl="0" indent="-171450">
              <a:buFont typeface="Arial" panose="020B0604020202020204" pitchFamily="34" charset="0"/>
              <a:buChar char="•"/>
            </a:pPr>
            <a:r>
              <a:rPr lang="en-US" dirty="0"/>
              <a:t>But some constituents remain detectable after treatment.</a:t>
            </a:r>
          </a:p>
          <a:p>
            <a:pPr marL="171450" lvl="0" indent="-171450">
              <a:buFont typeface="Arial" panose="020B0604020202020204" pitchFamily="34" charset="0"/>
              <a:buChar char="•"/>
            </a:pPr>
            <a:r>
              <a:rPr lang="en-US" dirty="0"/>
              <a:t>That is exactly why the next phase of research focuses on identifying those residuals, understanding their concentrations, and determining whether they matter biologically or environmentally.</a:t>
            </a:r>
          </a:p>
          <a:p>
            <a:pPr marL="171450" lvl="0" indent="-171450">
              <a:buFont typeface="Arial" panose="020B0604020202020204" pitchFamily="34" charset="0"/>
              <a:buChar char="•"/>
            </a:pPr>
            <a:r>
              <a:rPr lang="en-US" dirty="0"/>
              <a:t>Again, don’t focus on the individual numbers.</a:t>
            </a:r>
          </a:p>
          <a:p>
            <a:pPr marL="171450" lvl="0" indent="-171450">
              <a:buFont typeface="Arial" panose="020B0604020202020204" pitchFamily="34" charset="0"/>
              <a:buChar char="•"/>
            </a:pPr>
            <a:r>
              <a:rPr lang="en-US" dirty="0"/>
              <a:t>The pattern is what matters: </a:t>
            </a:r>
            <a:r>
              <a:rPr lang="en-US" b="1" dirty="0"/>
              <a:t>many compounds in raw produced water; progressively fewer through treatment; relatively few remaining after polishing.</a:t>
            </a:r>
            <a:endParaRPr lang="en-US" dirty="0"/>
          </a:p>
          <a:p>
            <a:pPr marL="171450" lvl="0" indent="-171450">
              <a:buFont typeface="Arial" panose="020B0604020202020204" pitchFamily="34" charset="0"/>
              <a:buChar char="•"/>
            </a:pPr>
            <a:r>
              <a:rPr lang="en-US" dirty="0"/>
              <a:t>But “few” does not automatically mean “no risk.”</a:t>
            </a:r>
          </a:p>
          <a:p>
            <a:pPr marL="171450" lvl="0" indent="-171450">
              <a:buFont typeface="Arial" panose="020B0604020202020204" pitchFamily="34" charset="0"/>
              <a:buChar char="•"/>
            </a:pPr>
            <a:r>
              <a:rPr lang="en-US" dirty="0"/>
              <a:t>We still need to understand what those residual compounds are and what happens to them.</a:t>
            </a:r>
          </a:p>
          <a:p>
            <a:pPr marL="171450" lvl="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18</a:t>
            </a:fld>
            <a:endParaRPr lang="en-US"/>
          </a:p>
        </p:txBody>
      </p:sp>
    </p:spTree>
    <p:extLst>
      <p:ext uri="{BB962C8B-B14F-4D97-AF65-F5344CB8AC3E}">
        <p14:creationId xmlns:p14="http://schemas.microsoft.com/office/powerpoint/2010/main" val="293748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11F5A-175C-EC78-FFF6-CC2D7ED3A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255DE-C92C-F14C-5012-E0C908F1F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9D82C-1B0B-2E5B-5374-9D6A1CDFEE7B}"/>
              </a:ext>
            </a:extLst>
          </p:cNvPr>
          <p:cNvSpPr>
            <a:spLocks noGrp="1"/>
          </p:cNvSpPr>
          <p:nvPr>
            <p:ph type="body" idx="1"/>
          </p:nvPr>
        </p:nvSpPr>
        <p:spPr/>
        <p:txBody>
          <a:bodyPr/>
          <a:lstStyle/>
          <a:p>
            <a:pPr marL="171450" lvl="0" indent="-171450">
              <a:buFont typeface="Arial" panose="020B0604020202020204" pitchFamily="34" charset="0"/>
              <a:buChar char="•"/>
            </a:pPr>
            <a:r>
              <a:rPr lang="en-US" dirty="0"/>
              <a:t>The research is now entering another stage.</a:t>
            </a:r>
          </a:p>
          <a:p>
            <a:pPr marL="171450" lvl="0" indent="-171450">
              <a:buFont typeface="Arial" panose="020B0604020202020204" pitchFamily="34" charset="0"/>
              <a:buChar char="•"/>
            </a:pPr>
            <a:r>
              <a:rPr lang="en-US" dirty="0"/>
              <a:t>Pilot studies demonstrated that very high-quality water can be produced.</a:t>
            </a:r>
          </a:p>
          <a:p>
            <a:pPr marL="171450" lvl="0" indent="-171450">
              <a:buFont typeface="Arial" panose="020B0604020202020204" pitchFamily="34" charset="0"/>
              <a:buChar char="•"/>
            </a:pPr>
            <a:r>
              <a:rPr lang="en-US" dirty="0"/>
              <a:t>Larger demonstration-scale systems are beginning to evaluate treatment at much greater volumes.</a:t>
            </a:r>
          </a:p>
          <a:p>
            <a:pPr marL="171450" lvl="0" indent="-171450">
              <a:buFont typeface="Arial" panose="020B0604020202020204" pitchFamily="34" charset="0"/>
              <a:buChar char="•"/>
            </a:pPr>
            <a:r>
              <a:rPr lang="en-US" dirty="0"/>
              <a:t>But scaling treatment also creates new questions around long-term reliability, monitoring, cost, residuals and environmental behavior.</a:t>
            </a:r>
          </a:p>
          <a:p>
            <a:pPr marL="171450" lvl="0" indent="-171450">
              <a:buFont typeface="Arial" panose="020B0604020202020204" pitchFamily="34" charset="0"/>
              <a:buChar char="•"/>
            </a:pPr>
            <a:r>
              <a:rPr lang="en-US" dirty="0"/>
              <a:t>So the science doesn’t stop when we demonstrate treatment feasibility.</a:t>
            </a:r>
          </a:p>
        </p:txBody>
      </p:sp>
      <p:sp>
        <p:nvSpPr>
          <p:cNvPr id="4" name="Slide Number Placeholder 3">
            <a:extLst>
              <a:ext uri="{FF2B5EF4-FFF2-40B4-BE49-F238E27FC236}">
                <a16:creationId xmlns:a16="http://schemas.microsoft.com/office/drawing/2014/main" id="{C41C4DE7-6BB8-74DB-2EAB-63A64C7009BC}"/>
              </a:ext>
            </a:extLst>
          </p:cNvPr>
          <p:cNvSpPr>
            <a:spLocks noGrp="1"/>
          </p:cNvSpPr>
          <p:nvPr>
            <p:ph type="sldNum" sz="quarter" idx="5"/>
          </p:nvPr>
        </p:nvSpPr>
        <p:spPr/>
        <p:txBody>
          <a:bodyPr/>
          <a:lstStyle/>
          <a:p>
            <a:fld id="{074FEACD-D0AE-4341-8CA0-22119DFF7EC3}" type="slidenum">
              <a:rPr lang="en-US" smtClean="0"/>
              <a:t>19</a:t>
            </a:fld>
            <a:endParaRPr lang="en-US"/>
          </a:p>
        </p:txBody>
      </p:sp>
    </p:spTree>
    <p:extLst>
      <p:ext uri="{BB962C8B-B14F-4D97-AF65-F5344CB8AC3E}">
        <p14:creationId xmlns:p14="http://schemas.microsoft.com/office/powerpoint/2010/main" val="1232212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79A9F-309D-21D1-67B0-17DF4FD27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9E952-B157-003B-0EA4-9138923A6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C3C8F-9C95-DC8E-71BE-C3E2181C88FE}"/>
              </a:ext>
            </a:extLst>
          </p:cNvPr>
          <p:cNvSpPr>
            <a:spLocks noGrp="1"/>
          </p:cNvSpPr>
          <p:nvPr>
            <p:ph type="body" idx="1"/>
          </p:nvPr>
        </p:nvSpPr>
        <p:spPr/>
        <p:txBody>
          <a:bodyPr/>
          <a:lstStyle/>
          <a:p>
            <a:pPr marL="171450" lvl="0" indent="-171450">
              <a:buFont typeface="Arial" panose="020B0604020202020204" pitchFamily="34" charset="0"/>
              <a:buChar char="•"/>
            </a:pPr>
            <a:r>
              <a:rPr lang="en-US" dirty="0"/>
              <a:t>One of the biggest questions is whether our targeted analytical list captures everything that matters.</a:t>
            </a:r>
          </a:p>
          <a:p>
            <a:pPr marL="171450" lvl="0" indent="-171450">
              <a:buFont typeface="Arial" panose="020B0604020202020204" pitchFamily="34" charset="0"/>
              <a:buChar char="•"/>
            </a:pPr>
            <a:r>
              <a:rPr lang="en-US" dirty="0"/>
              <a:t>Targeted analysis asks: </a:t>
            </a:r>
            <a:r>
              <a:rPr lang="en-US" b="1" dirty="0"/>
              <a:t>“Are the compounds we know to look for present?”</a:t>
            </a:r>
            <a:endParaRPr lang="en-US" dirty="0"/>
          </a:p>
          <a:p>
            <a:pPr marL="171450" lvl="0" indent="-171450">
              <a:buFont typeface="Arial" panose="020B0604020202020204" pitchFamily="34" charset="0"/>
              <a:buChar char="•"/>
            </a:pPr>
            <a:r>
              <a:rPr lang="en-US" dirty="0"/>
              <a:t>Non-targeted analysis asks a different question: </a:t>
            </a:r>
            <a:r>
              <a:rPr lang="en-US" b="1" dirty="0"/>
              <a:t>“What else is there?”</a:t>
            </a:r>
            <a:endParaRPr lang="en-US" dirty="0"/>
          </a:p>
          <a:p>
            <a:pPr marL="171450" lvl="0" indent="-171450">
              <a:buFont typeface="Arial" panose="020B0604020202020204" pitchFamily="34" charset="0"/>
              <a:buChar char="•"/>
            </a:pPr>
            <a:r>
              <a:rPr lang="en-US" dirty="0"/>
              <a:t>We’re using high-resolution analytical methods to look for compounds and transformation products that conventional targeted testing might miss.</a:t>
            </a:r>
          </a:p>
          <a:p>
            <a:pPr marL="171450" lvl="0" indent="-171450">
              <a:buFont typeface="Arial" panose="020B0604020202020204" pitchFamily="34" charset="0"/>
              <a:buChar char="•"/>
            </a:pPr>
            <a:r>
              <a:rPr lang="en-US" dirty="0"/>
              <a:t>This is particularly important when dealing with chemically complex waters.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3F7E610-9132-0A11-5D55-DC4B75754A6B}"/>
              </a:ext>
            </a:extLst>
          </p:cNvPr>
          <p:cNvSpPr>
            <a:spLocks noGrp="1"/>
          </p:cNvSpPr>
          <p:nvPr>
            <p:ph type="sldNum" sz="quarter" idx="5"/>
          </p:nvPr>
        </p:nvSpPr>
        <p:spPr/>
        <p:txBody>
          <a:bodyPr/>
          <a:lstStyle/>
          <a:p>
            <a:fld id="{DFB9C22A-4090-1041-A3CC-824CB5A5649A}" type="slidenum">
              <a:rPr lang="en-US" smtClean="0"/>
              <a:t>20</a:t>
            </a:fld>
            <a:endParaRPr lang="en-US"/>
          </a:p>
        </p:txBody>
      </p:sp>
    </p:spTree>
    <p:extLst>
      <p:ext uri="{BB962C8B-B14F-4D97-AF65-F5344CB8AC3E}">
        <p14:creationId xmlns:p14="http://schemas.microsoft.com/office/powerpoint/2010/main" val="2979052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Here’s an example comparing raw produced water, purified produced water, groundwater and tap water.</a:t>
            </a:r>
          </a:p>
          <a:p>
            <a:pPr marL="171450" lvl="0" indent="-171450">
              <a:buFont typeface="Arial" panose="020B0604020202020204" pitchFamily="34" charset="0"/>
              <a:buChar char="•"/>
            </a:pPr>
            <a:r>
              <a:rPr lang="en-US" dirty="0"/>
              <a:t>You don’t need to interpret the individual features.</a:t>
            </a:r>
          </a:p>
          <a:p>
            <a:pPr marL="171450" lvl="0" indent="-171450">
              <a:buFont typeface="Arial" panose="020B0604020202020204" pitchFamily="34" charset="0"/>
              <a:buChar char="•"/>
            </a:pPr>
            <a:r>
              <a:rPr lang="en-US" dirty="0"/>
              <a:t>The takeaway is that raw produced water has a much more complex organic chemical signature.</a:t>
            </a:r>
          </a:p>
          <a:p>
            <a:pPr marL="171450" lvl="0" indent="-171450">
              <a:buFont typeface="Arial" panose="020B0604020202020204" pitchFamily="34" charset="0"/>
              <a:buChar char="•"/>
            </a:pPr>
            <a:r>
              <a:rPr lang="en-US" dirty="0"/>
              <a:t>Treatment substantially reduces that complexity.</a:t>
            </a:r>
          </a:p>
          <a:p>
            <a:pPr marL="171450" lvl="0" indent="-171450">
              <a:buFont typeface="Arial" panose="020B0604020202020204" pitchFamily="34" charset="0"/>
              <a:buChar char="•"/>
            </a:pPr>
            <a:r>
              <a:rPr lang="en-US" dirty="0"/>
              <a:t>Non-targeted analysis gives us another tool for determining what remains after treatment rather than assuming we’ve captured everything with a predefined list.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21</a:t>
            </a:fld>
            <a:endParaRPr lang="en-US"/>
          </a:p>
        </p:txBody>
      </p:sp>
    </p:spTree>
    <p:extLst>
      <p:ext uri="{BB962C8B-B14F-4D97-AF65-F5344CB8AC3E}">
        <p14:creationId xmlns:p14="http://schemas.microsoft.com/office/powerpoint/2010/main" val="3627403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00540-ED72-EF44-FE5F-0A1A555AC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76F8E-2DC9-0BA9-288D-31E78B6F5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D1001-C796-101A-FA95-7B82FB4DEB99}"/>
              </a:ext>
            </a:extLst>
          </p:cNvPr>
          <p:cNvSpPr>
            <a:spLocks noGrp="1"/>
          </p:cNvSpPr>
          <p:nvPr>
            <p:ph type="body" idx="1"/>
          </p:nvPr>
        </p:nvSpPr>
        <p:spPr/>
        <p:txBody>
          <a:bodyPr/>
          <a:lstStyle/>
          <a:p>
            <a:pPr marL="171450" lvl="0" indent="-171450">
              <a:buFont typeface="Arial" panose="020B0604020202020204" pitchFamily="34" charset="0"/>
              <a:buChar char="•"/>
            </a:pPr>
            <a:r>
              <a:rPr lang="en-US" dirty="0"/>
              <a:t>Other major questions we’re focused on now.</a:t>
            </a:r>
          </a:p>
          <a:p>
            <a:pPr marL="171450" lvl="0" indent="-171450">
              <a:buFont typeface="Arial" panose="020B0604020202020204" pitchFamily="34" charset="0"/>
              <a:buChar char="•"/>
            </a:pPr>
            <a:r>
              <a:rPr lang="en-US" b="1" dirty="0"/>
              <a:t>First, unknowns:</a:t>
            </a:r>
            <a:r>
              <a:rPr lang="en-US" dirty="0"/>
              <a:t> Are there residual compounds or transformation products we’re not routinely measuring?</a:t>
            </a:r>
          </a:p>
          <a:p>
            <a:pPr marL="171450" lvl="0" indent="-171450">
              <a:buFont typeface="Arial" panose="020B0604020202020204" pitchFamily="34" charset="0"/>
              <a:buChar char="•"/>
            </a:pPr>
            <a:r>
              <a:rPr lang="en-US" b="1" dirty="0"/>
              <a:t>Second, long-term biological effects:</a:t>
            </a:r>
            <a:r>
              <a:rPr lang="en-US" dirty="0"/>
              <a:t> Most studies to date are relatively short compared with the exposure periods that might occur in real-world reuse.</a:t>
            </a:r>
          </a:p>
          <a:p>
            <a:pPr marL="171450" lvl="0" indent="-171450">
              <a:buFont typeface="Arial" panose="020B0604020202020204" pitchFamily="34" charset="0"/>
              <a:buChar char="•"/>
            </a:pPr>
            <a:r>
              <a:rPr lang="en-US" b="1" dirty="0"/>
              <a:t>Third, oilfield chemistry:</a:t>
            </a:r>
            <a:r>
              <a:rPr lang="en-US" dirty="0"/>
              <a:t> How do chemical additives influence treatment requirements and treated-water quality?</a:t>
            </a:r>
          </a:p>
          <a:p>
            <a:pPr marL="171450" lvl="0" indent="-171450">
              <a:buFont typeface="Arial" panose="020B0604020202020204" pitchFamily="34" charset="0"/>
              <a:buChar char="•"/>
            </a:pPr>
            <a:r>
              <a:rPr lang="en-US" b="1" dirty="0"/>
              <a:t>Fourth, fate and transport:</a:t>
            </a:r>
            <a:r>
              <a:rPr lang="en-US" dirty="0"/>
              <a:t> If trace compounds remain, where do they go in soils, plants, groundwater or surface water?</a:t>
            </a:r>
          </a:p>
          <a:p>
            <a:pPr marL="171450" lvl="0" indent="-171450">
              <a:buFont typeface="Arial" panose="020B0604020202020204" pitchFamily="34" charset="0"/>
              <a:buChar char="•"/>
            </a:pPr>
            <a:r>
              <a:rPr lang="en-US" b="1" dirty="0"/>
              <a:t>Fifth, economics: </a:t>
            </a:r>
            <a:r>
              <a:rPr lang="en-US" b="0" dirty="0"/>
              <a:t>I’ll emphasize that our main focus is not to generate a single number on cost and say, “It costs this”. Its to focus on understanding where R&amp;D is needed to reduce costs.</a:t>
            </a:r>
            <a:endParaRPr lang="en-US" dirty="0"/>
          </a:p>
        </p:txBody>
      </p:sp>
      <p:sp>
        <p:nvSpPr>
          <p:cNvPr id="4" name="Slide Number Placeholder 3">
            <a:extLst>
              <a:ext uri="{FF2B5EF4-FFF2-40B4-BE49-F238E27FC236}">
                <a16:creationId xmlns:a16="http://schemas.microsoft.com/office/drawing/2014/main" id="{03E03879-1396-47D1-8F8C-13C2ED70AEB3}"/>
              </a:ext>
            </a:extLst>
          </p:cNvPr>
          <p:cNvSpPr>
            <a:spLocks noGrp="1"/>
          </p:cNvSpPr>
          <p:nvPr>
            <p:ph type="sldNum" sz="quarter" idx="5"/>
          </p:nvPr>
        </p:nvSpPr>
        <p:spPr/>
        <p:txBody>
          <a:bodyPr/>
          <a:lstStyle/>
          <a:p>
            <a:fld id="{DFB9C22A-4090-1041-A3CC-824CB5A5649A}" type="slidenum">
              <a:rPr lang="en-US" smtClean="0"/>
              <a:t>22</a:t>
            </a:fld>
            <a:endParaRPr lang="en-US"/>
          </a:p>
        </p:txBody>
      </p:sp>
    </p:spTree>
    <p:extLst>
      <p:ext uri="{BB962C8B-B14F-4D97-AF65-F5344CB8AC3E}">
        <p14:creationId xmlns:p14="http://schemas.microsoft.com/office/powerpoint/2010/main" val="1824883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questions do you still have?</a:t>
            </a:r>
          </a:p>
          <a:p>
            <a:endParaRPr lang="en-US" dirty="0"/>
          </a:p>
          <a:p>
            <a:r>
              <a:rPr lang="en-US" dirty="0"/>
              <a:t>What makes you feel uncomfortable?</a:t>
            </a:r>
          </a:p>
        </p:txBody>
      </p:sp>
      <p:sp>
        <p:nvSpPr>
          <p:cNvPr id="4" name="Slide Number Placeholder 3"/>
          <p:cNvSpPr>
            <a:spLocks noGrp="1"/>
          </p:cNvSpPr>
          <p:nvPr>
            <p:ph type="sldNum" sz="quarter" idx="5"/>
          </p:nvPr>
        </p:nvSpPr>
        <p:spPr/>
        <p:txBody>
          <a:bodyPr/>
          <a:lstStyle/>
          <a:p>
            <a:fld id="{653B2543-3F85-2B45-BD26-8EB7E8F8EBAB}" type="slidenum">
              <a:rPr lang="en-US" smtClean="0"/>
              <a:t>25</a:t>
            </a:fld>
            <a:endParaRPr lang="en-US"/>
          </a:p>
        </p:txBody>
      </p:sp>
    </p:spTree>
    <p:extLst>
      <p:ext uri="{BB962C8B-B14F-4D97-AF65-F5344CB8AC3E}">
        <p14:creationId xmlns:p14="http://schemas.microsoft.com/office/powerpoint/2010/main" val="295966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60F0-1E19-642F-9A5A-14AE504A0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12B404-950B-2B87-475E-9E48445FA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9A1D5-AD85-EA2F-2C99-E676547DA9C4}"/>
              </a:ext>
            </a:extLst>
          </p:cNvPr>
          <p:cNvSpPr>
            <a:spLocks noGrp="1"/>
          </p:cNvSpPr>
          <p:nvPr>
            <p:ph type="body" idx="1"/>
          </p:nvPr>
        </p:nvSpPr>
        <p:spPr/>
        <p:txBody>
          <a:bodyPr/>
          <a:lstStyle/>
          <a:p>
            <a:pPr marL="171450" lvl="0" indent="-171450">
              <a:buFont typeface="Arial" panose="020B0604020202020204" pitchFamily="34" charset="0"/>
              <a:buChar char="•"/>
            </a:pPr>
            <a:r>
              <a:rPr lang="en-US" dirty="0"/>
              <a:t>Produced water is generated at a very meaningful scale.</a:t>
            </a:r>
          </a:p>
          <a:p>
            <a:pPr marL="171450" lvl="0" indent="-171450">
              <a:buFont typeface="Arial" panose="020B0604020202020204" pitchFamily="34" charset="0"/>
              <a:buChar char="•"/>
            </a:pPr>
            <a:r>
              <a:rPr lang="en-US" dirty="0"/>
              <a:t>New Mexico is currently generating on the order of hundreds of millions of gallons per day.</a:t>
            </a:r>
          </a:p>
          <a:p>
            <a:pPr marL="171450" lvl="0" indent="-171450">
              <a:buFont typeface="Arial" panose="020B0604020202020204" pitchFamily="34" charset="0"/>
              <a:buChar char="•"/>
            </a:pPr>
            <a:r>
              <a:rPr lang="en-US" dirty="0"/>
              <a:t>The significance of this graph is simply scale. We are generating a very large water stream in the same region where freshwater is constrained.</a:t>
            </a:r>
          </a:p>
          <a:p>
            <a:pPr marL="171450" lvl="0" indent="-171450">
              <a:buFont typeface="Arial" panose="020B0604020202020204" pitchFamily="34" charset="0"/>
              <a:buChar char="•"/>
            </a:pPr>
            <a:r>
              <a:rPr lang="en-US" dirty="0"/>
              <a:t>That makes it worth asking whether some fraction of that water could eventually be treated for appropriate uses.</a:t>
            </a:r>
          </a:p>
          <a:p>
            <a:pPr marL="171450" indent="-171450">
              <a:buFont typeface="Arial" panose="020B0604020202020204" pitchFamily="34" charset="0"/>
              <a:buChar char="•"/>
            </a:pPr>
            <a:r>
              <a:rPr lang="en-US" dirty="0"/>
              <a:t>The deck currently frames New Mexico PW production at roughly 250–300 MGD and discusses the potential for increasing water-to-oil ratios over time</a:t>
            </a:r>
          </a:p>
        </p:txBody>
      </p:sp>
      <p:sp>
        <p:nvSpPr>
          <p:cNvPr id="4" name="Slide Number Placeholder 3">
            <a:extLst>
              <a:ext uri="{FF2B5EF4-FFF2-40B4-BE49-F238E27FC236}">
                <a16:creationId xmlns:a16="http://schemas.microsoft.com/office/drawing/2014/main" id="{C4DC3B76-B96E-AC3D-5750-D0638DBAE3A3}"/>
              </a:ext>
            </a:extLst>
          </p:cNvPr>
          <p:cNvSpPr>
            <a:spLocks noGrp="1"/>
          </p:cNvSpPr>
          <p:nvPr>
            <p:ph type="sldNum" sz="quarter" idx="5"/>
          </p:nvPr>
        </p:nvSpPr>
        <p:spPr/>
        <p:txBody>
          <a:bodyPr/>
          <a:lstStyle/>
          <a:p>
            <a:fld id="{074FEACD-D0AE-4341-8CA0-22119DFF7EC3}" type="slidenum">
              <a:rPr lang="en-US" smtClean="0"/>
              <a:t>27</a:t>
            </a:fld>
            <a:endParaRPr lang="en-US"/>
          </a:p>
        </p:txBody>
      </p:sp>
    </p:spTree>
    <p:extLst>
      <p:ext uri="{BB962C8B-B14F-4D97-AF65-F5344CB8AC3E}">
        <p14:creationId xmlns:p14="http://schemas.microsoft.com/office/powerpoint/2010/main" val="3733182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This was one of the pivotal findings from the research.</a:t>
            </a:r>
          </a:p>
          <a:p>
            <a:pPr marL="171450" lvl="0" indent="-171450">
              <a:buFont typeface="Arial" panose="020B0604020202020204" pitchFamily="34" charset="0"/>
              <a:buChar char="•"/>
            </a:pPr>
            <a:r>
              <a:rPr lang="en-US" dirty="0"/>
              <a:t>Thermal desalination performed extremely well if you only looked at conventional removal percentages: more than 99% of salts, substantial metals removal, and major reductions in ammonia and organics.</a:t>
            </a:r>
          </a:p>
          <a:p>
            <a:pPr marL="171450" lvl="0" indent="-171450">
              <a:buFont typeface="Arial" panose="020B0604020202020204" pitchFamily="34" charset="0"/>
              <a:buChar char="•"/>
            </a:pPr>
            <a:r>
              <a:rPr lang="en-US" dirty="0"/>
              <a:t>You could look at those numbers and conclude, “This treatment worked.”</a:t>
            </a:r>
          </a:p>
          <a:p>
            <a:pPr marL="171450" lvl="0" indent="-171450">
              <a:buFont typeface="Arial" panose="020B0604020202020204" pitchFamily="34" charset="0"/>
              <a:buChar char="•"/>
            </a:pPr>
            <a:r>
              <a:rPr lang="en-US" dirty="0"/>
              <a:t>But when researchers exposed aquatic model organisms to that distillate, </a:t>
            </a:r>
            <a:r>
              <a:rPr lang="en-US" b="1" dirty="0"/>
              <a:t>the water still exhibited toxicity and failed Whole Effluent Toxicity testing.</a:t>
            </a:r>
            <a:endParaRPr lang="en-US" dirty="0"/>
          </a:p>
          <a:p>
            <a:pPr marL="171450" lvl="0" indent="-171450">
              <a:buFont typeface="Arial" panose="020B0604020202020204" pitchFamily="34" charset="0"/>
              <a:buChar char="•"/>
            </a:pPr>
            <a:r>
              <a:rPr lang="en-US" dirty="0"/>
              <a:t>Researchers then added polishing using activated carbon and zeolite.</a:t>
            </a:r>
          </a:p>
          <a:p>
            <a:pPr marL="171450" lvl="0" indent="-171450">
              <a:buFont typeface="Arial" panose="020B0604020202020204" pitchFamily="34" charset="0"/>
              <a:buChar char="•"/>
            </a:pPr>
            <a:r>
              <a:rPr lang="en-US" dirty="0"/>
              <a:t>When the water was tested again, the polished distillate passed the WET tests and no toxicity was observed across those model organisms.</a:t>
            </a:r>
          </a:p>
          <a:p>
            <a:pPr marL="171450" lvl="0" indent="-171450">
              <a:buFont typeface="Arial" panose="020B0604020202020204" pitchFamily="34" charset="0"/>
              <a:buChar char="•"/>
            </a:pPr>
            <a:r>
              <a:rPr lang="en-US" dirty="0"/>
              <a:t>That’s why one of our central messages is: </a:t>
            </a:r>
            <a:r>
              <a:rPr lang="en-US" b="1" dirty="0"/>
              <a:t>removal efficiency alone is not enough.</a:t>
            </a:r>
            <a:endParaRPr lang="en-US" dirty="0"/>
          </a:p>
          <a:p>
            <a:pPr marL="171450" lvl="0" indent="-171450">
              <a:buFont typeface="Arial" panose="020B0604020202020204" pitchFamily="34" charset="0"/>
              <a:buChar char="•"/>
            </a:pPr>
            <a:r>
              <a:rPr lang="en-US" dirty="0"/>
              <a:t>What ultimately matters is what’s left in the water and whether it causes a biological response.</a:t>
            </a:r>
          </a:p>
          <a:p>
            <a:pPr marL="171450" indent="-171450">
              <a:buFont typeface="Arial" panose="020B0604020202020204" pitchFamily="34" charset="0"/>
              <a:buChar char="•"/>
            </a:pPr>
            <a:r>
              <a:rPr lang="en-US" dirty="0"/>
              <a:t>These experiments evaluated organisms across four trophic levels and showed the distinction between desalination alone and subsequent polishing. </a:t>
            </a:r>
          </a:p>
          <a:p>
            <a:endParaRPr lang="en-US" dirty="0"/>
          </a:p>
          <a:p>
            <a:r>
              <a:rPr lang="en-US" dirty="0"/>
              <a:t>So while its great to look at the % and nominal removal rates, what really matters is whether or not there is toxicity or if the </a:t>
            </a:r>
            <a:r>
              <a:rPr lang="en-US" dirty="0" err="1"/>
              <a:t>tPW</a:t>
            </a:r>
            <a:r>
              <a:rPr lang="en-US" dirty="0"/>
              <a:t> poses and risks to human health and the environment.</a:t>
            </a:r>
          </a:p>
          <a:p>
            <a:endParaRPr lang="en-US" dirty="0"/>
          </a:p>
          <a:p>
            <a:r>
              <a:rPr lang="en-US" dirty="0"/>
              <a:t>With that, I want to start out by giving some background on the previous R&amp;T work done at the NM PW RC and highlight major efforts that got us to where we are today. These R&amp;T efforts being led by Dr. Yanyan Zhang. </a:t>
            </a:r>
          </a:p>
          <a:p>
            <a:endParaRPr lang="en-US" dirty="0"/>
          </a:p>
          <a:p>
            <a:r>
              <a:rPr lang="en-US" dirty="0"/>
              <a:t>If we go back in time to before the Consortium, there wasn’t a complete understanding of how treated PW impacted human health and the environment. Additionally, I think a lot of focus was on salinity as the main metric for treated water quality: if the salinity or conductivity was low, it must be safe. But what Mauricio and Yanyan did was look at the </a:t>
            </a:r>
            <a:r>
              <a:rPr lang="en-US" dirty="0" err="1"/>
              <a:t>toxicitiy</a:t>
            </a:r>
            <a:r>
              <a:rPr lang="en-US" dirty="0"/>
              <a:t> impacts of the thermally treated PW on 4 </a:t>
            </a:r>
            <a:r>
              <a:rPr lang="en-US" dirty="0" err="1"/>
              <a:t>aquaitic</a:t>
            </a:r>
            <a:r>
              <a:rPr lang="en-US" dirty="0"/>
              <a:t> model organisms across the food chain. In the first paper, found that thermal distillation was insufficient to pass a WET test because of the ammonia and VOC carry over, despite having high removal of salts, metals, ammonia, and organics.</a:t>
            </a:r>
          </a:p>
          <a:p>
            <a:endParaRPr lang="en-US" dirty="0"/>
          </a:p>
          <a:p>
            <a:r>
              <a:rPr lang="en-US" dirty="0"/>
              <a:t>The follow up paper “benchmarking…” then looked at what post-treatment requirements were needed to pass a WET test – landing on GAC for organics removal and zeolite for ammonia + metals removal, as two model post-treatment processes. The paper also began to provide rough technical targets for effluent limits, of ~ 5 mg/L TOC, &lt; 1 mg/L NH3, and ~ BDL for Cd and Cu.</a:t>
            </a:r>
          </a:p>
          <a:p>
            <a:endParaRPr lang="en-US" dirty="0"/>
          </a:p>
          <a:p>
            <a:r>
              <a:rPr lang="en-US" dirty="0"/>
              <a:t>However, even though the treatment train led to passing of WET tests, one of the big questions remaining was, was there any acute or chronic toxicity that organisms were experiencing?</a:t>
            </a:r>
          </a:p>
          <a:p>
            <a:endParaRPr lang="en-US" dirty="0"/>
          </a:p>
          <a:p>
            <a:r>
              <a:rPr lang="en-US" dirty="0"/>
              <a:t>This leads us into the Wijekoon paper that was recently published on July 19</a:t>
            </a:r>
            <a:r>
              <a:rPr lang="en-US" baseline="30000" dirty="0"/>
              <a:t>th</a:t>
            </a:r>
            <a:r>
              <a:rPr lang="en-US" dirty="0"/>
              <a:t> of this year in the journal of Ecotoxicology and Environmental Safety, which provides strong data that addresses this exact question.</a:t>
            </a:r>
          </a:p>
          <a:p>
            <a:endParaRPr lang="en-US" dirty="0"/>
          </a:p>
          <a:p>
            <a:r>
              <a:rPr lang="en-US" dirty="0"/>
              <a:t>2025 Wijekoon et al looked at 3 different human cell lines to see the impact on multiple biomarkers using the same PW from Tarazona et al papers, meaning the untreated PW, distillate from the LTD, and post-treated GAC + zeolite water. Addition here was of a conventional pilot MVR.</a:t>
            </a:r>
          </a:p>
          <a:p>
            <a:endParaRPr lang="en-US" dirty="0"/>
          </a:p>
          <a:p>
            <a:r>
              <a:rPr lang="en-US" dirty="0"/>
              <a:t>Six in vitro toxicity assays were conducted to assess cell viability, necrosis, apoptosis, oxidative stress, </a:t>
            </a:r>
            <a:r>
              <a:rPr lang="en-US" dirty="0" err="1"/>
              <a:t>estrogenicity</a:t>
            </a:r>
            <a:r>
              <a:rPr lang="en-US" dirty="0"/>
              <a:t>, and aryl hydrocarbon receptor (</a:t>
            </a:r>
            <a:r>
              <a:rPr lang="en-US" dirty="0" err="1"/>
              <a:t>AhR</a:t>
            </a:r>
            <a:r>
              <a:rPr lang="en-US" dirty="0"/>
              <a:t>) activation after PW exposure.</a:t>
            </a:r>
          </a:p>
          <a:p>
            <a:endParaRPr lang="en-US" dirty="0"/>
          </a:p>
          <a:p>
            <a:r>
              <a:rPr lang="en-US" dirty="0"/>
              <a:t>Results found no impact of post-treated PW on any of the cell lines for any biomarker vs control.</a:t>
            </a:r>
          </a:p>
          <a:p>
            <a:endParaRPr lang="en-US" b="1" dirty="0"/>
          </a:p>
          <a:p>
            <a:r>
              <a:rPr lang="en-US" b="1" dirty="0"/>
              <a:t>Caco-2 (Human Intestinal Epithelial Cells)</a:t>
            </a:r>
            <a:endParaRPr lang="en-US" dirty="0"/>
          </a:p>
          <a:p>
            <a:r>
              <a:rPr lang="en-US" b="1" dirty="0"/>
              <a:t>Rationale:</a:t>
            </a:r>
            <a:r>
              <a:rPr lang="en-US" dirty="0"/>
              <a:t> Represents the intestinal lining, which would be a key route of exposure if treated PW were to enter drinking water or food chains (e.g., through irrigation).</a:t>
            </a:r>
          </a:p>
          <a:p>
            <a:r>
              <a:rPr lang="en-US" b="1" dirty="0"/>
              <a:t>Relevance:</a:t>
            </a:r>
            <a:r>
              <a:rPr lang="en-US" dirty="0"/>
              <a:t> Useful for assessing cytotoxicity, oxidative stress, and barrier integrity effects from chemical contaminants.</a:t>
            </a:r>
          </a:p>
          <a:p>
            <a:r>
              <a:rPr lang="en-US" b="1" dirty="0"/>
              <a:t>MCF-7 (Human Breast Cancer Cells, Estrogen Receptor-Positive)</a:t>
            </a:r>
            <a:endParaRPr lang="en-US" dirty="0"/>
          </a:p>
          <a:p>
            <a:r>
              <a:rPr lang="en-US" b="1" dirty="0"/>
              <a:t>Rationale:</a:t>
            </a:r>
            <a:r>
              <a:rPr lang="en-US" dirty="0"/>
              <a:t> These cells express estrogen receptors and are widely used to test for </a:t>
            </a:r>
            <a:r>
              <a:rPr lang="en-US" b="1" dirty="0"/>
              <a:t>endocrine-disrupting activity</a:t>
            </a:r>
            <a:r>
              <a:rPr lang="en-US" dirty="0"/>
              <a:t> of environmental chemicals.</a:t>
            </a:r>
          </a:p>
          <a:p>
            <a:r>
              <a:rPr lang="en-US" b="1" dirty="0"/>
              <a:t>Relevance:</a:t>
            </a:r>
            <a:r>
              <a:rPr lang="en-US" dirty="0"/>
              <a:t> Critical for evaluating </a:t>
            </a:r>
            <a:r>
              <a:rPr lang="en-US" b="1" dirty="0" err="1"/>
              <a:t>estrogenicity</a:t>
            </a:r>
            <a:r>
              <a:rPr lang="en-US" dirty="0"/>
              <a:t> (via the E-Screen assay) and activation of hormone-mediated pathways that may be triggered by organic compounds (e.g., BTEX, PAHs) in PW.</a:t>
            </a:r>
          </a:p>
          <a:p>
            <a:r>
              <a:rPr lang="en-US" b="1" dirty="0"/>
              <a:t>HEK293 (Human Embryonic Kidney Cells)</a:t>
            </a:r>
            <a:endParaRPr lang="en-US" dirty="0"/>
          </a:p>
          <a:p>
            <a:r>
              <a:rPr lang="en-US" b="1" dirty="0"/>
              <a:t>Rationale:</a:t>
            </a:r>
            <a:r>
              <a:rPr lang="en-US" dirty="0"/>
              <a:t> Represents kidney tissue, which is a primary site for detoxification and excretion of xenobiotics in the human body.</a:t>
            </a:r>
          </a:p>
          <a:p>
            <a:r>
              <a:rPr lang="en-US" b="1" dirty="0"/>
              <a:t>Relevance:</a:t>
            </a:r>
            <a:r>
              <a:rPr lang="en-US" dirty="0"/>
              <a:t> Effective for detecting general </a:t>
            </a:r>
            <a:r>
              <a:rPr lang="en-US" b="1" dirty="0"/>
              <a:t>cytotoxicity</a:t>
            </a:r>
            <a:r>
              <a:rPr lang="en-US" dirty="0"/>
              <a:t>, apoptosis, and oxidative stress, reflecting potential renal risks from PW exposure.</a:t>
            </a:r>
          </a:p>
          <a:p>
            <a:endParaRPr lang="en-US" dirty="0"/>
          </a:p>
          <a:p>
            <a:endParaRPr lang="en-US" dirty="0"/>
          </a:p>
          <a:p>
            <a:endParaRPr lang="en-US" dirty="0"/>
          </a:p>
          <a:p>
            <a:endParaRPr lang="en-US" dirty="0"/>
          </a:p>
          <a:p>
            <a:endParaRPr lang="en-US" dirty="0"/>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9C7857B7-0B13-C94A-8975-742A612962A8}" type="slidenum">
              <a:rPr lang="en-US" smtClean="0"/>
              <a:t>28</a:t>
            </a:fld>
            <a:endParaRPr lang="en-US"/>
          </a:p>
        </p:txBody>
      </p:sp>
    </p:spTree>
    <p:extLst>
      <p:ext uri="{BB962C8B-B14F-4D97-AF65-F5344CB8AC3E}">
        <p14:creationId xmlns:p14="http://schemas.microsoft.com/office/powerpoint/2010/main" val="807002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That raised another question. Passing an aquatic toxicity test is encouraging, but what about biological responses relevant to human exposure?</a:t>
            </a:r>
          </a:p>
          <a:p>
            <a:pPr marL="171450" lvl="0" indent="-171450">
              <a:buFont typeface="Arial" panose="020B0604020202020204" pitchFamily="34" charset="0"/>
              <a:buChar char="•"/>
            </a:pPr>
            <a:r>
              <a:rPr lang="en-US" dirty="0"/>
              <a:t>Researchers evaluated three human cell lines representing different biological systems and examined multiple endpoints.</a:t>
            </a:r>
          </a:p>
          <a:p>
            <a:pPr marL="171450" lvl="0" indent="-171450">
              <a:buFont typeface="Arial" panose="020B0604020202020204" pitchFamily="34" charset="0"/>
              <a:buChar char="•"/>
            </a:pPr>
            <a:r>
              <a:rPr lang="en-US" dirty="0"/>
              <a:t>Raw produced water produced substantial biological responses.</a:t>
            </a:r>
          </a:p>
          <a:p>
            <a:pPr marL="171450" lvl="0" indent="-171450">
              <a:buFont typeface="Arial" panose="020B0604020202020204" pitchFamily="34" charset="0"/>
              <a:buChar char="•"/>
            </a:pPr>
            <a:r>
              <a:rPr lang="en-US" dirty="0"/>
              <a:t>Desalination dramatically reduced those responses, although some remained.</a:t>
            </a:r>
          </a:p>
          <a:p>
            <a:pPr marL="171450" lvl="0" indent="-171450">
              <a:buFont typeface="Arial" panose="020B0604020202020204" pitchFamily="34" charset="0"/>
              <a:buChar char="•"/>
            </a:pPr>
            <a:r>
              <a:rPr lang="en-US" dirty="0"/>
              <a:t>After polishing, the endpoints tested were generally indistinguishable from the controls.</a:t>
            </a:r>
          </a:p>
          <a:p>
            <a:pPr marL="171450" lvl="0" indent="-171450">
              <a:buFont typeface="Arial" panose="020B0604020202020204" pitchFamily="34" charset="0"/>
              <a:buChar char="•"/>
            </a:pPr>
            <a:r>
              <a:rPr lang="en-US" dirty="0"/>
              <a:t>Again, I’m deliberately not saying this proves that all treated produced water is “safe.”</a:t>
            </a:r>
          </a:p>
          <a:p>
            <a:pPr marL="171450" lvl="0" indent="-171450">
              <a:buFont typeface="Arial" panose="020B0604020202020204" pitchFamily="34" charset="0"/>
              <a:buChar char="•"/>
            </a:pPr>
            <a:r>
              <a:rPr lang="en-US" dirty="0"/>
              <a:t>What it tells us is that </a:t>
            </a:r>
            <a:r>
              <a:rPr lang="en-US" b="1" dirty="0"/>
              <a:t>under these experimental conditions, the treatment train eliminated the biological responses we were measuring.</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29</a:t>
            </a:fld>
            <a:endParaRPr lang="en-US"/>
          </a:p>
        </p:txBody>
      </p:sp>
    </p:spTree>
    <p:extLst>
      <p:ext uri="{BB962C8B-B14F-4D97-AF65-F5344CB8AC3E}">
        <p14:creationId xmlns:p14="http://schemas.microsoft.com/office/powerpoint/2010/main" val="4105683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I’m not going to walk through this table.</a:t>
            </a:r>
          </a:p>
          <a:p>
            <a:pPr marL="171450" lvl="0" indent="-171450">
              <a:buFont typeface="Arial" panose="020B0604020202020204" pitchFamily="34" charset="0"/>
              <a:buChar char="•"/>
            </a:pPr>
            <a:r>
              <a:rPr lang="en-US" dirty="0"/>
              <a:t>I’m showing it simply so you can see the breadth of biological endpoints that were evaluated.</a:t>
            </a:r>
          </a:p>
          <a:p>
            <a:pPr marL="171450" lvl="0" indent="-171450">
              <a:buFont typeface="Arial" panose="020B0604020202020204" pitchFamily="34" charset="0"/>
              <a:buChar char="•"/>
            </a:pPr>
            <a:r>
              <a:rPr lang="en-US" dirty="0"/>
              <a:t>Across the different tests, the overall pattern is consistent: treatment progressively reduces biological effects, with the polished water performing most similarly to controls.</a:t>
            </a:r>
          </a:p>
          <a:p>
            <a:endParaRPr lang="en-US" dirty="0"/>
          </a:p>
          <a:p>
            <a:endParaRPr lang="en-US" dirty="0"/>
          </a:p>
          <a:p>
            <a:r>
              <a:rPr lang="en-US" dirty="0"/>
              <a:t>Takeaway is that the distillate can still exhibit effects on WET testing and some of the biomarkers, but the polished distillate not only passes the WET test but also does not elicit biochemical responses vs the controls for the biomarkers tested. It would have been great to test the </a:t>
            </a:r>
            <a:r>
              <a:rPr lang="en-US" dirty="0" err="1"/>
              <a:t>GAC+zeolite</a:t>
            </a:r>
            <a:r>
              <a:rPr lang="en-US" dirty="0"/>
              <a:t> on the cell viability and LDH tests, but the distillate alone didn’t show any impacts so would guess that no impact vs controls for these either.</a:t>
            </a:r>
          </a:p>
          <a:p>
            <a:endParaRPr lang="en-US" dirty="0"/>
          </a:p>
          <a:p>
            <a:r>
              <a:rPr lang="en-US" dirty="0"/>
              <a:t>Currently Dr. Zhang is doing 96 day acute toxicity experiments.</a:t>
            </a:r>
          </a:p>
          <a:p>
            <a:endParaRPr lang="en-US" dirty="0"/>
          </a:p>
          <a:p>
            <a:r>
              <a:rPr lang="en-US" dirty="0"/>
              <a:t>Also experiments on </a:t>
            </a:r>
          </a:p>
        </p:txBody>
      </p:sp>
      <p:sp>
        <p:nvSpPr>
          <p:cNvPr id="4" name="Slide Number Placeholder 3"/>
          <p:cNvSpPr>
            <a:spLocks noGrp="1"/>
          </p:cNvSpPr>
          <p:nvPr>
            <p:ph type="sldNum" sz="quarter" idx="5"/>
          </p:nvPr>
        </p:nvSpPr>
        <p:spPr/>
        <p:txBody>
          <a:bodyPr/>
          <a:lstStyle/>
          <a:p>
            <a:fld id="{9C7857B7-0B13-C94A-8975-742A612962A8}" type="slidenum">
              <a:rPr lang="en-US" smtClean="0"/>
              <a:t>30</a:t>
            </a:fld>
            <a:endParaRPr lang="en-US"/>
          </a:p>
        </p:txBody>
      </p:sp>
    </p:spTree>
    <p:extLst>
      <p:ext uri="{BB962C8B-B14F-4D97-AF65-F5344CB8AC3E}">
        <p14:creationId xmlns:p14="http://schemas.microsoft.com/office/powerpoint/2010/main" val="1419815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We then expanded beyond aquatic organisms and human cell assays into potential environmental applications.</a:t>
            </a:r>
          </a:p>
          <a:p>
            <a:pPr marL="171450" lvl="0" indent="-171450">
              <a:buFont typeface="Arial" panose="020B0604020202020204" pitchFamily="34" charset="0"/>
              <a:buChar char="•"/>
            </a:pPr>
            <a:r>
              <a:rPr lang="en-US" dirty="0"/>
              <a:t>That includes plants, soils and soil microbial communities.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31</a:t>
            </a:fld>
            <a:endParaRPr lang="en-US"/>
          </a:p>
        </p:txBody>
      </p:sp>
    </p:spTree>
    <p:extLst>
      <p:ext uri="{BB962C8B-B14F-4D97-AF65-F5344CB8AC3E}">
        <p14:creationId xmlns:p14="http://schemas.microsoft.com/office/powerpoint/2010/main" val="3052829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This was a nine-month greenhouse study evaluating treated produced water at different salinity levels.</a:t>
            </a:r>
          </a:p>
          <a:p>
            <a:pPr marL="171450" lvl="0" indent="-171450">
              <a:buFont typeface="Arial" panose="020B0604020202020204" pitchFamily="34" charset="0"/>
              <a:buChar char="•"/>
            </a:pPr>
            <a:r>
              <a:rPr lang="en-US" dirty="0"/>
              <a:t>Researchers measured much more than whether the plant survived. They looked at plant growth, forage quality, soil chemistry, ion transport and microbial communities.</a:t>
            </a:r>
          </a:p>
          <a:p>
            <a:pPr marL="171450" lvl="0" indent="-171450">
              <a:buFont typeface="Arial" panose="020B0604020202020204" pitchFamily="34" charset="0"/>
              <a:buChar char="•"/>
            </a:pPr>
            <a:r>
              <a:rPr lang="en-US" dirty="0"/>
              <a:t>At 500 and 1,000 milligrams per liter TDS, the treated waters generally maintained or improved measured soil-health and forage-quality outcomes relative to the study control.</a:t>
            </a:r>
          </a:p>
          <a:p>
            <a:pPr marL="171450" lvl="0" indent="-171450">
              <a:buFont typeface="Arial" panose="020B0604020202020204" pitchFamily="34" charset="0"/>
              <a:buChar char="•"/>
            </a:pPr>
            <a:r>
              <a:rPr lang="en-US" dirty="0"/>
              <a:t>At higher salinity, performance began to deteriorate.</a:t>
            </a:r>
          </a:p>
          <a:p>
            <a:pPr marL="171450" lvl="0" indent="-171450">
              <a:buFont typeface="Arial" panose="020B0604020202020204" pitchFamily="34" charset="0"/>
              <a:buChar char="•"/>
            </a:pPr>
            <a:r>
              <a:rPr lang="en-US" dirty="0"/>
              <a:t>That’s important because it reinforces the concept of </a:t>
            </a:r>
            <a:r>
              <a:rPr lang="en-US" b="1" dirty="0"/>
              <a:t>fit-for-purpose water quality</a:t>
            </a:r>
            <a:r>
              <a:rPr lang="en-US" dirty="0"/>
              <a:t>.</a:t>
            </a:r>
          </a:p>
          <a:p>
            <a:pPr marL="171450" lvl="0" indent="-171450">
              <a:buFont typeface="Arial" panose="020B0604020202020204" pitchFamily="34" charset="0"/>
              <a:buChar char="•"/>
            </a:pPr>
            <a:r>
              <a:rPr lang="en-US" dirty="0"/>
              <a:t>The appropriate water quality depends not only on treatment technology but also on soil, crop, salinity and intended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underlying study evaluated 500, 1,000 and 1,500 mg/L TDS waters and found outcomes depended on water quality, soil and plant type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C00000"/>
              </a:solidFill>
              <a:latin typeface="Poppins" pitchFamily="2" charset="77"/>
              <a:cs typeface="Poppins" pitchFamily="2" charset="77"/>
            </a:endParaRPr>
          </a:p>
        </p:txBody>
      </p:sp>
      <p:sp>
        <p:nvSpPr>
          <p:cNvPr id="4" name="Slide Number Placeholder 3"/>
          <p:cNvSpPr>
            <a:spLocks noGrp="1"/>
          </p:cNvSpPr>
          <p:nvPr>
            <p:ph type="sldNum" sz="quarter" idx="5"/>
          </p:nvPr>
        </p:nvSpPr>
        <p:spPr/>
        <p:txBody>
          <a:bodyPr/>
          <a:lstStyle/>
          <a:p>
            <a:fld id="{DFB9C22A-4090-1041-A3CC-824CB5A5649A}" type="slidenum">
              <a:rPr lang="en-US" smtClean="0"/>
              <a:t>32</a:t>
            </a:fld>
            <a:endParaRPr lang="en-US"/>
          </a:p>
        </p:txBody>
      </p:sp>
    </p:spTree>
    <p:extLst>
      <p:ext uri="{BB962C8B-B14F-4D97-AF65-F5344CB8AC3E}">
        <p14:creationId xmlns:p14="http://schemas.microsoft.com/office/powerpoint/2010/main" val="1192676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00" dirty="0">
                <a:latin typeface="Times New Roman" panose="02020603050405020304" pitchFamily="18" charset="0"/>
                <a:ea typeface="Calibri" panose="020F0502020204030204" pitchFamily="34" charset="0"/>
                <a:cs typeface="Times New Roman" panose="02020603050405020304" pitchFamily="18" charset="0"/>
              </a:rPr>
              <a:t>Influence of Treated Produced Water Chemistry on Seed Germination (Germination test - Petri dish) and Seedling emergence under native soil condition (Artesia soil)</a:t>
            </a:r>
          </a:p>
          <a:p>
            <a:pPr marL="171450" indent="-171450">
              <a:buFont typeface="Arial" panose="020B0604020202020204" pitchFamily="34" charset="0"/>
              <a:buChar char="•"/>
            </a:pPr>
            <a:endParaRPr lang="en-US" sz="1200" kern="100" dirty="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dirty="0"/>
              <a:t>Other studies have looked across multiple crops and native plants.</a:t>
            </a:r>
          </a:p>
          <a:p>
            <a:pPr marL="171450" lvl="0" indent="-171450">
              <a:buFont typeface="Arial" panose="020B0604020202020204" pitchFamily="34" charset="0"/>
              <a:buChar char="•"/>
            </a:pPr>
            <a:r>
              <a:rPr lang="en-US" dirty="0"/>
              <a:t>Again, post-treated waters generally performed better than desalinated-only waters.</a:t>
            </a:r>
          </a:p>
          <a:p>
            <a:pPr marL="171450" lvl="0" indent="-171450">
              <a:buFont typeface="Arial" panose="020B0604020202020204" pitchFamily="34" charset="0"/>
              <a:buChar char="•"/>
            </a:pPr>
            <a:r>
              <a:rPr lang="en-US" dirty="0"/>
              <a:t>But responses varied by species.</a:t>
            </a:r>
          </a:p>
          <a:p>
            <a:pPr marL="171450" lvl="0" indent="-171450">
              <a:buFont typeface="Arial" panose="020B0604020202020204" pitchFamily="34" charset="0"/>
              <a:buChar char="•"/>
            </a:pPr>
            <a:r>
              <a:rPr lang="en-US" dirty="0"/>
              <a:t>That’s another reason we avoid saying there is one universal definition of “treated produced water.”</a:t>
            </a:r>
          </a:p>
          <a:p>
            <a:pPr marL="171450" lvl="0" indent="-171450">
              <a:buFont typeface="Arial" panose="020B0604020202020204" pitchFamily="34" charset="0"/>
              <a:buChar char="•"/>
            </a:pPr>
            <a:r>
              <a:rPr lang="en-US" b="1" dirty="0"/>
              <a:t>Treatment requirements ultimately have to connect to the intended application.</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FB9C22A-4090-1041-A3CC-824CB5A5649A}" type="slidenum">
              <a:rPr lang="en-US" smtClean="0"/>
              <a:t>33</a:t>
            </a:fld>
            <a:endParaRPr lang="en-US"/>
          </a:p>
        </p:txBody>
      </p:sp>
    </p:spTree>
    <p:extLst>
      <p:ext uri="{BB962C8B-B14F-4D97-AF65-F5344CB8AC3E}">
        <p14:creationId xmlns:p14="http://schemas.microsoft.com/office/powerpoint/2010/main" val="3547182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Presentation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844826"/>
            <a:ext cx="10363200" cy="1286439"/>
          </a:xfrm>
        </p:spPr>
        <p:txBody>
          <a:bodyPr anchor="t" anchorCtr="0"/>
          <a:lstStyle>
            <a:lvl1pPr algn="ctr">
              <a:defRPr sz="4500" b="1" i="0" cap="none" baseline="0">
                <a:solidFill>
                  <a:srgbClr val="8C0B42"/>
                </a:solidFill>
                <a:latin typeface="Arial Narrow" panose="020B0606020202030204" pitchFamily="34" charset="0"/>
              </a:defRPr>
            </a:lvl1pPr>
          </a:lstStyle>
          <a:p>
            <a:r>
              <a:rPr lang="en-US" dirty="0"/>
              <a:t>Presentation Title</a:t>
            </a:r>
          </a:p>
        </p:txBody>
      </p:sp>
      <p:sp>
        <p:nvSpPr>
          <p:cNvPr id="3" name="Subtitle 2"/>
          <p:cNvSpPr>
            <a:spLocks noGrp="1"/>
          </p:cNvSpPr>
          <p:nvPr>
            <p:ph type="subTitle" idx="1" hasCustomPrompt="1"/>
          </p:nvPr>
        </p:nvSpPr>
        <p:spPr>
          <a:xfrm>
            <a:off x="1524000" y="2152971"/>
            <a:ext cx="9144000" cy="828294"/>
          </a:xfrm>
        </p:spPr>
        <p:txBody>
          <a:bodyPr/>
          <a:lstStyle>
            <a:lvl1pPr marL="0" indent="0" algn="ctr">
              <a:buNone/>
              <a:defRPr sz="2400" cap="all" baseline="0">
                <a:solidFill>
                  <a:srgbClr val="8C0B42"/>
                </a:solidFill>
                <a:latin typeface="Arial Narrow" panose="020B0606020202030204" pitchFamily="34" charset="0"/>
                <a:ea typeface="Tahoma" panose="020B0604030504040204" pitchFamily="34" charset="0"/>
                <a:cs typeface="Tahoma" panose="020B060403050404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Sub-topic</a:t>
            </a:r>
          </a:p>
        </p:txBody>
      </p:sp>
      <p:sp>
        <p:nvSpPr>
          <p:cNvPr id="5" name="Text Placeholder 4">
            <a:extLst>
              <a:ext uri="{FF2B5EF4-FFF2-40B4-BE49-F238E27FC236}">
                <a16:creationId xmlns:a16="http://schemas.microsoft.com/office/drawing/2014/main" id="{EAB5B5FA-38C5-9149-9DA4-F4028C9667AB}"/>
              </a:ext>
            </a:extLst>
          </p:cNvPr>
          <p:cNvSpPr>
            <a:spLocks noGrp="1"/>
          </p:cNvSpPr>
          <p:nvPr>
            <p:ph type="body" sz="quarter" idx="10" hasCustomPrompt="1"/>
          </p:nvPr>
        </p:nvSpPr>
        <p:spPr>
          <a:xfrm>
            <a:off x="2969979" y="3009505"/>
            <a:ext cx="6233583" cy="334963"/>
          </a:xfrm>
        </p:spPr>
        <p:txBody>
          <a:bodyPr>
            <a:noAutofit/>
          </a:bodyPr>
          <a:lstStyle>
            <a:lvl1pPr marL="0" indent="0" algn="ctr">
              <a:buNone/>
              <a:defRPr sz="2000">
                <a:solidFill>
                  <a:srgbClr val="8C0B42"/>
                </a:solidFill>
                <a:latin typeface="Arial Narrow" panose="020B0606020202030204" pitchFamily="34" charset="0"/>
                <a:ea typeface="Tahoma" panose="020B0604030504040204" pitchFamily="34" charset="0"/>
                <a:cs typeface="Tahoma" panose="020B0604030504040204" pitchFamily="34" charset="0"/>
              </a:defRPr>
            </a:lvl1pPr>
          </a:lstStyle>
          <a:p>
            <a:pPr lvl="0"/>
            <a:r>
              <a:rPr lang="en-US" dirty="0"/>
              <a:t>Name of Presenter and Title</a:t>
            </a:r>
          </a:p>
        </p:txBody>
      </p:sp>
      <p:sp>
        <p:nvSpPr>
          <p:cNvPr id="13" name="Text Placeholder 4">
            <a:extLst>
              <a:ext uri="{FF2B5EF4-FFF2-40B4-BE49-F238E27FC236}">
                <a16:creationId xmlns:a16="http://schemas.microsoft.com/office/drawing/2014/main" id="{932339FA-DA32-A74D-BF3D-0857B2EA0233}"/>
              </a:ext>
            </a:extLst>
          </p:cNvPr>
          <p:cNvSpPr>
            <a:spLocks noGrp="1"/>
          </p:cNvSpPr>
          <p:nvPr>
            <p:ph type="body" sz="quarter" idx="11" hasCustomPrompt="1"/>
          </p:nvPr>
        </p:nvSpPr>
        <p:spPr>
          <a:xfrm>
            <a:off x="914404" y="3470505"/>
            <a:ext cx="4950937" cy="652749"/>
          </a:xfrm>
        </p:spPr>
        <p:txBody>
          <a:bodyPr anchor="ctr">
            <a:normAutofit/>
          </a:bodyPr>
          <a:lstStyle>
            <a:lvl1pPr marL="0" indent="0" algn="r">
              <a:buNone/>
              <a:defRPr sz="2000">
                <a:solidFill>
                  <a:srgbClr val="8C0B42"/>
                </a:solidFill>
                <a:latin typeface="Arial Narrow" panose="020B0606020202030204" pitchFamily="34" charset="0"/>
                <a:ea typeface="Tahoma" panose="020B0604030504040204" pitchFamily="34" charset="0"/>
                <a:cs typeface="Tahoma" panose="020B0604030504040204" pitchFamily="34" charset="0"/>
              </a:defRPr>
            </a:lvl1pPr>
          </a:lstStyle>
          <a:p>
            <a:pPr lvl="0"/>
            <a:r>
              <a:rPr lang="en-US" dirty="0"/>
              <a:t>College Name</a:t>
            </a:r>
          </a:p>
        </p:txBody>
      </p:sp>
      <p:sp>
        <p:nvSpPr>
          <p:cNvPr id="15" name="Text Placeholder 4">
            <a:extLst>
              <a:ext uri="{FF2B5EF4-FFF2-40B4-BE49-F238E27FC236}">
                <a16:creationId xmlns:a16="http://schemas.microsoft.com/office/drawing/2014/main" id="{4C4E1DC7-B849-7A47-B34C-CA67D6F4605F}"/>
              </a:ext>
            </a:extLst>
          </p:cNvPr>
          <p:cNvSpPr>
            <a:spLocks noGrp="1"/>
          </p:cNvSpPr>
          <p:nvPr>
            <p:ph type="body" sz="quarter" idx="12" hasCustomPrompt="1"/>
          </p:nvPr>
        </p:nvSpPr>
        <p:spPr>
          <a:xfrm>
            <a:off x="6308197" y="3470505"/>
            <a:ext cx="4950937" cy="652749"/>
          </a:xfrm>
        </p:spPr>
        <p:txBody>
          <a:bodyPr anchor="ctr">
            <a:normAutofit/>
          </a:bodyPr>
          <a:lstStyle>
            <a:lvl1pPr marL="0" indent="0" algn="l">
              <a:buNone/>
              <a:defRPr sz="2000">
                <a:solidFill>
                  <a:srgbClr val="8C0B42"/>
                </a:solidFill>
                <a:latin typeface="Arial Narrow" panose="020B0606020202030204" pitchFamily="34" charset="0"/>
                <a:ea typeface="Tahoma" panose="020B0604030504040204" pitchFamily="34" charset="0"/>
                <a:cs typeface="Tahoma" panose="020B0604030504040204" pitchFamily="34" charset="0"/>
              </a:defRPr>
            </a:lvl1pPr>
          </a:lstStyle>
          <a:p>
            <a:pPr lvl="0"/>
            <a:r>
              <a:rPr lang="en-US" dirty="0"/>
              <a:t>Department or Program</a:t>
            </a:r>
          </a:p>
        </p:txBody>
      </p:sp>
    </p:spTree>
    <p:extLst>
      <p:ext uri="{BB962C8B-B14F-4D97-AF65-F5344CB8AC3E}">
        <p14:creationId xmlns:p14="http://schemas.microsoft.com/office/powerpoint/2010/main" val="2653265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 Blan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664974"/>
            <a:ext cx="10363200" cy="1466291"/>
          </a:xfrm>
        </p:spPr>
        <p:txBody>
          <a:bodyPr anchor="t" anchorCtr="0"/>
          <a:lstStyle>
            <a:lvl1pPr algn="ctr">
              <a:defRPr sz="4500" b="1" i="0" cap="none" baseline="0">
                <a:solidFill>
                  <a:schemeClr val="bg1"/>
                </a:solidFill>
                <a:latin typeface="Tahoma" panose="020B0604030504040204" pitchFamily="34" charset="0"/>
              </a:defRPr>
            </a:lvl1pPr>
          </a:lstStyle>
          <a:p>
            <a:r>
              <a:rPr lang="en-US" dirty="0"/>
              <a:t>Presentation Title</a:t>
            </a:r>
          </a:p>
        </p:txBody>
      </p:sp>
    </p:spTree>
    <p:extLst>
      <p:ext uri="{BB962C8B-B14F-4D97-AF65-F5344CB8AC3E}">
        <p14:creationId xmlns:p14="http://schemas.microsoft.com/office/powerpoint/2010/main" val="423404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vider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823570"/>
            <a:ext cx="10363200" cy="1466291"/>
          </a:xfrm>
        </p:spPr>
        <p:txBody>
          <a:bodyPr anchor="t" anchorCtr="0"/>
          <a:lstStyle>
            <a:lvl1pPr algn="ctr">
              <a:defRPr sz="4500" b="1" i="0" cap="none" baseline="0">
                <a:solidFill>
                  <a:schemeClr val="bg1"/>
                </a:solidFill>
                <a:latin typeface="Tahoma" panose="020B0604030504040204" pitchFamily="34" charset="0"/>
              </a:defRPr>
            </a:lvl1pPr>
          </a:lstStyle>
          <a:p>
            <a:r>
              <a:rPr lang="en-US" dirty="0"/>
              <a:t>Divider Slide</a:t>
            </a:r>
          </a:p>
        </p:txBody>
      </p:sp>
      <p:sp>
        <p:nvSpPr>
          <p:cNvPr id="3" name="Subtitle 2"/>
          <p:cNvSpPr>
            <a:spLocks noGrp="1"/>
          </p:cNvSpPr>
          <p:nvPr>
            <p:ph type="subTitle" idx="1" hasCustomPrompt="1"/>
          </p:nvPr>
        </p:nvSpPr>
        <p:spPr>
          <a:xfrm>
            <a:off x="1524000" y="2311567"/>
            <a:ext cx="9144000" cy="828294"/>
          </a:xfrm>
        </p:spPr>
        <p:txBody>
          <a:bodyPr/>
          <a:lstStyle>
            <a:lvl1pPr marL="0" indent="0" algn="ctr">
              <a:buNone/>
              <a:defRPr sz="2400" cap="all"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Section title</a:t>
            </a:r>
          </a:p>
        </p:txBody>
      </p:sp>
    </p:spTree>
    <p:extLst>
      <p:ext uri="{BB962C8B-B14F-4D97-AF65-F5344CB8AC3E}">
        <p14:creationId xmlns:p14="http://schemas.microsoft.com/office/powerpoint/2010/main" val="237434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resentation Title 2">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BBC21DA-BB37-9447-AE99-A5671996BECD}"/>
              </a:ext>
            </a:extLst>
          </p:cNvPr>
          <p:cNvSpPr>
            <a:spLocks noGrp="1"/>
          </p:cNvSpPr>
          <p:nvPr>
            <p:ph type="pic" sz="quarter" idx="13"/>
          </p:nvPr>
        </p:nvSpPr>
        <p:spPr>
          <a:xfrm>
            <a:off x="1" y="0"/>
            <a:ext cx="4391187" cy="6858000"/>
          </a:xfrm>
        </p:spPr>
        <p:txBody>
          <a:bodyPr/>
          <a:lstStyle/>
          <a:p>
            <a:r>
              <a:rPr lang="en-US" dirty="0"/>
              <a:t>Click icon to add picture</a:t>
            </a:r>
          </a:p>
        </p:txBody>
      </p:sp>
      <p:sp>
        <p:nvSpPr>
          <p:cNvPr id="11" name="Title 1">
            <a:extLst>
              <a:ext uri="{FF2B5EF4-FFF2-40B4-BE49-F238E27FC236}">
                <a16:creationId xmlns:a16="http://schemas.microsoft.com/office/drawing/2014/main" id="{F3EFAC79-FBE2-DF48-8813-6E47C2638C11}"/>
              </a:ext>
            </a:extLst>
          </p:cNvPr>
          <p:cNvSpPr>
            <a:spLocks noGrp="1"/>
          </p:cNvSpPr>
          <p:nvPr>
            <p:ph type="ctrTitle" hasCustomPrompt="1"/>
          </p:nvPr>
        </p:nvSpPr>
        <p:spPr>
          <a:xfrm>
            <a:off x="5212729" y="691421"/>
            <a:ext cx="6700299" cy="1080247"/>
          </a:xfrm>
        </p:spPr>
        <p:txBody>
          <a:bodyPr anchor="t" anchorCtr="0">
            <a:noAutofit/>
          </a:bodyPr>
          <a:lstStyle>
            <a:lvl1pPr algn="ctr">
              <a:defRPr sz="3000" b="1" i="0" cap="none" baseline="0">
                <a:solidFill>
                  <a:srgbClr val="8C0B42"/>
                </a:solidFill>
                <a:latin typeface="Arial Narrow" panose="020B0606020202030204" pitchFamily="34" charset="0"/>
              </a:defRPr>
            </a:lvl1pPr>
          </a:lstStyle>
          <a:p>
            <a:r>
              <a:rPr lang="en-US" dirty="0"/>
              <a:t>Presentation Title</a:t>
            </a:r>
          </a:p>
        </p:txBody>
      </p:sp>
      <p:sp>
        <p:nvSpPr>
          <p:cNvPr id="12" name="Subtitle 2">
            <a:extLst>
              <a:ext uri="{FF2B5EF4-FFF2-40B4-BE49-F238E27FC236}">
                <a16:creationId xmlns:a16="http://schemas.microsoft.com/office/drawing/2014/main" id="{5183B407-5E80-E943-A014-BDCB3E4C4FAC}"/>
              </a:ext>
            </a:extLst>
          </p:cNvPr>
          <p:cNvSpPr>
            <a:spLocks noGrp="1"/>
          </p:cNvSpPr>
          <p:nvPr>
            <p:ph type="subTitle" idx="1" hasCustomPrompt="1"/>
          </p:nvPr>
        </p:nvSpPr>
        <p:spPr>
          <a:xfrm>
            <a:off x="5874116" y="1779775"/>
            <a:ext cx="5514661" cy="828294"/>
          </a:xfrm>
        </p:spPr>
        <p:txBody>
          <a:bodyPr/>
          <a:lstStyle>
            <a:lvl1pPr marL="0" indent="0" algn="ctr">
              <a:buNone/>
              <a:defRPr sz="2400" cap="all" baseline="0">
                <a:solidFill>
                  <a:srgbClr val="8C0B42"/>
                </a:solidFill>
                <a:latin typeface="Arial Narrow" panose="020B0606020202030204" pitchFamily="34" charset="0"/>
                <a:ea typeface="Tahoma" panose="020B0604030504040204" pitchFamily="34" charset="0"/>
                <a:cs typeface="Tahoma" panose="020B060403050404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Sub-topic</a:t>
            </a:r>
          </a:p>
        </p:txBody>
      </p:sp>
      <p:sp>
        <p:nvSpPr>
          <p:cNvPr id="13" name="Text Placeholder 4">
            <a:extLst>
              <a:ext uri="{FF2B5EF4-FFF2-40B4-BE49-F238E27FC236}">
                <a16:creationId xmlns:a16="http://schemas.microsoft.com/office/drawing/2014/main" id="{0FF14268-F6DF-AE49-B746-8341CDE32594}"/>
              </a:ext>
            </a:extLst>
          </p:cNvPr>
          <p:cNvSpPr>
            <a:spLocks noGrp="1"/>
          </p:cNvSpPr>
          <p:nvPr>
            <p:ph type="body" sz="quarter" idx="10" hasCustomPrompt="1"/>
          </p:nvPr>
        </p:nvSpPr>
        <p:spPr>
          <a:xfrm>
            <a:off x="6089511" y="2675675"/>
            <a:ext cx="5083876" cy="334963"/>
          </a:xfrm>
        </p:spPr>
        <p:txBody>
          <a:bodyPr>
            <a:normAutofit/>
          </a:bodyPr>
          <a:lstStyle>
            <a:lvl1pPr marL="0" indent="0" algn="ctr">
              <a:buNone/>
              <a:defRPr sz="1500">
                <a:solidFill>
                  <a:srgbClr val="8C0B42"/>
                </a:solidFill>
                <a:latin typeface="Arial Narrow" panose="020B0606020202030204" pitchFamily="34" charset="0"/>
                <a:ea typeface="Tahoma" panose="020B0604030504040204" pitchFamily="34" charset="0"/>
                <a:cs typeface="Tahoma" panose="020B0604030504040204" pitchFamily="34" charset="0"/>
              </a:defRPr>
            </a:lvl1pPr>
          </a:lstStyle>
          <a:p>
            <a:pPr lvl="0"/>
            <a:r>
              <a:rPr lang="en-US" dirty="0"/>
              <a:t>Name of Presenter and Title</a:t>
            </a:r>
          </a:p>
        </p:txBody>
      </p:sp>
      <p:sp>
        <p:nvSpPr>
          <p:cNvPr id="14" name="Text Placeholder 4">
            <a:extLst>
              <a:ext uri="{FF2B5EF4-FFF2-40B4-BE49-F238E27FC236}">
                <a16:creationId xmlns:a16="http://schemas.microsoft.com/office/drawing/2014/main" id="{9C5AD891-4FCC-0446-93A5-2DB1541B0499}"/>
              </a:ext>
            </a:extLst>
          </p:cNvPr>
          <p:cNvSpPr>
            <a:spLocks noGrp="1"/>
          </p:cNvSpPr>
          <p:nvPr>
            <p:ph type="body" sz="quarter" idx="11" hasCustomPrompt="1"/>
          </p:nvPr>
        </p:nvSpPr>
        <p:spPr>
          <a:xfrm>
            <a:off x="6087412" y="3113955"/>
            <a:ext cx="4950937" cy="652749"/>
          </a:xfrm>
        </p:spPr>
        <p:txBody>
          <a:bodyPr anchor="ctr">
            <a:normAutofit/>
          </a:bodyPr>
          <a:lstStyle>
            <a:lvl1pPr marL="0" indent="0" algn="ctr">
              <a:buNone/>
              <a:defRPr sz="1350">
                <a:solidFill>
                  <a:srgbClr val="8C0B42"/>
                </a:solidFill>
                <a:latin typeface="Arial Narrow" panose="020B0606020202030204" pitchFamily="34" charset="0"/>
                <a:ea typeface="Tahoma" panose="020B0604030504040204" pitchFamily="34" charset="0"/>
                <a:cs typeface="Tahoma" panose="020B0604030504040204" pitchFamily="34" charset="0"/>
              </a:defRPr>
            </a:lvl1pPr>
          </a:lstStyle>
          <a:p>
            <a:pPr lvl="0"/>
            <a:r>
              <a:rPr lang="en-US" dirty="0"/>
              <a:t>College Name</a:t>
            </a:r>
          </a:p>
        </p:txBody>
      </p:sp>
      <p:sp>
        <p:nvSpPr>
          <p:cNvPr id="15" name="Text Placeholder 4">
            <a:extLst>
              <a:ext uri="{FF2B5EF4-FFF2-40B4-BE49-F238E27FC236}">
                <a16:creationId xmlns:a16="http://schemas.microsoft.com/office/drawing/2014/main" id="{09EBC9F5-88EB-8443-B256-F5EF5358DF4D}"/>
              </a:ext>
            </a:extLst>
          </p:cNvPr>
          <p:cNvSpPr>
            <a:spLocks noGrp="1"/>
          </p:cNvSpPr>
          <p:nvPr>
            <p:ph type="body" sz="quarter" idx="12" hasCustomPrompt="1"/>
          </p:nvPr>
        </p:nvSpPr>
        <p:spPr>
          <a:xfrm>
            <a:off x="6087409" y="4046584"/>
            <a:ext cx="4950937" cy="652749"/>
          </a:xfrm>
        </p:spPr>
        <p:txBody>
          <a:bodyPr anchor="ctr">
            <a:normAutofit/>
          </a:bodyPr>
          <a:lstStyle>
            <a:lvl1pPr marL="0" indent="0" algn="ctr">
              <a:buNone/>
              <a:defRPr sz="1350">
                <a:solidFill>
                  <a:srgbClr val="8C0B42"/>
                </a:solidFill>
                <a:latin typeface="Arial Narrow" panose="020B0606020202030204" pitchFamily="34" charset="0"/>
                <a:ea typeface="Tahoma" panose="020B0604030504040204" pitchFamily="34" charset="0"/>
                <a:cs typeface="Tahoma" panose="020B0604030504040204" pitchFamily="34" charset="0"/>
              </a:defRPr>
            </a:lvl1pPr>
          </a:lstStyle>
          <a:p>
            <a:pPr lvl="0"/>
            <a:r>
              <a:rPr lang="en-US" dirty="0"/>
              <a:t>Department or program</a:t>
            </a:r>
          </a:p>
        </p:txBody>
      </p:sp>
      <p:cxnSp>
        <p:nvCxnSpPr>
          <p:cNvPr id="17" name="Straight Connector 16">
            <a:extLst>
              <a:ext uri="{FF2B5EF4-FFF2-40B4-BE49-F238E27FC236}">
                <a16:creationId xmlns:a16="http://schemas.microsoft.com/office/drawing/2014/main" id="{F474E4EE-A9AB-F74A-BA9F-547C75AA6EF1}"/>
              </a:ext>
            </a:extLst>
          </p:cNvPr>
          <p:cNvCxnSpPr>
            <a:cxnSpLocks/>
          </p:cNvCxnSpPr>
          <p:nvPr/>
        </p:nvCxnSpPr>
        <p:spPr>
          <a:xfrm flipH="1">
            <a:off x="6914891" y="3706773"/>
            <a:ext cx="3295972"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50442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resentation Titl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D5B3CF-5810-EF40-8451-52B286E53328}"/>
              </a:ext>
            </a:extLst>
          </p:cNvPr>
          <p:cNvSpPr/>
          <p:nvPr/>
        </p:nvSpPr>
        <p:spPr>
          <a:xfrm>
            <a:off x="0" y="5029201"/>
            <a:ext cx="1219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itle 1">
            <a:extLst>
              <a:ext uri="{FF2B5EF4-FFF2-40B4-BE49-F238E27FC236}">
                <a16:creationId xmlns:a16="http://schemas.microsoft.com/office/drawing/2014/main" id="{F3EFAC79-FBE2-DF48-8813-6E47C2638C11}"/>
              </a:ext>
            </a:extLst>
          </p:cNvPr>
          <p:cNvSpPr>
            <a:spLocks noGrp="1"/>
          </p:cNvSpPr>
          <p:nvPr>
            <p:ph type="ctrTitle" hasCustomPrompt="1"/>
          </p:nvPr>
        </p:nvSpPr>
        <p:spPr>
          <a:xfrm>
            <a:off x="914400" y="800850"/>
            <a:ext cx="10363200" cy="1466291"/>
          </a:xfrm>
        </p:spPr>
        <p:txBody>
          <a:bodyPr anchor="t" anchorCtr="0"/>
          <a:lstStyle>
            <a:lvl1pPr algn="ctr">
              <a:defRPr sz="4500" b="1" i="0" cap="none" baseline="0">
                <a:solidFill>
                  <a:schemeClr val="bg1"/>
                </a:solidFill>
                <a:latin typeface="Tahoma" panose="020B0604030504040204" pitchFamily="34" charset="0"/>
              </a:defRPr>
            </a:lvl1pPr>
          </a:lstStyle>
          <a:p>
            <a:r>
              <a:rPr lang="en-US" dirty="0"/>
              <a:t>Presentation Title</a:t>
            </a:r>
          </a:p>
        </p:txBody>
      </p:sp>
      <p:sp>
        <p:nvSpPr>
          <p:cNvPr id="12" name="Subtitle 2">
            <a:extLst>
              <a:ext uri="{FF2B5EF4-FFF2-40B4-BE49-F238E27FC236}">
                <a16:creationId xmlns:a16="http://schemas.microsoft.com/office/drawing/2014/main" id="{5183B407-5E80-E943-A014-BDCB3E4C4FAC}"/>
              </a:ext>
            </a:extLst>
          </p:cNvPr>
          <p:cNvSpPr>
            <a:spLocks noGrp="1"/>
          </p:cNvSpPr>
          <p:nvPr>
            <p:ph type="subTitle" idx="1" hasCustomPrompt="1"/>
          </p:nvPr>
        </p:nvSpPr>
        <p:spPr>
          <a:xfrm>
            <a:off x="1524000" y="2288847"/>
            <a:ext cx="9144000" cy="828294"/>
          </a:xfrm>
        </p:spPr>
        <p:txBody>
          <a:bodyPr/>
          <a:lstStyle>
            <a:lvl1pPr marL="0" indent="0" algn="ctr">
              <a:buNone/>
              <a:defRPr sz="2400" cap="all"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Subtopic</a:t>
            </a:r>
          </a:p>
        </p:txBody>
      </p:sp>
      <p:sp>
        <p:nvSpPr>
          <p:cNvPr id="13" name="Text Placeholder 4">
            <a:extLst>
              <a:ext uri="{FF2B5EF4-FFF2-40B4-BE49-F238E27FC236}">
                <a16:creationId xmlns:a16="http://schemas.microsoft.com/office/drawing/2014/main" id="{0FF14268-F6DF-AE49-B746-8341CDE32594}"/>
              </a:ext>
            </a:extLst>
          </p:cNvPr>
          <p:cNvSpPr>
            <a:spLocks noGrp="1"/>
          </p:cNvSpPr>
          <p:nvPr>
            <p:ph type="body" sz="quarter" idx="10" hasCustomPrompt="1"/>
          </p:nvPr>
        </p:nvSpPr>
        <p:spPr>
          <a:xfrm>
            <a:off x="2969979" y="3140170"/>
            <a:ext cx="6233583" cy="334963"/>
          </a:xfrm>
        </p:spPr>
        <p:txBody>
          <a:bodyPr>
            <a:normAutofit/>
          </a:bodyPr>
          <a:lstStyle>
            <a:lvl1pPr marL="0" indent="0" algn="ctr">
              <a:buNone/>
              <a:defRPr sz="15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US" dirty="0"/>
              <a:t>Name of Presenter and Title</a:t>
            </a:r>
          </a:p>
        </p:txBody>
      </p:sp>
      <p:sp>
        <p:nvSpPr>
          <p:cNvPr id="14" name="Text Placeholder 4">
            <a:extLst>
              <a:ext uri="{FF2B5EF4-FFF2-40B4-BE49-F238E27FC236}">
                <a16:creationId xmlns:a16="http://schemas.microsoft.com/office/drawing/2014/main" id="{9C5AD891-4FCC-0446-93A5-2DB1541B0499}"/>
              </a:ext>
            </a:extLst>
          </p:cNvPr>
          <p:cNvSpPr>
            <a:spLocks noGrp="1"/>
          </p:cNvSpPr>
          <p:nvPr>
            <p:ph type="body" sz="quarter" idx="11" hasCustomPrompt="1"/>
          </p:nvPr>
        </p:nvSpPr>
        <p:spPr>
          <a:xfrm>
            <a:off x="914404" y="3601169"/>
            <a:ext cx="4950937" cy="652749"/>
          </a:xfrm>
        </p:spPr>
        <p:txBody>
          <a:bodyPr anchor="ctr">
            <a:normAutofit/>
          </a:bodyPr>
          <a:lstStyle>
            <a:lvl1pPr marL="0" indent="0" algn="r">
              <a:buNone/>
              <a:defRPr sz="135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US" dirty="0"/>
              <a:t>College Name</a:t>
            </a:r>
          </a:p>
        </p:txBody>
      </p:sp>
      <p:sp>
        <p:nvSpPr>
          <p:cNvPr id="15" name="Text Placeholder 4">
            <a:extLst>
              <a:ext uri="{FF2B5EF4-FFF2-40B4-BE49-F238E27FC236}">
                <a16:creationId xmlns:a16="http://schemas.microsoft.com/office/drawing/2014/main" id="{09EBC9F5-88EB-8443-B256-F5EF5358DF4D}"/>
              </a:ext>
            </a:extLst>
          </p:cNvPr>
          <p:cNvSpPr>
            <a:spLocks noGrp="1"/>
          </p:cNvSpPr>
          <p:nvPr>
            <p:ph type="body" sz="quarter" idx="12" hasCustomPrompt="1"/>
          </p:nvPr>
        </p:nvSpPr>
        <p:spPr>
          <a:xfrm>
            <a:off x="6308197" y="3601169"/>
            <a:ext cx="4950937" cy="652749"/>
          </a:xfrm>
        </p:spPr>
        <p:txBody>
          <a:bodyPr anchor="ctr">
            <a:normAutofit/>
          </a:bodyPr>
          <a:lstStyle>
            <a:lvl1pPr marL="0" indent="0" algn="l">
              <a:buNone/>
              <a:defRPr sz="135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US" dirty="0"/>
              <a:t>Department or program</a:t>
            </a:r>
          </a:p>
        </p:txBody>
      </p:sp>
      <p:pic>
        <p:nvPicPr>
          <p:cNvPr id="16" name="Picture 15">
            <a:extLst>
              <a:ext uri="{FF2B5EF4-FFF2-40B4-BE49-F238E27FC236}">
                <a16:creationId xmlns:a16="http://schemas.microsoft.com/office/drawing/2014/main" id="{68248486-0EA5-4A59-983C-402F379723BA}"/>
              </a:ext>
            </a:extLst>
          </p:cNvPr>
          <p:cNvPicPr>
            <a:picLocks noChangeAspect="1"/>
          </p:cNvPicPr>
          <p:nvPr userDrawn="1"/>
        </p:nvPicPr>
        <p:blipFill>
          <a:blip r:embed="rId2"/>
          <a:stretch>
            <a:fillRect/>
          </a:stretch>
        </p:blipFill>
        <p:spPr>
          <a:xfrm>
            <a:off x="7969505" y="5018486"/>
            <a:ext cx="814160" cy="814160"/>
          </a:xfrm>
          <a:prstGeom prst="rect">
            <a:avLst/>
          </a:prstGeom>
          <a:ln>
            <a:noFill/>
          </a:ln>
          <a:effectLst/>
        </p:spPr>
      </p:pic>
      <p:pic>
        <p:nvPicPr>
          <p:cNvPr id="17" name="Picture 16">
            <a:extLst>
              <a:ext uri="{FF2B5EF4-FFF2-40B4-BE49-F238E27FC236}">
                <a16:creationId xmlns:a16="http://schemas.microsoft.com/office/drawing/2014/main" id="{618A5CD0-68B9-466E-83FD-B8CD0D5EE9C5}"/>
              </a:ext>
            </a:extLst>
          </p:cNvPr>
          <p:cNvPicPr>
            <a:picLocks noChangeAspect="1"/>
          </p:cNvPicPr>
          <p:nvPr userDrawn="1"/>
        </p:nvPicPr>
        <p:blipFill rotWithShape="1">
          <a:blip r:embed="rId3"/>
          <a:srcRect l="19455" t="27214" r="24703" b="35216"/>
          <a:stretch/>
        </p:blipFill>
        <p:spPr>
          <a:xfrm>
            <a:off x="3402952" y="4737946"/>
            <a:ext cx="3550058" cy="1094700"/>
          </a:xfrm>
          <a:prstGeom prst="rect">
            <a:avLst/>
          </a:prstGeom>
        </p:spPr>
      </p:pic>
    </p:spTree>
    <p:extLst>
      <p:ext uri="{BB962C8B-B14F-4D97-AF65-F5344CB8AC3E}">
        <p14:creationId xmlns:p14="http://schemas.microsoft.com/office/powerpoint/2010/main" val="978757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2889" y="1709744"/>
            <a:ext cx="11988800" cy="2852737"/>
          </a:xfrm>
        </p:spPr>
        <p:txBody>
          <a:bodyPr anchor="b"/>
          <a:lstStyle>
            <a:lvl1pPr>
              <a:defRPr sz="4500"/>
            </a:lvl1pPr>
          </a:lstStyle>
          <a:p>
            <a:r>
              <a:rPr lang="en-US" dirty="0"/>
              <a:t>Divider Slide 2</a:t>
            </a:r>
          </a:p>
        </p:txBody>
      </p:sp>
      <p:sp>
        <p:nvSpPr>
          <p:cNvPr id="3" name="Text Placeholder 2"/>
          <p:cNvSpPr>
            <a:spLocks noGrp="1"/>
          </p:cNvSpPr>
          <p:nvPr>
            <p:ph type="body" idx="1" hasCustomPrompt="1"/>
          </p:nvPr>
        </p:nvSpPr>
        <p:spPr>
          <a:xfrm>
            <a:off x="112889" y="4589469"/>
            <a:ext cx="11988800" cy="736515"/>
          </a:xfrm>
        </p:spPr>
        <p:txBody>
          <a:bodyPr/>
          <a:lstStyle>
            <a:lvl1pPr marL="0" indent="0">
              <a:buNone/>
              <a:defRPr sz="1800">
                <a:solidFill>
                  <a:schemeClr val="tx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Section Topic</a:t>
            </a:r>
          </a:p>
        </p:txBody>
      </p:sp>
    </p:spTree>
    <p:extLst>
      <p:ext uri="{BB962C8B-B14F-4D97-AF65-F5344CB8AC3E}">
        <p14:creationId xmlns:p14="http://schemas.microsoft.com/office/powerpoint/2010/main" val="13715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03851" y="777875"/>
            <a:ext cx="11924025" cy="52052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1428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03851" y="849150"/>
            <a:ext cx="6195349" cy="36928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1422" y="849150"/>
            <a:ext cx="5446454" cy="36928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414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0387" y="365129"/>
            <a:ext cx="1200778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0387" y="1681163"/>
            <a:ext cx="5917189"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4" name="Content Placeholder 3"/>
          <p:cNvSpPr>
            <a:spLocks noGrp="1"/>
          </p:cNvSpPr>
          <p:nvPr>
            <p:ph sz="half" idx="2"/>
          </p:nvPr>
        </p:nvSpPr>
        <p:spPr>
          <a:xfrm>
            <a:off x="80387" y="2505075"/>
            <a:ext cx="5917189" cy="30936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681163"/>
            <a:ext cx="593941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6172203" y="2505075"/>
            <a:ext cx="5915964" cy="30936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916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photo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5E47562-0B4E-E143-B002-83649551E0B5}"/>
              </a:ext>
            </a:extLst>
          </p:cNvPr>
          <p:cNvSpPr>
            <a:spLocks noGrp="1"/>
          </p:cNvSpPr>
          <p:nvPr>
            <p:ph type="pic" sz="quarter" idx="10"/>
          </p:nvPr>
        </p:nvSpPr>
        <p:spPr>
          <a:xfrm>
            <a:off x="124178" y="690563"/>
            <a:ext cx="5522313" cy="4267200"/>
          </a:xfrm>
        </p:spPr>
        <p:txBody>
          <a:bodyPr/>
          <a:lstStyle/>
          <a:p>
            <a:r>
              <a:rPr lang="en-US"/>
              <a:t>Click icon to add picture</a:t>
            </a:r>
          </a:p>
        </p:txBody>
      </p:sp>
      <p:sp>
        <p:nvSpPr>
          <p:cNvPr id="7" name="Picture Placeholder 5">
            <a:extLst>
              <a:ext uri="{FF2B5EF4-FFF2-40B4-BE49-F238E27FC236}">
                <a16:creationId xmlns:a16="http://schemas.microsoft.com/office/drawing/2014/main" id="{307360FE-8B74-B742-AC27-153E1A1C9CDD}"/>
              </a:ext>
            </a:extLst>
          </p:cNvPr>
          <p:cNvSpPr>
            <a:spLocks noGrp="1"/>
          </p:cNvSpPr>
          <p:nvPr>
            <p:ph type="pic" sz="quarter" idx="11"/>
          </p:nvPr>
        </p:nvSpPr>
        <p:spPr>
          <a:xfrm>
            <a:off x="6609794" y="690563"/>
            <a:ext cx="5458027" cy="4267200"/>
          </a:xfrm>
        </p:spPr>
        <p:txBody>
          <a:bodyPr/>
          <a:lstStyle/>
          <a:p>
            <a:r>
              <a:rPr lang="en-US"/>
              <a:t>Click icon to add picture</a:t>
            </a:r>
          </a:p>
        </p:txBody>
      </p:sp>
    </p:spTree>
    <p:extLst>
      <p:ext uri="{BB962C8B-B14F-4D97-AF65-F5344CB8AC3E}">
        <p14:creationId xmlns:p14="http://schemas.microsoft.com/office/powerpoint/2010/main" val="758810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044" y="238125"/>
            <a:ext cx="4613981"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768356"/>
            <a:ext cx="6850768" cy="459522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8044" y="1838330"/>
            <a:ext cx="4613981" cy="3525253"/>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Tree>
    <p:extLst>
      <p:ext uri="{BB962C8B-B14F-4D97-AF65-F5344CB8AC3E}">
        <p14:creationId xmlns:p14="http://schemas.microsoft.com/office/powerpoint/2010/main" val="2293056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022" y="457200"/>
            <a:ext cx="4693003" cy="1600200"/>
          </a:xfrm>
        </p:spPr>
        <p:txBody>
          <a:bodyPr anchor="b"/>
          <a:lstStyle>
            <a:lvl1pPr>
              <a:defRPr sz="2400"/>
            </a:lvl1pPr>
          </a:lstStyle>
          <a:p>
            <a:r>
              <a:rPr lang="en-US" dirty="0"/>
              <a:t>Click to edit Master title style</a:t>
            </a:r>
          </a:p>
        </p:txBody>
      </p:sp>
      <p:sp>
        <p:nvSpPr>
          <p:cNvPr id="3" name="Picture Placeholder 2"/>
          <p:cNvSpPr>
            <a:spLocks noGrp="1" noChangeAspect="1"/>
          </p:cNvSpPr>
          <p:nvPr>
            <p:ph type="pic" idx="1"/>
          </p:nvPr>
        </p:nvSpPr>
        <p:spPr>
          <a:xfrm>
            <a:off x="5183187" y="987431"/>
            <a:ext cx="6816901" cy="4627311"/>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79022" y="2057401"/>
            <a:ext cx="4693003" cy="3557337"/>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Tree>
    <p:extLst>
      <p:ext uri="{BB962C8B-B14F-4D97-AF65-F5344CB8AC3E}">
        <p14:creationId xmlns:p14="http://schemas.microsoft.com/office/powerpoint/2010/main" val="3062609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2BB596-5451-4E43-A774-80A751BE58B1}"/>
              </a:ext>
            </a:extLst>
          </p:cNvPr>
          <p:cNvSpPr>
            <a:spLocks noGrp="1"/>
          </p:cNvSpPr>
          <p:nvPr>
            <p:ph idx="1"/>
          </p:nvPr>
        </p:nvSpPr>
        <p:spPr>
          <a:xfrm>
            <a:off x="103851" y="873125"/>
            <a:ext cx="11249949" cy="36703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9DB06050-AE7F-E242-97DC-DE3BC4D88F83}"/>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370333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act Informatio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12DA42E-E29E-8442-94C1-AC54D70DD518}"/>
              </a:ext>
            </a:extLst>
          </p:cNvPr>
          <p:cNvSpPr>
            <a:spLocks noGrp="1"/>
          </p:cNvSpPr>
          <p:nvPr>
            <p:ph type="body" sz="quarter" idx="10" hasCustomPrompt="1"/>
          </p:nvPr>
        </p:nvSpPr>
        <p:spPr>
          <a:xfrm>
            <a:off x="359337" y="2107021"/>
            <a:ext cx="11596554" cy="383182"/>
          </a:xfrm>
        </p:spPr>
        <p:txBody>
          <a:bodyPr wrap="square">
            <a:spAutoFit/>
          </a:bodyPr>
          <a:lstStyle>
            <a:lvl1pPr marL="0" indent="0">
              <a:buNone/>
              <a:defRPr/>
            </a:lvl1pPr>
          </a:lstStyle>
          <a:p>
            <a:pPr lvl="0"/>
            <a:r>
              <a:rPr lang="en-US" dirty="0"/>
              <a:t>Name</a:t>
            </a:r>
          </a:p>
        </p:txBody>
      </p:sp>
      <p:sp>
        <p:nvSpPr>
          <p:cNvPr id="13" name="Text Placeholder 9">
            <a:extLst>
              <a:ext uri="{FF2B5EF4-FFF2-40B4-BE49-F238E27FC236}">
                <a16:creationId xmlns:a16="http://schemas.microsoft.com/office/drawing/2014/main" id="{62B999D7-A76D-B741-B745-30280A6B16D7}"/>
              </a:ext>
            </a:extLst>
          </p:cNvPr>
          <p:cNvSpPr>
            <a:spLocks noGrp="1"/>
          </p:cNvSpPr>
          <p:nvPr>
            <p:ph type="body" sz="quarter" idx="11" hasCustomPrompt="1"/>
          </p:nvPr>
        </p:nvSpPr>
        <p:spPr>
          <a:xfrm>
            <a:off x="359337" y="2604240"/>
            <a:ext cx="11596554" cy="383182"/>
          </a:xfrm>
        </p:spPr>
        <p:txBody>
          <a:bodyPr wrap="square">
            <a:spAutoFit/>
          </a:bodyPr>
          <a:lstStyle>
            <a:lvl1pPr marL="0" indent="0">
              <a:buNone/>
              <a:defRPr/>
            </a:lvl1pPr>
          </a:lstStyle>
          <a:p>
            <a:pPr lvl="0"/>
            <a:r>
              <a:rPr lang="en-US" dirty="0"/>
              <a:t>College</a:t>
            </a:r>
          </a:p>
        </p:txBody>
      </p:sp>
      <p:sp>
        <p:nvSpPr>
          <p:cNvPr id="14" name="Text Placeholder 9">
            <a:extLst>
              <a:ext uri="{FF2B5EF4-FFF2-40B4-BE49-F238E27FC236}">
                <a16:creationId xmlns:a16="http://schemas.microsoft.com/office/drawing/2014/main" id="{5CA1FD1C-6FE7-DD48-9178-AFF6A8C55535}"/>
              </a:ext>
            </a:extLst>
          </p:cNvPr>
          <p:cNvSpPr>
            <a:spLocks noGrp="1"/>
          </p:cNvSpPr>
          <p:nvPr>
            <p:ph type="body" sz="quarter" idx="12" hasCustomPrompt="1"/>
          </p:nvPr>
        </p:nvSpPr>
        <p:spPr>
          <a:xfrm>
            <a:off x="359337" y="3101459"/>
            <a:ext cx="11596554" cy="383182"/>
          </a:xfrm>
        </p:spPr>
        <p:txBody>
          <a:bodyPr wrap="square">
            <a:spAutoFit/>
          </a:bodyPr>
          <a:lstStyle>
            <a:lvl1pPr marL="0" indent="0">
              <a:buNone/>
              <a:defRPr/>
            </a:lvl1pPr>
          </a:lstStyle>
          <a:p>
            <a:pPr lvl="0"/>
            <a:r>
              <a:rPr lang="en-US" dirty="0"/>
              <a:t>Department or Program Name</a:t>
            </a:r>
          </a:p>
        </p:txBody>
      </p:sp>
      <p:sp>
        <p:nvSpPr>
          <p:cNvPr id="15" name="Text Placeholder 9">
            <a:extLst>
              <a:ext uri="{FF2B5EF4-FFF2-40B4-BE49-F238E27FC236}">
                <a16:creationId xmlns:a16="http://schemas.microsoft.com/office/drawing/2014/main" id="{56EF9B5F-920F-8E4F-872D-C4D4C2C60FF5}"/>
              </a:ext>
            </a:extLst>
          </p:cNvPr>
          <p:cNvSpPr>
            <a:spLocks noGrp="1"/>
          </p:cNvSpPr>
          <p:nvPr>
            <p:ph type="body" sz="quarter" idx="13" hasCustomPrompt="1"/>
          </p:nvPr>
        </p:nvSpPr>
        <p:spPr>
          <a:xfrm>
            <a:off x="359337" y="3598678"/>
            <a:ext cx="11596554" cy="383182"/>
          </a:xfrm>
        </p:spPr>
        <p:txBody>
          <a:bodyPr wrap="square">
            <a:spAutoFit/>
          </a:bodyPr>
          <a:lstStyle>
            <a:lvl1pPr marL="0" indent="0">
              <a:buNone/>
              <a:defRPr/>
            </a:lvl1pPr>
          </a:lstStyle>
          <a:p>
            <a:pPr lvl="0"/>
            <a:r>
              <a:rPr lang="en-US" dirty="0"/>
              <a:t>Website</a:t>
            </a:r>
          </a:p>
        </p:txBody>
      </p:sp>
      <p:sp>
        <p:nvSpPr>
          <p:cNvPr id="16" name="Text Placeholder 9">
            <a:extLst>
              <a:ext uri="{FF2B5EF4-FFF2-40B4-BE49-F238E27FC236}">
                <a16:creationId xmlns:a16="http://schemas.microsoft.com/office/drawing/2014/main" id="{B0EB2389-F780-2D4A-B2A3-2E10B3549B02}"/>
              </a:ext>
            </a:extLst>
          </p:cNvPr>
          <p:cNvSpPr>
            <a:spLocks noGrp="1"/>
          </p:cNvSpPr>
          <p:nvPr>
            <p:ph type="body" sz="quarter" idx="14" hasCustomPrompt="1"/>
          </p:nvPr>
        </p:nvSpPr>
        <p:spPr>
          <a:xfrm>
            <a:off x="359337" y="4095897"/>
            <a:ext cx="11596554" cy="383182"/>
          </a:xfrm>
        </p:spPr>
        <p:txBody>
          <a:bodyPr wrap="square">
            <a:spAutoFit/>
          </a:bodyPr>
          <a:lstStyle>
            <a:lvl1pPr marL="0" indent="0">
              <a:buNone/>
              <a:defRPr/>
            </a:lvl1pPr>
          </a:lstStyle>
          <a:p>
            <a:pPr lvl="0"/>
            <a:r>
              <a:rPr lang="en-US" dirty="0"/>
              <a:t>Phone Number</a:t>
            </a:r>
          </a:p>
        </p:txBody>
      </p:sp>
      <p:sp>
        <p:nvSpPr>
          <p:cNvPr id="18" name="Text Placeholder 9">
            <a:extLst>
              <a:ext uri="{FF2B5EF4-FFF2-40B4-BE49-F238E27FC236}">
                <a16:creationId xmlns:a16="http://schemas.microsoft.com/office/drawing/2014/main" id="{85444114-988B-6D44-B79C-537507DF2B60}"/>
              </a:ext>
            </a:extLst>
          </p:cNvPr>
          <p:cNvSpPr>
            <a:spLocks noGrp="1"/>
          </p:cNvSpPr>
          <p:nvPr>
            <p:ph type="body" sz="quarter" idx="15" hasCustomPrompt="1"/>
          </p:nvPr>
        </p:nvSpPr>
        <p:spPr>
          <a:xfrm>
            <a:off x="359337" y="4593118"/>
            <a:ext cx="11596554" cy="383182"/>
          </a:xfrm>
        </p:spPr>
        <p:txBody>
          <a:bodyPr wrap="square">
            <a:spAutoFit/>
          </a:bodyPr>
          <a:lstStyle>
            <a:lvl1pPr marL="0" indent="0">
              <a:buNone/>
              <a:defRPr/>
            </a:lvl1pPr>
          </a:lstStyle>
          <a:p>
            <a:pPr lvl="0"/>
            <a:r>
              <a:rPr lang="en-US" dirty="0"/>
              <a:t>Email</a:t>
            </a:r>
          </a:p>
        </p:txBody>
      </p:sp>
      <p:sp>
        <p:nvSpPr>
          <p:cNvPr id="19" name="TextBox 18">
            <a:extLst>
              <a:ext uri="{FF2B5EF4-FFF2-40B4-BE49-F238E27FC236}">
                <a16:creationId xmlns:a16="http://schemas.microsoft.com/office/drawing/2014/main" id="{F1ED535D-CF14-414F-994D-2D6881DC565E}"/>
              </a:ext>
            </a:extLst>
          </p:cNvPr>
          <p:cNvSpPr txBox="1"/>
          <p:nvPr/>
        </p:nvSpPr>
        <p:spPr>
          <a:xfrm>
            <a:off x="289971" y="978795"/>
            <a:ext cx="8108801" cy="461665"/>
          </a:xfrm>
          <a:prstGeom prst="rect">
            <a:avLst/>
          </a:prstGeom>
          <a:noFill/>
        </p:spPr>
        <p:txBody>
          <a:bodyPr wrap="square" rtlCol="0">
            <a:spAutoFit/>
          </a:bodyPr>
          <a:lstStyle/>
          <a:p>
            <a:r>
              <a:rPr lang="en-US" sz="2400" b="1" dirty="0">
                <a:solidFill>
                  <a:srgbClr val="8C0B42"/>
                </a:solidFill>
                <a:latin typeface="Arial Narrow" panose="020B0606020202030204" pitchFamily="34" charset="0"/>
                <a:ea typeface="Tahoma" panose="020B0604030504040204" pitchFamily="34" charset="0"/>
                <a:cs typeface="Tahoma" panose="020B0604030504040204" pitchFamily="34" charset="0"/>
              </a:rPr>
              <a:t>Contact Information</a:t>
            </a:r>
          </a:p>
        </p:txBody>
      </p:sp>
    </p:spTree>
    <p:extLst>
      <p:ext uri="{BB962C8B-B14F-4D97-AF65-F5344CB8AC3E}">
        <p14:creationId xmlns:p14="http://schemas.microsoft.com/office/powerpoint/2010/main" val="1622798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B0AA23-3BE9-58AA-4005-A3B75626F8ED}"/>
              </a:ext>
            </a:extLst>
          </p:cNvPr>
          <p:cNvSpPr>
            <a:spLocks noGrp="1"/>
          </p:cNvSpPr>
          <p:nvPr>
            <p:ph type="sldNum" sz="quarter" idx="10"/>
          </p:nvPr>
        </p:nvSpPr>
        <p:spPr/>
        <p:txBody>
          <a:bodyPr/>
          <a:lstStyle/>
          <a:p>
            <a:fld id="{5A288430-72DB-8B46-84D3-DE458980EDEC}" type="slidenum">
              <a:rPr lang="en-US" smtClean="0"/>
              <a:t>‹#›</a:t>
            </a:fld>
            <a:endParaRPr lang="en-US"/>
          </a:p>
        </p:txBody>
      </p:sp>
    </p:spTree>
    <p:extLst>
      <p:ext uri="{BB962C8B-B14F-4D97-AF65-F5344CB8AC3E}">
        <p14:creationId xmlns:p14="http://schemas.microsoft.com/office/powerpoint/2010/main" val="1579520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8E037-6F3C-4545-B4FF-7218A3CE52E1}"/>
              </a:ext>
            </a:extLst>
          </p:cNvPr>
          <p:cNvSpPr>
            <a:spLocks noGrp="1"/>
          </p:cNvSpPr>
          <p:nvPr>
            <p:ph type="ctrTitle"/>
          </p:nvPr>
        </p:nvSpPr>
        <p:spPr>
          <a:xfrm>
            <a:off x="1524000" y="1122363"/>
            <a:ext cx="9144000" cy="2387600"/>
          </a:xfrm>
          <a:prstGeom prst="rect">
            <a:avLst/>
          </a:prstGeom>
        </p:spPr>
        <p:txBody>
          <a:bodyPr anchor="b"/>
          <a:lstStyle>
            <a:lvl1pPr algn="ctr">
              <a:defRPr sz="6000">
                <a:latin typeface="Arial Narrow" panose="020B060602020203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D5BB3C9-E91D-4192-921E-60A5821E7F5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E085A6-8DFE-4049-99F6-24B12E51945D}"/>
              </a:ext>
            </a:extLst>
          </p:cNvPr>
          <p:cNvSpPr>
            <a:spLocks noGrp="1"/>
          </p:cNvSpPr>
          <p:nvPr>
            <p:ph type="dt" sz="half" idx="10"/>
          </p:nvPr>
        </p:nvSpPr>
        <p:spPr>
          <a:xfrm>
            <a:off x="838200" y="6356351"/>
            <a:ext cx="2743200" cy="365125"/>
          </a:xfrm>
          <a:prstGeom prst="rect">
            <a:avLst/>
          </a:prstGeom>
        </p:spPr>
        <p:txBody>
          <a:bodyPr/>
          <a:lstStyle>
            <a:lvl1pPr>
              <a:defRPr>
                <a:latin typeface="Arial Narrow" panose="020B0606020202030204" pitchFamily="34" charset="0"/>
              </a:defRPr>
            </a:lvl1pPr>
          </a:lstStyle>
          <a:p>
            <a:endParaRPr lang="en-US" dirty="0"/>
          </a:p>
        </p:txBody>
      </p:sp>
      <p:sp>
        <p:nvSpPr>
          <p:cNvPr id="5" name="Footer Placeholder 4">
            <a:extLst>
              <a:ext uri="{FF2B5EF4-FFF2-40B4-BE49-F238E27FC236}">
                <a16:creationId xmlns:a16="http://schemas.microsoft.com/office/drawing/2014/main" id="{0CAE7CF2-19A7-45E7-AAA8-C06B97E0115F}"/>
              </a:ext>
            </a:extLst>
          </p:cNvPr>
          <p:cNvSpPr>
            <a:spLocks noGrp="1"/>
          </p:cNvSpPr>
          <p:nvPr>
            <p:ph type="ftr" sz="quarter" idx="11"/>
          </p:nvPr>
        </p:nvSpPr>
        <p:spPr>
          <a:xfrm>
            <a:off x="4038600" y="6356351"/>
            <a:ext cx="4114800" cy="365125"/>
          </a:xfrm>
          <a:prstGeom prst="rect">
            <a:avLst/>
          </a:prstGeom>
        </p:spPr>
        <p:txBody>
          <a:bodyPr/>
          <a:lstStyle>
            <a:lvl1pPr>
              <a:defRPr>
                <a:latin typeface="Arial Narrow" panose="020B0606020202030204" pitchFamily="34" charset="0"/>
              </a:defRPr>
            </a:lvl1pPr>
          </a:lstStyle>
          <a:p>
            <a:endParaRPr lang="en-US" dirty="0"/>
          </a:p>
        </p:txBody>
      </p:sp>
      <p:sp>
        <p:nvSpPr>
          <p:cNvPr id="6" name="Slide Number Placeholder 5">
            <a:extLst>
              <a:ext uri="{FF2B5EF4-FFF2-40B4-BE49-F238E27FC236}">
                <a16:creationId xmlns:a16="http://schemas.microsoft.com/office/drawing/2014/main" id="{AF3CB228-7FD4-4625-861D-F3FB1762CD0A}"/>
              </a:ext>
            </a:extLst>
          </p:cNvPr>
          <p:cNvSpPr>
            <a:spLocks noGrp="1"/>
          </p:cNvSpPr>
          <p:nvPr>
            <p:ph type="sldNum" sz="quarter" idx="12"/>
          </p:nvPr>
        </p:nvSpPr>
        <p:spPr>
          <a:xfrm>
            <a:off x="8610600" y="6356351"/>
            <a:ext cx="2743200" cy="365125"/>
          </a:xfrm>
          <a:prstGeom prst="rect">
            <a:avLst/>
          </a:prstGeom>
        </p:spPr>
        <p:txBody>
          <a:bodyPr/>
          <a:lstStyle>
            <a:lvl1pPr>
              <a:defRPr>
                <a:latin typeface="Arial Narrow" panose="020B0606020202030204" pitchFamily="34" charset="0"/>
              </a:defRPr>
            </a:lvl1pPr>
          </a:lstStyle>
          <a:p>
            <a:fld id="{40998F51-C5B4-4AF7-B7B8-BDC2F4FC9D2A}" type="slidenum">
              <a:rPr lang="en-US" smtClean="0"/>
              <a:pPr/>
              <a:t>‹#›</a:t>
            </a:fld>
            <a:endParaRPr lang="en-US" dirty="0"/>
          </a:p>
        </p:txBody>
      </p:sp>
    </p:spTree>
    <p:extLst>
      <p:ext uri="{BB962C8B-B14F-4D97-AF65-F5344CB8AC3E}">
        <p14:creationId xmlns:p14="http://schemas.microsoft.com/office/powerpoint/2010/main" val="1208681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AFCC1-605B-4D7F-B66A-B24EE250AD17}"/>
              </a:ext>
            </a:extLst>
          </p:cNvPr>
          <p:cNvSpPr>
            <a:spLocks noGrp="1"/>
          </p:cNvSpPr>
          <p:nvPr>
            <p:ph type="title"/>
          </p:nvPr>
        </p:nvSpPr>
        <p:spPr>
          <a:xfrm>
            <a:off x="838200" y="365126"/>
            <a:ext cx="10515600" cy="1325563"/>
          </a:xfrm>
          <a:prstGeom prst="rect">
            <a:avLst/>
          </a:prstGeom>
        </p:spPr>
        <p:txBody>
          <a:bodyPr/>
          <a:lstStyle>
            <a:lvl1pPr>
              <a:defRPr>
                <a:latin typeface="Arial Narrow" panose="020B0606020202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40434A3-AE79-4505-B438-7F6481C8227D}"/>
              </a:ext>
            </a:extLst>
          </p:cNvPr>
          <p:cNvSpPr>
            <a:spLocks noGrp="1"/>
          </p:cNvSpPr>
          <p:nvPr>
            <p:ph idx="1"/>
          </p:nvPr>
        </p:nvSpPr>
        <p:spPr>
          <a:xfrm>
            <a:off x="838200" y="1825625"/>
            <a:ext cx="10515600" cy="4351338"/>
          </a:xfrm>
          <a:prstGeom prst="rect">
            <a:avLst/>
          </a:prstGeom>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4A33744-0823-42A9-B9C3-8127A60AA8D3}"/>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554DF3FE-45C3-4051-95CE-C2CFC3FCDA3E}"/>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913B356-DF1B-40AB-B71A-F49FF88C2EEA}"/>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871935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4E85-549C-4A6B-8F64-214741F29298}"/>
              </a:ext>
            </a:extLst>
          </p:cNvPr>
          <p:cNvSpPr>
            <a:spLocks noGrp="1"/>
          </p:cNvSpPr>
          <p:nvPr>
            <p:ph type="title"/>
          </p:nvPr>
        </p:nvSpPr>
        <p:spPr>
          <a:xfrm>
            <a:off x="831851" y="1709739"/>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2BB16A-54E7-4A40-AD2B-6A799436A6FD}"/>
              </a:ext>
            </a:extLst>
          </p:cNvPr>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07611F-346B-458D-AF26-927DC5FD09B0}"/>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D8ECF2B-0048-4E46-A489-3E89536889D6}"/>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E76787-42D8-43C4-92BF-2DD987C6E16F}"/>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3666727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A923-7723-43E6-B177-9BA4C0038CCC}"/>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62E87D0-E425-449A-B632-69BF8FA98055}"/>
              </a:ext>
            </a:extLst>
          </p:cNvPr>
          <p:cNvSpPr>
            <a:spLocks noGrp="1"/>
          </p:cNvSpPr>
          <p:nvPr>
            <p:ph sz="half" idx="1"/>
          </p:nvPr>
        </p:nvSpPr>
        <p:spPr>
          <a:xfrm>
            <a:off x="838200" y="1825625"/>
            <a:ext cx="515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43C71E-CE58-4361-8D5F-6697CB163FF4}"/>
              </a:ext>
            </a:extLst>
          </p:cNvPr>
          <p:cNvSpPr>
            <a:spLocks noGrp="1"/>
          </p:cNvSpPr>
          <p:nvPr>
            <p:ph sz="half" idx="2"/>
          </p:nvPr>
        </p:nvSpPr>
        <p:spPr>
          <a:xfrm>
            <a:off x="6197600" y="1825625"/>
            <a:ext cx="515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E9B378-1B6B-4975-9937-F83D3E6642A3}"/>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90D46EF-3AF0-4C73-A722-DE211E78467E}"/>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2167E03-DA10-4CFE-97B6-8C864A9758F5}"/>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4179952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A5A5C-02AE-41AC-BA3B-EAD0158EB1AA}"/>
              </a:ext>
            </a:extLst>
          </p:cNvPr>
          <p:cNvSpPr>
            <a:spLocks noGrp="1"/>
          </p:cNvSpPr>
          <p:nvPr>
            <p:ph type="title"/>
          </p:nvPr>
        </p:nvSpPr>
        <p:spPr>
          <a:xfrm>
            <a:off x="840317" y="365126"/>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195205-FACF-4318-A546-13DDB4765D15}"/>
              </a:ext>
            </a:extLst>
          </p:cNvPr>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D2BA39-3E73-4D2A-97E1-BD6D358592C3}"/>
              </a:ext>
            </a:extLst>
          </p:cNvPr>
          <p:cNvSpPr>
            <a:spLocks noGrp="1"/>
          </p:cNvSpPr>
          <p:nvPr>
            <p:ph sz="half" idx="2"/>
          </p:nvPr>
        </p:nvSpPr>
        <p:spPr>
          <a:xfrm>
            <a:off x="840318" y="2505075"/>
            <a:ext cx="5158316"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46EE72-0AD2-4169-9BB9-A960ABE460B0}"/>
              </a:ext>
            </a:extLst>
          </p:cNvPr>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A78124-08FE-4F63-8A53-92BDEC279A26}"/>
              </a:ext>
            </a:extLst>
          </p:cNvPr>
          <p:cNvSpPr>
            <a:spLocks noGrp="1"/>
          </p:cNvSpPr>
          <p:nvPr>
            <p:ph sz="quarter" idx="4"/>
          </p:nvPr>
        </p:nvSpPr>
        <p:spPr>
          <a:xfrm>
            <a:off x="6172200" y="2505075"/>
            <a:ext cx="518371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0B6D1C-4F1F-41E4-A7AF-77373A2EB74B}"/>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FF95F42E-9A4D-457F-B5D5-281C711D5061}"/>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F8C5DFD-B4B1-43AA-B3BB-EBAB00D48F40}"/>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1278386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8F8BD-575A-4FA6-9040-0526C95E3D87}"/>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3F571E-4A71-49BF-B4B2-2132CE0BEF4E}"/>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9224FA37-49C3-4757-97A1-6E91103EDBDD}"/>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D27F5E6-ED91-40F1-AF35-B6A8D3A08A5D}"/>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2326768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A7B9EC-4BF2-4A55-BA0B-7AEDDECC98A8}"/>
              </a:ext>
            </a:extLst>
          </p:cNvPr>
          <p:cNvSpPr>
            <a:spLocks noGrp="1"/>
          </p:cNvSpPr>
          <p:nvPr>
            <p:ph type="dt" sz="half" idx="10"/>
          </p:nvPr>
        </p:nvSpPr>
        <p:spPr>
          <a:xfrm>
            <a:off x="838200" y="6356351"/>
            <a:ext cx="2743200" cy="365125"/>
          </a:xfrm>
          <a:prstGeom prst="rect">
            <a:avLst/>
          </a:prstGeom>
        </p:spPr>
        <p:txBody>
          <a:bodyPr/>
          <a:lstStyle>
            <a:lvl1pPr>
              <a:defRPr>
                <a:latin typeface="Arial Narrow" panose="020B0606020202030204" pitchFamily="34" charset="0"/>
              </a:defRPr>
            </a:lvl1pPr>
          </a:lstStyle>
          <a:p>
            <a:endParaRPr lang="en-US" dirty="0"/>
          </a:p>
        </p:txBody>
      </p:sp>
      <p:sp>
        <p:nvSpPr>
          <p:cNvPr id="3" name="Footer Placeholder 2">
            <a:extLst>
              <a:ext uri="{FF2B5EF4-FFF2-40B4-BE49-F238E27FC236}">
                <a16:creationId xmlns:a16="http://schemas.microsoft.com/office/drawing/2014/main" id="{E5E649DF-2705-4521-B122-2132F2C031EA}"/>
              </a:ext>
            </a:extLst>
          </p:cNvPr>
          <p:cNvSpPr>
            <a:spLocks noGrp="1"/>
          </p:cNvSpPr>
          <p:nvPr>
            <p:ph type="ftr" sz="quarter" idx="11"/>
          </p:nvPr>
        </p:nvSpPr>
        <p:spPr>
          <a:xfrm>
            <a:off x="4038600" y="6356351"/>
            <a:ext cx="4114800" cy="365125"/>
          </a:xfrm>
          <a:prstGeom prst="rect">
            <a:avLst/>
          </a:prstGeom>
        </p:spPr>
        <p:txBody>
          <a:bodyPr/>
          <a:lstStyle>
            <a:lvl1pPr>
              <a:defRPr>
                <a:latin typeface="Arial Narrow" panose="020B0606020202030204" pitchFamily="34" charset="0"/>
              </a:defRPr>
            </a:lvl1pPr>
          </a:lstStyle>
          <a:p>
            <a:endParaRPr lang="en-US" dirty="0"/>
          </a:p>
        </p:txBody>
      </p:sp>
      <p:sp>
        <p:nvSpPr>
          <p:cNvPr id="4" name="Slide Number Placeholder 3">
            <a:extLst>
              <a:ext uri="{FF2B5EF4-FFF2-40B4-BE49-F238E27FC236}">
                <a16:creationId xmlns:a16="http://schemas.microsoft.com/office/drawing/2014/main" id="{1738DCC5-6C6C-4A98-8451-D3C35375ED7D}"/>
              </a:ext>
            </a:extLst>
          </p:cNvPr>
          <p:cNvSpPr>
            <a:spLocks noGrp="1"/>
          </p:cNvSpPr>
          <p:nvPr>
            <p:ph type="sldNum" sz="quarter" idx="12"/>
          </p:nvPr>
        </p:nvSpPr>
        <p:spPr>
          <a:xfrm>
            <a:off x="8610600" y="6356351"/>
            <a:ext cx="2743200" cy="365125"/>
          </a:xfrm>
          <a:prstGeom prst="rect">
            <a:avLst/>
          </a:prstGeom>
        </p:spPr>
        <p:txBody>
          <a:bodyPr/>
          <a:lstStyle>
            <a:lvl1pPr>
              <a:defRPr>
                <a:latin typeface="Arial Narrow" panose="020B0606020202030204" pitchFamily="34" charset="0"/>
              </a:defRPr>
            </a:lvl1pPr>
          </a:lstStyle>
          <a:p>
            <a:fld id="{40998F51-C5B4-4AF7-B7B8-BDC2F4FC9D2A}" type="slidenum">
              <a:rPr lang="en-US" smtClean="0"/>
              <a:pPr/>
              <a:t>‹#›</a:t>
            </a:fld>
            <a:endParaRPr lang="en-US" dirty="0"/>
          </a:p>
        </p:txBody>
      </p:sp>
    </p:spTree>
    <p:extLst>
      <p:ext uri="{BB962C8B-B14F-4D97-AF65-F5344CB8AC3E}">
        <p14:creationId xmlns:p14="http://schemas.microsoft.com/office/powerpoint/2010/main" val="2597216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B0E5-30DE-4426-B8A4-6E0CFB165E22}"/>
              </a:ext>
            </a:extLst>
          </p:cNvPr>
          <p:cNvSpPr>
            <a:spLocks noGrp="1"/>
          </p:cNvSpPr>
          <p:nvPr>
            <p:ph type="title"/>
          </p:nvPr>
        </p:nvSpPr>
        <p:spPr>
          <a:xfrm>
            <a:off x="840318" y="457200"/>
            <a:ext cx="3932767" cy="1600200"/>
          </a:xfrm>
          <a:prstGeom prst="rect">
            <a:avLst/>
          </a:prstGeom>
        </p:spPr>
        <p:txBody>
          <a:bodyPr anchor="b"/>
          <a:lstStyle>
            <a:lvl1pPr>
              <a:defRPr sz="3200">
                <a:latin typeface="Arial Narrow" panose="020B0606020202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EAF52DF-DEFF-4672-8F1C-02F0D73A087F}"/>
              </a:ext>
            </a:extLst>
          </p:cNvPr>
          <p:cNvSpPr>
            <a:spLocks noGrp="1"/>
          </p:cNvSpPr>
          <p:nvPr>
            <p:ph idx="1"/>
          </p:nvPr>
        </p:nvSpPr>
        <p:spPr>
          <a:xfrm>
            <a:off x="5183717" y="987426"/>
            <a:ext cx="6172200" cy="4873625"/>
          </a:xfrm>
          <a:prstGeom prst="rect">
            <a:avLst/>
          </a:prstGeom>
        </p:spPr>
        <p:txBody>
          <a:bodyPr/>
          <a:lstStyle>
            <a:lvl1pPr>
              <a:defRPr sz="3200">
                <a:latin typeface="Arial Narrow" panose="020B060602020203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FDB316D-4FA9-4342-B11A-B236C358FF86}"/>
              </a:ext>
            </a:extLst>
          </p:cNvPr>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62390FF4-6C22-4C08-BFCD-EF8FD5A4239E}"/>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C064A5-FFBE-4FF9-916C-6F8324A6820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F4F03D0-7760-4693-B4B2-393E43BB3AEB}"/>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3066243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41B77-B020-465F-9333-77229582535C}"/>
              </a:ext>
            </a:extLst>
          </p:cNvPr>
          <p:cNvSpPr>
            <a:spLocks noGrp="1"/>
          </p:cNvSpPr>
          <p:nvPr>
            <p:ph type="title"/>
          </p:nvPr>
        </p:nvSpPr>
        <p:spPr>
          <a:xfrm>
            <a:off x="840318" y="457200"/>
            <a:ext cx="393276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3B16E9-E37A-41DF-8B73-8EA9D8213DD1}"/>
              </a:ext>
            </a:extLst>
          </p:cNvPr>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8774AD-2CC1-4B61-8C4F-149D27761E2B}"/>
              </a:ext>
            </a:extLst>
          </p:cNvPr>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BE6478-56C2-41FB-9483-22CE2FAE7B8B}"/>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2CD7D3F-34B5-459B-A14F-D6CA2F784D4E}"/>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656FFF5-6A95-420F-9FF7-A5B510033AA8}"/>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1217835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527D-10CF-42CE-ACDF-DDA9EDB73670}"/>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7A9341-DAE8-4D4A-8E27-7F241FC0CDF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7A0EED-3462-4F62-8A37-61202D763F90}"/>
              </a:ext>
            </a:extLst>
          </p:cNvPr>
          <p:cNvSpPr>
            <a:spLocks noGrp="1"/>
          </p:cNvSpPr>
          <p:nvPr>
            <p:ph type="dt" sz="half" idx="10"/>
          </p:nvPr>
        </p:nvSpPr>
        <p:spPr>
          <a:xfrm>
            <a:off x="838200" y="6356351"/>
            <a:ext cx="2743200" cy="365125"/>
          </a:xfrm>
          <a:prstGeom prst="rect">
            <a:avLst/>
          </a:prstGeom>
        </p:spPr>
        <p:txBody>
          <a:bodyPr/>
          <a:lstStyle>
            <a:lvl1pPr>
              <a:defRPr>
                <a:latin typeface="Arial Narrow" panose="020B0606020202030204" pitchFamily="34" charset="0"/>
              </a:defRPr>
            </a:lvl1pPr>
          </a:lstStyle>
          <a:p>
            <a:endParaRPr lang="en-US" dirty="0"/>
          </a:p>
        </p:txBody>
      </p:sp>
      <p:sp>
        <p:nvSpPr>
          <p:cNvPr id="5" name="Footer Placeholder 4">
            <a:extLst>
              <a:ext uri="{FF2B5EF4-FFF2-40B4-BE49-F238E27FC236}">
                <a16:creationId xmlns:a16="http://schemas.microsoft.com/office/drawing/2014/main" id="{B796AE67-8F82-4540-AB9C-76CC0A2AC53A}"/>
              </a:ext>
            </a:extLst>
          </p:cNvPr>
          <p:cNvSpPr>
            <a:spLocks noGrp="1"/>
          </p:cNvSpPr>
          <p:nvPr>
            <p:ph type="ftr" sz="quarter" idx="11"/>
          </p:nvPr>
        </p:nvSpPr>
        <p:spPr>
          <a:xfrm>
            <a:off x="4038600" y="6356351"/>
            <a:ext cx="4114800" cy="365125"/>
          </a:xfrm>
          <a:prstGeom prst="rect">
            <a:avLst/>
          </a:prstGeom>
        </p:spPr>
        <p:txBody>
          <a:bodyPr/>
          <a:lstStyle>
            <a:lvl1pPr>
              <a:defRPr>
                <a:latin typeface="Arial Narrow" panose="020B0606020202030204" pitchFamily="34" charset="0"/>
              </a:defRPr>
            </a:lvl1pPr>
          </a:lstStyle>
          <a:p>
            <a:endParaRPr lang="en-US" dirty="0"/>
          </a:p>
        </p:txBody>
      </p:sp>
      <p:sp>
        <p:nvSpPr>
          <p:cNvPr id="6" name="Slide Number Placeholder 5">
            <a:extLst>
              <a:ext uri="{FF2B5EF4-FFF2-40B4-BE49-F238E27FC236}">
                <a16:creationId xmlns:a16="http://schemas.microsoft.com/office/drawing/2014/main" id="{736325BB-2652-4FA5-AF9D-0B69A015C336}"/>
              </a:ext>
            </a:extLst>
          </p:cNvPr>
          <p:cNvSpPr>
            <a:spLocks noGrp="1"/>
          </p:cNvSpPr>
          <p:nvPr>
            <p:ph type="sldNum" sz="quarter" idx="12"/>
          </p:nvPr>
        </p:nvSpPr>
        <p:spPr>
          <a:xfrm>
            <a:off x="8610600" y="6356351"/>
            <a:ext cx="2743200" cy="365125"/>
          </a:xfrm>
          <a:prstGeom prst="rect">
            <a:avLst/>
          </a:prstGeom>
        </p:spPr>
        <p:txBody>
          <a:bodyPr/>
          <a:lstStyle>
            <a:lvl1pPr>
              <a:defRPr>
                <a:latin typeface="Arial Narrow" panose="020B0606020202030204" pitchFamily="34" charset="0"/>
              </a:defRPr>
            </a:lvl1pPr>
          </a:lstStyle>
          <a:p>
            <a:fld id="{40998F51-C5B4-4AF7-B7B8-BDC2F4FC9D2A}" type="slidenum">
              <a:rPr lang="en-US" smtClean="0"/>
              <a:pPr/>
              <a:t>‹#›</a:t>
            </a:fld>
            <a:endParaRPr lang="en-US" dirty="0"/>
          </a:p>
        </p:txBody>
      </p:sp>
    </p:spTree>
    <p:extLst>
      <p:ext uri="{BB962C8B-B14F-4D97-AF65-F5344CB8AC3E}">
        <p14:creationId xmlns:p14="http://schemas.microsoft.com/office/powerpoint/2010/main" val="3182173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612F4D-B9C8-459B-8E06-51074A9992DE}"/>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07FD54-1F0D-4366-BED2-2C245DC58412}"/>
              </a:ext>
            </a:extLst>
          </p:cNvPr>
          <p:cNvSpPr>
            <a:spLocks noGrp="1"/>
          </p:cNvSpPr>
          <p:nvPr>
            <p:ph type="body" orient="vert" idx="1"/>
          </p:nvPr>
        </p:nvSpPr>
        <p:spPr>
          <a:xfrm>
            <a:off x="838201" y="365125"/>
            <a:ext cx="76835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9C2EA2-B51D-40BC-A2EE-4BC5BE25AC93}"/>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3707AA4-4C58-478A-A42C-71CE7E3F1C53}"/>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C5955AC-44CD-432C-A43F-9E98B12DADB3}"/>
              </a:ext>
            </a:extLst>
          </p:cNvPr>
          <p:cNvSpPr>
            <a:spLocks noGrp="1"/>
          </p:cNvSpPr>
          <p:nvPr>
            <p:ph type="sldNum" sz="quarter" idx="12"/>
          </p:nvPr>
        </p:nvSpPr>
        <p:spPr>
          <a:xfrm>
            <a:off x="8610600" y="6356351"/>
            <a:ext cx="2743200" cy="365125"/>
          </a:xfrm>
          <a:prstGeom prst="rect">
            <a:avLst/>
          </a:prstGeom>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3981392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2564777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824891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3413639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1776795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27205307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34564399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998F51-C5B4-4AF7-B7B8-BDC2F4FC9D2A}" type="slidenum">
              <a:rPr lang="en-US" smtClean="0"/>
              <a:pPr/>
              <a:t>‹#›</a:t>
            </a:fld>
            <a:endParaRPr lang="en-US" dirty="0"/>
          </a:p>
        </p:txBody>
      </p:sp>
    </p:spTree>
    <p:extLst>
      <p:ext uri="{BB962C8B-B14F-4D97-AF65-F5344CB8AC3E}">
        <p14:creationId xmlns:p14="http://schemas.microsoft.com/office/powerpoint/2010/main" val="4726394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32887131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16272053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998F51-C5B4-4AF7-B7B8-BDC2F4FC9D2A}" type="slidenum">
              <a:rPr lang="en-US" smtClean="0"/>
              <a:pPr/>
              <a:t>‹#›</a:t>
            </a:fld>
            <a:endParaRPr lang="en-US" dirty="0"/>
          </a:p>
        </p:txBody>
      </p:sp>
    </p:spTree>
    <p:extLst>
      <p:ext uri="{BB962C8B-B14F-4D97-AF65-F5344CB8AC3E}">
        <p14:creationId xmlns:p14="http://schemas.microsoft.com/office/powerpoint/2010/main" val="18224055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98F51-C5B4-4AF7-B7B8-BDC2F4FC9D2A}" type="slidenum">
              <a:rPr lang="en-US" smtClean="0"/>
              <a:t>‹#›</a:t>
            </a:fld>
            <a:endParaRPr lang="en-US"/>
          </a:p>
        </p:txBody>
      </p:sp>
    </p:spTree>
    <p:extLst>
      <p:ext uri="{BB962C8B-B14F-4D97-AF65-F5344CB8AC3E}">
        <p14:creationId xmlns:p14="http://schemas.microsoft.com/office/powerpoint/2010/main" val="2258725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851" y="0"/>
            <a:ext cx="11924025" cy="8491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0435" y="1613119"/>
            <a:ext cx="11924024" cy="36703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a:extLst>
              <a:ext uri="{FF2B5EF4-FFF2-40B4-BE49-F238E27FC236}">
                <a16:creationId xmlns:a16="http://schemas.microsoft.com/office/drawing/2014/main" id="{4F855D1A-D52B-4B55-9662-2ACE94B58594}"/>
              </a:ext>
            </a:extLst>
          </p:cNvPr>
          <p:cNvCxnSpPr>
            <a:cxnSpLocks/>
          </p:cNvCxnSpPr>
          <p:nvPr userDrawn="1"/>
        </p:nvCxnSpPr>
        <p:spPr>
          <a:xfrm>
            <a:off x="90435" y="849150"/>
            <a:ext cx="12007780" cy="0"/>
          </a:xfrm>
          <a:prstGeom prst="line">
            <a:avLst/>
          </a:prstGeom>
          <a:ln w="9525">
            <a:solidFill>
              <a:srgbClr val="8C0B4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8926ED3-3ED8-40EF-A184-C3CBB8D1BF04}"/>
              </a:ext>
            </a:extLst>
          </p:cNvPr>
          <p:cNvCxnSpPr>
            <a:cxnSpLocks/>
          </p:cNvCxnSpPr>
          <p:nvPr userDrawn="1"/>
        </p:nvCxnSpPr>
        <p:spPr>
          <a:xfrm>
            <a:off x="102163" y="6298054"/>
            <a:ext cx="12007780" cy="0"/>
          </a:xfrm>
          <a:prstGeom prst="line">
            <a:avLst/>
          </a:prstGeom>
          <a:ln w="9525">
            <a:solidFill>
              <a:srgbClr val="8C0B4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90BE06AE-B849-42AC-81BD-0B2C7301B0A3}"/>
              </a:ext>
            </a:extLst>
          </p:cNvPr>
          <p:cNvPicPr>
            <a:picLocks noChangeAspect="1"/>
          </p:cNvPicPr>
          <p:nvPr userDrawn="1"/>
        </p:nvPicPr>
        <p:blipFill>
          <a:blip r:embed="rId17"/>
          <a:stretch>
            <a:fillRect/>
          </a:stretch>
        </p:blipFill>
        <p:spPr>
          <a:xfrm>
            <a:off x="11747500" y="6426430"/>
            <a:ext cx="362842" cy="362842"/>
          </a:xfrm>
          <a:prstGeom prst="rect">
            <a:avLst/>
          </a:prstGeom>
          <a:ln>
            <a:noFill/>
          </a:ln>
          <a:effectLst/>
        </p:spPr>
      </p:pic>
      <p:pic>
        <p:nvPicPr>
          <p:cNvPr id="5" name="Picture 4">
            <a:extLst>
              <a:ext uri="{FF2B5EF4-FFF2-40B4-BE49-F238E27FC236}">
                <a16:creationId xmlns:a16="http://schemas.microsoft.com/office/drawing/2014/main" id="{5A94E185-CE79-4AB3-ABED-A79B84246F8D}"/>
              </a:ext>
            </a:extLst>
          </p:cNvPr>
          <p:cNvPicPr>
            <a:picLocks noChangeAspect="1"/>
          </p:cNvPicPr>
          <p:nvPr userDrawn="1"/>
        </p:nvPicPr>
        <p:blipFill rotWithShape="1">
          <a:blip r:embed="rId18"/>
          <a:srcRect l="19455" t="27214" r="24703" b="35216"/>
          <a:stretch/>
        </p:blipFill>
        <p:spPr>
          <a:xfrm>
            <a:off x="9891124" y="6302817"/>
            <a:ext cx="1683624" cy="519164"/>
          </a:xfrm>
          <a:prstGeom prst="rect">
            <a:avLst/>
          </a:prstGeom>
        </p:spPr>
      </p:pic>
      <p:sp>
        <p:nvSpPr>
          <p:cNvPr id="4" name="Slide Number Placeholder 3">
            <a:extLst>
              <a:ext uri="{FF2B5EF4-FFF2-40B4-BE49-F238E27FC236}">
                <a16:creationId xmlns:a16="http://schemas.microsoft.com/office/drawing/2014/main" id="{9A303285-4B8E-78F0-A014-D6667AB77BA6}"/>
              </a:ext>
            </a:extLst>
          </p:cNvPr>
          <p:cNvSpPr>
            <a:spLocks noGrp="1"/>
          </p:cNvSpPr>
          <p:nvPr>
            <p:ph type="sldNum" sz="quarter" idx="4"/>
          </p:nvPr>
        </p:nvSpPr>
        <p:spPr>
          <a:xfrm>
            <a:off x="273998" y="6426430"/>
            <a:ext cx="343254"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288430-72DB-8B46-84D3-DE458980EDEC}" type="slidenum">
              <a:rPr lang="en-US" smtClean="0"/>
              <a:t>‹#›</a:t>
            </a:fld>
            <a:endParaRPr lang="en-US"/>
          </a:p>
        </p:txBody>
      </p:sp>
    </p:spTree>
    <p:extLst>
      <p:ext uri="{BB962C8B-B14F-4D97-AF65-F5344CB8AC3E}">
        <p14:creationId xmlns:p14="http://schemas.microsoft.com/office/powerpoint/2010/main" val="4099463920"/>
      </p:ext>
    </p:extLst>
  </p:cSld>
  <p:clrMap bg1="lt1" tx1="dk1" bg2="lt2" tx2="dk2" accent1="accent1" accent2="accent2" accent3="accent3" accent4="accent4" accent5="accent5" accent6="accent6" hlink="hlink" folHlink="folHlink"/>
  <p:sldLayoutIdLst>
    <p:sldLayoutId id="2147483674"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99" r:id="rId15"/>
  </p:sldLayoutIdLst>
  <p:hf hdr="0" ftr="0" dt="0"/>
  <p:txStyles>
    <p:titleStyle>
      <a:lvl1pPr algn="l" defTabSz="685783" rtl="0" eaLnBrk="1" latinLnBrk="0" hangingPunct="1">
        <a:lnSpc>
          <a:spcPct val="90000"/>
        </a:lnSpc>
        <a:spcBef>
          <a:spcPct val="0"/>
        </a:spcBef>
        <a:buNone/>
        <a:defRPr sz="3200" b="1" kern="1200">
          <a:solidFill>
            <a:srgbClr val="8C0B42"/>
          </a:solidFill>
          <a:latin typeface="Arial Narrow" panose="020B0606020202030204" pitchFamily="34" charset="0"/>
          <a:ea typeface="Tahoma" panose="020B0604030504040204" pitchFamily="34" charset="0"/>
          <a:cs typeface="Tahoma" panose="020B0604030504040204" pitchFamily="34" charset="0"/>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ADDA8FF9-92DC-48F0-8123-30F0F9837102}"/>
              </a:ext>
            </a:extLst>
          </p:cNvPr>
          <p:cNvCxnSpPr>
            <a:cxnSpLocks/>
          </p:cNvCxnSpPr>
          <p:nvPr userDrawn="1"/>
        </p:nvCxnSpPr>
        <p:spPr>
          <a:xfrm>
            <a:off x="112889" y="6320192"/>
            <a:ext cx="11977511" cy="0"/>
          </a:xfrm>
          <a:prstGeom prst="line">
            <a:avLst/>
          </a:prstGeom>
          <a:ln w="9525">
            <a:solidFill>
              <a:srgbClr val="8C0B4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067886-5CB8-419C-816B-E4934412AD7C}"/>
              </a:ext>
            </a:extLst>
          </p:cNvPr>
          <p:cNvCxnSpPr>
            <a:cxnSpLocks/>
          </p:cNvCxnSpPr>
          <p:nvPr userDrawn="1"/>
        </p:nvCxnSpPr>
        <p:spPr>
          <a:xfrm>
            <a:off x="112889" y="600672"/>
            <a:ext cx="11954933" cy="0"/>
          </a:xfrm>
          <a:prstGeom prst="line">
            <a:avLst/>
          </a:prstGeom>
          <a:ln w="9525">
            <a:solidFill>
              <a:srgbClr val="8C0B4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AE9B3CC9-9B7D-48F3-9EE4-E1A21125BD68}"/>
              </a:ext>
            </a:extLst>
          </p:cNvPr>
          <p:cNvPicPr>
            <a:picLocks noChangeAspect="1"/>
          </p:cNvPicPr>
          <p:nvPr userDrawn="1"/>
        </p:nvPicPr>
        <p:blipFill rotWithShape="1">
          <a:blip r:embed="rId13"/>
          <a:srcRect l="19455" t="27214" r="24703" b="35216"/>
          <a:stretch/>
        </p:blipFill>
        <p:spPr>
          <a:xfrm>
            <a:off x="834500" y="1789863"/>
            <a:ext cx="9638884" cy="2972256"/>
          </a:xfrm>
          <a:prstGeom prst="rect">
            <a:avLst/>
          </a:prstGeom>
        </p:spPr>
      </p:pic>
    </p:spTree>
    <p:extLst>
      <p:ext uri="{BB962C8B-B14F-4D97-AF65-F5344CB8AC3E}">
        <p14:creationId xmlns:p14="http://schemas.microsoft.com/office/powerpoint/2010/main" val="9764161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cxnSp>
        <p:nvCxnSpPr>
          <p:cNvPr id="11" name="Straight Connector 10">
            <a:extLst>
              <a:ext uri="{FF2B5EF4-FFF2-40B4-BE49-F238E27FC236}">
                <a16:creationId xmlns:a16="http://schemas.microsoft.com/office/drawing/2014/main" id="{121D7B7A-9110-4277-8092-3A945189A36B}"/>
              </a:ext>
            </a:extLst>
          </p:cNvPr>
          <p:cNvCxnSpPr>
            <a:cxnSpLocks/>
          </p:cNvCxnSpPr>
          <p:nvPr userDrawn="1"/>
        </p:nvCxnSpPr>
        <p:spPr>
          <a:xfrm>
            <a:off x="112889" y="6320192"/>
            <a:ext cx="11977511" cy="0"/>
          </a:xfrm>
          <a:prstGeom prst="line">
            <a:avLst/>
          </a:prstGeom>
          <a:ln w="9525">
            <a:solidFill>
              <a:srgbClr val="8C0B4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145F14D-0FAC-49F0-B191-CDF8A07DA88A}"/>
              </a:ext>
            </a:extLst>
          </p:cNvPr>
          <p:cNvCxnSpPr>
            <a:cxnSpLocks/>
          </p:cNvCxnSpPr>
          <p:nvPr userDrawn="1"/>
        </p:nvCxnSpPr>
        <p:spPr>
          <a:xfrm>
            <a:off x="112889" y="600672"/>
            <a:ext cx="11954933" cy="0"/>
          </a:xfrm>
          <a:prstGeom prst="line">
            <a:avLst/>
          </a:prstGeom>
          <a:ln w="9525">
            <a:solidFill>
              <a:srgbClr val="8C0B4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6120E95-2D69-41B2-90A2-D19964BB0EC6}"/>
              </a:ext>
            </a:extLst>
          </p:cNvPr>
          <p:cNvPicPr>
            <a:picLocks noChangeAspect="1"/>
          </p:cNvPicPr>
          <p:nvPr userDrawn="1"/>
        </p:nvPicPr>
        <p:blipFill rotWithShape="1">
          <a:blip r:embed="rId13"/>
          <a:srcRect l="19455" t="27214" r="24703" b="35216"/>
          <a:stretch/>
        </p:blipFill>
        <p:spPr>
          <a:xfrm>
            <a:off x="834500" y="1789863"/>
            <a:ext cx="9638884" cy="2972256"/>
          </a:xfrm>
          <a:prstGeom prst="rect">
            <a:avLst/>
          </a:prstGeom>
        </p:spPr>
      </p:pic>
    </p:spTree>
    <p:extLst>
      <p:ext uri="{BB962C8B-B14F-4D97-AF65-F5344CB8AC3E}">
        <p14:creationId xmlns:p14="http://schemas.microsoft.com/office/powerpoint/2010/main" val="98012436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svg"/><Relationship Id="rId18" Type="http://schemas.openxmlformats.org/officeDocument/2006/relationships/image" Target="../media/image26.svg"/><Relationship Id="rId3" Type="http://schemas.openxmlformats.org/officeDocument/2006/relationships/image" Target="../media/image11.svg"/><Relationship Id="rId21" Type="http://schemas.openxmlformats.org/officeDocument/2006/relationships/image" Target="../media/image29.svg"/><Relationship Id="rId7" Type="http://schemas.openxmlformats.org/officeDocument/2006/relationships/image" Target="../media/image15.svg"/><Relationship Id="rId12" Type="http://schemas.openxmlformats.org/officeDocument/2006/relationships/image" Target="../media/image20.svg"/><Relationship Id="rId17" Type="http://schemas.openxmlformats.org/officeDocument/2006/relationships/image" Target="../media/image25.svg"/><Relationship Id="rId2" Type="http://schemas.openxmlformats.org/officeDocument/2006/relationships/notesSlide" Target="../notesSlides/notesSlide16.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18.svg"/><Relationship Id="rId19" Type="http://schemas.openxmlformats.org/officeDocument/2006/relationships/image" Target="../media/image27.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8.png"/><Relationship Id="rId3" Type="http://schemas.openxmlformats.org/officeDocument/2006/relationships/image" Target="../media/image31.png"/><Relationship Id="rId7" Type="http://schemas.openxmlformats.org/officeDocument/2006/relationships/image" Target="../media/image38.jpeg"/><Relationship Id="rId12" Type="http://schemas.openxmlformats.org/officeDocument/2006/relationships/image" Target="../media/image43.png"/><Relationship Id="rId17" Type="http://schemas.openxmlformats.org/officeDocument/2006/relationships/image" Target="../media/image47.png"/><Relationship Id="rId2" Type="http://schemas.openxmlformats.org/officeDocument/2006/relationships/notesSlide" Target="../notesSlides/notesSlide21.xml"/><Relationship Id="rId16"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5.png"/><Relationship Id="rId10" Type="http://schemas.openxmlformats.org/officeDocument/2006/relationships/image" Target="../media/image41.png"/><Relationship Id="rId4" Type="http://schemas.openxmlformats.org/officeDocument/2006/relationships/image" Target="../media/image32.png"/><Relationship Id="rId9" Type="http://schemas.openxmlformats.org/officeDocument/2006/relationships/image" Target="../media/image40.png"/><Relationship Id="rId1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nmpwrc.nmsu.edu/" TargetMode="External"/><Relationship Id="rId7" Type="http://schemas.openxmlformats.org/officeDocument/2006/relationships/image" Target="../media/image1.png"/><Relationship Id="rId2" Type="http://schemas.openxmlformats.org/officeDocument/2006/relationships/hyperlink" Target="mailto:nmpwrc@nmsu.edu" TargetMode="External"/><Relationship Id="rId1" Type="http://schemas.openxmlformats.org/officeDocument/2006/relationships/slideLayout" Target="../slideLayouts/slideLayout8.xml"/><Relationship Id="rId6" Type="http://schemas.openxmlformats.org/officeDocument/2006/relationships/hyperlink" Target="mailto:zstoll@nmsu.edu" TargetMode="External"/><Relationship Id="rId5" Type="http://schemas.openxmlformats.org/officeDocument/2006/relationships/hyperlink" Target="mailto:pxu@nmsu.edu" TargetMode="External"/><Relationship Id="rId4" Type="http://schemas.openxmlformats.org/officeDocument/2006/relationships/hyperlink" Target="mailto:Patsulli@nmsu.edu"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hyperlink" Target="https://nmpwrc.nmsu.edu/" TargetMode="Externa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hyperlink" Target="https://nmpwrc.nmsu.edu/" TargetMode="Externa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08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B9662-BEF2-47FE-800D-05439665C02A}"/>
              </a:ext>
            </a:extLst>
          </p:cNvPr>
          <p:cNvSpPr>
            <a:spLocks noGrp="1"/>
          </p:cNvSpPr>
          <p:nvPr>
            <p:ph type="ctrTitle"/>
          </p:nvPr>
        </p:nvSpPr>
        <p:spPr>
          <a:xfrm>
            <a:off x="372139" y="903375"/>
            <a:ext cx="11133223" cy="1286439"/>
          </a:xfrm>
        </p:spPr>
        <p:txBody>
          <a:bodyPr>
            <a:normAutofit fontScale="90000"/>
          </a:bodyPr>
          <a:lstStyle/>
          <a:p>
            <a:r>
              <a:rPr lang="en-US" dirty="0"/>
              <a:t>Produced Water in New Mexico: An Overview of the State of the Science</a:t>
            </a:r>
          </a:p>
        </p:txBody>
      </p:sp>
      <p:sp>
        <p:nvSpPr>
          <p:cNvPr id="3" name="Subtitle 2">
            <a:extLst>
              <a:ext uri="{FF2B5EF4-FFF2-40B4-BE49-F238E27FC236}">
                <a16:creationId xmlns:a16="http://schemas.microsoft.com/office/drawing/2014/main" id="{0A87EF70-262E-4228-8AA8-AEF1451DEA70}"/>
              </a:ext>
            </a:extLst>
          </p:cNvPr>
          <p:cNvSpPr>
            <a:spLocks noGrp="1"/>
          </p:cNvSpPr>
          <p:nvPr>
            <p:ph type="subTitle" idx="1"/>
          </p:nvPr>
        </p:nvSpPr>
        <p:spPr>
          <a:xfrm>
            <a:off x="1524000" y="1987285"/>
            <a:ext cx="9144000" cy="828294"/>
          </a:xfrm>
        </p:spPr>
        <p:txBody>
          <a:bodyPr>
            <a:normAutofit lnSpcReduction="10000"/>
          </a:bodyPr>
          <a:lstStyle/>
          <a:p>
            <a:endParaRPr lang="en-US" dirty="0"/>
          </a:p>
          <a:p>
            <a:r>
              <a:rPr lang="en-US" dirty="0"/>
              <a:t>2026 Energy Council Meeting – Albuquerque, NM</a:t>
            </a:r>
          </a:p>
        </p:txBody>
      </p:sp>
      <p:sp>
        <p:nvSpPr>
          <p:cNvPr id="4" name="Text Placeholder 3">
            <a:extLst>
              <a:ext uri="{FF2B5EF4-FFF2-40B4-BE49-F238E27FC236}">
                <a16:creationId xmlns:a16="http://schemas.microsoft.com/office/drawing/2014/main" id="{29EA4776-8DF2-4A53-BED7-D1A89AC89CF8}"/>
              </a:ext>
            </a:extLst>
          </p:cNvPr>
          <p:cNvSpPr>
            <a:spLocks noGrp="1"/>
          </p:cNvSpPr>
          <p:nvPr>
            <p:ph type="body" sz="quarter" idx="10"/>
          </p:nvPr>
        </p:nvSpPr>
        <p:spPr>
          <a:xfrm>
            <a:off x="2979208" y="2954860"/>
            <a:ext cx="6233583" cy="1566339"/>
          </a:xfrm>
        </p:spPr>
        <p:txBody>
          <a:bodyPr/>
          <a:lstStyle/>
          <a:p>
            <a:r>
              <a:rPr lang="en-US" dirty="0"/>
              <a:t>Zachary Stoll, </a:t>
            </a:r>
            <a:r>
              <a:rPr lang="en-US" i="1" dirty="0"/>
              <a:t>Ph.D.</a:t>
            </a:r>
            <a:endParaRPr lang="en-US" dirty="0"/>
          </a:p>
          <a:p>
            <a:r>
              <a:rPr lang="en-US" i="1" dirty="0"/>
              <a:t>Assistant Director</a:t>
            </a:r>
          </a:p>
          <a:p>
            <a:r>
              <a:rPr lang="en-US" dirty="0"/>
              <a:t>New Mexico Produced Water Research Consortium</a:t>
            </a:r>
          </a:p>
          <a:p>
            <a:r>
              <a:rPr lang="en-US" dirty="0"/>
              <a:t>at New Mexico State University</a:t>
            </a:r>
            <a:br>
              <a:rPr lang="en-US" dirty="0"/>
            </a:br>
            <a:endParaRPr lang="en-US" i="1" dirty="0"/>
          </a:p>
          <a:p>
            <a:r>
              <a:rPr lang="en-US" i="1" dirty="0"/>
              <a:t>Friday September 25</a:t>
            </a:r>
            <a:r>
              <a:rPr lang="en-US" i="1" baseline="30000" dirty="0"/>
              <a:t>th</a:t>
            </a:r>
            <a:r>
              <a:rPr lang="en-US" i="1" dirty="0"/>
              <a:t>, 2026</a:t>
            </a:r>
          </a:p>
        </p:txBody>
      </p:sp>
      <p:sp>
        <p:nvSpPr>
          <p:cNvPr id="8" name="TextBox 7">
            <a:extLst>
              <a:ext uri="{FF2B5EF4-FFF2-40B4-BE49-F238E27FC236}">
                <a16:creationId xmlns:a16="http://schemas.microsoft.com/office/drawing/2014/main" id="{81C571A5-EA97-4E5A-8759-2B078818AA34}"/>
              </a:ext>
            </a:extLst>
          </p:cNvPr>
          <p:cNvSpPr txBox="1"/>
          <p:nvPr/>
        </p:nvSpPr>
        <p:spPr>
          <a:xfrm>
            <a:off x="914404" y="5299331"/>
            <a:ext cx="10590959" cy="923330"/>
          </a:xfrm>
          <a:prstGeom prst="rect">
            <a:avLst/>
          </a:prstGeom>
          <a:noFill/>
        </p:spPr>
        <p:txBody>
          <a:bodyPr wrap="square">
            <a:spAutoFit/>
          </a:bodyPr>
          <a:lstStyle/>
          <a:p>
            <a:r>
              <a:rPr lang="en-US" sz="900" i="1" dirty="0">
                <a:latin typeface="Arial Narrow" panose="020B0606020202030204" pitchFamily="34" charset="0"/>
                <a:ea typeface="Calibri" panose="020F0502020204030204" pitchFamily="34" charset="0"/>
                <a:cs typeface="Calibri" panose="020F0502020204030204" pitchFamily="34" charset="0"/>
              </a:rPr>
              <a:t>Disclaimer:  The New Mexico Produced Water Research Consortium at New Mexico State University is conducting independent, science-based research to evaluate potential environmental and health effects related to the reuse of treated produced water for fit-for-purpose applications. This work is designed to generate objective data under controlled conditions, without promoting or opposing any specific reuse practices. Our goal is to provide clear, reliable information that supports informed decision-making around the safe and responsible use of produced water in New Mexico and beyond.</a:t>
            </a:r>
          </a:p>
          <a:p>
            <a:endParaRPr lang="en-US" sz="900" i="1" dirty="0">
              <a:latin typeface="Arial Narrow" panose="020B0606020202030204" pitchFamily="34" charset="0"/>
              <a:ea typeface="Calibri" panose="020F0502020204030204" pitchFamily="34" charset="0"/>
              <a:cs typeface="Calibri" panose="020F0502020204030204" pitchFamily="34" charset="0"/>
            </a:endParaRPr>
          </a:p>
          <a:p>
            <a:r>
              <a:rPr lang="en-US" sz="900" i="1" dirty="0">
                <a:latin typeface="Arial Narrow" panose="020B0606020202030204" pitchFamily="34" charset="0"/>
              </a:rPr>
              <a:t>This presentation includes preliminary research data from the New Mexico Produced Water Research Consortium at New Mexico State University. The information presented is subject to change and has not yet undergone formal quality assurance or quality control (QA/QC) review. Distribution or sharing of this material without prior authorization from New Mexico State University is not permitted.</a:t>
            </a:r>
          </a:p>
        </p:txBody>
      </p:sp>
    </p:spTree>
    <p:extLst>
      <p:ext uri="{BB962C8B-B14F-4D97-AF65-F5344CB8AC3E}">
        <p14:creationId xmlns:p14="http://schemas.microsoft.com/office/powerpoint/2010/main" val="3330025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EC8614-8146-B9EE-B5B6-5F6BCDBFD720}"/>
              </a:ext>
            </a:extLst>
          </p:cNvPr>
          <p:cNvSpPr>
            <a:spLocks noGrp="1"/>
          </p:cNvSpPr>
          <p:nvPr>
            <p:ph idx="1"/>
          </p:nvPr>
        </p:nvSpPr>
        <p:spPr/>
        <p:txBody>
          <a:bodyPr/>
          <a:lstStyle/>
          <a:p>
            <a:r>
              <a:rPr lang="en-US" dirty="0"/>
              <a:t>Why are we talking about produced water (PW)? </a:t>
            </a:r>
          </a:p>
          <a:p>
            <a:endParaRPr lang="en-US" dirty="0"/>
          </a:p>
          <a:p>
            <a:r>
              <a:rPr lang="en-US" dirty="0"/>
              <a:t>Can PW be treated a level that is protective of human health and the environment?</a:t>
            </a:r>
          </a:p>
          <a:p>
            <a:endParaRPr lang="en-US" dirty="0"/>
          </a:p>
          <a:p>
            <a:r>
              <a:rPr lang="en-US" dirty="0"/>
              <a:t>What have we learned?</a:t>
            </a:r>
          </a:p>
          <a:p>
            <a:endParaRPr lang="en-US" dirty="0"/>
          </a:p>
          <a:p>
            <a:r>
              <a:rPr lang="en-US" dirty="0"/>
              <a:t>What current gaps and outstanding research questions still remain?</a:t>
            </a:r>
          </a:p>
          <a:p>
            <a:endParaRPr lang="en-US" dirty="0"/>
          </a:p>
        </p:txBody>
      </p:sp>
      <p:sp>
        <p:nvSpPr>
          <p:cNvPr id="3" name="Title 2">
            <a:extLst>
              <a:ext uri="{FF2B5EF4-FFF2-40B4-BE49-F238E27FC236}">
                <a16:creationId xmlns:a16="http://schemas.microsoft.com/office/drawing/2014/main" id="{74496F38-AB0B-5C97-7FFC-3B87DF5A678C}"/>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571651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9AF56F6-F77C-3B45-4BA4-5D8D35CBFF60}"/>
              </a:ext>
            </a:extLst>
          </p:cNvPr>
          <p:cNvPicPr>
            <a:picLocks noChangeAspect="1"/>
          </p:cNvPicPr>
          <p:nvPr/>
        </p:nvPicPr>
        <p:blipFill>
          <a:blip r:embed="rId3"/>
          <a:stretch>
            <a:fillRect/>
          </a:stretch>
        </p:blipFill>
        <p:spPr>
          <a:xfrm>
            <a:off x="-10274" y="842480"/>
            <a:ext cx="12220267" cy="6722833"/>
          </a:xfrm>
          <a:prstGeom prst="rect">
            <a:avLst/>
          </a:prstGeom>
        </p:spPr>
      </p:pic>
      <p:sp>
        <p:nvSpPr>
          <p:cNvPr id="8" name="Title 1">
            <a:extLst>
              <a:ext uri="{FF2B5EF4-FFF2-40B4-BE49-F238E27FC236}">
                <a16:creationId xmlns:a16="http://schemas.microsoft.com/office/drawing/2014/main" id="{62C997F4-483E-25A2-9396-C9FB47DD46BB}"/>
              </a:ext>
            </a:extLst>
          </p:cNvPr>
          <p:cNvSpPr>
            <a:spLocks noGrp="1"/>
          </p:cNvSpPr>
          <p:nvPr>
            <p:ph type="title"/>
          </p:nvPr>
        </p:nvSpPr>
        <p:spPr>
          <a:xfrm>
            <a:off x="103851" y="-240595"/>
            <a:ext cx="11924025" cy="1325563"/>
          </a:xfrm>
        </p:spPr>
        <p:txBody>
          <a:bodyPr>
            <a:normAutofit/>
          </a:bodyPr>
          <a:lstStyle/>
          <a:p>
            <a:r>
              <a:rPr lang="en-US" sz="3400" dirty="0"/>
              <a:t>Over the Next 50 Years, Scientists Say…</a:t>
            </a:r>
          </a:p>
        </p:txBody>
      </p:sp>
      <p:sp>
        <p:nvSpPr>
          <p:cNvPr id="11" name="TextBox 10">
            <a:extLst>
              <a:ext uri="{FF2B5EF4-FFF2-40B4-BE49-F238E27FC236}">
                <a16:creationId xmlns:a16="http://schemas.microsoft.com/office/drawing/2014/main" id="{9848280A-E697-CE38-B218-01B9E10F06C4}"/>
              </a:ext>
            </a:extLst>
          </p:cNvPr>
          <p:cNvSpPr txBox="1"/>
          <p:nvPr/>
        </p:nvSpPr>
        <p:spPr>
          <a:xfrm>
            <a:off x="0" y="6611779"/>
            <a:ext cx="5771132" cy="246221"/>
          </a:xfrm>
          <a:prstGeom prst="rect">
            <a:avLst/>
          </a:prstGeom>
          <a:noFill/>
        </p:spPr>
        <p:txBody>
          <a:bodyPr wrap="none" rtlCol="0">
            <a:spAutoFit/>
          </a:bodyPr>
          <a:lstStyle/>
          <a:p>
            <a:r>
              <a:rPr lang="en-US" sz="1000" dirty="0">
                <a:solidFill>
                  <a:schemeClr val="accent3">
                    <a:lumMod val="60000"/>
                    <a:lumOff val="40000"/>
                  </a:schemeClr>
                </a:solidFill>
              </a:rPr>
              <a:t>Source: https://</a:t>
            </a:r>
            <a:r>
              <a:rPr lang="en-US" sz="1000" dirty="0" err="1">
                <a:solidFill>
                  <a:schemeClr val="accent3">
                    <a:lumMod val="60000"/>
                    <a:lumOff val="40000"/>
                  </a:schemeClr>
                </a:solidFill>
              </a:rPr>
              <a:t>www.nm.gov</a:t>
            </a:r>
            <a:r>
              <a:rPr lang="en-US" sz="1000" dirty="0">
                <a:solidFill>
                  <a:schemeClr val="accent3">
                    <a:lumMod val="60000"/>
                    <a:lumOff val="40000"/>
                  </a:schemeClr>
                </a:solidFill>
              </a:rPr>
              <a:t>/wp-content/uploads/2024/01/New-Mexico-50-Year-WaterAction-Plan.pdf</a:t>
            </a:r>
          </a:p>
        </p:txBody>
      </p:sp>
    </p:spTree>
    <p:extLst>
      <p:ext uri="{BB962C8B-B14F-4D97-AF65-F5344CB8AC3E}">
        <p14:creationId xmlns:p14="http://schemas.microsoft.com/office/powerpoint/2010/main" val="219896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41636-9F96-A526-A3F6-4CB04659FA1A}"/>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2264B872-D763-3F9A-4C1F-15D4CB2FC686}"/>
              </a:ext>
            </a:extLst>
          </p:cNvPr>
          <p:cNvGraphicFramePr>
            <a:graphicFrameLocks/>
          </p:cNvGraphicFramePr>
          <p:nvPr>
            <p:extLst>
              <p:ext uri="{D42A27DB-BD31-4B8C-83A1-F6EECF244321}">
                <p14:modId xmlns:p14="http://schemas.microsoft.com/office/powerpoint/2010/main" val="1628787124"/>
              </p:ext>
            </p:extLst>
          </p:nvPr>
        </p:nvGraphicFramePr>
        <p:xfrm>
          <a:off x="164124" y="888716"/>
          <a:ext cx="11924024" cy="537589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a:extLst>
              <a:ext uri="{FF2B5EF4-FFF2-40B4-BE49-F238E27FC236}">
                <a16:creationId xmlns:a16="http://schemas.microsoft.com/office/drawing/2014/main" id="{76507DD5-107B-CCF5-F78E-4E66367D1356}"/>
              </a:ext>
            </a:extLst>
          </p:cNvPr>
          <p:cNvSpPr>
            <a:spLocks noGrp="1"/>
          </p:cNvSpPr>
          <p:nvPr>
            <p:ph type="title"/>
          </p:nvPr>
        </p:nvSpPr>
        <p:spPr>
          <a:xfrm>
            <a:off x="103851" y="-302067"/>
            <a:ext cx="11924025" cy="1325563"/>
          </a:xfrm>
        </p:spPr>
        <p:txBody>
          <a:bodyPr>
            <a:normAutofit/>
          </a:bodyPr>
          <a:lstStyle/>
          <a:p>
            <a:r>
              <a:rPr lang="en-US" sz="3400" dirty="0"/>
              <a:t>Surface and Groundwater Use by Sector (2020 NM OSE)</a:t>
            </a:r>
          </a:p>
        </p:txBody>
      </p:sp>
      <p:sp>
        <p:nvSpPr>
          <p:cNvPr id="8" name="TextBox 7">
            <a:extLst>
              <a:ext uri="{FF2B5EF4-FFF2-40B4-BE49-F238E27FC236}">
                <a16:creationId xmlns:a16="http://schemas.microsoft.com/office/drawing/2014/main" id="{206BC3CD-5862-50E7-7A8C-D039BC64C7FF}"/>
              </a:ext>
            </a:extLst>
          </p:cNvPr>
          <p:cNvSpPr txBox="1"/>
          <p:nvPr/>
        </p:nvSpPr>
        <p:spPr>
          <a:xfrm>
            <a:off x="103851" y="6458931"/>
            <a:ext cx="8234498" cy="276999"/>
          </a:xfrm>
          <a:prstGeom prst="rect">
            <a:avLst/>
          </a:prstGeom>
          <a:noFill/>
        </p:spPr>
        <p:txBody>
          <a:bodyPr wrap="none" rtlCol="0">
            <a:spAutoFit/>
          </a:bodyPr>
          <a:lstStyle/>
          <a:p>
            <a:r>
              <a:rPr lang="en-US" sz="1200" dirty="0">
                <a:solidFill>
                  <a:schemeClr val="accent3">
                    <a:lumMod val="60000"/>
                    <a:lumOff val="40000"/>
                  </a:schemeClr>
                </a:solidFill>
              </a:rPr>
              <a:t>Source: https://</a:t>
            </a:r>
            <a:r>
              <a:rPr lang="en-US" sz="1200" dirty="0" err="1">
                <a:solidFill>
                  <a:schemeClr val="accent3">
                    <a:lumMod val="60000"/>
                    <a:lumOff val="40000"/>
                  </a:schemeClr>
                </a:solidFill>
              </a:rPr>
              <a:t>mainstreamnm.org</a:t>
            </a:r>
            <a:r>
              <a:rPr lang="en-US" sz="1200" dirty="0">
                <a:solidFill>
                  <a:schemeClr val="accent3">
                    <a:lumMod val="60000"/>
                    <a:lumOff val="40000"/>
                  </a:schemeClr>
                </a:solidFill>
              </a:rPr>
              <a:t>/wp-content/uploads/2025/01/2020-Water-Use-By-Categories-2020_final_printable.pdf</a:t>
            </a:r>
          </a:p>
        </p:txBody>
      </p:sp>
      <p:cxnSp>
        <p:nvCxnSpPr>
          <p:cNvPr id="35" name="Straight Connector 34">
            <a:extLst>
              <a:ext uri="{FF2B5EF4-FFF2-40B4-BE49-F238E27FC236}">
                <a16:creationId xmlns:a16="http://schemas.microsoft.com/office/drawing/2014/main" id="{B2CC361C-17D0-DC90-E4B7-C477B3435FD2}"/>
              </a:ext>
            </a:extLst>
          </p:cNvPr>
          <p:cNvCxnSpPr>
            <a:cxnSpLocks/>
          </p:cNvCxnSpPr>
          <p:nvPr/>
        </p:nvCxnSpPr>
        <p:spPr>
          <a:xfrm flipH="1">
            <a:off x="1050587" y="4388810"/>
            <a:ext cx="8920264" cy="0"/>
          </a:xfrm>
          <a:prstGeom prst="line">
            <a:avLst/>
          </a:prstGeom>
          <a:ln w="12700">
            <a:solidFill>
              <a:srgbClr val="8DD6EE"/>
            </a:solidFill>
            <a:prstDash val="sysDash"/>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391965B-696B-8164-FB5E-0EE960469B21}"/>
              </a:ext>
            </a:extLst>
          </p:cNvPr>
          <p:cNvSpPr/>
          <p:nvPr/>
        </p:nvSpPr>
        <p:spPr>
          <a:xfrm>
            <a:off x="9353501" y="694398"/>
            <a:ext cx="938364" cy="50732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5F27C3-2761-E9A7-AE5B-319802411478}"/>
              </a:ext>
            </a:extLst>
          </p:cNvPr>
          <p:cNvSpPr/>
          <p:nvPr/>
        </p:nvSpPr>
        <p:spPr>
          <a:xfrm>
            <a:off x="10240962" y="694397"/>
            <a:ext cx="938364" cy="50732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1768051-1C53-ADDB-D502-F8850F2FAAD7}"/>
              </a:ext>
            </a:extLst>
          </p:cNvPr>
          <p:cNvSpPr/>
          <p:nvPr/>
        </p:nvSpPr>
        <p:spPr>
          <a:xfrm>
            <a:off x="11054333" y="791556"/>
            <a:ext cx="938364" cy="50732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64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36"/>
                                        </p:tgtEl>
                                      </p:cBhvr>
                                    </p:animEffect>
                                    <p:set>
                                      <p:cBhvr>
                                        <p:cTn id="7" dur="1" fill="hold">
                                          <p:stCondLst>
                                            <p:cond delay="499"/>
                                          </p:stCondLst>
                                        </p:cTn>
                                        <p:tgtEl>
                                          <p:spTgt spid="36"/>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0" nodeType="clickEffect">
                                  <p:stCondLst>
                                    <p:cond delay="0"/>
                                  </p:stCondLst>
                                  <p:childTnLst>
                                    <p:animEffect transition="out" filter="dissolv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8FBC4D7-1CE7-D36A-5A0C-E17F6F13D2E1}"/>
              </a:ext>
            </a:extLst>
          </p:cNvPr>
          <p:cNvSpPr>
            <a:spLocks noGrp="1"/>
          </p:cNvSpPr>
          <p:nvPr>
            <p:ph type="title"/>
          </p:nvPr>
        </p:nvSpPr>
        <p:spPr>
          <a:xfrm>
            <a:off x="103851" y="-260971"/>
            <a:ext cx="11924025" cy="1325563"/>
          </a:xfrm>
        </p:spPr>
        <p:txBody>
          <a:bodyPr>
            <a:normAutofit/>
          </a:bodyPr>
          <a:lstStyle/>
          <a:p>
            <a:r>
              <a:rPr lang="en-US" sz="3000" dirty="0"/>
              <a:t>Produced Water 101</a:t>
            </a:r>
          </a:p>
        </p:txBody>
      </p:sp>
      <p:sp>
        <p:nvSpPr>
          <p:cNvPr id="46" name="Rectangle 45">
            <a:extLst>
              <a:ext uri="{FF2B5EF4-FFF2-40B4-BE49-F238E27FC236}">
                <a16:creationId xmlns:a16="http://schemas.microsoft.com/office/drawing/2014/main" id="{4A55D626-C9FB-F08A-90AF-8853DF7ABE45}"/>
              </a:ext>
            </a:extLst>
          </p:cNvPr>
          <p:cNvSpPr/>
          <p:nvPr/>
        </p:nvSpPr>
        <p:spPr>
          <a:xfrm>
            <a:off x="5610872" y="4194244"/>
            <a:ext cx="6586669" cy="138534"/>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0ABBA73-2102-452C-6A21-3175A004E699}"/>
              </a:ext>
            </a:extLst>
          </p:cNvPr>
          <p:cNvSpPr/>
          <p:nvPr/>
        </p:nvSpPr>
        <p:spPr>
          <a:xfrm>
            <a:off x="5609835" y="4056960"/>
            <a:ext cx="6586669" cy="141773"/>
          </a:xfrm>
          <a:prstGeom prst="rect">
            <a:avLst/>
          </a:prstGeom>
          <a:solidFill>
            <a:srgbClr val="767171">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C7E476C-8EC0-8ED5-628A-0E04A11F13AD}"/>
              </a:ext>
            </a:extLst>
          </p:cNvPr>
          <p:cNvSpPr/>
          <p:nvPr/>
        </p:nvSpPr>
        <p:spPr>
          <a:xfrm>
            <a:off x="5613079" y="5879138"/>
            <a:ext cx="6586670" cy="978283"/>
          </a:xfrm>
          <a:prstGeom prst="rect">
            <a:avLst/>
          </a:prstGeom>
          <a:pattFill prst="divot">
            <a:fgClr>
              <a:srgbClr val="867062"/>
            </a:fgClr>
            <a:bgClr>
              <a:srgbClr val="D0AD99"/>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895508-476B-1178-268B-8845762F8F85}"/>
              </a:ext>
            </a:extLst>
          </p:cNvPr>
          <p:cNvSpPr/>
          <p:nvPr/>
        </p:nvSpPr>
        <p:spPr>
          <a:xfrm>
            <a:off x="5608052" y="4333232"/>
            <a:ext cx="6586670" cy="1547859"/>
          </a:xfrm>
          <a:prstGeom prst="rect">
            <a:avLst/>
          </a:prstGeom>
          <a:solidFill>
            <a:srgbClr val="CEAE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02150DEB-4434-0EC6-E0B1-7ED78E16FE2A}"/>
              </a:ext>
            </a:extLst>
          </p:cNvPr>
          <p:cNvSpPr/>
          <p:nvPr/>
        </p:nvSpPr>
        <p:spPr>
          <a:xfrm>
            <a:off x="5608052" y="3092729"/>
            <a:ext cx="6586669" cy="816239"/>
          </a:xfrm>
          <a:prstGeom prst="rect">
            <a:avLst/>
          </a:prstGeom>
          <a:pattFill prst="pct90">
            <a:fgClr>
              <a:srgbClr val="CEC0A0"/>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Oval 377">
            <a:extLst>
              <a:ext uri="{FF2B5EF4-FFF2-40B4-BE49-F238E27FC236}">
                <a16:creationId xmlns:a16="http://schemas.microsoft.com/office/drawing/2014/main" id="{DE059262-12EE-DD13-DAA4-6618CBFDC926}"/>
              </a:ext>
            </a:extLst>
          </p:cNvPr>
          <p:cNvSpPr/>
          <p:nvPr/>
        </p:nvSpPr>
        <p:spPr>
          <a:xfrm rot="16200000">
            <a:off x="10311595" y="5079300"/>
            <a:ext cx="132733" cy="141065"/>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3962D637-A5F2-94FD-9D53-5DD7BD748199}"/>
              </a:ext>
            </a:extLst>
          </p:cNvPr>
          <p:cNvSpPr/>
          <p:nvPr/>
        </p:nvSpPr>
        <p:spPr>
          <a:xfrm>
            <a:off x="11316716" y="218148"/>
            <a:ext cx="580813" cy="580813"/>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Rounded Rectangle 385">
            <a:extLst>
              <a:ext uri="{FF2B5EF4-FFF2-40B4-BE49-F238E27FC236}">
                <a16:creationId xmlns:a16="http://schemas.microsoft.com/office/drawing/2014/main" id="{C2787AA8-8623-8526-E365-F835B0EB41CC}"/>
              </a:ext>
            </a:extLst>
          </p:cNvPr>
          <p:cNvSpPr/>
          <p:nvPr/>
        </p:nvSpPr>
        <p:spPr>
          <a:xfrm>
            <a:off x="6019527" y="3359767"/>
            <a:ext cx="4244491" cy="184663"/>
          </a:xfrm>
          <a:prstGeom prst="roundRect">
            <a:avLst>
              <a:gd name="adj" fmla="val 5000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A26DBF9-A492-42BE-EEF9-3B2E0A4A92F9}"/>
              </a:ext>
            </a:extLst>
          </p:cNvPr>
          <p:cNvSpPr/>
          <p:nvPr/>
        </p:nvSpPr>
        <p:spPr>
          <a:xfrm>
            <a:off x="5608053" y="2520886"/>
            <a:ext cx="6584060" cy="18853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2D050"/>
              </a:solidFill>
            </a:endParaRPr>
          </a:p>
        </p:txBody>
      </p:sp>
      <p:sp>
        <p:nvSpPr>
          <p:cNvPr id="5" name="Rectangle 4">
            <a:extLst>
              <a:ext uri="{FF2B5EF4-FFF2-40B4-BE49-F238E27FC236}">
                <a16:creationId xmlns:a16="http://schemas.microsoft.com/office/drawing/2014/main" id="{0EAB0C0F-A524-E1BC-5DEE-ADA3178975CF}"/>
              </a:ext>
            </a:extLst>
          </p:cNvPr>
          <p:cNvSpPr/>
          <p:nvPr/>
        </p:nvSpPr>
        <p:spPr>
          <a:xfrm>
            <a:off x="5608053" y="2709422"/>
            <a:ext cx="6584060" cy="203892"/>
          </a:xfrm>
          <a:prstGeom prst="rect">
            <a:avLst/>
          </a:prstGeom>
          <a:solidFill>
            <a:srgbClr val="A094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5A4F7A-47EB-2E9C-8FA7-B486A48FE02A}"/>
              </a:ext>
            </a:extLst>
          </p:cNvPr>
          <p:cNvSpPr/>
          <p:nvPr/>
        </p:nvSpPr>
        <p:spPr>
          <a:xfrm>
            <a:off x="5608052" y="2905164"/>
            <a:ext cx="6586668" cy="187565"/>
          </a:xfrm>
          <a:prstGeom prst="rect">
            <a:avLst/>
          </a:prstGeom>
          <a:solidFill>
            <a:srgbClr val="7D76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3491523-2D6B-5C9F-0A78-078AE1D0881F}"/>
              </a:ext>
            </a:extLst>
          </p:cNvPr>
          <p:cNvSpPr/>
          <p:nvPr/>
        </p:nvSpPr>
        <p:spPr>
          <a:xfrm>
            <a:off x="5608053" y="3908969"/>
            <a:ext cx="6586669" cy="151012"/>
          </a:xfrm>
          <a:prstGeom prst="rect">
            <a:avLst/>
          </a:prstGeom>
          <a:solidFill>
            <a:srgbClr val="767171">
              <a:alpha val="7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4E0F05A-B703-F767-91D7-966CB0DA6683}"/>
              </a:ext>
            </a:extLst>
          </p:cNvPr>
          <p:cNvSpPr/>
          <p:nvPr/>
        </p:nvSpPr>
        <p:spPr>
          <a:xfrm rot="5400000">
            <a:off x="9042708" y="3887427"/>
            <a:ext cx="151419" cy="250246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TextBox 197">
            <a:extLst>
              <a:ext uri="{FF2B5EF4-FFF2-40B4-BE49-F238E27FC236}">
                <a16:creationId xmlns:a16="http://schemas.microsoft.com/office/drawing/2014/main" id="{A12C939B-E366-68BE-B7BA-1CE8DC2A4399}"/>
              </a:ext>
            </a:extLst>
          </p:cNvPr>
          <p:cNvSpPr txBox="1"/>
          <p:nvPr/>
        </p:nvSpPr>
        <p:spPr>
          <a:xfrm>
            <a:off x="5605330" y="5362694"/>
            <a:ext cx="1536318" cy="276999"/>
          </a:xfrm>
          <a:prstGeom prst="rect">
            <a:avLst/>
          </a:prstGeom>
          <a:noFill/>
        </p:spPr>
        <p:txBody>
          <a:bodyPr wrap="none" rtlCol="0">
            <a:spAutoFit/>
          </a:bodyPr>
          <a:lstStyle/>
          <a:p>
            <a:r>
              <a:rPr lang="en-US" sz="1200" b="1" dirty="0"/>
              <a:t>Oil and </a:t>
            </a:r>
            <a:r>
              <a:rPr lang="en-US" sz="1200" b="1" dirty="0">
                <a:solidFill>
                  <a:schemeClr val="bg1"/>
                </a:solidFill>
              </a:rPr>
              <a:t>Gas</a:t>
            </a:r>
            <a:r>
              <a:rPr lang="en-US" sz="1200" b="1" dirty="0"/>
              <a:t> rich layer</a:t>
            </a:r>
          </a:p>
        </p:txBody>
      </p:sp>
      <p:sp>
        <p:nvSpPr>
          <p:cNvPr id="201" name="Rounded Rectangle 200">
            <a:extLst>
              <a:ext uri="{FF2B5EF4-FFF2-40B4-BE49-F238E27FC236}">
                <a16:creationId xmlns:a16="http://schemas.microsoft.com/office/drawing/2014/main" id="{8AC711C9-0898-FE4B-8950-B89EA5B46DAD}"/>
              </a:ext>
            </a:extLst>
          </p:cNvPr>
          <p:cNvSpPr/>
          <p:nvPr/>
        </p:nvSpPr>
        <p:spPr>
          <a:xfrm>
            <a:off x="10425047" y="370077"/>
            <a:ext cx="781450" cy="339365"/>
          </a:xfrm>
          <a:prstGeom prst="roundRect">
            <a:avLst>
              <a:gd name="adj" fmla="val 50000"/>
            </a:avLst>
          </a:prstGeom>
          <a:solidFill>
            <a:srgbClr val="669A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a:extLst>
              <a:ext uri="{FF2B5EF4-FFF2-40B4-BE49-F238E27FC236}">
                <a16:creationId xmlns:a16="http://schemas.microsoft.com/office/drawing/2014/main" id="{C72762CE-39A2-407C-A368-955489D42697}"/>
              </a:ext>
            </a:extLst>
          </p:cNvPr>
          <p:cNvSpPr/>
          <p:nvPr/>
        </p:nvSpPr>
        <p:spPr>
          <a:xfrm>
            <a:off x="11434485" y="338468"/>
            <a:ext cx="338409" cy="338409"/>
          </a:xfrm>
          <a:prstGeom prst="ellipse">
            <a:avLst/>
          </a:prstGeom>
          <a:solidFill>
            <a:srgbClr val="FF8804"/>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ounded Rectangle 204">
            <a:extLst>
              <a:ext uri="{FF2B5EF4-FFF2-40B4-BE49-F238E27FC236}">
                <a16:creationId xmlns:a16="http://schemas.microsoft.com/office/drawing/2014/main" id="{9DCF8439-EB96-9EDE-C5BD-4CEB274DD14F}"/>
              </a:ext>
            </a:extLst>
          </p:cNvPr>
          <p:cNvSpPr/>
          <p:nvPr/>
        </p:nvSpPr>
        <p:spPr>
          <a:xfrm>
            <a:off x="7356404" y="5341496"/>
            <a:ext cx="517689" cy="132229"/>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ounded Rectangle 207">
            <a:extLst>
              <a:ext uri="{FF2B5EF4-FFF2-40B4-BE49-F238E27FC236}">
                <a16:creationId xmlns:a16="http://schemas.microsoft.com/office/drawing/2014/main" id="{C3EBC585-53BC-76C3-42FD-97361D1AC134}"/>
              </a:ext>
            </a:extLst>
          </p:cNvPr>
          <p:cNvSpPr/>
          <p:nvPr/>
        </p:nvSpPr>
        <p:spPr>
          <a:xfrm>
            <a:off x="9968817" y="4563611"/>
            <a:ext cx="800829" cy="118310"/>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ounded Rectangle 208">
            <a:extLst>
              <a:ext uri="{FF2B5EF4-FFF2-40B4-BE49-F238E27FC236}">
                <a16:creationId xmlns:a16="http://schemas.microsoft.com/office/drawing/2014/main" id="{28BAAAF9-E835-6A8A-F712-84A13DEB9059}"/>
              </a:ext>
            </a:extLst>
          </p:cNvPr>
          <p:cNvSpPr/>
          <p:nvPr/>
        </p:nvSpPr>
        <p:spPr>
          <a:xfrm>
            <a:off x="9811993" y="4814673"/>
            <a:ext cx="858929" cy="111526"/>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ounded Rectangle 209">
            <a:extLst>
              <a:ext uri="{FF2B5EF4-FFF2-40B4-BE49-F238E27FC236}">
                <a16:creationId xmlns:a16="http://schemas.microsoft.com/office/drawing/2014/main" id="{07B6C694-11A0-B167-01EA-5E3A2BF14856}"/>
              </a:ext>
            </a:extLst>
          </p:cNvPr>
          <p:cNvSpPr/>
          <p:nvPr/>
        </p:nvSpPr>
        <p:spPr>
          <a:xfrm>
            <a:off x="8773638" y="5355406"/>
            <a:ext cx="1921647" cy="125288"/>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a:extLst>
              <a:ext uri="{FF2B5EF4-FFF2-40B4-BE49-F238E27FC236}">
                <a16:creationId xmlns:a16="http://schemas.microsoft.com/office/drawing/2014/main" id="{3C117441-7C44-F627-CCD0-32238BE6A2FE}"/>
              </a:ext>
            </a:extLst>
          </p:cNvPr>
          <p:cNvSpPr/>
          <p:nvPr/>
        </p:nvSpPr>
        <p:spPr>
          <a:xfrm>
            <a:off x="8202877" y="4835380"/>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a:extLst>
              <a:ext uri="{FF2B5EF4-FFF2-40B4-BE49-F238E27FC236}">
                <a16:creationId xmlns:a16="http://schemas.microsoft.com/office/drawing/2014/main" id="{C4DE0AF8-D7B3-68E7-EF16-14920CF7AFFF}"/>
              </a:ext>
            </a:extLst>
          </p:cNvPr>
          <p:cNvSpPr/>
          <p:nvPr/>
        </p:nvSpPr>
        <p:spPr>
          <a:xfrm>
            <a:off x="8733452" y="4781275"/>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a:extLst>
              <a:ext uri="{FF2B5EF4-FFF2-40B4-BE49-F238E27FC236}">
                <a16:creationId xmlns:a16="http://schemas.microsoft.com/office/drawing/2014/main" id="{08460604-8BF5-1F7A-0C87-B4CE36F7C631}"/>
              </a:ext>
            </a:extLst>
          </p:cNvPr>
          <p:cNvSpPr/>
          <p:nvPr/>
        </p:nvSpPr>
        <p:spPr>
          <a:xfrm>
            <a:off x="8885852" y="4933675"/>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F5095FD7-411E-E2E2-9CD6-FBD589592DD4}"/>
              </a:ext>
            </a:extLst>
          </p:cNvPr>
          <p:cNvSpPr/>
          <p:nvPr/>
        </p:nvSpPr>
        <p:spPr>
          <a:xfrm>
            <a:off x="10323930" y="4980371"/>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8468D1A6-9BAA-2FA7-C88A-8E2A68D7AA3E}"/>
              </a:ext>
            </a:extLst>
          </p:cNvPr>
          <p:cNvSpPr/>
          <p:nvPr/>
        </p:nvSpPr>
        <p:spPr>
          <a:xfrm>
            <a:off x="9530744" y="5238475"/>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a:extLst>
              <a:ext uri="{FF2B5EF4-FFF2-40B4-BE49-F238E27FC236}">
                <a16:creationId xmlns:a16="http://schemas.microsoft.com/office/drawing/2014/main" id="{4043446F-8982-EA15-32FB-873AC8AAB44B}"/>
              </a:ext>
            </a:extLst>
          </p:cNvPr>
          <p:cNvSpPr/>
          <p:nvPr/>
        </p:nvSpPr>
        <p:spPr>
          <a:xfrm>
            <a:off x="9425146" y="4860900"/>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a:extLst>
              <a:ext uri="{FF2B5EF4-FFF2-40B4-BE49-F238E27FC236}">
                <a16:creationId xmlns:a16="http://schemas.microsoft.com/office/drawing/2014/main" id="{23389C11-AD11-5582-75DA-0A2B4FDF34B5}"/>
              </a:ext>
            </a:extLst>
          </p:cNvPr>
          <p:cNvSpPr/>
          <p:nvPr/>
        </p:nvSpPr>
        <p:spPr>
          <a:xfrm>
            <a:off x="9968818" y="5309687"/>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val 217">
            <a:extLst>
              <a:ext uri="{FF2B5EF4-FFF2-40B4-BE49-F238E27FC236}">
                <a16:creationId xmlns:a16="http://schemas.microsoft.com/office/drawing/2014/main" id="{A3CBF00F-F694-3E40-F9E0-D186B446F146}"/>
              </a:ext>
            </a:extLst>
          </p:cNvPr>
          <p:cNvSpPr/>
          <p:nvPr/>
        </p:nvSpPr>
        <p:spPr>
          <a:xfrm>
            <a:off x="9647852" y="5695675"/>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a:extLst>
              <a:ext uri="{FF2B5EF4-FFF2-40B4-BE49-F238E27FC236}">
                <a16:creationId xmlns:a16="http://schemas.microsoft.com/office/drawing/2014/main" id="{1B3B4D47-1C22-C910-F4A8-1BDC8C2610F1}"/>
              </a:ext>
            </a:extLst>
          </p:cNvPr>
          <p:cNvSpPr/>
          <p:nvPr/>
        </p:nvSpPr>
        <p:spPr>
          <a:xfrm>
            <a:off x="8275716" y="5461950"/>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Oval 220">
            <a:extLst>
              <a:ext uri="{FF2B5EF4-FFF2-40B4-BE49-F238E27FC236}">
                <a16:creationId xmlns:a16="http://schemas.microsoft.com/office/drawing/2014/main" id="{53C8D373-CFB5-D551-73C6-4B9BC37588FB}"/>
              </a:ext>
            </a:extLst>
          </p:cNvPr>
          <p:cNvSpPr/>
          <p:nvPr/>
        </p:nvSpPr>
        <p:spPr>
          <a:xfrm>
            <a:off x="10479666" y="5345358"/>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a:extLst>
              <a:ext uri="{FF2B5EF4-FFF2-40B4-BE49-F238E27FC236}">
                <a16:creationId xmlns:a16="http://schemas.microsoft.com/office/drawing/2014/main" id="{B214DD40-460B-23D2-9924-7553B7977075}"/>
              </a:ext>
            </a:extLst>
          </p:cNvPr>
          <p:cNvSpPr/>
          <p:nvPr/>
        </p:nvSpPr>
        <p:spPr>
          <a:xfrm>
            <a:off x="9127504" y="5275724"/>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224CF5B1-A09F-3B78-404F-718629745DA6}"/>
              </a:ext>
            </a:extLst>
          </p:cNvPr>
          <p:cNvSpPr/>
          <p:nvPr/>
        </p:nvSpPr>
        <p:spPr>
          <a:xfrm>
            <a:off x="8861604" y="5567351"/>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ounded Rectangle 236">
            <a:extLst>
              <a:ext uri="{FF2B5EF4-FFF2-40B4-BE49-F238E27FC236}">
                <a16:creationId xmlns:a16="http://schemas.microsoft.com/office/drawing/2014/main" id="{201C21E0-29BD-E805-0D46-66E02A8222CB}"/>
              </a:ext>
            </a:extLst>
          </p:cNvPr>
          <p:cNvSpPr/>
          <p:nvPr/>
        </p:nvSpPr>
        <p:spPr>
          <a:xfrm>
            <a:off x="6795121" y="5232282"/>
            <a:ext cx="781915" cy="120489"/>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86D3DDD1-BD27-DC42-5BF6-E5C50A1C01B6}"/>
              </a:ext>
            </a:extLst>
          </p:cNvPr>
          <p:cNvSpPr/>
          <p:nvPr/>
        </p:nvSpPr>
        <p:spPr>
          <a:xfrm>
            <a:off x="8562895" y="4940299"/>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4B20F831-0AA7-4764-8FAA-5EE5062D9FFD}"/>
              </a:ext>
            </a:extLst>
          </p:cNvPr>
          <p:cNvSpPr/>
          <p:nvPr/>
        </p:nvSpPr>
        <p:spPr>
          <a:xfrm>
            <a:off x="10686881" y="5302608"/>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CDE0BEAA-7B7F-AC53-35EE-F731B44BE28B}"/>
              </a:ext>
            </a:extLst>
          </p:cNvPr>
          <p:cNvSpPr/>
          <p:nvPr/>
        </p:nvSpPr>
        <p:spPr>
          <a:xfrm>
            <a:off x="7522067" y="5672035"/>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230">
            <a:extLst>
              <a:ext uri="{FF2B5EF4-FFF2-40B4-BE49-F238E27FC236}">
                <a16:creationId xmlns:a16="http://schemas.microsoft.com/office/drawing/2014/main" id="{6CF123F9-504D-C41F-52E8-E3B4C0BCD550}"/>
              </a:ext>
            </a:extLst>
          </p:cNvPr>
          <p:cNvSpPr/>
          <p:nvPr/>
        </p:nvSpPr>
        <p:spPr>
          <a:xfrm>
            <a:off x="7429105" y="5028601"/>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a:extLst>
              <a:ext uri="{FF2B5EF4-FFF2-40B4-BE49-F238E27FC236}">
                <a16:creationId xmlns:a16="http://schemas.microsoft.com/office/drawing/2014/main" id="{9F8C0144-EE65-34D7-9C2E-405786B796F5}"/>
              </a:ext>
            </a:extLst>
          </p:cNvPr>
          <p:cNvSpPr/>
          <p:nvPr/>
        </p:nvSpPr>
        <p:spPr>
          <a:xfrm>
            <a:off x="8398599" y="4546068"/>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a:extLst>
              <a:ext uri="{FF2B5EF4-FFF2-40B4-BE49-F238E27FC236}">
                <a16:creationId xmlns:a16="http://schemas.microsoft.com/office/drawing/2014/main" id="{F7DB0B10-2421-4B80-8646-FA6F55BCAABE}"/>
              </a:ext>
            </a:extLst>
          </p:cNvPr>
          <p:cNvSpPr/>
          <p:nvPr/>
        </p:nvSpPr>
        <p:spPr>
          <a:xfrm>
            <a:off x="8052781" y="4486480"/>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ounded Rectangle 235">
            <a:extLst>
              <a:ext uri="{FF2B5EF4-FFF2-40B4-BE49-F238E27FC236}">
                <a16:creationId xmlns:a16="http://schemas.microsoft.com/office/drawing/2014/main" id="{04C7D35C-9D53-19BD-C281-DA84008C5AC6}"/>
              </a:ext>
            </a:extLst>
          </p:cNvPr>
          <p:cNvSpPr/>
          <p:nvPr/>
        </p:nvSpPr>
        <p:spPr>
          <a:xfrm>
            <a:off x="6514254" y="4655121"/>
            <a:ext cx="741145" cy="140215"/>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a:extLst>
              <a:ext uri="{FF2B5EF4-FFF2-40B4-BE49-F238E27FC236}">
                <a16:creationId xmlns:a16="http://schemas.microsoft.com/office/drawing/2014/main" id="{6BF2E63E-E4F7-8224-83B0-5B5843E7472D}"/>
              </a:ext>
            </a:extLst>
          </p:cNvPr>
          <p:cNvSpPr/>
          <p:nvPr/>
        </p:nvSpPr>
        <p:spPr>
          <a:xfrm>
            <a:off x="6918521" y="5023065"/>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a:extLst>
              <a:ext uri="{FF2B5EF4-FFF2-40B4-BE49-F238E27FC236}">
                <a16:creationId xmlns:a16="http://schemas.microsoft.com/office/drawing/2014/main" id="{4D954134-6468-0542-A6B4-CD404CE26FA3}"/>
              </a:ext>
            </a:extLst>
          </p:cNvPr>
          <p:cNvSpPr/>
          <p:nvPr/>
        </p:nvSpPr>
        <p:spPr>
          <a:xfrm>
            <a:off x="6723534" y="4533979"/>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a:extLst>
              <a:ext uri="{FF2B5EF4-FFF2-40B4-BE49-F238E27FC236}">
                <a16:creationId xmlns:a16="http://schemas.microsoft.com/office/drawing/2014/main" id="{6E402A99-B606-99B1-5D27-BEEFF4B3F526}"/>
              </a:ext>
            </a:extLst>
          </p:cNvPr>
          <p:cNvSpPr/>
          <p:nvPr/>
        </p:nvSpPr>
        <p:spPr>
          <a:xfrm>
            <a:off x="7114020" y="4551529"/>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Oval 241">
            <a:extLst>
              <a:ext uri="{FF2B5EF4-FFF2-40B4-BE49-F238E27FC236}">
                <a16:creationId xmlns:a16="http://schemas.microsoft.com/office/drawing/2014/main" id="{AD812B33-A499-31FE-20FD-EA890964162F}"/>
              </a:ext>
            </a:extLst>
          </p:cNvPr>
          <p:cNvSpPr/>
          <p:nvPr/>
        </p:nvSpPr>
        <p:spPr>
          <a:xfrm>
            <a:off x="7445221" y="4767829"/>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a:extLst>
              <a:ext uri="{FF2B5EF4-FFF2-40B4-BE49-F238E27FC236}">
                <a16:creationId xmlns:a16="http://schemas.microsoft.com/office/drawing/2014/main" id="{0713A1A4-AE3D-6DBD-4632-BD5647BFD485}"/>
              </a:ext>
            </a:extLst>
          </p:cNvPr>
          <p:cNvSpPr/>
          <p:nvPr/>
        </p:nvSpPr>
        <p:spPr>
          <a:xfrm>
            <a:off x="10264023" y="4467561"/>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Oval 243">
            <a:extLst>
              <a:ext uri="{FF2B5EF4-FFF2-40B4-BE49-F238E27FC236}">
                <a16:creationId xmlns:a16="http://schemas.microsoft.com/office/drawing/2014/main" id="{521F3318-A47C-BDBA-83FC-13E55E704C62}"/>
              </a:ext>
            </a:extLst>
          </p:cNvPr>
          <p:cNvSpPr/>
          <p:nvPr/>
        </p:nvSpPr>
        <p:spPr>
          <a:xfrm>
            <a:off x="10625203" y="5047322"/>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a:extLst>
              <a:ext uri="{FF2B5EF4-FFF2-40B4-BE49-F238E27FC236}">
                <a16:creationId xmlns:a16="http://schemas.microsoft.com/office/drawing/2014/main" id="{EFF897BD-B276-AA9C-68F4-369258305E5E}"/>
              </a:ext>
            </a:extLst>
          </p:cNvPr>
          <p:cNvSpPr/>
          <p:nvPr/>
        </p:nvSpPr>
        <p:spPr>
          <a:xfrm>
            <a:off x="6734401" y="5105831"/>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a:extLst>
              <a:ext uri="{FF2B5EF4-FFF2-40B4-BE49-F238E27FC236}">
                <a16:creationId xmlns:a16="http://schemas.microsoft.com/office/drawing/2014/main" id="{777FB3EF-F0F6-32B9-D8A5-CC987FB53818}"/>
              </a:ext>
            </a:extLst>
          </p:cNvPr>
          <p:cNvSpPr/>
          <p:nvPr/>
        </p:nvSpPr>
        <p:spPr>
          <a:xfrm>
            <a:off x="9468285" y="4538370"/>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id="{A12718FE-F9B7-F354-4C02-32DDDDD2AA72}"/>
              </a:ext>
            </a:extLst>
          </p:cNvPr>
          <p:cNvSpPr/>
          <p:nvPr/>
        </p:nvSpPr>
        <p:spPr>
          <a:xfrm>
            <a:off x="10040707" y="5567775"/>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a:extLst>
              <a:ext uri="{FF2B5EF4-FFF2-40B4-BE49-F238E27FC236}">
                <a16:creationId xmlns:a16="http://schemas.microsoft.com/office/drawing/2014/main" id="{C336ABD1-94C5-9496-B3C9-9AF212FA4293}"/>
              </a:ext>
            </a:extLst>
          </p:cNvPr>
          <p:cNvSpPr/>
          <p:nvPr/>
        </p:nvSpPr>
        <p:spPr>
          <a:xfrm>
            <a:off x="10369649" y="5650494"/>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a:extLst>
              <a:ext uri="{FF2B5EF4-FFF2-40B4-BE49-F238E27FC236}">
                <a16:creationId xmlns:a16="http://schemas.microsoft.com/office/drawing/2014/main" id="{B6457069-2421-1EB7-92B0-4445833257F8}"/>
              </a:ext>
            </a:extLst>
          </p:cNvPr>
          <p:cNvSpPr/>
          <p:nvPr/>
        </p:nvSpPr>
        <p:spPr>
          <a:xfrm>
            <a:off x="7155403" y="5541025"/>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a:extLst>
              <a:ext uri="{FF2B5EF4-FFF2-40B4-BE49-F238E27FC236}">
                <a16:creationId xmlns:a16="http://schemas.microsoft.com/office/drawing/2014/main" id="{04F57B0C-A58A-FECE-4BCD-B74FA23CAA3E}"/>
              </a:ext>
            </a:extLst>
          </p:cNvPr>
          <p:cNvSpPr/>
          <p:nvPr/>
        </p:nvSpPr>
        <p:spPr>
          <a:xfrm>
            <a:off x="6836689" y="5694247"/>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a:extLst>
              <a:ext uri="{FF2B5EF4-FFF2-40B4-BE49-F238E27FC236}">
                <a16:creationId xmlns:a16="http://schemas.microsoft.com/office/drawing/2014/main" id="{C0CC7CEA-8B90-4CD2-2485-7B0AD5D32FA9}"/>
              </a:ext>
            </a:extLst>
          </p:cNvPr>
          <p:cNvSpPr/>
          <p:nvPr/>
        </p:nvSpPr>
        <p:spPr>
          <a:xfrm>
            <a:off x="7173926" y="5186704"/>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ounded Rectangle 251">
            <a:extLst>
              <a:ext uri="{FF2B5EF4-FFF2-40B4-BE49-F238E27FC236}">
                <a16:creationId xmlns:a16="http://schemas.microsoft.com/office/drawing/2014/main" id="{8FD274B3-D6D4-6342-A5DF-1F3C9148E9AC}"/>
              </a:ext>
            </a:extLst>
          </p:cNvPr>
          <p:cNvSpPr/>
          <p:nvPr/>
        </p:nvSpPr>
        <p:spPr>
          <a:xfrm>
            <a:off x="8307590" y="5576495"/>
            <a:ext cx="432513" cy="115823"/>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a:extLst>
              <a:ext uri="{FF2B5EF4-FFF2-40B4-BE49-F238E27FC236}">
                <a16:creationId xmlns:a16="http://schemas.microsoft.com/office/drawing/2014/main" id="{19DF4FDC-AAC5-28B0-3E70-C99838931B73}"/>
              </a:ext>
            </a:extLst>
          </p:cNvPr>
          <p:cNvSpPr/>
          <p:nvPr/>
        </p:nvSpPr>
        <p:spPr>
          <a:xfrm>
            <a:off x="8339455" y="5252896"/>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a:extLst>
              <a:ext uri="{FF2B5EF4-FFF2-40B4-BE49-F238E27FC236}">
                <a16:creationId xmlns:a16="http://schemas.microsoft.com/office/drawing/2014/main" id="{A480901D-6302-2D94-0CF9-B79B3D0302A2}"/>
              </a:ext>
            </a:extLst>
          </p:cNvPr>
          <p:cNvSpPr/>
          <p:nvPr/>
        </p:nvSpPr>
        <p:spPr>
          <a:xfrm>
            <a:off x="8455856" y="5328859"/>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ounded Rectangle 278">
            <a:extLst>
              <a:ext uri="{FF2B5EF4-FFF2-40B4-BE49-F238E27FC236}">
                <a16:creationId xmlns:a16="http://schemas.microsoft.com/office/drawing/2014/main" id="{CBBD95B6-3DCE-C6F9-2520-8ACF978810E7}"/>
              </a:ext>
            </a:extLst>
          </p:cNvPr>
          <p:cNvSpPr/>
          <p:nvPr/>
        </p:nvSpPr>
        <p:spPr>
          <a:xfrm>
            <a:off x="7721834" y="5469269"/>
            <a:ext cx="1213462" cy="113398"/>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a:extLst>
              <a:ext uri="{FF2B5EF4-FFF2-40B4-BE49-F238E27FC236}">
                <a16:creationId xmlns:a16="http://schemas.microsoft.com/office/drawing/2014/main" id="{0A533A0B-0909-F9C8-F3BF-FF214C2CE9ED}"/>
              </a:ext>
            </a:extLst>
          </p:cNvPr>
          <p:cNvSpPr/>
          <p:nvPr/>
        </p:nvSpPr>
        <p:spPr>
          <a:xfrm>
            <a:off x="8151130" y="5341153"/>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a:extLst>
              <a:ext uri="{FF2B5EF4-FFF2-40B4-BE49-F238E27FC236}">
                <a16:creationId xmlns:a16="http://schemas.microsoft.com/office/drawing/2014/main" id="{E111176E-966E-761F-3059-F343A9C2E0D6}"/>
              </a:ext>
            </a:extLst>
          </p:cNvPr>
          <p:cNvSpPr/>
          <p:nvPr/>
        </p:nvSpPr>
        <p:spPr>
          <a:xfrm>
            <a:off x="8001393" y="5403085"/>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id="{22BE9FCD-B211-FD0C-29E6-03EEE0F747D7}"/>
              </a:ext>
            </a:extLst>
          </p:cNvPr>
          <p:cNvSpPr/>
          <p:nvPr/>
        </p:nvSpPr>
        <p:spPr>
          <a:xfrm>
            <a:off x="8609323" y="5268518"/>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ounded Rectangle 272">
            <a:extLst>
              <a:ext uri="{FF2B5EF4-FFF2-40B4-BE49-F238E27FC236}">
                <a16:creationId xmlns:a16="http://schemas.microsoft.com/office/drawing/2014/main" id="{393BAFAC-EF43-132C-7D6B-C4CDC574655D}"/>
              </a:ext>
            </a:extLst>
          </p:cNvPr>
          <p:cNvSpPr/>
          <p:nvPr/>
        </p:nvSpPr>
        <p:spPr>
          <a:xfrm>
            <a:off x="8017628" y="4681215"/>
            <a:ext cx="2766435" cy="134782"/>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ounded Rectangle 274">
            <a:extLst>
              <a:ext uri="{FF2B5EF4-FFF2-40B4-BE49-F238E27FC236}">
                <a16:creationId xmlns:a16="http://schemas.microsoft.com/office/drawing/2014/main" id="{02393059-A295-D3BB-CBB6-8E7AC767C54F}"/>
              </a:ext>
            </a:extLst>
          </p:cNvPr>
          <p:cNvSpPr/>
          <p:nvPr/>
        </p:nvSpPr>
        <p:spPr>
          <a:xfrm>
            <a:off x="9821813" y="5480694"/>
            <a:ext cx="703572" cy="95801"/>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Oval 219">
            <a:extLst>
              <a:ext uri="{FF2B5EF4-FFF2-40B4-BE49-F238E27FC236}">
                <a16:creationId xmlns:a16="http://schemas.microsoft.com/office/drawing/2014/main" id="{97A51B6F-1FBB-FC0F-617B-6087159AFC2B}"/>
              </a:ext>
            </a:extLst>
          </p:cNvPr>
          <p:cNvSpPr/>
          <p:nvPr/>
        </p:nvSpPr>
        <p:spPr>
          <a:xfrm>
            <a:off x="10093855" y="4752001"/>
            <a:ext cx="45719" cy="4571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990CFCA9-1652-2EFF-1DF0-5217726673C7}"/>
              </a:ext>
            </a:extLst>
          </p:cNvPr>
          <p:cNvSpPr/>
          <p:nvPr/>
        </p:nvSpPr>
        <p:spPr>
          <a:xfrm>
            <a:off x="9556246" y="4743224"/>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a:extLst>
              <a:ext uri="{FF2B5EF4-FFF2-40B4-BE49-F238E27FC236}">
                <a16:creationId xmlns:a16="http://schemas.microsoft.com/office/drawing/2014/main" id="{A25BBDFC-BAB4-B161-94CC-34EBB87821A9}"/>
              </a:ext>
            </a:extLst>
          </p:cNvPr>
          <p:cNvSpPr/>
          <p:nvPr/>
        </p:nvSpPr>
        <p:spPr>
          <a:xfrm>
            <a:off x="9219382" y="5493729"/>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8E4AD374-4831-A314-90F1-B91E06E5A635}"/>
              </a:ext>
            </a:extLst>
          </p:cNvPr>
          <p:cNvSpPr/>
          <p:nvPr/>
        </p:nvSpPr>
        <p:spPr>
          <a:xfrm>
            <a:off x="9733020" y="5300683"/>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7C6A4664-1D73-AE54-CB12-212170031940}"/>
              </a:ext>
            </a:extLst>
          </p:cNvPr>
          <p:cNvGrpSpPr/>
          <p:nvPr/>
        </p:nvGrpSpPr>
        <p:grpSpPr>
          <a:xfrm>
            <a:off x="8905369" y="4624873"/>
            <a:ext cx="348068" cy="441040"/>
            <a:chOff x="1918852" y="5644955"/>
            <a:chExt cx="348068" cy="441040"/>
          </a:xfrm>
        </p:grpSpPr>
        <p:sp>
          <p:nvSpPr>
            <p:cNvPr id="88" name="Triangle 87">
              <a:extLst>
                <a:ext uri="{FF2B5EF4-FFF2-40B4-BE49-F238E27FC236}">
                  <a16:creationId xmlns:a16="http://schemas.microsoft.com/office/drawing/2014/main" id="{2AF725EB-38E2-80B5-A6C7-C1CA1C73B4B7}"/>
                </a:ext>
              </a:extLst>
            </p:cNvPr>
            <p:cNvSpPr/>
            <p:nvPr/>
          </p:nvSpPr>
          <p:spPr>
            <a:xfrm rot="18632666" flipH="1">
              <a:off x="1973716" y="5715777"/>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0A6D41EC-8F08-3E67-0D35-7B76CE9314EF}"/>
                </a:ext>
              </a:extLst>
            </p:cNvPr>
            <p:cNvCxnSpPr>
              <a:cxnSpLocks/>
            </p:cNvCxnSpPr>
            <p:nvPr/>
          </p:nvCxnSpPr>
          <p:spPr>
            <a:xfrm>
              <a:off x="2019262" y="5811148"/>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5FA7824-0591-763A-2FCF-10DDEC5FB63A}"/>
                </a:ext>
              </a:extLst>
            </p:cNvPr>
            <p:cNvCxnSpPr>
              <a:cxnSpLocks/>
            </p:cNvCxnSpPr>
            <p:nvPr/>
          </p:nvCxnSpPr>
          <p:spPr>
            <a:xfrm flipH="1" flipV="1">
              <a:off x="2016132" y="5893883"/>
              <a:ext cx="107027" cy="13101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2019103-A4E4-825E-E54F-7D659739883C}"/>
                </a:ext>
              </a:extLst>
            </p:cNvPr>
            <p:cNvCxnSpPr>
              <a:cxnSpLocks/>
            </p:cNvCxnSpPr>
            <p:nvPr/>
          </p:nvCxnSpPr>
          <p:spPr>
            <a:xfrm flipH="1">
              <a:off x="2063205" y="5918576"/>
              <a:ext cx="37548" cy="34001"/>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92" name="Triangle 91">
              <a:extLst>
                <a:ext uri="{FF2B5EF4-FFF2-40B4-BE49-F238E27FC236}">
                  <a16:creationId xmlns:a16="http://schemas.microsoft.com/office/drawing/2014/main" id="{1D4BCB07-674A-BDEF-19DD-888F5BC344E3}"/>
                </a:ext>
              </a:extLst>
            </p:cNvPr>
            <p:cNvSpPr/>
            <p:nvPr/>
          </p:nvSpPr>
          <p:spPr>
            <a:xfrm flipH="1">
              <a:off x="2096181" y="5830311"/>
              <a:ext cx="9144" cy="91440"/>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2969342F-9EE0-1059-84D2-D9313C63FDCA}"/>
                </a:ext>
              </a:extLst>
            </p:cNvPr>
            <p:cNvCxnSpPr>
              <a:cxnSpLocks/>
            </p:cNvCxnSpPr>
            <p:nvPr/>
          </p:nvCxnSpPr>
          <p:spPr>
            <a:xfrm flipV="1">
              <a:off x="2123204" y="6021189"/>
              <a:ext cx="0" cy="64806"/>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292F8F5-72E6-362F-B9EF-455D5BB28EA7}"/>
                </a:ext>
              </a:extLst>
            </p:cNvPr>
            <p:cNvCxnSpPr>
              <a:cxnSpLocks/>
            </p:cNvCxnSpPr>
            <p:nvPr/>
          </p:nvCxnSpPr>
          <p:spPr>
            <a:xfrm flipV="1">
              <a:off x="2123204" y="5989242"/>
              <a:ext cx="42670" cy="63895"/>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0CDF236-317E-AA08-5AFD-9F2F420AD60E}"/>
                </a:ext>
              </a:extLst>
            </p:cNvPr>
            <p:cNvCxnSpPr>
              <a:cxnSpLocks/>
            </p:cNvCxnSpPr>
            <p:nvPr/>
          </p:nvCxnSpPr>
          <p:spPr>
            <a:xfrm flipH="1" flipV="1">
              <a:off x="2164185" y="5921751"/>
              <a:ext cx="1689" cy="7497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1227E69-8E8D-B49A-5D43-371CD97AEA48}"/>
                </a:ext>
              </a:extLst>
            </p:cNvPr>
            <p:cNvCxnSpPr>
              <a:cxnSpLocks/>
            </p:cNvCxnSpPr>
            <p:nvPr/>
          </p:nvCxnSpPr>
          <p:spPr>
            <a:xfrm flipH="1">
              <a:off x="2164185" y="5872878"/>
              <a:ext cx="51201" cy="54631"/>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02B4DED-CA9C-4729-5AFD-7848AB2D734D}"/>
                </a:ext>
              </a:extLst>
            </p:cNvPr>
            <p:cNvCxnSpPr>
              <a:cxnSpLocks/>
            </p:cNvCxnSpPr>
            <p:nvPr/>
          </p:nvCxnSpPr>
          <p:spPr>
            <a:xfrm>
              <a:off x="2215386" y="5778342"/>
              <a:ext cx="0" cy="98107"/>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1A65A59-8C97-7075-11D2-DBF7C28F7B39}"/>
                </a:ext>
              </a:extLst>
            </p:cNvPr>
            <p:cNvCxnSpPr>
              <a:cxnSpLocks/>
            </p:cNvCxnSpPr>
            <p:nvPr/>
          </p:nvCxnSpPr>
          <p:spPr>
            <a:xfrm>
              <a:off x="2154661" y="5857116"/>
              <a:ext cx="36010" cy="36902"/>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99" name="Triangle 98">
              <a:extLst>
                <a:ext uri="{FF2B5EF4-FFF2-40B4-BE49-F238E27FC236}">
                  <a16:creationId xmlns:a16="http://schemas.microsoft.com/office/drawing/2014/main" id="{01E23B9E-EE7D-C1F5-B744-174A9894B5EC}"/>
                </a:ext>
              </a:extLst>
            </p:cNvPr>
            <p:cNvSpPr/>
            <p:nvPr/>
          </p:nvSpPr>
          <p:spPr>
            <a:xfrm rot="2355874" flipH="1">
              <a:off x="2257776" y="5644955"/>
              <a:ext cx="9144" cy="155448"/>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riangle 99">
              <a:extLst>
                <a:ext uri="{FF2B5EF4-FFF2-40B4-BE49-F238E27FC236}">
                  <a16:creationId xmlns:a16="http://schemas.microsoft.com/office/drawing/2014/main" id="{94B80EEC-396C-655B-69E6-5745818916F3}"/>
                </a:ext>
              </a:extLst>
            </p:cNvPr>
            <p:cNvSpPr/>
            <p:nvPr/>
          </p:nvSpPr>
          <p:spPr>
            <a:xfrm rot="18632666" flipH="1">
              <a:off x="2112015" y="5681499"/>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13035F8F-7BF0-ED5B-CC58-12017FB0F1A3}"/>
                </a:ext>
              </a:extLst>
            </p:cNvPr>
            <p:cNvCxnSpPr>
              <a:cxnSpLocks/>
            </p:cNvCxnSpPr>
            <p:nvPr/>
          </p:nvCxnSpPr>
          <p:spPr>
            <a:xfrm>
              <a:off x="2157561" y="5776870"/>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E824EE77-4177-56FC-CEFD-32F7A29CFC10}"/>
              </a:ext>
            </a:extLst>
          </p:cNvPr>
          <p:cNvGrpSpPr/>
          <p:nvPr/>
        </p:nvGrpSpPr>
        <p:grpSpPr>
          <a:xfrm>
            <a:off x="9648464" y="4621907"/>
            <a:ext cx="348068" cy="441040"/>
            <a:chOff x="1918852" y="5644955"/>
            <a:chExt cx="348068" cy="441040"/>
          </a:xfrm>
        </p:grpSpPr>
        <p:sp>
          <p:nvSpPr>
            <p:cNvPr id="103" name="Triangle 102">
              <a:extLst>
                <a:ext uri="{FF2B5EF4-FFF2-40B4-BE49-F238E27FC236}">
                  <a16:creationId xmlns:a16="http://schemas.microsoft.com/office/drawing/2014/main" id="{7C73DF88-DFB3-EE99-1AF4-7CA095B5A573}"/>
                </a:ext>
              </a:extLst>
            </p:cNvPr>
            <p:cNvSpPr/>
            <p:nvPr/>
          </p:nvSpPr>
          <p:spPr>
            <a:xfrm rot="18632666" flipH="1">
              <a:off x="1973716" y="5715777"/>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D55310F5-8949-BA0A-3B97-33086FCA1B93}"/>
                </a:ext>
              </a:extLst>
            </p:cNvPr>
            <p:cNvCxnSpPr>
              <a:cxnSpLocks/>
            </p:cNvCxnSpPr>
            <p:nvPr/>
          </p:nvCxnSpPr>
          <p:spPr>
            <a:xfrm>
              <a:off x="2019262" y="5811148"/>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77582E7-FBB1-70CA-50E0-6A70581FAED5}"/>
                </a:ext>
              </a:extLst>
            </p:cNvPr>
            <p:cNvCxnSpPr>
              <a:cxnSpLocks/>
            </p:cNvCxnSpPr>
            <p:nvPr/>
          </p:nvCxnSpPr>
          <p:spPr>
            <a:xfrm flipH="1" flipV="1">
              <a:off x="2016132" y="5893883"/>
              <a:ext cx="107027" cy="13101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93FABF7-D0A1-CE38-03BB-F393C6DC233F}"/>
                </a:ext>
              </a:extLst>
            </p:cNvPr>
            <p:cNvCxnSpPr>
              <a:cxnSpLocks/>
            </p:cNvCxnSpPr>
            <p:nvPr/>
          </p:nvCxnSpPr>
          <p:spPr>
            <a:xfrm flipH="1">
              <a:off x="2063205" y="5918576"/>
              <a:ext cx="37548" cy="34001"/>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07" name="Triangle 106">
              <a:extLst>
                <a:ext uri="{FF2B5EF4-FFF2-40B4-BE49-F238E27FC236}">
                  <a16:creationId xmlns:a16="http://schemas.microsoft.com/office/drawing/2014/main" id="{1D80AB0D-B1BD-A960-8432-AC5714ADE689}"/>
                </a:ext>
              </a:extLst>
            </p:cNvPr>
            <p:cNvSpPr/>
            <p:nvPr/>
          </p:nvSpPr>
          <p:spPr>
            <a:xfrm flipH="1">
              <a:off x="2096181" y="5830311"/>
              <a:ext cx="9144" cy="91440"/>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Connector 107">
              <a:extLst>
                <a:ext uri="{FF2B5EF4-FFF2-40B4-BE49-F238E27FC236}">
                  <a16:creationId xmlns:a16="http://schemas.microsoft.com/office/drawing/2014/main" id="{E561E6B0-BB63-ED69-715A-CCB166BEF04C}"/>
                </a:ext>
              </a:extLst>
            </p:cNvPr>
            <p:cNvCxnSpPr>
              <a:cxnSpLocks/>
            </p:cNvCxnSpPr>
            <p:nvPr/>
          </p:nvCxnSpPr>
          <p:spPr>
            <a:xfrm flipV="1">
              <a:off x="2123204" y="6021189"/>
              <a:ext cx="0" cy="64806"/>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5595059-0A30-A676-A905-9300B8A745BB}"/>
                </a:ext>
              </a:extLst>
            </p:cNvPr>
            <p:cNvCxnSpPr>
              <a:cxnSpLocks/>
            </p:cNvCxnSpPr>
            <p:nvPr/>
          </p:nvCxnSpPr>
          <p:spPr>
            <a:xfrm flipV="1">
              <a:off x="2123204" y="5989242"/>
              <a:ext cx="42670" cy="63895"/>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06A0498-3E6F-A70B-FFEB-C258F8BD5B04}"/>
                </a:ext>
              </a:extLst>
            </p:cNvPr>
            <p:cNvCxnSpPr>
              <a:cxnSpLocks/>
            </p:cNvCxnSpPr>
            <p:nvPr/>
          </p:nvCxnSpPr>
          <p:spPr>
            <a:xfrm flipH="1" flipV="1">
              <a:off x="2164185" y="5921751"/>
              <a:ext cx="1689" cy="7497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67E3D825-02AB-4E6E-F43D-133B3FF7222B}"/>
                </a:ext>
              </a:extLst>
            </p:cNvPr>
            <p:cNvCxnSpPr>
              <a:cxnSpLocks/>
            </p:cNvCxnSpPr>
            <p:nvPr/>
          </p:nvCxnSpPr>
          <p:spPr>
            <a:xfrm flipH="1">
              <a:off x="2164185" y="5872878"/>
              <a:ext cx="51201" cy="54631"/>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17B2442-93A7-5CF2-8474-713CB2F10AF0}"/>
                </a:ext>
              </a:extLst>
            </p:cNvPr>
            <p:cNvCxnSpPr>
              <a:cxnSpLocks/>
            </p:cNvCxnSpPr>
            <p:nvPr/>
          </p:nvCxnSpPr>
          <p:spPr>
            <a:xfrm>
              <a:off x="2215386" y="5778342"/>
              <a:ext cx="0" cy="98107"/>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497DE300-1945-01BA-E05A-57E22308760A}"/>
                </a:ext>
              </a:extLst>
            </p:cNvPr>
            <p:cNvCxnSpPr>
              <a:cxnSpLocks/>
            </p:cNvCxnSpPr>
            <p:nvPr/>
          </p:nvCxnSpPr>
          <p:spPr>
            <a:xfrm>
              <a:off x="2154661" y="5857116"/>
              <a:ext cx="36010" cy="36902"/>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14" name="Triangle 113">
              <a:extLst>
                <a:ext uri="{FF2B5EF4-FFF2-40B4-BE49-F238E27FC236}">
                  <a16:creationId xmlns:a16="http://schemas.microsoft.com/office/drawing/2014/main" id="{F0576AA9-A68B-F9D3-B827-0D861BAF2B01}"/>
                </a:ext>
              </a:extLst>
            </p:cNvPr>
            <p:cNvSpPr/>
            <p:nvPr/>
          </p:nvSpPr>
          <p:spPr>
            <a:xfrm rot="2355874" flipH="1">
              <a:off x="2257776" y="5644955"/>
              <a:ext cx="9144" cy="155448"/>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riangle 114">
              <a:extLst>
                <a:ext uri="{FF2B5EF4-FFF2-40B4-BE49-F238E27FC236}">
                  <a16:creationId xmlns:a16="http://schemas.microsoft.com/office/drawing/2014/main" id="{C4876949-A18E-BE9B-35B0-A98552BC67C5}"/>
                </a:ext>
              </a:extLst>
            </p:cNvPr>
            <p:cNvSpPr/>
            <p:nvPr/>
          </p:nvSpPr>
          <p:spPr>
            <a:xfrm rot="18632666" flipH="1">
              <a:off x="2112015" y="5681499"/>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6" name="Straight Connector 115">
              <a:extLst>
                <a:ext uri="{FF2B5EF4-FFF2-40B4-BE49-F238E27FC236}">
                  <a16:creationId xmlns:a16="http://schemas.microsoft.com/office/drawing/2014/main" id="{C40B760C-5AD8-4A7B-BB8D-A12DD22EBF72}"/>
                </a:ext>
              </a:extLst>
            </p:cNvPr>
            <p:cNvCxnSpPr>
              <a:cxnSpLocks/>
            </p:cNvCxnSpPr>
            <p:nvPr/>
          </p:nvCxnSpPr>
          <p:spPr>
            <a:xfrm>
              <a:off x="2157561" y="5776870"/>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grpSp>
      <p:grpSp>
        <p:nvGrpSpPr>
          <p:cNvPr id="117" name="Group 116">
            <a:extLst>
              <a:ext uri="{FF2B5EF4-FFF2-40B4-BE49-F238E27FC236}">
                <a16:creationId xmlns:a16="http://schemas.microsoft.com/office/drawing/2014/main" id="{D5E05994-A737-B903-5720-156FD7DBBF98}"/>
              </a:ext>
            </a:extLst>
          </p:cNvPr>
          <p:cNvGrpSpPr/>
          <p:nvPr/>
        </p:nvGrpSpPr>
        <p:grpSpPr>
          <a:xfrm rot="10800000">
            <a:off x="8645661" y="5224283"/>
            <a:ext cx="348068" cy="441040"/>
            <a:chOff x="1918852" y="5644955"/>
            <a:chExt cx="348068" cy="441040"/>
          </a:xfrm>
        </p:grpSpPr>
        <p:sp>
          <p:nvSpPr>
            <p:cNvPr id="118" name="Triangle 117">
              <a:extLst>
                <a:ext uri="{FF2B5EF4-FFF2-40B4-BE49-F238E27FC236}">
                  <a16:creationId xmlns:a16="http://schemas.microsoft.com/office/drawing/2014/main" id="{A8A91D1D-7B76-3978-F6D7-F44C129C125F}"/>
                </a:ext>
              </a:extLst>
            </p:cNvPr>
            <p:cNvSpPr/>
            <p:nvPr/>
          </p:nvSpPr>
          <p:spPr>
            <a:xfrm rot="18632666" flipH="1">
              <a:off x="1973716" y="5715777"/>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 name="Straight Connector 118">
              <a:extLst>
                <a:ext uri="{FF2B5EF4-FFF2-40B4-BE49-F238E27FC236}">
                  <a16:creationId xmlns:a16="http://schemas.microsoft.com/office/drawing/2014/main" id="{AAD8D81A-E118-E510-B8CE-AC2B1118CB67}"/>
                </a:ext>
              </a:extLst>
            </p:cNvPr>
            <p:cNvCxnSpPr>
              <a:cxnSpLocks/>
            </p:cNvCxnSpPr>
            <p:nvPr/>
          </p:nvCxnSpPr>
          <p:spPr>
            <a:xfrm>
              <a:off x="2019262" y="5811148"/>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C24E40BD-9FC0-5764-96F2-2B536220B809}"/>
                </a:ext>
              </a:extLst>
            </p:cNvPr>
            <p:cNvCxnSpPr>
              <a:cxnSpLocks/>
            </p:cNvCxnSpPr>
            <p:nvPr/>
          </p:nvCxnSpPr>
          <p:spPr>
            <a:xfrm flipH="1" flipV="1">
              <a:off x="2016132" y="5893883"/>
              <a:ext cx="107027" cy="13101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70C893B-15A0-AC9C-6814-ACB306542002}"/>
                </a:ext>
              </a:extLst>
            </p:cNvPr>
            <p:cNvCxnSpPr>
              <a:cxnSpLocks/>
            </p:cNvCxnSpPr>
            <p:nvPr/>
          </p:nvCxnSpPr>
          <p:spPr>
            <a:xfrm flipH="1">
              <a:off x="2063205" y="5918576"/>
              <a:ext cx="37548" cy="34001"/>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22" name="Triangle 121">
              <a:extLst>
                <a:ext uri="{FF2B5EF4-FFF2-40B4-BE49-F238E27FC236}">
                  <a16:creationId xmlns:a16="http://schemas.microsoft.com/office/drawing/2014/main" id="{7E61DFC2-E937-2701-B39C-75C6E2815351}"/>
                </a:ext>
              </a:extLst>
            </p:cNvPr>
            <p:cNvSpPr/>
            <p:nvPr/>
          </p:nvSpPr>
          <p:spPr>
            <a:xfrm flipH="1">
              <a:off x="2096181" y="5830311"/>
              <a:ext cx="9144" cy="91440"/>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F5FA5574-312E-B25A-191D-C623B9A8BA8C}"/>
                </a:ext>
              </a:extLst>
            </p:cNvPr>
            <p:cNvCxnSpPr>
              <a:cxnSpLocks/>
            </p:cNvCxnSpPr>
            <p:nvPr/>
          </p:nvCxnSpPr>
          <p:spPr>
            <a:xfrm flipV="1">
              <a:off x="2123204" y="6021189"/>
              <a:ext cx="0" cy="64806"/>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3FF6372C-1F88-C0A5-72AD-B88C536F45C2}"/>
                </a:ext>
              </a:extLst>
            </p:cNvPr>
            <p:cNvCxnSpPr>
              <a:cxnSpLocks/>
            </p:cNvCxnSpPr>
            <p:nvPr/>
          </p:nvCxnSpPr>
          <p:spPr>
            <a:xfrm flipV="1">
              <a:off x="2123204" y="5989242"/>
              <a:ext cx="42670" cy="63895"/>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9CE1B6A-CAD8-F4A4-5914-2BDC187C16CE}"/>
                </a:ext>
              </a:extLst>
            </p:cNvPr>
            <p:cNvCxnSpPr>
              <a:cxnSpLocks/>
            </p:cNvCxnSpPr>
            <p:nvPr/>
          </p:nvCxnSpPr>
          <p:spPr>
            <a:xfrm flipH="1" flipV="1">
              <a:off x="2164185" y="5921751"/>
              <a:ext cx="1689" cy="7497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59127A8-1F90-9CF8-21E6-A2A1F7836BBD}"/>
                </a:ext>
              </a:extLst>
            </p:cNvPr>
            <p:cNvCxnSpPr>
              <a:cxnSpLocks/>
            </p:cNvCxnSpPr>
            <p:nvPr/>
          </p:nvCxnSpPr>
          <p:spPr>
            <a:xfrm flipH="1">
              <a:off x="2164185" y="5872878"/>
              <a:ext cx="51201" cy="54631"/>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AF6BAB7-C757-6363-6403-E70F8AEF2588}"/>
                </a:ext>
              </a:extLst>
            </p:cNvPr>
            <p:cNvCxnSpPr>
              <a:cxnSpLocks/>
            </p:cNvCxnSpPr>
            <p:nvPr/>
          </p:nvCxnSpPr>
          <p:spPr>
            <a:xfrm>
              <a:off x="2215386" y="5778342"/>
              <a:ext cx="0" cy="98107"/>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9050D36-793D-1DC0-9399-520E868F691C}"/>
                </a:ext>
              </a:extLst>
            </p:cNvPr>
            <p:cNvCxnSpPr>
              <a:cxnSpLocks/>
            </p:cNvCxnSpPr>
            <p:nvPr/>
          </p:nvCxnSpPr>
          <p:spPr>
            <a:xfrm>
              <a:off x="2154661" y="5857116"/>
              <a:ext cx="36010" cy="36902"/>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29" name="Triangle 128">
              <a:extLst>
                <a:ext uri="{FF2B5EF4-FFF2-40B4-BE49-F238E27FC236}">
                  <a16:creationId xmlns:a16="http://schemas.microsoft.com/office/drawing/2014/main" id="{0FC39CBA-BC27-39B3-AC4C-EBDBA50319D0}"/>
                </a:ext>
              </a:extLst>
            </p:cNvPr>
            <p:cNvSpPr/>
            <p:nvPr/>
          </p:nvSpPr>
          <p:spPr>
            <a:xfrm rot="2355874" flipH="1">
              <a:off x="2257776" y="5644955"/>
              <a:ext cx="9144" cy="155448"/>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riangle 129">
              <a:extLst>
                <a:ext uri="{FF2B5EF4-FFF2-40B4-BE49-F238E27FC236}">
                  <a16:creationId xmlns:a16="http://schemas.microsoft.com/office/drawing/2014/main" id="{BC8C6093-9BE4-9B7B-85AF-2F086B078550}"/>
                </a:ext>
              </a:extLst>
            </p:cNvPr>
            <p:cNvSpPr/>
            <p:nvPr/>
          </p:nvSpPr>
          <p:spPr>
            <a:xfrm rot="18632666" flipH="1">
              <a:off x="2112015" y="5681499"/>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BD695679-7BEB-0C32-A63A-379887548A18}"/>
                </a:ext>
              </a:extLst>
            </p:cNvPr>
            <p:cNvCxnSpPr>
              <a:cxnSpLocks/>
            </p:cNvCxnSpPr>
            <p:nvPr/>
          </p:nvCxnSpPr>
          <p:spPr>
            <a:xfrm>
              <a:off x="2157561" y="5776870"/>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id="{804E1337-63B2-4B65-23E7-595611762B25}"/>
              </a:ext>
            </a:extLst>
          </p:cNvPr>
          <p:cNvGrpSpPr/>
          <p:nvPr/>
        </p:nvGrpSpPr>
        <p:grpSpPr>
          <a:xfrm rot="10800000">
            <a:off x="9307236" y="5221543"/>
            <a:ext cx="348068" cy="441040"/>
            <a:chOff x="1918852" y="5644955"/>
            <a:chExt cx="348068" cy="441040"/>
          </a:xfrm>
        </p:grpSpPr>
        <p:sp>
          <p:nvSpPr>
            <p:cNvPr id="133" name="Triangle 132">
              <a:extLst>
                <a:ext uri="{FF2B5EF4-FFF2-40B4-BE49-F238E27FC236}">
                  <a16:creationId xmlns:a16="http://schemas.microsoft.com/office/drawing/2014/main" id="{7A770F75-85E5-34DC-6DB5-2D81C53304A2}"/>
                </a:ext>
              </a:extLst>
            </p:cNvPr>
            <p:cNvSpPr/>
            <p:nvPr/>
          </p:nvSpPr>
          <p:spPr>
            <a:xfrm rot="18632666" flipH="1">
              <a:off x="1973716" y="5715777"/>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Straight Connector 133">
              <a:extLst>
                <a:ext uri="{FF2B5EF4-FFF2-40B4-BE49-F238E27FC236}">
                  <a16:creationId xmlns:a16="http://schemas.microsoft.com/office/drawing/2014/main" id="{9FFFD70F-0664-6428-4C28-5AB99C0902B7}"/>
                </a:ext>
              </a:extLst>
            </p:cNvPr>
            <p:cNvCxnSpPr>
              <a:cxnSpLocks/>
            </p:cNvCxnSpPr>
            <p:nvPr/>
          </p:nvCxnSpPr>
          <p:spPr>
            <a:xfrm>
              <a:off x="2019262" y="5811148"/>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A3BF87C-EC32-BDD7-C64D-4F6E0A02FD3B}"/>
                </a:ext>
              </a:extLst>
            </p:cNvPr>
            <p:cNvCxnSpPr>
              <a:cxnSpLocks/>
            </p:cNvCxnSpPr>
            <p:nvPr/>
          </p:nvCxnSpPr>
          <p:spPr>
            <a:xfrm flipH="1" flipV="1">
              <a:off x="2016132" y="5893883"/>
              <a:ext cx="107027" cy="13101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577B7EA-C7F4-0774-A788-9BDD83B65E7E}"/>
                </a:ext>
              </a:extLst>
            </p:cNvPr>
            <p:cNvCxnSpPr>
              <a:cxnSpLocks/>
            </p:cNvCxnSpPr>
            <p:nvPr/>
          </p:nvCxnSpPr>
          <p:spPr>
            <a:xfrm flipH="1">
              <a:off x="2063205" y="5918576"/>
              <a:ext cx="37548" cy="34001"/>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37" name="Triangle 136">
              <a:extLst>
                <a:ext uri="{FF2B5EF4-FFF2-40B4-BE49-F238E27FC236}">
                  <a16:creationId xmlns:a16="http://schemas.microsoft.com/office/drawing/2014/main" id="{0D4E29DD-1155-A7F4-D89B-B9E0EEB9AB18}"/>
                </a:ext>
              </a:extLst>
            </p:cNvPr>
            <p:cNvSpPr/>
            <p:nvPr/>
          </p:nvSpPr>
          <p:spPr>
            <a:xfrm flipH="1">
              <a:off x="2096181" y="5830311"/>
              <a:ext cx="9144" cy="91440"/>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Connector 137">
              <a:extLst>
                <a:ext uri="{FF2B5EF4-FFF2-40B4-BE49-F238E27FC236}">
                  <a16:creationId xmlns:a16="http://schemas.microsoft.com/office/drawing/2014/main" id="{E4DECAF0-69CC-27EF-1FA3-D8D13BC7B2EF}"/>
                </a:ext>
              </a:extLst>
            </p:cNvPr>
            <p:cNvCxnSpPr>
              <a:cxnSpLocks/>
            </p:cNvCxnSpPr>
            <p:nvPr/>
          </p:nvCxnSpPr>
          <p:spPr>
            <a:xfrm flipV="1">
              <a:off x="2123204" y="6021189"/>
              <a:ext cx="0" cy="64806"/>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5FA3F39-34E3-8F87-9DAF-1557BA58D627}"/>
                </a:ext>
              </a:extLst>
            </p:cNvPr>
            <p:cNvCxnSpPr>
              <a:cxnSpLocks/>
            </p:cNvCxnSpPr>
            <p:nvPr/>
          </p:nvCxnSpPr>
          <p:spPr>
            <a:xfrm flipV="1">
              <a:off x="2123204" y="5989242"/>
              <a:ext cx="42670" cy="63895"/>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0EE9E86F-AB59-C804-772D-A31B4EBA20D7}"/>
                </a:ext>
              </a:extLst>
            </p:cNvPr>
            <p:cNvCxnSpPr>
              <a:cxnSpLocks/>
            </p:cNvCxnSpPr>
            <p:nvPr/>
          </p:nvCxnSpPr>
          <p:spPr>
            <a:xfrm flipH="1" flipV="1">
              <a:off x="2164185" y="5921751"/>
              <a:ext cx="1689" cy="7497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D8C5F8C-8367-DFF6-7DB0-C3D26ED11985}"/>
                </a:ext>
              </a:extLst>
            </p:cNvPr>
            <p:cNvCxnSpPr>
              <a:cxnSpLocks/>
            </p:cNvCxnSpPr>
            <p:nvPr/>
          </p:nvCxnSpPr>
          <p:spPr>
            <a:xfrm flipH="1">
              <a:off x="2164185" y="5872878"/>
              <a:ext cx="51201" cy="54631"/>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03B0D60C-D345-CFE3-03AE-18680F6F39E0}"/>
                </a:ext>
              </a:extLst>
            </p:cNvPr>
            <p:cNvCxnSpPr>
              <a:cxnSpLocks/>
            </p:cNvCxnSpPr>
            <p:nvPr/>
          </p:nvCxnSpPr>
          <p:spPr>
            <a:xfrm>
              <a:off x="2215386" y="5778342"/>
              <a:ext cx="0" cy="98107"/>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90ABDC9-D03C-6A66-9EA6-DC229937BCF4}"/>
                </a:ext>
              </a:extLst>
            </p:cNvPr>
            <p:cNvCxnSpPr>
              <a:cxnSpLocks/>
            </p:cNvCxnSpPr>
            <p:nvPr/>
          </p:nvCxnSpPr>
          <p:spPr>
            <a:xfrm>
              <a:off x="2154661" y="5857116"/>
              <a:ext cx="36010" cy="36902"/>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44" name="Triangle 143">
              <a:extLst>
                <a:ext uri="{FF2B5EF4-FFF2-40B4-BE49-F238E27FC236}">
                  <a16:creationId xmlns:a16="http://schemas.microsoft.com/office/drawing/2014/main" id="{640F2255-6B24-9557-A94F-4F5A644E8CD1}"/>
                </a:ext>
              </a:extLst>
            </p:cNvPr>
            <p:cNvSpPr/>
            <p:nvPr/>
          </p:nvSpPr>
          <p:spPr>
            <a:xfrm rot="2355874" flipH="1">
              <a:off x="2257776" y="5644955"/>
              <a:ext cx="9144" cy="155448"/>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Triangle 144">
              <a:extLst>
                <a:ext uri="{FF2B5EF4-FFF2-40B4-BE49-F238E27FC236}">
                  <a16:creationId xmlns:a16="http://schemas.microsoft.com/office/drawing/2014/main" id="{5A5C5232-626A-AC1F-3FA9-5C44E41FBEE9}"/>
                </a:ext>
              </a:extLst>
            </p:cNvPr>
            <p:cNvSpPr/>
            <p:nvPr/>
          </p:nvSpPr>
          <p:spPr>
            <a:xfrm rot="18632666" flipH="1">
              <a:off x="2112015" y="5681499"/>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Connector 145">
              <a:extLst>
                <a:ext uri="{FF2B5EF4-FFF2-40B4-BE49-F238E27FC236}">
                  <a16:creationId xmlns:a16="http://schemas.microsoft.com/office/drawing/2014/main" id="{12F298C4-75EC-1235-3984-B9FC173B4560}"/>
                </a:ext>
              </a:extLst>
            </p:cNvPr>
            <p:cNvCxnSpPr>
              <a:cxnSpLocks/>
            </p:cNvCxnSpPr>
            <p:nvPr/>
          </p:nvCxnSpPr>
          <p:spPr>
            <a:xfrm>
              <a:off x="2157561" y="5776870"/>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grpSp>
      <p:grpSp>
        <p:nvGrpSpPr>
          <p:cNvPr id="147" name="Group 146">
            <a:extLst>
              <a:ext uri="{FF2B5EF4-FFF2-40B4-BE49-F238E27FC236}">
                <a16:creationId xmlns:a16="http://schemas.microsoft.com/office/drawing/2014/main" id="{22078B1F-52EB-6F4C-D2AB-DE5877CFBE34}"/>
              </a:ext>
            </a:extLst>
          </p:cNvPr>
          <p:cNvGrpSpPr/>
          <p:nvPr/>
        </p:nvGrpSpPr>
        <p:grpSpPr>
          <a:xfrm rot="10800000">
            <a:off x="10050331" y="5218577"/>
            <a:ext cx="348068" cy="441040"/>
            <a:chOff x="1918852" y="5644955"/>
            <a:chExt cx="348068" cy="441040"/>
          </a:xfrm>
        </p:grpSpPr>
        <p:sp>
          <p:nvSpPr>
            <p:cNvPr id="148" name="Triangle 147">
              <a:extLst>
                <a:ext uri="{FF2B5EF4-FFF2-40B4-BE49-F238E27FC236}">
                  <a16:creationId xmlns:a16="http://schemas.microsoft.com/office/drawing/2014/main" id="{A0558399-68A7-D241-3CB5-19D446DEBC59}"/>
                </a:ext>
              </a:extLst>
            </p:cNvPr>
            <p:cNvSpPr/>
            <p:nvPr/>
          </p:nvSpPr>
          <p:spPr>
            <a:xfrm rot="18632666" flipH="1">
              <a:off x="1973716" y="5715777"/>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 name="Straight Connector 148">
              <a:extLst>
                <a:ext uri="{FF2B5EF4-FFF2-40B4-BE49-F238E27FC236}">
                  <a16:creationId xmlns:a16="http://schemas.microsoft.com/office/drawing/2014/main" id="{A0E1735F-A06A-2A21-AD3B-1F1AE61CF690}"/>
                </a:ext>
              </a:extLst>
            </p:cNvPr>
            <p:cNvCxnSpPr>
              <a:cxnSpLocks/>
            </p:cNvCxnSpPr>
            <p:nvPr/>
          </p:nvCxnSpPr>
          <p:spPr>
            <a:xfrm>
              <a:off x="2019262" y="5811148"/>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87A9704-9FA4-848A-9E61-01C92391D1F6}"/>
                </a:ext>
              </a:extLst>
            </p:cNvPr>
            <p:cNvCxnSpPr>
              <a:cxnSpLocks/>
            </p:cNvCxnSpPr>
            <p:nvPr/>
          </p:nvCxnSpPr>
          <p:spPr>
            <a:xfrm flipH="1" flipV="1">
              <a:off x="2016132" y="5893883"/>
              <a:ext cx="107027" cy="13101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E4DC1763-A9BB-F170-0C37-459D9227BE2B}"/>
                </a:ext>
              </a:extLst>
            </p:cNvPr>
            <p:cNvCxnSpPr>
              <a:cxnSpLocks/>
            </p:cNvCxnSpPr>
            <p:nvPr/>
          </p:nvCxnSpPr>
          <p:spPr>
            <a:xfrm flipH="1">
              <a:off x="2063205" y="5918576"/>
              <a:ext cx="37548" cy="34001"/>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52" name="Triangle 151">
              <a:extLst>
                <a:ext uri="{FF2B5EF4-FFF2-40B4-BE49-F238E27FC236}">
                  <a16:creationId xmlns:a16="http://schemas.microsoft.com/office/drawing/2014/main" id="{4840B6ED-DEDB-75A7-D232-167700A41743}"/>
                </a:ext>
              </a:extLst>
            </p:cNvPr>
            <p:cNvSpPr/>
            <p:nvPr/>
          </p:nvSpPr>
          <p:spPr>
            <a:xfrm flipH="1">
              <a:off x="2096181" y="5830311"/>
              <a:ext cx="9144" cy="91440"/>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3" name="Straight Connector 152">
              <a:extLst>
                <a:ext uri="{FF2B5EF4-FFF2-40B4-BE49-F238E27FC236}">
                  <a16:creationId xmlns:a16="http://schemas.microsoft.com/office/drawing/2014/main" id="{68CC369F-9C63-4990-7DCD-72AF4DF04480}"/>
                </a:ext>
              </a:extLst>
            </p:cNvPr>
            <p:cNvCxnSpPr>
              <a:cxnSpLocks/>
            </p:cNvCxnSpPr>
            <p:nvPr/>
          </p:nvCxnSpPr>
          <p:spPr>
            <a:xfrm flipV="1">
              <a:off x="2123204" y="6021189"/>
              <a:ext cx="0" cy="64806"/>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E6E52E01-45C7-5933-6A72-EAEDFAAF1EDA}"/>
                </a:ext>
              </a:extLst>
            </p:cNvPr>
            <p:cNvCxnSpPr>
              <a:cxnSpLocks/>
            </p:cNvCxnSpPr>
            <p:nvPr/>
          </p:nvCxnSpPr>
          <p:spPr>
            <a:xfrm flipV="1">
              <a:off x="2123204" y="5989242"/>
              <a:ext cx="42670" cy="63895"/>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89F7B18-DD89-16F1-44CA-BD49539A8DF0}"/>
                </a:ext>
              </a:extLst>
            </p:cNvPr>
            <p:cNvCxnSpPr>
              <a:cxnSpLocks/>
            </p:cNvCxnSpPr>
            <p:nvPr/>
          </p:nvCxnSpPr>
          <p:spPr>
            <a:xfrm flipH="1" flipV="1">
              <a:off x="2164185" y="5921751"/>
              <a:ext cx="1689" cy="7497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8DCD0C51-32B7-FEEB-07A8-3321FC3890B2}"/>
                </a:ext>
              </a:extLst>
            </p:cNvPr>
            <p:cNvCxnSpPr>
              <a:cxnSpLocks/>
            </p:cNvCxnSpPr>
            <p:nvPr/>
          </p:nvCxnSpPr>
          <p:spPr>
            <a:xfrm flipH="1">
              <a:off x="2164185" y="5872878"/>
              <a:ext cx="51201" cy="54631"/>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7EE87AF-4322-2FCE-2AC8-73A1DFAF7071}"/>
                </a:ext>
              </a:extLst>
            </p:cNvPr>
            <p:cNvCxnSpPr>
              <a:cxnSpLocks/>
            </p:cNvCxnSpPr>
            <p:nvPr/>
          </p:nvCxnSpPr>
          <p:spPr>
            <a:xfrm>
              <a:off x="2215386" y="5778342"/>
              <a:ext cx="0" cy="98107"/>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67B468B-2421-5FD2-C64A-BF2D29C7F8A6}"/>
                </a:ext>
              </a:extLst>
            </p:cNvPr>
            <p:cNvCxnSpPr>
              <a:cxnSpLocks/>
            </p:cNvCxnSpPr>
            <p:nvPr/>
          </p:nvCxnSpPr>
          <p:spPr>
            <a:xfrm>
              <a:off x="2154661" y="5857116"/>
              <a:ext cx="36010" cy="36902"/>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159" name="Triangle 158">
              <a:extLst>
                <a:ext uri="{FF2B5EF4-FFF2-40B4-BE49-F238E27FC236}">
                  <a16:creationId xmlns:a16="http://schemas.microsoft.com/office/drawing/2014/main" id="{933CB0F6-E532-D2FA-16D1-07CF1EA77112}"/>
                </a:ext>
              </a:extLst>
            </p:cNvPr>
            <p:cNvSpPr/>
            <p:nvPr/>
          </p:nvSpPr>
          <p:spPr>
            <a:xfrm rot="2355874" flipH="1">
              <a:off x="2257776" y="5644955"/>
              <a:ext cx="9144" cy="155448"/>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Triangle 159">
              <a:extLst>
                <a:ext uri="{FF2B5EF4-FFF2-40B4-BE49-F238E27FC236}">
                  <a16:creationId xmlns:a16="http://schemas.microsoft.com/office/drawing/2014/main" id="{9D13EA74-3D9F-69F6-3353-5EDA8A1F3B8D}"/>
                </a:ext>
              </a:extLst>
            </p:cNvPr>
            <p:cNvSpPr/>
            <p:nvPr/>
          </p:nvSpPr>
          <p:spPr>
            <a:xfrm rot="18632666" flipH="1">
              <a:off x="2112015" y="5681499"/>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1" name="Straight Connector 160">
              <a:extLst>
                <a:ext uri="{FF2B5EF4-FFF2-40B4-BE49-F238E27FC236}">
                  <a16:creationId xmlns:a16="http://schemas.microsoft.com/office/drawing/2014/main" id="{DA0A7473-DE56-C096-385F-2BCC05911D08}"/>
                </a:ext>
              </a:extLst>
            </p:cNvPr>
            <p:cNvCxnSpPr>
              <a:cxnSpLocks/>
            </p:cNvCxnSpPr>
            <p:nvPr/>
          </p:nvCxnSpPr>
          <p:spPr>
            <a:xfrm>
              <a:off x="2157561" y="5776870"/>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36731941-9355-7099-B314-AA138DA17858}"/>
              </a:ext>
            </a:extLst>
          </p:cNvPr>
          <p:cNvGrpSpPr/>
          <p:nvPr/>
        </p:nvGrpSpPr>
        <p:grpSpPr>
          <a:xfrm>
            <a:off x="8243794" y="4627613"/>
            <a:ext cx="348068" cy="441040"/>
            <a:chOff x="1918852" y="5644955"/>
            <a:chExt cx="348068" cy="441040"/>
          </a:xfrm>
        </p:grpSpPr>
        <p:sp>
          <p:nvSpPr>
            <p:cNvPr id="16" name="Triangle 15">
              <a:extLst>
                <a:ext uri="{FF2B5EF4-FFF2-40B4-BE49-F238E27FC236}">
                  <a16:creationId xmlns:a16="http://schemas.microsoft.com/office/drawing/2014/main" id="{667FD3D1-EFB5-D17C-C53D-4CF71A436BA3}"/>
                </a:ext>
              </a:extLst>
            </p:cNvPr>
            <p:cNvSpPr/>
            <p:nvPr/>
          </p:nvSpPr>
          <p:spPr>
            <a:xfrm rot="18632666" flipH="1">
              <a:off x="1973716" y="5715777"/>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B7441AE-FAD0-A62C-2CA6-94270B206DE3}"/>
                </a:ext>
              </a:extLst>
            </p:cNvPr>
            <p:cNvCxnSpPr>
              <a:cxnSpLocks/>
            </p:cNvCxnSpPr>
            <p:nvPr/>
          </p:nvCxnSpPr>
          <p:spPr>
            <a:xfrm>
              <a:off x="2019262" y="5811148"/>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5203CE9-DBC1-90F8-7A1B-AA837033FF3A}"/>
                </a:ext>
              </a:extLst>
            </p:cNvPr>
            <p:cNvCxnSpPr>
              <a:cxnSpLocks/>
            </p:cNvCxnSpPr>
            <p:nvPr/>
          </p:nvCxnSpPr>
          <p:spPr>
            <a:xfrm flipH="1" flipV="1">
              <a:off x="2016132" y="5893883"/>
              <a:ext cx="107027" cy="13101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F997238-A25C-6D8F-9464-8B167C8F077D}"/>
                </a:ext>
              </a:extLst>
            </p:cNvPr>
            <p:cNvCxnSpPr>
              <a:cxnSpLocks/>
            </p:cNvCxnSpPr>
            <p:nvPr/>
          </p:nvCxnSpPr>
          <p:spPr>
            <a:xfrm flipH="1">
              <a:off x="2063205" y="5918576"/>
              <a:ext cx="37548" cy="34001"/>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28" name="Triangle 27">
              <a:extLst>
                <a:ext uri="{FF2B5EF4-FFF2-40B4-BE49-F238E27FC236}">
                  <a16:creationId xmlns:a16="http://schemas.microsoft.com/office/drawing/2014/main" id="{3C54B3F5-2D3C-25A3-F6B6-5A3A346C005F}"/>
                </a:ext>
              </a:extLst>
            </p:cNvPr>
            <p:cNvSpPr/>
            <p:nvPr/>
          </p:nvSpPr>
          <p:spPr>
            <a:xfrm flipH="1">
              <a:off x="2096181" y="5830311"/>
              <a:ext cx="9144" cy="91440"/>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AB61D9A-A7F1-C4EE-95BD-E16BDF3D68E7}"/>
                </a:ext>
              </a:extLst>
            </p:cNvPr>
            <p:cNvCxnSpPr>
              <a:cxnSpLocks/>
            </p:cNvCxnSpPr>
            <p:nvPr/>
          </p:nvCxnSpPr>
          <p:spPr>
            <a:xfrm flipV="1">
              <a:off x="2123204" y="6021189"/>
              <a:ext cx="0" cy="64806"/>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7F4DBA5-ABC2-376E-F055-ED19677ABF27}"/>
                </a:ext>
              </a:extLst>
            </p:cNvPr>
            <p:cNvCxnSpPr>
              <a:cxnSpLocks/>
            </p:cNvCxnSpPr>
            <p:nvPr/>
          </p:nvCxnSpPr>
          <p:spPr>
            <a:xfrm flipV="1">
              <a:off x="2123204" y="5989242"/>
              <a:ext cx="42670" cy="63895"/>
            </a:xfrm>
            <a:prstGeom prst="line">
              <a:avLst/>
            </a:prstGeom>
            <a:ln w="1905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0BBA3E-5C16-93C3-5E23-8B2B46C31341}"/>
                </a:ext>
              </a:extLst>
            </p:cNvPr>
            <p:cNvCxnSpPr>
              <a:cxnSpLocks/>
            </p:cNvCxnSpPr>
            <p:nvPr/>
          </p:nvCxnSpPr>
          <p:spPr>
            <a:xfrm flipH="1" flipV="1">
              <a:off x="2164185" y="5921751"/>
              <a:ext cx="1689" cy="74978"/>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7852849-7F91-E6AD-2E24-B58724DCB236}"/>
                </a:ext>
              </a:extLst>
            </p:cNvPr>
            <p:cNvCxnSpPr>
              <a:cxnSpLocks/>
            </p:cNvCxnSpPr>
            <p:nvPr/>
          </p:nvCxnSpPr>
          <p:spPr>
            <a:xfrm flipH="1">
              <a:off x="2164185" y="5872878"/>
              <a:ext cx="51201" cy="54631"/>
            </a:xfrm>
            <a:prstGeom prst="line">
              <a:avLst/>
            </a:prstGeom>
            <a:ln w="158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B415958-983C-56CB-E77A-EE751CC293C9}"/>
                </a:ext>
              </a:extLst>
            </p:cNvPr>
            <p:cNvCxnSpPr>
              <a:cxnSpLocks/>
            </p:cNvCxnSpPr>
            <p:nvPr/>
          </p:nvCxnSpPr>
          <p:spPr>
            <a:xfrm>
              <a:off x="2215386" y="5778342"/>
              <a:ext cx="0" cy="98107"/>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29CF5A0-17C1-6028-CED9-7DB3ABEDD39D}"/>
                </a:ext>
              </a:extLst>
            </p:cNvPr>
            <p:cNvCxnSpPr>
              <a:cxnSpLocks/>
            </p:cNvCxnSpPr>
            <p:nvPr/>
          </p:nvCxnSpPr>
          <p:spPr>
            <a:xfrm>
              <a:off x="2154661" y="5857116"/>
              <a:ext cx="36010" cy="36902"/>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sp>
          <p:nvSpPr>
            <p:cNvPr id="81" name="Triangle 80">
              <a:extLst>
                <a:ext uri="{FF2B5EF4-FFF2-40B4-BE49-F238E27FC236}">
                  <a16:creationId xmlns:a16="http://schemas.microsoft.com/office/drawing/2014/main" id="{18FB48E9-DDE7-712A-5EA7-F3C10D7F7939}"/>
                </a:ext>
              </a:extLst>
            </p:cNvPr>
            <p:cNvSpPr/>
            <p:nvPr/>
          </p:nvSpPr>
          <p:spPr>
            <a:xfrm rot="2355874" flipH="1">
              <a:off x="2257776" y="5644955"/>
              <a:ext cx="9144" cy="155448"/>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riangle 82">
              <a:extLst>
                <a:ext uri="{FF2B5EF4-FFF2-40B4-BE49-F238E27FC236}">
                  <a16:creationId xmlns:a16="http://schemas.microsoft.com/office/drawing/2014/main" id="{5AEDFE9B-5DEE-317D-5E48-4DE356719491}"/>
                </a:ext>
              </a:extLst>
            </p:cNvPr>
            <p:cNvSpPr/>
            <p:nvPr/>
          </p:nvSpPr>
          <p:spPr>
            <a:xfrm rot="18632666" flipH="1">
              <a:off x="2112015" y="5681499"/>
              <a:ext cx="9144" cy="118872"/>
            </a:xfrm>
            <a:prstGeom prst="triangle">
              <a:avLst/>
            </a:prstGeom>
            <a:solidFill>
              <a:srgbClr val="544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A56B1C01-A4CF-161D-C688-121722973717}"/>
                </a:ext>
              </a:extLst>
            </p:cNvPr>
            <p:cNvCxnSpPr>
              <a:cxnSpLocks/>
            </p:cNvCxnSpPr>
            <p:nvPr/>
          </p:nvCxnSpPr>
          <p:spPr>
            <a:xfrm>
              <a:off x="2157561" y="5776870"/>
              <a:ext cx="0" cy="85865"/>
            </a:xfrm>
            <a:prstGeom prst="line">
              <a:avLst/>
            </a:prstGeom>
            <a:ln w="12700">
              <a:solidFill>
                <a:srgbClr val="544F42"/>
              </a:solidFill>
            </a:ln>
          </p:spPr>
          <p:style>
            <a:lnRef idx="1">
              <a:schemeClr val="accent1"/>
            </a:lnRef>
            <a:fillRef idx="0">
              <a:schemeClr val="accent1"/>
            </a:fillRef>
            <a:effectRef idx="0">
              <a:schemeClr val="accent1"/>
            </a:effectRef>
            <a:fontRef idx="minor">
              <a:schemeClr val="tx1"/>
            </a:fontRef>
          </p:style>
        </p:cxnSp>
      </p:grpSp>
      <p:sp>
        <p:nvSpPr>
          <p:cNvPr id="280" name="Rounded Rectangle 279">
            <a:extLst>
              <a:ext uri="{FF2B5EF4-FFF2-40B4-BE49-F238E27FC236}">
                <a16:creationId xmlns:a16="http://schemas.microsoft.com/office/drawing/2014/main" id="{FAECEBAE-32DD-31C8-7481-630C7F1F5623}"/>
              </a:ext>
            </a:extLst>
          </p:cNvPr>
          <p:cNvSpPr/>
          <p:nvPr/>
        </p:nvSpPr>
        <p:spPr>
          <a:xfrm>
            <a:off x="8411030" y="4780036"/>
            <a:ext cx="432513" cy="115823"/>
          </a:xfrm>
          <a:prstGeom prst="roundRect">
            <a:avLst>
              <a:gd name="adj" fmla="val 5000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ounded Rectangle 287">
            <a:extLst>
              <a:ext uri="{FF2B5EF4-FFF2-40B4-BE49-F238E27FC236}">
                <a16:creationId xmlns:a16="http://schemas.microsoft.com/office/drawing/2014/main" id="{52BC2AA4-BD95-42E6-7541-7F33D551AF4B}"/>
              </a:ext>
            </a:extLst>
          </p:cNvPr>
          <p:cNvSpPr/>
          <p:nvPr/>
        </p:nvSpPr>
        <p:spPr>
          <a:xfrm>
            <a:off x="7175314" y="3540848"/>
            <a:ext cx="2569227" cy="165797"/>
          </a:xfrm>
          <a:prstGeom prst="roundRect">
            <a:avLst>
              <a:gd name="adj" fmla="val 5000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175B58C-2CC0-56DD-4E64-BB2F62B6A5E0}"/>
              </a:ext>
            </a:extLst>
          </p:cNvPr>
          <p:cNvSpPr/>
          <p:nvPr/>
        </p:nvSpPr>
        <p:spPr>
          <a:xfrm>
            <a:off x="7604083" y="2520885"/>
            <a:ext cx="151419" cy="263575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ounded Rectangle 198">
            <a:extLst>
              <a:ext uri="{FF2B5EF4-FFF2-40B4-BE49-F238E27FC236}">
                <a16:creationId xmlns:a16="http://schemas.microsoft.com/office/drawing/2014/main" id="{7180B1B9-58B7-0A92-BD31-4F86D6C145B4}"/>
              </a:ext>
            </a:extLst>
          </p:cNvPr>
          <p:cNvSpPr/>
          <p:nvPr/>
        </p:nvSpPr>
        <p:spPr>
          <a:xfrm>
            <a:off x="9720693" y="556741"/>
            <a:ext cx="1375585" cy="339365"/>
          </a:xfrm>
          <a:prstGeom prst="roundRect">
            <a:avLst>
              <a:gd name="adj" fmla="val 50000"/>
            </a:avLst>
          </a:prstGeom>
          <a:solidFill>
            <a:srgbClr val="70AA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a:extLst>
              <a:ext uri="{FF2B5EF4-FFF2-40B4-BE49-F238E27FC236}">
                <a16:creationId xmlns:a16="http://schemas.microsoft.com/office/drawing/2014/main" id="{5CBC1E9E-9146-296E-A188-69038840D7EC}"/>
              </a:ext>
            </a:extLst>
          </p:cNvPr>
          <p:cNvSpPr/>
          <p:nvPr/>
        </p:nvSpPr>
        <p:spPr>
          <a:xfrm rot="21264600">
            <a:off x="7610483" y="4740775"/>
            <a:ext cx="135961" cy="283500"/>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Oval 360">
            <a:extLst>
              <a:ext uri="{FF2B5EF4-FFF2-40B4-BE49-F238E27FC236}">
                <a16:creationId xmlns:a16="http://schemas.microsoft.com/office/drawing/2014/main" id="{DA270E09-18D4-D010-7215-11E2EE571854}"/>
              </a:ext>
            </a:extLst>
          </p:cNvPr>
          <p:cNvSpPr/>
          <p:nvPr/>
        </p:nvSpPr>
        <p:spPr>
          <a:xfrm rot="19281677">
            <a:off x="7627952" y="4883986"/>
            <a:ext cx="132733" cy="252561"/>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6" name="Straight Connector 335">
            <a:extLst>
              <a:ext uri="{FF2B5EF4-FFF2-40B4-BE49-F238E27FC236}">
                <a16:creationId xmlns:a16="http://schemas.microsoft.com/office/drawing/2014/main" id="{A6F0AD90-E50F-0E4C-B200-888C2E9A3D20}"/>
              </a:ext>
            </a:extLst>
          </p:cNvPr>
          <p:cNvCxnSpPr>
            <a:cxnSpLocks/>
          </p:cNvCxnSpPr>
          <p:nvPr/>
        </p:nvCxnSpPr>
        <p:spPr>
          <a:xfrm>
            <a:off x="7744060" y="2519531"/>
            <a:ext cx="0" cy="2377904"/>
          </a:xfrm>
          <a:prstGeom prst="line">
            <a:avLst/>
          </a:prstGeom>
          <a:ln w="28575">
            <a:solidFill>
              <a:srgbClr val="544F42"/>
            </a:solidFill>
          </a:ln>
        </p:spPr>
        <p:style>
          <a:lnRef idx="1">
            <a:schemeClr val="accent1"/>
          </a:lnRef>
          <a:fillRef idx="0">
            <a:schemeClr val="accent1"/>
          </a:fillRef>
          <a:effectRef idx="0">
            <a:schemeClr val="accent1"/>
          </a:effectRef>
          <a:fontRef idx="minor">
            <a:schemeClr val="tx1"/>
          </a:fontRef>
        </p:style>
      </p:cxnSp>
      <p:sp>
        <p:nvSpPr>
          <p:cNvPr id="362" name="Oval 361">
            <a:extLst>
              <a:ext uri="{FF2B5EF4-FFF2-40B4-BE49-F238E27FC236}">
                <a16:creationId xmlns:a16="http://schemas.microsoft.com/office/drawing/2014/main" id="{B3172E14-84F8-27B1-6EB3-8CDCE0208231}"/>
              </a:ext>
            </a:extLst>
          </p:cNvPr>
          <p:cNvSpPr/>
          <p:nvPr/>
        </p:nvSpPr>
        <p:spPr>
          <a:xfrm rot="19602500">
            <a:off x="7693747" y="4947767"/>
            <a:ext cx="132733" cy="252561"/>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Oval 362">
            <a:extLst>
              <a:ext uri="{FF2B5EF4-FFF2-40B4-BE49-F238E27FC236}">
                <a16:creationId xmlns:a16="http://schemas.microsoft.com/office/drawing/2014/main" id="{01ED8E9E-6110-2C3B-2692-0FEB49A44B07}"/>
              </a:ext>
            </a:extLst>
          </p:cNvPr>
          <p:cNvSpPr/>
          <p:nvPr/>
        </p:nvSpPr>
        <p:spPr>
          <a:xfrm rot="18519068">
            <a:off x="7767842" y="4987710"/>
            <a:ext cx="132733" cy="252561"/>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c 2">
            <a:extLst>
              <a:ext uri="{FF2B5EF4-FFF2-40B4-BE49-F238E27FC236}">
                <a16:creationId xmlns:a16="http://schemas.microsoft.com/office/drawing/2014/main" id="{E0808A75-CA27-738D-1163-DA0849829741}"/>
              </a:ext>
            </a:extLst>
          </p:cNvPr>
          <p:cNvSpPr/>
          <p:nvPr/>
        </p:nvSpPr>
        <p:spPr>
          <a:xfrm rot="10800000">
            <a:off x="7599691" y="4574599"/>
            <a:ext cx="640080" cy="640080"/>
          </a:xfrm>
          <a:prstGeom prst="arc">
            <a:avLst>
              <a:gd name="adj1" fmla="val 16260565"/>
              <a:gd name="adj2" fmla="val 0"/>
            </a:avLst>
          </a:prstGeom>
          <a:ln w="28575">
            <a:solidFill>
              <a:srgbClr val="544F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79" name="Group 378">
            <a:extLst>
              <a:ext uri="{FF2B5EF4-FFF2-40B4-BE49-F238E27FC236}">
                <a16:creationId xmlns:a16="http://schemas.microsoft.com/office/drawing/2014/main" id="{DDC18528-98E6-6C9E-CF60-E55006FB982D}"/>
              </a:ext>
            </a:extLst>
          </p:cNvPr>
          <p:cNvGrpSpPr/>
          <p:nvPr/>
        </p:nvGrpSpPr>
        <p:grpSpPr>
          <a:xfrm flipH="1">
            <a:off x="5772479" y="949951"/>
            <a:ext cx="2176272" cy="1569257"/>
            <a:chOff x="1072626" y="1202898"/>
            <a:chExt cx="2171560" cy="1569257"/>
          </a:xfrm>
        </p:grpSpPr>
        <p:sp>
          <p:nvSpPr>
            <p:cNvPr id="289" name="Rounded Rectangle 288">
              <a:extLst>
                <a:ext uri="{FF2B5EF4-FFF2-40B4-BE49-F238E27FC236}">
                  <a16:creationId xmlns:a16="http://schemas.microsoft.com/office/drawing/2014/main" id="{C6922463-9D03-C248-5FBA-EAC5DD2E636F}"/>
                </a:ext>
              </a:extLst>
            </p:cNvPr>
            <p:cNvSpPr/>
            <p:nvPr/>
          </p:nvSpPr>
          <p:spPr>
            <a:xfrm>
              <a:off x="1072626" y="2710484"/>
              <a:ext cx="2158678" cy="61671"/>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8" name="Straight Connector 297">
              <a:extLst>
                <a:ext uri="{FF2B5EF4-FFF2-40B4-BE49-F238E27FC236}">
                  <a16:creationId xmlns:a16="http://schemas.microsoft.com/office/drawing/2014/main" id="{AA157D67-C257-6CDF-9B7B-72A25653A1ED}"/>
                </a:ext>
              </a:extLst>
            </p:cNvPr>
            <p:cNvCxnSpPr>
              <a:cxnSpLocks/>
              <a:endCxn id="301" idx="0"/>
            </p:cNvCxnSpPr>
            <p:nvPr/>
          </p:nvCxnSpPr>
          <p:spPr>
            <a:xfrm flipH="1">
              <a:off x="1352863" y="1718761"/>
              <a:ext cx="1987" cy="78930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00" name="Rounded Rectangle 299">
              <a:extLst>
                <a:ext uri="{FF2B5EF4-FFF2-40B4-BE49-F238E27FC236}">
                  <a16:creationId xmlns:a16="http://schemas.microsoft.com/office/drawing/2014/main" id="{6059E3C9-B48E-B077-0D0F-B2D04D7A6D2F}"/>
                </a:ext>
              </a:extLst>
            </p:cNvPr>
            <p:cNvSpPr/>
            <p:nvPr/>
          </p:nvSpPr>
          <p:spPr>
            <a:xfrm>
              <a:off x="1289388" y="2592417"/>
              <a:ext cx="130191" cy="122226"/>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ounded Rectangle 300">
              <a:extLst>
                <a:ext uri="{FF2B5EF4-FFF2-40B4-BE49-F238E27FC236}">
                  <a16:creationId xmlns:a16="http://schemas.microsoft.com/office/drawing/2014/main" id="{3AA12AB2-A8D0-39C0-DD4F-57A7A6687D27}"/>
                </a:ext>
              </a:extLst>
            </p:cNvPr>
            <p:cNvSpPr/>
            <p:nvPr/>
          </p:nvSpPr>
          <p:spPr>
            <a:xfrm>
              <a:off x="1315329" y="2508064"/>
              <a:ext cx="75067" cy="122226"/>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ounded Rectangle 301">
              <a:extLst>
                <a:ext uri="{FF2B5EF4-FFF2-40B4-BE49-F238E27FC236}">
                  <a16:creationId xmlns:a16="http://schemas.microsoft.com/office/drawing/2014/main" id="{44271B74-CE7B-F3B1-5DE8-945BBAAAF9E8}"/>
                </a:ext>
              </a:extLst>
            </p:cNvPr>
            <p:cNvSpPr/>
            <p:nvPr/>
          </p:nvSpPr>
          <p:spPr>
            <a:xfrm>
              <a:off x="1325544" y="1970456"/>
              <a:ext cx="58366" cy="71092"/>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3" name="Rounded Rectangle 302">
              <a:extLst>
                <a:ext uri="{FF2B5EF4-FFF2-40B4-BE49-F238E27FC236}">
                  <a16:creationId xmlns:a16="http://schemas.microsoft.com/office/drawing/2014/main" id="{9C977897-8325-9E65-9A29-02719997C1BC}"/>
                </a:ext>
              </a:extLst>
            </p:cNvPr>
            <p:cNvSpPr/>
            <p:nvPr/>
          </p:nvSpPr>
          <p:spPr>
            <a:xfrm>
              <a:off x="2913121" y="1829835"/>
              <a:ext cx="75067" cy="91440"/>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ounded Rectangle 309">
              <a:extLst>
                <a:ext uri="{FF2B5EF4-FFF2-40B4-BE49-F238E27FC236}">
                  <a16:creationId xmlns:a16="http://schemas.microsoft.com/office/drawing/2014/main" id="{ED5A5688-D524-6E1B-228A-C4540CA257CE}"/>
                </a:ext>
              </a:extLst>
            </p:cNvPr>
            <p:cNvSpPr/>
            <p:nvPr/>
          </p:nvSpPr>
          <p:spPr>
            <a:xfrm>
              <a:off x="2927795" y="1920824"/>
              <a:ext cx="45719" cy="74441"/>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1" name="Straight Connector 310">
              <a:extLst>
                <a:ext uri="{FF2B5EF4-FFF2-40B4-BE49-F238E27FC236}">
                  <a16:creationId xmlns:a16="http://schemas.microsoft.com/office/drawing/2014/main" id="{CEE1B6BC-DBEE-6C83-0B1F-07627DE6B0DA}"/>
                </a:ext>
              </a:extLst>
            </p:cNvPr>
            <p:cNvCxnSpPr>
              <a:cxnSpLocks/>
              <a:stCxn id="310" idx="2"/>
              <a:endCxn id="307" idx="0"/>
            </p:cNvCxnSpPr>
            <p:nvPr/>
          </p:nvCxnSpPr>
          <p:spPr>
            <a:xfrm>
              <a:off x="2950655" y="1995265"/>
              <a:ext cx="1149" cy="369214"/>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8" name="Group 317">
              <a:extLst>
                <a:ext uri="{FF2B5EF4-FFF2-40B4-BE49-F238E27FC236}">
                  <a16:creationId xmlns:a16="http://schemas.microsoft.com/office/drawing/2014/main" id="{1B3A441E-3A2A-EC2F-075D-CA5FAFC44EBA}"/>
                </a:ext>
              </a:extLst>
            </p:cNvPr>
            <p:cNvGrpSpPr/>
            <p:nvPr/>
          </p:nvGrpSpPr>
          <p:grpSpPr>
            <a:xfrm>
              <a:off x="2835072" y="2364479"/>
              <a:ext cx="233464" cy="336876"/>
              <a:chOff x="2122370" y="1584044"/>
              <a:chExt cx="233464" cy="336876"/>
            </a:xfrm>
          </p:grpSpPr>
          <p:grpSp>
            <p:nvGrpSpPr>
              <p:cNvPr id="316" name="Group 315">
                <a:extLst>
                  <a:ext uri="{FF2B5EF4-FFF2-40B4-BE49-F238E27FC236}">
                    <a16:creationId xmlns:a16="http://schemas.microsoft.com/office/drawing/2014/main" id="{B6CD7DDC-D07A-2B9A-28F5-FBA57E2B6C41}"/>
                  </a:ext>
                </a:extLst>
              </p:cNvPr>
              <p:cNvGrpSpPr/>
              <p:nvPr/>
            </p:nvGrpSpPr>
            <p:grpSpPr>
              <a:xfrm>
                <a:off x="2122370" y="1584044"/>
                <a:ext cx="233464" cy="336876"/>
                <a:chOff x="2122370" y="1584044"/>
                <a:chExt cx="233464" cy="336876"/>
              </a:xfrm>
            </p:grpSpPr>
            <p:sp>
              <p:nvSpPr>
                <p:cNvPr id="307" name="Oval 306">
                  <a:extLst>
                    <a:ext uri="{FF2B5EF4-FFF2-40B4-BE49-F238E27FC236}">
                      <a16:creationId xmlns:a16="http://schemas.microsoft.com/office/drawing/2014/main" id="{1FB62877-2407-BE31-B237-0A8D330A1E42}"/>
                    </a:ext>
                  </a:extLst>
                </p:cNvPr>
                <p:cNvSpPr/>
                <p:nvPr/>
              </p:nvSpPr>
              <p:spPr>
                <a:xfrm>
                  <a:off x="2122370" y="1584044"/>
                  <a:ext cx="233464" cy="239703"/>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307">
                  <a:extLst>
                    <a:ext uri="{FF2B5EF4-FFF2-40B4-BE49-F238E27FC236}">
                      <a16:creationId xmlns:a16="http://schemas.microsoft.com/office/drawing/2014/main" id="{EE9BFA31-DED1-63EA-B8A8-130CCEE1D42F}"/>
                    </a:ext>
                  </a:extLst>
                </p:cNvPr>
                <p:cNvSpPr/>
                <p:nvPr/>
              </p:nvSpPr>
              <p:spPr>
                <a:xfrm>
                  <a:off x="2124376" y="1699999"/>
                  <a:ext cx="228600" cy="22092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7" name="Oval 316">
                <a:extLst>
                  <a:ext uri="{FF2B5EF4-FFF2-40B4-BE49-F238E27FC236}">
                    <a16:creationId xmlns:a16="http://schemas.microsoft.com/office/drawing/2014/main" id="{E8F65D1F-2AD7-C300-E7CD-2E92CA3F7619}"/>
                  </a:ext>
                </a:extLst>
              </p:cNvPr>
              <p:cNvSpPr/>
              <p:nvPr/>
            </p:nvSpPr>
            <p:spPr>
              <a:xfrm>
                <a:off x="2159931" y="1618973"/>
                <a:ext cx="156599" cy="16078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1" name="Rounded Rectangle 320">
              <a:extLst>
                <a:ext uri="{FF2B5EF4-FFF2-40B4-BE49-F238E27FC236}">
                  <a16:creationId xmlns:a16="http://schemas.microsoft.com/office/drawing/2014/main" id="{8C29851A-7BBE-8069-2730-8E8A9009CE2B}"/>
                </a:ext>
              </a:extLst>
            </p:cNvPr>
            <p:cNvSpPr/>
            <p:nvPr/>
          </p:nvSpPr>
          <p:spPr>
            <a:xfrm>
              <a:off x="1324198" y="1969587"/>
              <a:ext cx="27432" cy="71092"/>
            </a:xfrm>
            <a:prstGeom prst="roundRect">
              <a:avLst/>
            </a:prstGeom>
            <a:solidFill>
              <a:srgbClr val="FFE01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8" name="Rounded Rectangle 327">
              <a:extLst>
                <a:ext uri="{FF2B5EF4-FFF2-40B4-BE49-F238E27FC236}">
                  <a16:creationId xmlns:a16="http://schemas.microsoft.com/office/drawing/2014/main" id="{55DC8604-D188-C4D5-A1C4-61B86B01B209}"/>
                </a:ext>
              </a:extLst>
            </p:cNvPr>
            <p:cNvSpPr/>
            <p:nvPr/>
          </p:nvSpPr>
          <p:spPr>
            <a:xfrm>
              <a:off x="1351630" y="2510138"/>
              <a:ext cx="36576" cy="82296"/>
            </a:xfrm>
            <a:prstGeom prst="roundRect">
              <a:avLst/>
            </a:prstGeom>
            <a:solidFill>
              <a:srgbClr val="9E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Rounded Rectangle 328">
              <a:extLst>
                <a:ext uri="{FF2B5EF4-FFF2-40B4-BE49-F238E27FC236}">
                  <a16:creationId xmlns:a16="http://schemas.microsoft.com/office/drawing/2014/main" id="{369CD399-9306-C3CB-FE33-BEA25DB5B51B}"/>
                </a:ext>
              </a:extLst>
            </p:cNvPr>
            <p:cNvSpPr/>
            <p:nvPr/>
          </p:nvSpPr>
          <p:spPr>
            <a:xfrm>
              <a:off x="1354850" y="2583267"/>
              <a:ext cx="64008" cy="122226"/>
            </a:xfrm>
            <a:prstGeom prst="roundRect">
              <a:avLst/>
            </a:prstGeom>
            <a:solidFill>
              <a:srgbClr val="9E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3" name="Group 372">
              <a:extLst>
                <a:ext uri="{FF2B5EF4-FFF2-40B4-BE49-F238E27FC236}">
                  <a16:creationId xmlns:a16="http://schemas.microsoft.com/office/drawing/2014/main" id="{C6AF5C8A-5DA3-6584-EF9D-3FAF024340CB}"/>
                </a:ext>
              </a:extLst>
            </p:cNvPr>
            <p:cNvGrpSpPr/>
            <p:nvPr/>
          </p:nvGrpSpPr>
          <p:grpSpPr>
            <a:xfrm>
              <a:off x="1832303" y="1667281"/>
              <a:ext cx="953311" cy="1089310"/>
              <a:chOff x="1832303" y="1667281"/>
              <a:chExt cx="953311" cy="1089310"/>
            </a:xfrm>
          </p:grpSpPr>
          <p:sp>
            <p:nvSpPr>
              <p:cNvPr id="290" name="Rounded Rectangle 289">
                <a:extLst>
                  <a:ext uri="{FF2B5EF4-FFF2-40B4-BE49-F238E27FC236}">
                    <a16:creationId xmlns:a16="http://schemas.microsoft.com/office/drawing/2014/main" id="{46D35DB1-192C-FEB4-F241-809102CA4034}"/>
                  </a:ext>
                </a:extLst>
              </p:cNvPr>
              <p:cNvSpPr/>
              <p:nvPr/>
            </p:nvSpPr>
            <p:spPr>
              <a:xfrm rot="17450543">
                <a:off x="1570365" y="2202862"/>
                <a:ext cx="1010013" cy="96390"/>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Rounded Rectangle 290">
                <a:extLst>
                  <a:ext uri="{FF2B5EF4-FFF2-40B4-BE49-F238E27FC236}">
                    <a16:creationId xmlns:a16="http://schemas.microsoft.com/office/drawing/2014/main" id="{6218C2CF-5E98-40D5-1CE0-270826DE98ED}"/>
                  </a:ext>
                </a:extLst>
              </p:cNvPr>
              <p:cNvSpPr/>
              <p:nvPr/>
            </p:nvSpPr>
            <p:spPr>
              <a:xfrm>
                <a:off x="1832303" y="2605514"/>
                <a:ext cx="953311" cy="106255"/>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ounded Rectangle 291">
                <a:extLst>
                  <a:ext uri="{FF2B5EF4-FFF2-40B4-BE49-F238E27FC236}">
                    <a16:creationId xmlns:a16="http://schemas.microsoft.com/office/drawing/2014/main" id="{CB7804AA-07DF-E428-3D14-8DA99E3A79B9}"/>
                  </a:ext>
                </a:extLst>
              </p:cNvPr>
              <p:cNvSpPr/>
              <p:nvPr/>
            </p:nvSpPr>
            <p:spPr>
              <a:xfrm rot="14830661">
                <a:off x="2010291" y="2200087"/>
                <a:ext cx="1016619" cy="96390"/>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Oval 303">
                <a:extLst>
                  <a:ext uri="{FF2B5EF4-FFF2-40B4-BE49-F238E27FC236}">
                    <a16:creationId xmlns:a16="http://schemas.microsoft.com/office/drawing/2014/main" id="{F392E586-DB5C-2EF8-1B3B-0CF219410539}"/>
                  </a:ext>
                </a:extLst>
              </p:cNvPr>
              <p:cNvSpPr/>
              <p:nvPr/>
            </p:nvSpPr>
            <p:spPr>
              <a:xfrm>
                <a:off x="2211763" y="1667281"/>
                <a:ext cx="151419" cy="151419"/>
              </a:xfrm>
              <a:prstGeom prst="ellips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val 304">
                <a:extLst>
                  <a:ext uri="{FF2B5EF4-FFF2-40B4-BE49-F238E27FC236}">
                    <a16:creationId xmlns:a16="http://schemas.microsoft.com/office/drawing/2014/main" id="{2F85A202-A72E-7C2F-E2D0-0C2E24CF401B}"/>
                  </a:ext>
                </a:extLst>
              </p:cNvPr>
              <p:cNvSpPr/>
              <p:nvPr/>
            </p:nvSpPr>
            <p:spPr>
              <a:xfrm>
                <a:off x="2254423" y="1708187"/>
                <a:ext cx="66100" cy="661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ounded Rectangle 324">
                <a:extLst>
                  <a:ext uri="{FF2B5EF4-FFF2-40B4-BE49-F238E27FC236}">
                    <a16:creationId xmlns:a16="http://schemas.microsoft.com/office/drawing/2014/main" id="{DC2F7023-473C-D693-9408-25CE519F3493}"/>
                  </a:ext>
                </a:extLst>
              </p:cNvPr>
              <p:cNvSpPr/>
              <p:nvPr/>
            </p:nvSpPr>
            <p:spPr>
              <a:xfrm rot="17450543" flipV="1">
                <a:off x="1718324" y="2220130"/>
                <a:ext cx="731520" cy="9144"/>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ounded Rectangle 325">
                <a:extLst>
                  <a:ext uri="{FF2B5EF4-FFF2-40B4-BE49-F238E27FC236}">
                    <a16:creationId xmlns:a16="http://schemas.microsoft.com/office/drawing/2014/main" id="{6DF7F55D-C0E1-65D5-61D7-C055A207DF06}"/>
                  </a:ext>
                </a:extLst>
              </p:cNvPr>
              <p:cNvSpPr/>
              <p:nvPr/>
            </p:nvSpPr>
            <p:spPr>
              <a:xfrm rot="14830661">
                <a:off x="2145344" y="2220400"/>
                <a:ext cx="731520" cy="9144"/>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ounded Rectangle 329">
                <a:extLst>
                  <a:ext uri="{FF2B5EF4-FFF2-40B4-BE49-F238E27FC236}">
                    <a16:creationId xmlns:a16="http://schemas.microsoft.com/office/drawing/2014/main" id="{D93A54A2-B029-1420-0923-B339BE08D593}"/>
                  </a:ext>
                </a:extLst>
              </p:cNvPr>
              <p:cNvSpPr/>
              <p:nvPr/>
            </p:nvSpPr>
            <p:spPr>
              <a:xfrm flipV="1">
                <a:off x="1935814" y="2659778"/>
                <a:ext cx="731520" cy="9144"/>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ounded Rectangle 330">
                <a:extLst>
                  <a:ext uri="{FF2B5EF4-FFF2-40B4-BE49-F238E27FC236}">
                    <a16:creationId xmlns:a16="http://schemas.microsoft.com/office/drawing/2014/main" id="{39B32184-8292-1538-F308-43D3D0752DA1}"/>
                  </a:ext>
                </a:extLst>
              </p:cNvPr>
              <p:cNvSpPr/>
              <p:nvPr/>
            </p:nvSpPr>
            <p:spPr>
              <a:xfrm rot="13130921" flipV="1">
                <a:off x="2138362" y="2169875"/>
                <a:ext cx="436855" cy="45719"/>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ounded Rectangle 331">
                <a:extLst>
                  <a:ext uri="{FF2B5EF4-FFF2-40B4-BE49-F238E27FC236}">
                    <a16:creationId xmlns:a16="http://schemas.microsoft.com/office/drawing/2014/main" id="{F2684BC3-FB09-2F4F-2601-E2D3FC0B25A5}"/>
                  </a:ext>
                </a:extLst>
              </p:cNvPr>
              <p:cNvSpPr/>
              <p:nvPr/>
            </p:nvSpPr>
            <p:spPr>
              <a:xfrm rot="9416894" flipV="1">
                <a:off x="1953076" y="2426760"/>
                <a:ext cx="589307" cy="45719"/>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6" name="Rounded Rectangle 365">
              <a:extLst>
                <a:ext uri="{FF2B5EF4-FFF2-40B4-BE49-F238E27FC236}">
                  <a16:creationId xmlns:a16="http://schemas.microsoft.com/office/drawing/2014/main" id="{85C8613C-E76B-B7C8-D141-7D2A1D35DA11}"/>
                </a:ext>
              </a:extLst>
            </p:cNvPr>
            <p:cNvSpPr/>
            <p:nvPr/>
          </p:nvSpPr>
          <p:spPr>
            <a:xfrm rot="1772057">
              <a:off x="2995758" y="2340692"/>
              <a:ext cx="45719" cy="74441"/>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Chord 364">
              <a:extLst>
                <a:ext uri="{FF2B5EF4-FFF2-40B4-BE49-F238E27FC236}">
                  <a16:creationId xmlns:a16="http://schemas.microsoft.com/office/drawing/2014/main" id="{DD008DC3-25BE-E5F4-A625-3E98EBDCDDB7}"/>
                </a:ext>
              </a:extLst>
            </p:cNvPr>
            <p:cNvSpPr/>
            <p:nvPr/>
          </p:nvSpPr>
          <p:spPr>
            <a:xfrm rot="7153694">
              <a:off x="2920288" y="2153294"/>
              <a:ext cx="243840" cy="403957"/>
            </a:xfrm>
            <a:prstGeom prst="chord">
              <a:avLst>
                <a:gd name="adj1" fmla="val 5346679"/>
                <a:gd name="adj2" fmla="val 16231389"/>
              </a:avLst>
            </a:prstGeom>
            <a:solidFill>
              <a:schemeClr val="bg2">
                <a:lumMod val="5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ounded Rectangle 294">
              <a:extLst>
                <a:ext uri="{FF2B5EF4-FFF2-40B4-BE49-F238E27FC236}">
                  <a16:creationId xmlns:a16="http://schemas.microsoft.com/office/drawing/2014/main" id="{E5858587-7C9C-039A-ED25-1E2D9B844557}"/>
                </a:ext>
              </a:extLst>
            </p:cNvPr>
            <p:cNvSpPr/>
            <p:nvPr/>
          </p:nvSpPr>
          <p:spPr>
            <a:xfrm rot="11465062">
              <a:off x="1574588" y="1609361"/>
              <a:ext cx="1508065" cy="90798"/>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Chord 293">
              <a:extLst>
                <a:ext uri="{FF2B5EF4-FFF2-40B4-BE49-F238E27FC236}">
                  <a16:creationId xmlns:a16="http://schemas.microsoft.com/office/drawing/2014/main" id="{1456A3A5-F3BA-2682-1D31-38690AC5A895}"/>
                </a:ext>
              </a:extLst>
            </p:cNvPr>
            <p:cNvSpPr/>
            <p:nvPr/>
          </p:nvSpPr>
          <p:spPr>
            <a:xfrm rot="761219">
              <a:off x="1344218" y="1236520"/>
              <a:ext cx="442485" cy="737080"/>
            </a:xfrm>
            <a:prstGeom prst="chord">
              <a:avLst>
                <a:gd name="adj1" fmla="val 5346679"/>
                <a:gd name="adj2" fmla="val 16231389"/>
              </a:avLst>
            </a:prstGeom>
            <a:solidFill>
              <a:schemeClr val="bg2">
                <a:lumMod val="5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Rectangle 366">
              <a:extLst>
                <a:ext uri="{FF2B5EF4-FFF2-40B4-BE49-F238E27FC236}">
                  <a16:creationId xmlns:a16="http://schemas.microsoft.com/office/drawing/2014/main" id="{1BED40BA-7EFD-D94D-7BFF-7CD72BD93D42}"/>
                </a:ext>
              </a:extLst>
            </p:cNvPr>
            <p:cNvSpPr/>
            <p:nvPr/>
          </p:nvSpPr>
          <p:spPr>
            <a:xfrm rot="21447685">
              <a:off x="1602977" y="1237333"/>
              <a:ext cx="179419" cy="2425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Rectangle 368">
              <a:extLst>
                <a:ext uri="{FF2B5EF4-FFF2-40B4-BE49-F238E27FC236}">
                  <a16:creationId xmlns:a16="http://schemas.microsoft.com/office/drawing/2014/main" id="{648706D3-8799-494A-942E-FE35DD2CA1EC}"/>
                </a:ext>
              </a:extLst>
            </p:cNvPr>
            <p:cNvSpPr/>
            <p:nvPr/>
          </p:nvSpPr>
          <p:spPr>
            <a:xfrm rot="1080885">
              <a:off x="1509010" y="1202898"/>
              <a:ext cx="199705" cy="1064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4" name="Rectangle 373">
              <a:extLst>
                <a:ext uri="{FF2B5EF4-FFF2-40B4-BE49-F238E27FC236}">
                  <a16:creationId xmlns:a16="http://schemas.microsoft.com/office/drawing/2014/main" id="{F6A4BEF5-F807-472A-3655-59534FC3F5AB}"/>
                </a:ext>
              </a:extLst>
            </p:cNvPr>
            <p:cNvSpPr/>
            <p:nvPr/>
          </p:nvSpPr>
          <p:spPr>
            <a:xfrm rot="512928">
              <a:off x="1390735" y="1953000"/>
              <a:ext cx="199705" cy="1101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3" name="Group 382">
            <a:extLst>
              <a:ext uri="{FF2B5EF4-FFF2-40B4-BE49-F238E27FC236}">
                <a16:creationId xmlns:a16="http://schemas.microsoft.com/office/drawing/2014/main" id="{845D57DC-64E0-A919-9F56-C10AFDE2D093}"/>
              </a:ext>
            </a:extLst>
          </p:cNvPr>
          <p:cNvGrpSpPr/>
          <p:nvPr/>
        </p:nvGrpSpPr>
        <p:grpSpPr>
          <a:xfrm>
            <a:off x="8275716" y="1654352"/>
            <a:ext cx="874503" cy="875960"/>
            <a:chOff x="3629458" y="1904159"/>
            <a:chExt cx="874503" cy="875960"/>
          </a:xfrm>
        </p:grpSpPr>
        <p:grpSp>
          <p:nvGrpSpPr>
            <p:cNvPr id="283" name="Group 282">
              <a:extLst>
                <a:ext uri="{FF2B5EF4-FFF2-40B4-BE49-F238E27FC236}">
                  <a16:creationId xmlns:a16="http://schemas.microsoft.com/office/drawing/2014/main" id="{CC86D0B9-4739-A955-32C8-D887A5DD2BD1}"/>
                </a:ext>
              </a:extLst>
            </p:cNvPr>
            <p:cNvGrpSpPr/>
            <p:nvPr/>
          </p:nvGrpSpPr>
          <p:grpSpPr>
            <a:xfrm>
              <a:off x="3725920" y="1904159"/>
              <a:ext cx="670120" cy="793130"/>
              <a:chOff x="2183710" y="2055391"/>
              <a:chExt cx="618852" cy="706031"/>
            </a:xfrm>
          </p:grpSpPr>
          <p:sp>
            <p:nvSpPr>
              <p:cNvPr id="268" name="Rounded Rectangle 267">
                <a:extLst>
                  <a:ext uri="{FF2B5EF4-FFF2-40B4-BE49-F238E27FC236}">
                    <a16:creationId xmlns:a16="http://schemas.microsoft.com/office/drawing/2014/main" id="{323315C7-EBBB-6659-AC8D-AB6222EB2CA0}"/>
                  </a:ext>
                </a:extLst>
              </p:cNvPr>
              <p:cNvSpPr/>
              <p:nvPr/>
            </p:nvSpPr>
            <p:spPr>
              <a:xfrm>
                <a:off x="2183710" y="2055391"/>
                <a:ext cx="618852" cy="706031"/>
              </a:xfrm>
              <a:prstGeom prst="roundRect">
                <a:avLst>
                  <a:gd name="adj" fmla="val 4815"/>
                </a:avLst>
              </a:prstGeom>
              <a:solidFill>
                <a:schemeClr val="bg2"/>
              </a:solidFill>
              <a:ln w="28575">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Rounded Rectangle 270">
                <a:extLst>
                  <a:ext uri="{FF2B5EF4-FFF2-40B4-BE49-F238E27FC236}">
                    <a16:creationId xmlns:a16="http://schemas.microsoft.com/office/drawing/2014/main" id="{5D76C0C0-1854-E11C-1F72-A941E4E3981E}"/>
                  </a:ext>
                </a:extLst>
              </p:cNvPr>
              <p:cNvSpPr/>
              <p:nvPr/>
            </p:nvSpPr>
            <p:spPr>
              <a:xfrm>
                <a:off x="2195096" y="2450239"/>
                <a:ext cx="594360" cy="302097"/>
              </a:xfrm>
              <a:prstGeom prst="roundRect">
                <a:avLst>
                  <a:gd name="adj" fmla="val 8886"/>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ounded Rectangle 281">
                <a:extLst>
                  <a:ext uri="{FF2B5EF4-FFF2-40B4-BE49-F238E27FC236}">
                    <a16:creationId xmlns:a16="http://schemas.microsoft.com/office/drawing/2014/main" id="{00590CC8-1476-95BE-86BF-4AA75F8BCF9A}"/>
                  </a:ext>
                </a:extLst>
              </p:cNvPr>
              <p:cNvSpPr/>
              <p:nvPr/>
            </p:nvSpPr>
            <p:spPr>
              <a:xfrm>
                <a:off x="2196732" y="2252388"/>
                <a:ext cx="591110" cy="220309"/>
              </a:xfrm>
              <a:prstGeom prst="roundRect">
                <a:avLst>
                  <a:gd name="adj" fmla="val 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5" name="Rounded Rectangle 374">
              <a:extLst>
                <a:ext uri="{FF2B5EF4-FFF2-40B4-BE49-F238E27FC236}">
                  <a16:creationId xmlns:a16="http://schemas.microsoft.com/office/drawing/2014/main" id="{42C84DBE-4BEF-7C03-6A8E-9FE7590AC2CA}"/>
                </a:ext>
              </a:extLst>
            </p:cNvPr>
            <p:cNvSpPr/>
            <p:nvPr/>
          </p:nvSpPr>
          <p:spPr>
            <a:xfrm>
              <a:off x="3629458" y="2703435"/>
              <a:ext cx="874503" cy="76684"/>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7" name="Straight Connector 356">
            <a:extLst>
              <a:ext uri="{FF2B5EF4-FFF2-40B4-BE49-F238E27FC236}">
                <a16:creationId xmlns:a16="http://schemas.microsoft.com/office/drawing/2014/main" id="{5B90BA18-5541-FF79-9CAA-8330795E21CB}"/>
              </a:ext>
            </a:extLst>
          </p:cNvPr>
          <p:cNvCxnSpPr>
            <a:cxnSpLocks/>
          </p:cNvCxnSpPr>
          <p:nvPr/>
        </p:nvCxnSpPr>
        <p:spPr>
          <a:xfrm flipH="1" flipV="1">
            <a:off x="7908155" y="5214629"/>
            <a:ext cx="2462152" cy="7876"/>
          </a:xfrm>
          <a:prstGeom prst="line">
            <a:avLst/>
          </a:prstGeom>
          <a:ln w="28575">
            <a:solidFill>
              <a:srgbClr val="544F42"/>
            </a:solidFill>
          </a:ln>
        </p:spPr>
        <p:style>
          <a:lnRef idx="1">
            <a:schemeClr val="accent1"/>
          </a:lnRef>
          <a:fillRef idx="0">
            <a:schemeClr val="accent1"/>
          </a:fillRef>
          <a:effectRef idx="0">
            <a:schemeClr val="accent1"/>
          </a:effectRef>
          <a:fontRef idx="minor">
            <a:schemeClr val="tx1"/>
          </a:fontRef>
        </p:style>
      </p:cxnSp>
      <p:sp>
        <p:nvSpPr>
          <p:cNvPr id="376" name="Arc 375">
            <a:extLst>
              <a:ext uri="{FF2B5EF4-FFF2-40B4-BE49-F238E27FC236}">
                <a16:creationId xmlns:a16="http://schemas.microsoft.com/office/drawing/2014/main" id="{23A62C12-76E5-8E7B-7A6B-E00612187285}"/>
              </a:ext>
            </a:extLst>
          </p:cNvPr>
          <p:cNvSpPr/>
          <p:nvPr/>
        </p:nvSpPr>
        <p:spPr>
          <a:xfrm>
            <a:off x="10276420" y="5068612"/>
            <a:ext cx="157850" cy="158470"/>
          </a:xfrm>
          <a:prstGeom prst="arc">
            <a:avLst/>
          </a:prstGeom>
          <a:ln w="28575">
            <a:solidFill>
              <a:srgbClr val="544F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7" name="Arc 376">
            <a:extLst>
              <a:ext uri="{FF2B5EF4-FFF2-40B4-BE49-F238E27FC236}">
                <a16:creationId xmlns:a16="http://schemas.microsoft.com/office/drawing/2014/main" id="{3B341A86-77B0-96C5-C389-DFDB95BC0188}"/>
              </a:ext>
            </a:extLst>
          </p:cNvPr>
          <p:cNvSpPr/>
          <p:nvPr/>
        </p:nvSpPr>
        <p:spPr>
          <a:xfrm rot="5400000">
            <a:off x="10295539" y="5078273"/>
            <a:ext cx="151419" cy="125169"/>
          </a:xfrm>
          <a:prstGeom prst="arc">
            <a:avLst/>
          </a:prstGeom>
          <a:ln w="28575">
            <a:solidFill>
              <a:srgbClr val="544F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59" name="Straight Connector 358">
            <a:extLst>
              <a:ext uri="{FF2B5EF4-FFF2-40B4-BE49-F238E27FC236}">
                <a16:creationId xmlns:a16="http://schemas.microsoft.com/office/drawing/2014/main" id="{7FF45358-36D7-0C96-5C26-1BB62BD1A1A8}"/>
              </a:ext>
            </a:extLst>
          </p:cNvPr>
          <p:cNvCxnSpPr>
            <a:cxnSpLocks/>
          </p:cNvCxnSpPr>
          <p:nvPr/>
        </p:nvCxnSpPr>
        <p:spPr>
          <a:xfrm flipH="1">
            <a:off x="7916012" y="5069061"/>
            <a:ext cx="2447699" cy="5684"/>
          </a:xfrm>
          <a:prstGeom prst="line">
            <a:avLst/>
          </a:prstGeom>
          <a:ln w="28575">
            <a:solidFill>
              <a:srgbClr val="544F42"/>
            </a:solidFill>
          </a:ln>
        </p:spPr>
        <p:style>
          <a:lnRef idx="1">
            <a:schemeClr val="accent1"/>
          </a:lnRef>
          <a:fillRef idx="0">
            <a:schemeClr val="accent1"/>
          </a:fillRef>
          <a:effectRef idx="0">
            <a:schemeClr val="accent1"/>
          </a:effectRef>
          <a:fontRef idx="minor">
            <a:schemeClr val="tx1"/>
          </a:fontRef>
        </p:style>
      </p:cxnSp>
      <p:sp>
        <p:nvSpPr>
          <p:cNvPr id="385" name="Rounded Rectangle 384">
            <a:extLst>
              <a:ext uri="{FF2B5EF4-FFF2-40B4-BE49-F238E27FC236}">
                <a16:creationId xmlns:a16="http://schemas.microsoft.com/office/drawing/2014/main" id="{65A80186-CF16-91D2-0467-2207C21273E5}"/>
              </a:ext>
            </a:extLst>
          </p:cNvPr>
          <p:cNvSpPr/>
          <p:nvPr/>
        </p:nvSpPr>
        <p:spPr>
          <a:xfrm>
            <a:off x="5659593" y="3198784"/>
            <a:ext cx="971516" cy="160251"/>
          </a:xfrm>
          <a:prstGeom prst="roundRect">
            <a:avLst>
              <a:gd name="adj" fmla="val 5000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0" name="Group 399">
            <a:extLst>
              <a:ext uri="{FF2B5EF4-FFF2-40B4-BE49-F238E27FC236}">
                <a16:creationId xmlns:a16="http://schemas.microsoft.com/office/drawing/2014/main" id="{6415BD3A-7D20-B24D-53FE-12EBB2570586}"/>
              </a:ext>
            </a:extLst>
          </p:cNvPr>
          <p:cNvGrpSpPr/>
          <p:nvPr/>
        </p:nvGrpSpPr>
        <p:grpSpPr>
          <a:xfrm>
            <a:off x="7694137" y="2051050"/>
            <a:ext cx="687862" cy="393065"/>
            <a:chOff x="2265603" y="2051050"/>
            <a:chExt cx="687862" cy="393065"/>
          </a:xfrm>
        </p:grpSpPr>
        <p:sp>
          <p:nvSpPr>
            <p:cNvPr id="387" name="Rounded Rectangle 386">
              <a:extLst>
                <a:ext uri="{FF2B5EF4-FFF2-40B4-BE49-F238E27FC236}">
                  <a16:creationId xmlns:a16="http://schemas.microsoft.com/office/drawing/2014/main" id="{4621E9F2-7074-805F-79DE-8C2FD4ABE58D}"/>
                </a:ext>
              </a:extLst>
            </p:cNvPr>
            <p:cNvSpPr/>
            <p:nvPr/>
          </p:nvSpPr>
          <p:spPr>
            <a:xfrm>
              <a:off x="2265603" y="2363696"/>
              <a:ext cx="456994" cy="67047"/>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Rounded Rectangle 387">
              <a:extLst>
                <a:ext uri="{FF2B5EF4-FFF2-40B4-BE49-F238E27FC236}">
                  <a16:creationId xmlns:a16="http://schemas.microsoft.com/office/drawing/2014/main" id="{DA6E9FB8-AD20-94D6-31A9-60D65EC9CC56}"/>
                </a:ext>
              </a:extLst>
            </p:cNvPr>
            <p:cNvSpPr/>
            <p:nvPr/>
          </p:nvSpPr>
          <p:spPr>
            <a:xfrm rot="16200000">
              <a:off x="2517944" y="2224524"/>
              <a:ext cx="345319" cy="69954"/>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Rounded Rectangle 388">
              <a:extLst>
                <a:ext uri="{FF2B5EF4-FFF2-40B4-BE49-F238E27FC236}">
                  <a16:creationId xmlns:a16="http://schemas.microsoft.com/office/drawing/2014/main" id="{7BB15BF5-2457-A302-AD3C-68DB669FD589}"/>
                </a:ext>
              </a:extLst>
            </p:cNvPr>
            <p:cNvSpPr/>
            <p:nvPr/>
          </p:nvSpPr>
          <p:spPr>
            <a:xfrm rot="10800000">
              <a:off x="2653375" y="2060222"/>
              <a:ext cx="300090" cy="74161"/>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1" name="Straight Connector 390">
              <a:extLst>
                <a:ext uri="{FF2B5EF4-FFF2-40B4-BE49-F238E27FC236}">
                  <a16:creationId xmlns:a16="http://schemas.microsoft.com/office/drawing/2014/main" id="{8B7C8A49-D0DB-2AFF-D2AC-69D5DA3DC35E}"/>
                </a:ext>
              </a:extLst>
            </p:cNvPr>
            <p:cNvCxnSpPr>
              <a:cxnSpLocks/>
            </p:cNvCxnSpPr>
            <p:nvPr/>
          </p:nvCxnSpPr>
          <p:spPr>
            <a:xfrm>
              <a:off x="2626246" y="2352675"/>
              <a:ext cx="0" cy="914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2DF5B74A-2888-EFFA-7BBC-B15D23AFB585}"/>
                </a:ext>
              </a:extLst>
            </p:cNvPr>
            <p:cNvCxnSpPr>
              <a:cxnSpLocks/>
            </p:cNvCxnSpPr>
            <p:nvPr/>
          </p:nvCxnSpPr>
          <p:spPr>
            <a:xfrm>
              <a:off x="2748517" y="2051050"/>
              <a:ext cx="0" cy="914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E11E6E20-C574-93DF-724A-C858154D3102}"/>
                </a:ext>
              </a:extLst>
            </p:cNvPr>
            <p:cNvCxnSpPr>
              <a:cxnSpLocks/>
            </p:cNvCxnSpPr>
            <p:nvPr/>
          </p:nvCxnSpPr>
          <p:spPr>
            <a:xfrm>
              <a:off x="2644618" y="2324189"/>
              <a:ext cx="9144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C7D26024-B685-7C23-0D5B-EC9CAA1FC24B}"/>
                </a:ext>
              </a:extLst>
            </p:cNvPr>
            <p:cNvCxnSpPr>
              <a:cxnSpLocks/>
            </p:cNvCxnSpPr>
            <p:nvPr/>
          </p:nvCxnSpPr>
          <p:spPr>
            <a:xfrm>
              <a:off x="2644237" y="2168614"/>
              <a:ext cx="9144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B9DD5B42-5C53-818E-2C25-D7A66B970B92}"/>
                </a:ext>
              </a:extLst>
            </p:cNvPr>
            <p:cNvCxnSpPr>
              <a:cxnSpLocks/>
            </p:cNvCxnSpPr>
            <p:nvPr/>
          </p:nvCxnSpPr>
          <p:spPr>
            <a:xfrm>
              <a:off x="2333839" y="2352675"/>
              <a:ext cx="0" cy="9144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C5D95D6D-92EC-B2BD-D20D-FC2EAA17880F}"/>
              </a:ext>
            </a:extLst>
          </p:cNvPr>
          <p:cNvSpPr txBox="1"/>
          <p:nvPr/>
        </p:nvSpPr>
        <p:spPr>
          <a:xfrm>
            <a:off x="7992446" y="3372237"/>
            <a:ext cx="1408399" cy="276999"/>
          </a:xfrm>
          <a:prstGeom prst="rect">
            <a:avLst/>
          </a:prstGeom>
          <a:noFill/>
        </p:spPr>
        <p:txBody>
          <a:bodyPr wrap="none" rtlCol="0">
            <a:spAutoFit/>
          </a:bodyPr>
          <a:lstStyle/>
          <a:p>
            <a:r>
              <a:rPr lang="en-US" sz="1200" b="1" dirty="0">
                <a:solidFill>
                  <a:schemeClr val="bg1"/>
                </a:solidFill>
              </a:rPr>
              <a:t>Freshwater Aquifer</a:t>
            </a:r>
          </a:p>
        </p:txBody>
      </p:sp>
      <p:sp>
        <p:nvSpPr>
          <p:cNvPr id="200" name="Rounded Rectangle 199">
            <a:extLst>
              <a:ext uri="{FF2B5EF4-FFF2-40B4-BE49-F238E27FC236}">
                <a16:creationId xmlns:a16="http://schemas.microsoft.com/office/drawing/2014/main" id="{89B83944-90FB-F7AD-A8BB-05724B035FAD}"/>
              </a:ext>
            </a:extLst>
          </p:cNvPr>
          <p:cNvSpPr/>
          <p:nvPr/>
        </p:nvSpPr>
        <p:spPr>
          <a:xfrm>
            <a:off x="10292960" y="743376"/>
            <a:ext cx="995352" cy="339365"/>
          </a:xfrm>
          <a:prstGeom prst="roundRect">
            <a:avLst>
              <a:gd name="adj" fmla="val 50000"/>
            </a:avLst>
          </a:prstGeom>
          <a:solidFill>
            <a:srgbClr val="669A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2" name="Rounded Rectangle 401">
            <a:extLst>
              <a:ext uri="{FF2B5EF4-FFF2-40B4-BE49-F238E27FC236}">
                <a16:creationId xmlns:a16="http://schemas.microsoft.com/office/drawing/2014/main" id="{DCA40F34-A7F5-6003-0D2F-C2EC0BA99132}"/>
              </a:ext>
            </a:extLst>
          </p:cNvPr>
          <p:cNvSpPr/>
          <p:nvPr/>
        </p:nvSpPr>
        <p:spPr>
          <a:xfrm flipH="1">
            <a:off x="9052883" y="2350233"/>
            <a:ext cx="2405878" cy="75334"/>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A1B0C3DC-5EFB-E544-6C80-C99584839D1B}"/>
              </a:ext>
            </a:extLst>
          </p:cNvPr>
          <p:cNvCxnSpPr>
            <a:cxnSpLocks/>
          </p:cNvCxnSpPr>
          <p:nvPr/>
        </p:nvCxnSpPr>
        <p:spPr>
          <a:xfrm flipH="1">
            <a:off x="9127504" y="2337245"/>
            <a:ext cx="0" cy="914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66239553-B47C-6DD2-69A1-E5DC01A78952}"/>
              </a:ext>
            </a:extLst>
          </p:cNvPr>
          <p:cNvCxnSpPr>
            <a:cxnSpLocks/>
          </p:cNvCxnSpPr>
          <p:nvPr/>
        </p:nvCxnSpPr>
        <p:spPr>
          <a:xfrm flipH="1">
            <a:off x="11379895" y="2345558"/>
            <a:ext cx="0" cy="9144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45" name="Rounded Rectangle 444">
            <a:extLst>
              <a:ext uri="{FF2B5EF4-FFF2-40B4-BE49-F238E27FC236}">
                <a16:creationId xmlns:a16="http://schemas.microsoft.com/office/drawing/2014/main" id="{86A926AF-4FE3-687D-43C0-1E8984DF38B2}"/>
              </a:ext>
            </a:extLst>
          </p:cNvPr>
          <p:cNvSpPr/>
          <p:nvPr/>
        </p:nvSpPr>
        <p:spPr>
          <a:xfrm>
            <a:off x="8597689" y="4573087"/>
            <a:ext cx="653740" cy="121622"/>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Rounded Rectangle 445">
            <a:extLst>
              <a:ext uri="{FF2B5EF4-FFF2-40B4-BE49-F238E27FC236}">
                <a16:creationId xmlns:a16="http://schemas.microsoft.com/office/drawing/2014/main" id="{10A856EB-2D48-4253-022F-B4BCCE06905B}"/>
              </a:ext>
            </a:extLst>
          </p:cNvPr>
          <p:cNvSpPr/>
          <p:nvPr/>
        </p:nvSpPr>
        <p:spPr>
          <a:xfrm>
            <a:off x="6799545" y="4787442"/>
            <a:ext cx="653740" cy="121622"/>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 name="Oval 446">
            <a:extLst>
              <a:ext uri="{FF2B5EF4-FFF2-40B4-BE49-F238E27FC236}">
                <a16:creationId xmlns:a16="http://schemas.microsoft.com/office/drawing/2014/main" id="{C0FBBC84-0045-C475-36A5-F29665DCC22F}"/>
              </a:ext>
            </a:extLst>
          </p:cNvPr>
          <p:cNvSpPr/>
          <p:nvPr/>
        </p:nvSpPr>
        <p:spPr>
          <a:xfrm>
            <a:off x="7867186" y="4905707"/>
            <a:ext cx="82766" cy="82766"/>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2CC355A9-A3D9-A3A9-66C9-4BDABEE21881}"/>
              </a:ext>
            </a:extLst>
          </p:cNvPr>
          <p:cNvSpPr/>
          <p:nvPr/>
        </p:nvSpPr>
        <p:spPr>
          <a:xfrm>
            <a:off x="11423214" y="2520886"/>
            <a:ext cx="151419" cy="3815413"/>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2" name="Straight Connector 451">
            <a:extLst>
              <a:ext uri="{FF2B5EF4-FFF2-40B4-BE49-F238E27FC236}">
                <a16:creationId xmlns:a16="http://schemas.microsoft.com/office/drawing/2014/main" id="{84349C66-6A4F-1232-5899-AA056895169B}"/>
              </a:ext>
            </a:extLst>
          </p:cNvPr>
          <p:cNvCxnSpPr>
            <a:cxnSpLocks/>
          </p:cNvCxnSpPr>
          <p:nvPr/>
        </p:nvCxnSpPr>
        <p:spPr>
          <a:xfrm>
            <a:off x="11434380" y="2520886"/>
            <a:ext cx="0" cy="3811619"/>
          </a:xfrm>
          <a:prstGeom prst="line">
            <a:avLst/>
          </a:prstGeom>
          <a:ln w="28575">
            <a:solidFill>
              <a:srgbClr val="544F42"/>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FFAFE216-EB86-2371-75B8-79179C646F61}"/>
              </a:ext>
            </a:extLst>
          </p:cNvPr>
          <p:cNvCxnSpPr>
            <a:cxnSpLocks/>
          </p:cNvCxnSpPr>
          <p:nvPr/>
        </p:nvCxnSpPr>
        <p:spPr>
          <a:xfrm>
            <a:off x="11560876" y="2516310"/>
            <a:ext cx="0" cy="3819989"/>
          </a:xfrm>
          <a:prstGeom prst="line">
            <a:avLst/>
          </a:prstGeom>
          <a:ln w="28575">
            <a:solidFill>
              <a:srgbClr val="544F42"/>
            </a:solidFill>
          </a:ln>
        </p:spPr>
        <p:style>
          <a:lnRef idx="1">
            <a:schemeClr val="accent1"/>
          </a:lnRef>
          <a:fillRef idx="0">
            <a:schemeClr val="accent1"/>
          </a:fillRef>
          <a:effectRef idx="0">
            <a:schemeClr val="accent1"/>
          </a:effectRef>
          <a:fontRef idx="minor">
            <a:schemeClr val="tx1"/>
          </a:fontRef>
        </p:style>
      </p:cxnSp>
      <p:sp>
        <p:nvSpPr>
          <p:cNvPr id="441" name="Rounded Rectangle 440">
            <a:extLst>
              <a:ext uri="{FF2B5EF4-FFF2-40B4-BE49-F238E27FC236}">
                <a16:creationId xmlns:a16="http://schemas.microsoft.com/office/drawing/2014/main" id="{2BD2F2EA-5BA4-CC10-39A2-4285690F9434}"/>
              </a:ext>
            </a:extLst>
          </p:cNvPr>
          <p:cNvSpPr/>
          <p:nvPr/>
        </p:nvSpPr>
        <p:spPr>
          <a:xfrm flipH="1">
            <a:off x="11416505" y="2448465"/>
            <a:ext cx="169518" cy="78538"/>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Rounded Rectangle 455">
            <a:extLst>
              <a:ext uri="{FF2B5EF4-FFF2-40B4-BE49-F238E27FC236}">
                <a16:creationId xmlns:a16="http://schemas.microsoft.com/office/drawing/2014/main" id="{2CBABEB8-64C4-09BD-07AB-4D1988421117}"/>
              </a:ext>
            </a:extLst>
          </p:cNvPr>
          <p:cNvSpPr/>
          <p:nvPr/>
        </p:nvSpPr>
        <p:spPr>
          <a:xfrm flipH="1">
            <a:off x="11437026" y="2281653"/>
            <a:ext cx="109519" cy="188536"/>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Rounded Rectangle 456">
            <a:extLst>
              <a:ext uri="{FF2B5EF4-FFF2-40B4-BE49-F238E27FC236}">
                <a16:creationId xmlns:a16="http://schemas.microsoft.com/office/drawing/2014/main" id="{0A179A9E-8194-D50D-652A-90B70FCEE527}"/>
              </a:ext>
            </a:extLst>
          </p:cNvPr>
          <p:cNvSpPr/>
          <p:nvPr/>
        </p:nvSpPr>
        <p:spPr>
          <a:xfrm flipH="1">
            <a:off x="11469187" y="2017702"/>
            <a:ext cx="45719" cy="324075"/>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Rounded Rectangle 457">
            <a:extLst>
              <a:ext uri="{FF2B5EF4-FFF2-40B4-BE49-F238E27FC236}">
                <a16:creationId xmlns:a16="http://schemas.microsoft.com/office/drawing/2014/main" id="{B30DD6B9-6E78-79AE-FC13-02749439BF31}"/>
              </a:ext>
            </a:extLst>
          </p:cNvPr>
          <p:cNvSpPr/>
          <p:nvPr/>
        </p:nvSpPr>
        <p:spPr>
          <a:xfrm flipH="1">
            <a:off x="11410202" y="2056705"/>
            <a:ext cx="169518" cy="130678"/>
          </a:xfrm>
          <a:prstGeom prst="round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3" name="Group 412">
            <a:extLst>
              <a:ext uri="{FF2B5EF4-FFF2-40B4-BE49-F238E27FC236}">
                <a16:creationId xmlns:a16="http://schemas.microsoft.com/office/drawing/2014/main" id="{206CDC8A-8AB1-9578-627C-0D0AEDA02A3C}"/>
              </a:ext>
            </a:extLst>
          </p:cNvPr>
          <p:cNvGrpSpPr/>
          <p:nvPr/>
        </p:nvGrpSpPr>
        <p:grpSpPr>
          <a:xfrm>
            <a:off x="11492636" y="2036261"/>
            <a:ext cx="171530" cy="171529"/>
            <a:chOff x="8991458" y="4282982"/>
            <a:chExt cx="672353" cy="672353"/>
          </a:xfrm>
          <a:solidFill>
            <a:schemeClr val="accent3">
              <a:lumMod val="40000"/>
              <a:lumOff val="60000"/>
            </a:schemeClr>
          </a:solidFill>
        </p:grpSpPr>
        <p:sp>
          <p:nvSpPr>
            <p:cNvPr id="436" name="Rectangle 435">
              <a:extLst>
                <a:ext uri="{FF2B5EF4-FFF2-40B4-BE49-F238E27FC236}">
                  <a16:creationId xmlns:a16="http://schemas.microsoft.com/office/drawing/2014/main" id="{5718316A-A564-5A79-0C35-14A7B4227B6D}"/>
                </a:ext>
              </a:extLst>
            </p:cNvPr>
            <p:cNvSpPr/>
            <p:nvPr/>
          </p:nvSpPr>
          <p:spPr>
            <a:xfrm rot="2058370" flipV="1">
              <a:off x="9316083" y="4679307"/>
              <a:ext cx="300123" cy="45719"/>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Rectangle 436">
              <a:extLst>
                <a:ext uri="{FF2B5EF4-FFF2-40B4-BE49-F238E27FC236}">
                  <a16:creationId xmlns:a16="http://schemas.microsoft.com/office/drawing/2014/main" id="{9634EDEE-C81C-3533-C7F1-FD172192342B}"/>
                </a:ext>
              </a:extLst>
            </p:cNvPr>
            <p:cNvSpPr/>
            <p:nvPr/>
          </p:nvSpPr>
          <p:spPr>
            <a:xfrm rot="16200000" flipV="1">
              <a:off x="9176921" y="4413100"/>
              <a:ext cx="300123" cy="45719"/>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Rectangle 437">
              <a:extLst>
                <a:ext uri="{FF2B5EF4-FFF2-40B4-BE49-F238E27FC236}">
                  <a16:creationId xmlns:a16="http://schemas.microsoft.com/office/drawing/2014/main" id="{BF1126A6-FEF1-DEF0-1F8C-DEC5AF245A29}"/>
                </a:ext>
              </a:extLst>
            </p:cNvPr>
            <p:cNvSpPr/>
            <p:nvPr/>
          </p:nvSpPr>
          <p:spPr>
            <a:xfrm rot="19981040" flipV="1">
              <a:off x="9033768" y="4674311"/>
              <a:ext cx="300123" cy="45719"/>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Donut 438">
              <a:extLst>
                <a:ext uri="{FF2B5EF4-FFF2-40B4-BE49-F238E27FC236}">
                  <a16:creationId xmlns:a16="http://schemas.microsoft.com/office/drawing/2014/main" id="{00A62F09-1D25-9715-5823-6DD4BF1EF66B}"/>
                </a:ext>
              </a:extLst>
            </p:cNvPr>
            <p:cNvSpPr/>
            <p:nvPr/>
          </p:nvSpPr>
          <p:spPr>
            <a:xfrm rot="18258370">
              <a:off x="8991458" y="4282982"/>
              <a:ext cx="672353" cy="672353"/>
            </a:xfrm>
            <a:prstGeom prst="donut">
              <a:avLst>
                <a:gd name="adj" fmla="val 8988"/>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0" name="Oval 439">
              <a:extLst>
                <a:ext uri="{FF2B5EF4-FFF2-40B4-BE49-F238E27FC236}">
                  <a16:creationId xmlns:a16="http://schemas.microsoft.com/office/drawing/2014/main" id="{F57987C4-FEDB-D92A-06D1-E10A6DDD8888}"/>
                </a:ext>
              </a:extLst>
            </p:cNvPr>
            <p:cNvSpPr/>
            <p:nvPr/>
          </p:nvSpPr>
          <p:spPr>
            <a:xfrm rot="18258370">
              <a:off x="9243803" y="4529454"/>
              <a:ext cx="172876" cy="17177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1" name="TextBox 470">
            <a:extLst>
              <a:ext uri="{FF2B5EF4-FFF2-40B4-BE49-F238E27FC236}">
                <a16:creationId xmlns:a16="http://schemas.microsoft.com/office/drawing/2014/main" id="{B5C41397-CEA6-81A1-6C01-58FFAA7A2182}"/>
              </a:ext>
            </a:extLst>
          </p:cNvPr>
          <p:cNvSpPr txBox="1"/>
          <p:nvPr/>
        </p:nvSpPr>
        <p:spPr>
          <a:xfrm>
            <a:off x="11118106" y="1675718"/>
            <a:ext cx="1081643" cy="276999"/>
          </a:xfrm>
          <a:prstGeom prst="rect">
            <a:avLst/>
          </a:prstGeom>
          <a:noFill/>
        </p:spPr>
        <p:txBody>
          <a:bodyPr wrap="none" rtlCol="0">
            <a:spAutoFit/>
          </a:bodyPr>
          <a:lstStyle/>
          <a:p>
            <a:r>
              <a:rPr lang="en-US" sz="1200" b="1" dirty="0">
                <a:solidFill>
                  <a:srgbClr val="00B0F0"/>
                </a:solidFill>
              </a:rPr>
              <a:t>Disposal Well </a:t>
            </a:r>
          </a:p>
        </p:txBody>
      </p:sp>
      <p:sp>
        <p:nvSpPr>
          <p:cNvPr id="477" name="TextBox 476">
            <a:extLst>
              <a:ext uri="{FF2B5EF4-FFF2-40B4-BE49-F238E27FC236}">
                <a16:creationId xmlns:a16="http://schemas.microsoft.com/office/drawing/2014/main" id="{08A65E0F-6536-D394-3393-71E9B8ADC1BD}"/>
              </a:ext>
            </a:extLst>
          </p:cNvPr>
          <p:cNvSpPr txBox="1"/>
          <p:nvPr/>
        </p:nvSpPr>
        <p:spPr>
          <a:xfrm>
            <a:off x="8911766" y="5571808"/>
            <a:ext cx="772647" cy="276999"/>
          </a:xfrm>
          <a:prstGeom prst="rect">
            <a:avLst/>
          </a:prstGeom>
          <a:noFill/>
        </p:spPr>
        <p:txBody>
          <a:bodyPr wrap="none" rtlCol="0">
            <a:spAutoFit/>
          </a:bodyPr>
          <a:lstStyle/>
          <a:p>
            <a:r>
              <a:rPr lang="en-US" sz="1200" b="1" dirty="0">
                <a:solidFill>
                  <a:srgbClr val="544F42"/>
                </a:solidFill>
              </a:rPr>
              <a:t>Fractures</a:t>
            </a:r>
          </a:p>
        </p:txBody>
      </p:sp>
      <p:sp>
        <p:nvSpPr>
          <p:cNvPr id="478" name="TextBox 477">
            <a:extLst>
              <a:ext uri="{FF2B5EF4-FFF2-40B4-BE49-F238E27FC236}">
                <a16:creationId xmlns:a16="http://schemas.microsoft.com/office/drawing/2014/main" id="{308E2E0E-A1B4-4C52-1B13-00E2E567CC4C}"/>
              </a:ext>
            </a:extLst>
          </p:cNvPr>
          <p:cNvSpPr txBox="1"/>
          <p:nvPr/>
        </p:nvSpPr>
        <p:spPr>
          <a:xfrm>
            <a:off x="5937194" y="1033564"/>
            <a:ext cx="857927" cy="276999"/>
          </a:xfrm>
          <a:prstGeom prst="rect">
            <a:avLst/>
          </a:prstGeom>
          <a:noFill/>
        </p:spPr>
        <p:txBody>
          <a:bodyPr wrap="none" rtlCol="0">
            <a:spAutoFit/>
          </a:bodyPr>
          <a:lstStyle/>
          <a:p>
            <a:r>
              <a:rPr lang="en-US" sz="1200" b="1" dirty="0">
                <a:solidFill>
                  <a:srgbClr val="00B0F0"/>
                </a:solidFill>
              </a:rPr>
              <a:t>Pump Jack</a:t>
            </a:r>
          </a:p>
        </p:txBody>
      </p:sp>
      <p:sp>
        <p:nvSpPr>
          <p:cNvPr id="479" name="TextBox 478">
            <a:extLst>
              <a:ext uri="{FF2B5EF4-FFF2-40B4-BE49-F238E27FC236}">
                <a16:creationId xmlns:a16="http://schemas.microsoft.com/office/drawing/2014/main" id="{4DFF7AF8-5638-BF33-8935-8B3A97CBDD95}"/>
              </a:ext>
            </a:extLst>
          </p:cNvPr>
          <p:cNvSpPr txBox="1"/>
          <p:nvPr/>
        </p:nvSpPr>
        <p:spPr>
          <a:xfrm>
            <a:off x="5867268" y="2672360"/>
            <a:ext cx="1246752" cy="276999"/>
          </a:xfrm>
          <a:prstGeom prst="rect">
            <a:avLst/>
          </a:prstGeom>
          <a:noFill/>
          <a:ln>
            <a:noFill/>
          </a:ln>
        </p:spPr>
        <p:txBody>
          <a:bodyPr wrap="none" rtlCol="0">
            <a:spAutoFit/>
          </a:bodyPr>
          <a:lstStyle/>
          <a:p>
            <a:r>
              <a:rPr lang="en-US" sz="1200" b="1" dirty="0">
                <a:solidFill>
                  <a:schemeClr val="bg1"/>
                </a:solidFill>
              </a:rPr>
              <a:t>Well with Casing</a:t>
            </a:r>
          </a:p>
        </p:txBody>
      </p:sp>
      <p:cxnSp>
        <p:nvCxnSpPr>
          <p:cNvPr id="480" name="Straight Arrow Connector 479">
            <a:extLst>
              <a:ext uri="{FF2B5EF4-FFF2-40B4-BE49-F238E27FC236}">
                <a16:creationId xmlns:a16="http://schemas.microsoft.com/office/drawing/2014/main" id="{9D2780DB-EA5F-C3D0-F5F9-E692BFB0E4D7}"/>
              </a:ext>
            </a:extLst>
          </p:cNvPr>
          <p:cNvCxnSpPr>
            <a:cxnSpLocks/>
          </p:cNvCxnSpPr>
          <p:nvPr/>
        </p:nvCxnSpPr>
        <p:spPr>
          <a:xfrm>
            <a:off x="7120365" y="2819821"/>
            <a:ext cx="447736"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83" name="TextBox 482">
            <a:extLst>
              <a:ext uri="{FF2B5EF4-FFF2-40B4-BE49-F238E27FC236}">
                <a16:creationId xmlns:a16="http://schemas.microsoft.com/office/drawing/2014/main" id="{61EDCBB9-3343-3A44-6F19-55990EDBB9C9}"/>
              </a:ext>
            </a:extLst>
          </p:cNvPr>
          <p:cNvSpPr txBox="1"/>
          <p:nvPr/>
        </p:nvSpPr>
        <p:spPr>
          <a:xfrm>
            <a:off x="5686331" y="3970692"/>
            <a:ext cx="1824217" cy="276999"/>
          </a:xfrm>
          <a:prstGeom prst="rect">
            <a:avLst/>
          </a:prstGeom>
          <a:noFill/>
        </p:spPr>
        <p:txBody>
          <a:bodyPr wrap="none" rtlCol="0">
            <a:spAutoFit/>
          </a:bodyPr>
          <a:lstStyle/>
          <a:p>
            <a:r>
              <a:rPr lang="en-US" sz="1200" b="1" dirty="0">
                <a:solidFill>
                  <a:schemeClr val="tx1">
                    <a:lumMod val="65000"/>
                    <a:lumOff val="35000"/>
                  </a:schemeClr>
                </a:solidFill>
              </a:rPr>
              <a:t>Oil</a:t>
            </a:r>
            <a:r>
              <a:rPr lang="en-US" sz="1200" b="1" dirty="0">
                <a:solidFill>
                  <a:schemeClr val="bg1"/>
                </a:solidFill>
              </a:rPr>
              <a:t>, Gas, and </a:t>
            </a:r>
            <a:r>
              <a:rPr lang="en-US" sz="1200" b="1" dirty="0">
                <a:solidFill>
                  <a:srgbClr val="8DD6EE"/>
                </a:solidFill>
              </a:rPr>
              <a:t>PW</a:t>
            </a:r>
            <a:r>
              <a:rPr lang="en-US" sz="1200" b="1" dirty="0">
                <a:solidFill>
                  <a:schemeClr val="bg1"/>
                </a:solidFill>
              </a:rPr>
              <a:t> flow out</a:t>
            </a:r>
          </a:p>
        </p:txBody>
      </p:sp>
      <p:grpSp>
        <p:nvGrpSpPr>
          <p:cNvPr id="509" name="Group 508">
            <a:extLst>
              <a:ext uri="{FF2B5EF4-FFF2-40B4-BE49-F238E27FC236}">
                <a16:creationId xmlns:a16="http://schemas.microsoft.com/office/drawing/2014/main" id="{FDCE10B1-D0DC-93BA-22E8-1D082D351610}"/>
              </a:ext>
            </a:extLst>
          </p:cNvPr>
          <p:cNvGrpSpPr/>
          <p:nvPr/>
        </p:nvGrpSpPr>
        <p:grpSpPr>
          <a:xfrm>
            <a:off x="7536964" y="4194244"/>
            <a:ext cx="731520" cy="1096400"/>
            <a:chOff x="2231817" y="4925136"/>
            <a:chExt cx="731520" cy="1096400"/>
          </a:xfrm>
        </p:grpSpPr>
        <p:sp>
          <p:nvSpPr>
            <p:cNvPr id="484" name="Arc 483">
              <a:extLst>
                <a:ext uri="{FF2B5EF4-FFF2-40B4-BE49-F238E27FC236}">
                  <a16:creationId xmlns:a16="http://schemas.microsoft.com/office/drawing/2014/main" id="{D55F3137-99FD-D385-3A86-45990674D034}"/>
                </a:ext>
              </a:extLst>
            </p:cNvPr>
            <p:cNvSpPr/>
            <p:nvPr/>
          </p:nvSpPr>
          <p:spPr>
            <a:xfrm rot="10800000">
              <a:off x="2231817" y="5290016"/>
              <a:ext cx="731520" cy="731520"/>
            </a:xfrm>
            <a:prstGeom prst="arc">
              <a:avLst>
                <a:gd name="adj1" fmla="val 16473841"/>
                <a:gd name="adj2" fmla="val 0"/>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85" name="Straight Arrow Connector 484">
              <a:extLst>
                <a:ext uri="{FF2B5EF4-FFF2-40B4-BE49-F238E27FC236}">
                  <a16:creationId xmlns:a16="http://schemas.microsoft.com/office/drawing/2014/main" id="{456EF445-7D15-7E94-BF18-95DA121B56AB}"/>
                </a:ext>
              </a:extLst>
            </p:cNvPr>
            <p:cNvCxnSpPr>
              <a:cxnSpLocks/>
            </p:cNvCxnSpPr>
            <p:nvPr/>
          </p:nvCxnSpPr>
          <p:spPr>
            <a:xfrm flipV="1">
              <a:off x="2233435" y="4925136"/>
              <a:ext cx="0" cy="73139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497" name="Arc 496">
            <a:extLst>
              <a:ext uri="{FF2B5EF4-FFF2-40B4-BE49-F238E27FC236}">
                <a16:creationId xmlns:a16="http://schemas.microsoft.com/office/drawing/2014/main" id="{C0C07E54-E83E-0457-955B-C8C381ED2D7B}"/>
              </a:ext>
            </a:extLst>
          </p:cNvPr>
          <p:cNvSpPr/>
          <p:nvPr/>
        </p:nvSpPr>
        <p:spPr>
          <a:xfrm rot="10800000">
            <a:off x="7741693" y="4709013"/>
            <a:ext cx="365760" cy="365760"/>
          </a:xfrm>
          <a:prstGeom prst="arc">
            <a:avLst>
              <a:gd name="adj1" fmla="val 16260565"/>
              <a:gd name="adj2" fmla="val 0"/>
            </a:avLst>
          </a:prstGeom>
          <a:ln w="28575">
            <a:solidFill>
              <a:srgbClr val="544F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34" name="Straight Connector 333">
            <a:extLst>
              <a:ext uri="{FF2B5EF4-FFF2-40B4-BE49-F238E27FC236}">
                <a16:creationId xmlns:a16="http://schemas.microsoft.com/office/drawing/2014/main" id="{7456B81E-5128-F91E-B5CC-8E70A9A5CEFC}"/>
              </a:ext>
            </a:extLst>
          </p:cNvPr>
          <p:cNvCxnSpPr>
            <a:cxnSpLocks/>
          </p:cNvCxnSpPr>
          <p:nvPr/>
        </p:nvCxnSpPr>
        <p:spPr>
          <a:xfrm>
            <a:off x="7599691" y="2514593"/>
            <a:ext cx="0" cy="2385588"/>
          </a:xfrm>
          <a:prstGeom prst="line">
            <a:avLst/>
          </a:prstGeom>
          <a:ln w="28575">
            <a:solidFill>
              <a:srgbClr val="544F42"/>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852BE5E0-8AD8-1BDE-2AC9-971B5703D55C}"/>
              </a:ext>
            </a:extLst>
          </p:cNvPr>
          <p:cNvSpPr txBox="1"/>
          <p:nvPr/>
        </p:nvSpPr>
        <p:spPr>
          <a:xfrm>
            <a:off x="7829372" y="1323235"/>
            <a:ext cx="842025" cy="461665"/>
          </a:xfrm>
          <a:prstGeom prst="rect">
            <a:avLst/>
          </a:prstGeom>
          <a:noFill/>
        </p:spPr>
        <p:txBody>
          <a:bodyPr wrap="none" rtlCol="0">
            <a:spAutoFit/>
          </a:bodyPr>
          <a:lstStyle/>
          <a:p>
            <a:r>
              <a:rPr lang="en-US" sz="1200" b="1" dirty="0">
                <a:solidFill>
                  <a:srgbClr val="00B0F0"/>
                </a:solidFill>
              </a:rPr>
              <a:t>Separator </a:t>
            </a:r>
          </a:p>
          <a:p>
            <a:r>
              <a:rPr lang="en-US" sz="1200" b="1" dirty="0">
                <a:solidFill>
                  <a:srgbClr val="00B0F0"/>
                </a:solidFill>
              </a:rPr>
              <a:t>Tank</a:t>
            </a:r>
          </a:p>
        </p:txBody>
      </p:sp>
      <p:sp>
        <p:nvSpPr>
          <p:cNvPr id="504" name="TextBox 503">
            <a:extLst>
              <a:ext uri="{FF2B5EF4-FFF2-40B4-BE49-F238E27FC236}">
                <a16:creationId xmlns:a16="http://schemas.microsoft.com/office/drawing/2014/main" id="{435317E4-13EF-3536-82CE-7B06DFCE588C}"/>
              </a:ext>
            </a:extLst>
          </p:cNvPr>
          <p:cNvSpPr txBox="1"/>
          <p:nvPr/>
        </p:nvSpPr>
        <p:spPr>
          <a:xfrm>
            <a:off x="8491609" y="1634048"/>
            <a:ext cx="417102" cy="276999"/>
          </a:xfrm>
          <a:prstGeom prst="rect">
            <a:avLst/>
          </a:prstGeom>
          <a:noFill/>
        </p:spPr>
        <p:txBody>
          <a:bodyPr wrap="none" rtlCol="0">
            <a:spAutoFit/>
          </a:bodyPr>
          <a:lstStyle/>
          <a:p>
            <a:r>
              <a:rPr lang="en-US" sz="1200" dirty="0">
                <a:solidFill>
                  <a:schemeClr val="tx1">
                    <a:lumMod val="65000"/>
                    <a:lumOff val="35000"/>
                  </a:schemeClr>
                </a:solidFill>
              </a:rPr>
              <a:t>Gas</a:t>
            </a:r>
          </a:p>
        </p:txBody>
      </p:sp>
      <p:sp>
        <p:nvSpPr>
          <p:cNvPr id="505" name="TextBox 504">
            <a:extLst>
              <a:ext uri="{FF2B5EF4-FFF2-40B4-BE49-F238E27FC236}">
                <a16:creationId xmlns:a16="http://schemas.microsoft.com/office/drawing/2014/main" id="{789A61B3-90F9-907F-2D9D-95314287EB26}"/>
              </a:ext>
            </a:extLst>
          </p:cNvPr>
          <p:cNvSpPr txBox="1"/>
          <p:nvPr/>
        </p:nvSpPr>
        <p:spPr>
          <a:xfrm>
            <a:off x="8530039" y="1869786"/>
            <a:ext cx="357790" cy="276999"/>
          </a:xfrm>
          <a:prstGeom prst="rect">
            <a:avLst/>
          </a:prstGeom>
          <a:noFill/>
        </p:spPr>
        <p:txBody>
          <a:bodyPr wrap="none" rtlCol="0">
            <a:spAutoFit/>
          </a:bodyPr>
          <a:lstStyle/>
          <a:p>
            <a:r>
              <a:rPr lang="en-US" sz="1200" dirty="0">
                <a:solidFill>
                  <a:schemeClr val="bg1"/>
                </a:solidFill>
              </a:rPr>
              <a:t>Oil</a:t>
            </a:r>
          </a:p>
        </p:txBody>
      </p:sp>
      <p:sp>
        <p:nvSpPr>
          <p:cNvPr id="506" name="TextBox 505">
            <a:extLst>
              <a:ext uri="{FF2B5EF4-FFF2-40B4-BE49-F238E27FC236}">
                <a16:creationId xmlns:a16="http://schemas.microsoft.com/office/drawing/2014/main" id="{9487ACCA-4B03-E9E6-FEF0-FF0B81600135}"/>
              </a:ext>
            </a:extLst>
          </p:cNvPr>
          <p:cNvSpPr txBox="1"/>
          <p:nvPr/>
        </p:nvSpPr>
        <p:spPr>
          <a:xfrm>
            <a:off x="8520974" y="2121502"/>
            <a:ext cx="401072" cy="276999"/>
          </a:xfrm>
          <a:prstGeom prst="rect">
            <a:avLst/>
          </a:prstGeom>
          <a:noFill/>
        </p:spPr>
        <p:txBody>
          <a:bodyPr wrap="none" rtlCol="0">
            <a:spAutoFit/>
          </a:bodyPr>
          <a:lstStyle/>
          <a:p>
            <a:r>
              <a:rPr lang="en-US" sz="1200" dirty="0">
                <a:solidFill>
                  <a:schemeClr val="tx1">
                    <a:lumMod val="65000"/>
                    <a:lumOff val="35000"/>
                  </a:schemeClr>
                </a:solidFill>
              </a:rPr>
              <a:t>PW</a:t>
            </a:r>
          </a:p>
        </p:txBody>
      </p:sp>
      <p:cxnSp>
        <p:nvCxnSpPr>
          <p:cNvPr id="526" name="Straight Arrow Connector 525">
            <a:extLst>
              <a:ext uri="{FF2B5EF4-FFF2-40B4-BE49-F238E27FC236}">
                <a16:creationId xmlns:a16="http://schemas.microsoft.com/office/drawing/2014/main" id="{8D7A7420-C7B5-90B2-B327-020434218447}"/>
              </a:ext>
            </a:extLst>
          </p:cNvPr>
          <p:cNvCxnSpPr>
            <a:cxnSpLocks/>
          </p:cNvCxnSpPr>
          <p:nvPr/>
        </p:nvCxnSpPr>
        <p:spPr>
          <a:xfrm>
            <a:off x="8275716" y="4813548"/>
            <a:ext cx="0" cy="2494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29" name="Straight Arrow Connector 528">
            <a:extLst>
              <a:ext uri="{FF2B5EF4-FFF2-40B4-BE49-F238E27FC236}">
                <a16:creationId xmlns:a16="http://schemas.microsoft.com/office/drawing/2014/main" id="{E628BE2A-A3DA-B3EC-BA96-826FED906B6D}"/>
              </a:ext>
            </a:extLst>
          </p:cNvPr>
          <p:cNvCxnSpPr>
            <a:cxnSpLocks/>
          </p:cNvCxnSpPr>
          <p:nvPr/>
        </p:nvCxnSpPr>
        <p:spPr>
          <a:xfrm>
            <a:off x="8967008" y="4815599"/>
            <a:ext cx="0" cy="249400"/>
          </a:xfrm>
          <a:prstGeom prst="straightConnector1">
            <a:avLst/>
          </a:prstGeom>
          <a:ln w="28575">
            <a:solidFill>
              <a:srgbClr val="8DD6EE"/>
            </a:solidFill>
            <a:tailEnd type="triangle"/>
          </a:ln>
        </p:spPr>
        <p:style>
          <a:lnRef idx="1">
            <a:schemeClr val="accent1"/>
          </a:lnRef>
          <a:fillRef idx="0">
            <a:schemeClr val="accent1"/>
          </a:fillRef>
          <a:effectRef idx="0">
            <a:schemeClr val="accent1"/>
          </a:effectRef>
          <a:fontRef idx="minor">
            <a:schemeClr val="tx1"/>
          </a:fontRef>
        </p:style>
      </p:cxnSp>
      <p:cxnSp>
        <p:nvCxnSpPr>
          <p:cNvPr id="530" name="Straight Arrow Connector 529">
            <a:extLst>
              <a:ext uri="{FF2B5EF4-FFF2-40B4-BE49-F238E27FC236}">
                <a16:creationId xmlns:a16="http://schemas.microsoft.com/office/drawing/2014/main" id="{625E6CE7-BADB-ED6D-E7A8-2C39D7DD938D}"/>
              </a:ext>
            </a:extLst>
          </p:cNvPr>
          <p:cNvCxnSpPr>
            <a:cxnSpLocks/>
          </p:cNvCxnSpPr>
          <p:nvPr/>
        </p:nvCxnSpPr>
        <p:spPr>
          <a:xfrm>
            <a:off x="9670711" y="4812865"/>
            <a:ext cx="0" cy="249400"/>
          </a:xfrm>
          <a:prstGeom prst="straightConnector1">
            <a:avLst/>
          </a:prstGeom>
          <a:ln w="28575">
            <a:solidFill>
              <a:srgbClr val="8DD6EE"/>
            </a:solidFill>
            <a:tailEnd type="triangle"/>
          </a:ln>
        </p:spPr>
        <p:style>
          <a:lnRef idx="1">
            <a:schemeClr val="accent1"/>
          </a:lnRef>
          <a:fillRef idx="0">
            <a:schemeClr val="accent1"/>
          </a:fillRef>
          <a:effectRef idx="0">
            <a:schemeClr val="accent1"/>
          </a:effectRef>
          <a:fontRef idx="minor">
            <a:schemeClr val="tx1"/>
          </a:fontRef>
        </p:style>
      </p:cxnSp>
      <p:cxnSp>
        <p:nvCxnSpPr>
          <p:cNvPr id="531" name="Straight Arrow Connector 530">
            <a:extLst>
              <a:ext uri="{FF2B5EF4-FFF2-40B4-BE49-F238E27FC236}">
                <a16:creationId xmlns:a16="http://schemas.microsoft.com/office/drawing/2014/main" id="{CC8B94DD-6E38-3C60-1D1D-7887A2095DC0}"/>
              </a:ext>
            </a:extLst>
          </p:cNvPr>
          <p:cNvCxnSpPr>
            <a:cxnSpLocks/>
          </p:cNvCxnSpPr>
          <p:nvPr/>
        </p:nvCxnSpPr>
        <p:spPr>
          <a:xfrm>
            <a:off x="9302148" y="4813548"/>
            <a:ext cx="0" cy="2494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2" name="Straight Arrow Connector 531">
            <a:extLst>
              <a:ext uri="{FF2B5EF4-FFF2-40B4-BE49-F238E27FC236}">
                <a16:creationId xmlns:a16="http://schemas.microsoft.com/office/drawing/2014/main" id="{85620743-5C02-120F-D8A1-2D514528C0C9}"/>
              </a:ext>
            </a:extLst>
          </p:cNvPr>
          <p:cNvCxnSpPr>
            <a:cxnSpLocks/>
          </p:cNvCxnSpPr>
          <p:nvPr/>
        </p:nvCxnSpPr>
        <p:spPr>
          <a:xfrm>
            <a:off x="8726353" y="4820781"/>
            <a:ext cx="0" cy="249400"/>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3" name="Straight Arrow Connector 532">
            <a:extLst>
              <a:ext uri="{FF2B5EF4-FFF2-40B4-BE49-F238E27FC236}">
                <a16:creationId xmlns:a16="http://schemas.microsoft.com/office/drawing/2014/main" id="{6BDFCE2D-5B33-13B7-65C3-28812B19B3DB}"/>
              </a:ext>
            </a:extLst>
          </p:cNvPr>
          <p:cNvCxnSpPr>
            <a:cxnSpLocks/>
          </p:cNvCxnSpPr>
          <p:nvPr/>
        </p:nvCxnSpPr>
        <p:spPr>
          <a:xfrm>
            <a:off x="10142415" y="4870189"/>
            <a:ext cx="0" cy="188186"/>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5" name="Straight Arrow Connector 534">
            <a:extLst>
              <a:ext uri="{FF2B5EF4-FFF2-40B4-BE49-F238E27FC236}">
                <a16:creationId xmlns:a16="http://schemas.microsoft.com/office/drawing/2014/main" id="{4F2B37B0-FB54-C516-DA9D-477BAB0B7768}"/>
              </a:ext>
            </a:extLst>
          </p:cNvPr>
          <p:cNvCxnSpPr>
            <a:cxnSpLocks/>
          </p:cNvCxnSpPr>
          <p:nvPr/>
        </p:nvCxnSpPr>
        <p:spPr>
          <a:xfrm flipH="1" flipV="1">
            <a:off x="8962458" y="5217915"/>
            <a:ext cx="7099" cy="221887"/>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7" name="Straight Arrow Connector 536">
            <a:extLst>
              <a:ext uri="{FF2B5EF4-FFF2-40B4-BE49-F238E27FC236}">
                <a16:creationId xmlns:a16="http://schemas.microsoft.com/office/drawing/2014/main" id="{EE64FA0B-6278-91DF-5129-6F5077BCF15B}"/>
              </a:ext>
            </a:extLst>
          </p:cNvPr>
          <p:cNvCxnSpPr>
            <a:cxnSpLocks/>
          </p:cNvCxnSpPr>
          <p:nvPr/>
        </p:nvCxnSpPr>
        <p:spPr>
          <a:xfrm flipV="1">
            <a:off x="8673858" y="5220515"/>
            <a:ext cx="0" cy="22912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9" name="Straight Arrow Connector 538">
            <a:extLst>
              <a:ext uri="{FF2B5EF4-FFF2-40B4-BE49-F238E27FC236}">
                <a16:creationId xmlns:a16="http://schemas.microsoft.com/office/drawing/2014/main" id="{7EEB915E-7196-4868-167C-C9B154A99850}"/>
              </a:ext>
            </a:extLst>
          </p:cNvPr>
          <p:cNvCxnSpPr>
            <a:cxnSpLocks/>
          </p:cNvCxnSpPr>
          <p:nvPr/>
        </p:nvCxnSpPr>
        <p:spPr>
          <a:xfrm flipV="1">
            <a:off x="8273131" y="5217399"/>
            <a:ext cx="0" cy="263295"/>
          </a:xfrm>
          <a:prstGeom prst="straightConnector1">
            <a:avLst/>
          </a:prstGeom>
          <a:ln w="28575">
            <a:solidFill>
              <a:srgbClr val="8DD6EE"/>
            </a:solidFill>
            <a:tailEnd type="triangle"/>
          </a:ln>
        </p:spPr>
        <p:style>
          <a:lnRef idx="1">
            <a:schemeClr val="accent1"/>
          </a:lnRef>
          <a:fillRef idx="0">
            <a:schemeClr val="accent1"/>
          </a:fillRef>
          <a:effectRef idx="0">
            <a:schemeClr val="accent1"/>
          </a:effectRef>
          <a:fontRef idx="minor">
            <a:schemeClr val="tx1"/>
          </a:fontRef>
        </p:style>
      </p:cxnSp>
      <p:cxnSp>
        <p:nvCxnSpPr>
          <p:cNvPr id="541" name="Straight Arrow Connector 540">
            <a:extLst>
              <a:ext uri="{FF2B5EF4-FFF2-40B4-BE49-F238E27FC236}">
                <a16:creationId xmlns:a16="http://schemas.microsoft.com/office/drawing/2014/main" id="{FE91C157-A851-6478-6D13-72D5F196E8BB}"/>
              </a:ext>
            </a:extLst>
          </p:cNvPr>
          <p:cNvCxnSpPr>
            <a:cxnSpLocks/>
          </p:cNvCxnSpPr>
          <p:nvPr/>
        </p:nvCxnSpPr>
        <p:spPr>
          <a:xfrm flipV="1">
            <a:off x="10066351" y="5217399"/>
            <a:ext cx="0" cy="263295"/>
          </a:xfrm>
          <a:prstGeom prst="straightConnector1">
            <a:avLst/>
          </a:prstGeom>
          <a:ln w="28575">
            <a:solidFill>
              <a:srgbClr val="8DD6EE"/>
            </a:solidFill>
            <a:tailEnd type="triangle"/>
          </a:ln>
        </p:spPr>
        <p:style>
          <a:lnRef idx="1">
            <a:schemeClr val="accent1"/>
          </a:lnRef>
          <a:fillRef idx="0">
            <a:schemeClr val="accent1"/>
          </a:fillRef>
          <a:effectRef idx="0">
            <a:schemeClr val="accent1"/>
          </a:effectRef>
          <a:fontRef idx="minor">
            <a:schemeClr val="tx1"/>
          </a:fontRef>
        </p:style>
      </p:cxnSp>
      <p:cxnSp>
        <p:nvCxnSpPr>
          <p:cNvPr id="542" name="Straight Arrow Connector 541">
            <a:extLst>
              <a:ext uri="{FF2B5EF4-FFF2-40B4-BE49-F238E27FC236}">
                <a16:creationId xmlns:a16="http://schemas.microsoft.com/office/drawing/2014/main" id="{55A6AE42-8C9F-62CD-8387-EF0021780F88}"/>
              </a:ext>
            </a:extLst>
          </p:cNvPr>
          <p:cNvCxnSpPr>
            <a:cxnSpLocks/>
          </p:cNvCxnSpPr>
          <p:nvPr/>
        </p:nvCxnSpPr>
        <p:spPr>
          <a:xfrm flipV="1">
            <a:off x="9260765" y="5226593"/>
            <a:ext cx="0" cy="254101"/>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4" name="Straight Arrow Connector 543">
            <a:extLst>
              <a:ext uri="{FF2B5EF4-FFF2-40B4-BE49-F238E27FC236}">
                <a16:creationId xmlns:a16="http://schemas.microsoft.com/office/drawing/2014/main" id="{5310CC8A-0FD6-CEBF-4DD5-67998ACD2891}"/>
              </a:ext>
            </a:extLst>
          </p:cNvPr>
          <p:cNvCxnSpPr>
            <a:cxnSpLocks/>
          </p:cNvCxnSpPr>
          <p:nvPr/>
        </p:nvCxnSpPr>
        <p:spPr>
          <a:xfrm flipH="1" flipV="1">
            <a:off x="9701683" y="5217915"/>
            <a:ext cx="7099" cy="221887"/>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5" name="TextBox 544">
            <a:extLst>
              <a:ext uri="{FF2B5EF4-FFF2-40B4-BE49-F238E27FC236}">
                <a16:creationId xmlns:a16="http://schemas.microsoft.com/office/drawing/2014/main" id="{AA3BE3E6-9323-A65E-18FA-3F45393C58C6}"/>
              </a:ext>
            </a:extLst>
          </p:cNvPr>
          <p:cNvSpPr txBox="1"/>
          <p:nvPr/>
        </p:nvSpPr>
        <p:spPr>
          <a:xfrm>
            <a:off x="9491144" y="1558356"/>
            <a:ext cx="1735185" cy="646331"/>
          </a:xfrm>
          <a:prstGeom prst="rect">
            <a:avLst/>
          </a:prstGeom>
          <a:noFill/>
        </p:spPr>
        <p:txBody>
          <a:bodyPr wrap="square" rtlCol="0">
            <a:spAutoFit/>
          </a:bodyPr>
          <a:lstStyle/>
          <a:p>
            <a:r>
              <a:rPr lang="en-US" sz="1200" dirty="0"/>
              <a:t>PW is sent to Disposal Well or reused within O&amp;G field</a:t>
            </a:r>
          </a:p>
        </p:txBody>
      </p:sp>
      <p:cxnSp>
        <p:nvCxnSpPr>
          <p:cNvPr id="546" name="Straight Arrow Connector 545">
            <a:extLst>
              <a:ext uri="{FF2B5EF4-FFF2-40B4-BE49-F238E27FC236}">
                <a16:creationId xmlns:a16="http://schemas.microsoft.com/office/drawing/2014/main" id="{CEE195C8-B1C7-EBCA-7B43-DE6A325F57D1}"/>
              </a:ext>
            </a:extLst>
          </p:cNvPr>
          <p:cNvCxnSpPr>
            <a:cxnSpLocks/>
          </p:cNvCxnSpPr>
          <p:nvPr/>
        </p:nvCxnSpPr>
        <p:spPr>
          <a:xfrm>
            <a:off x="9285284" y="2288340"/>
            <a:ext cx="1991847" cy="0"/>
          </a:xfrm>
          <a:prstGeom prst="straightConnector1">
            <a:avLst/>
          </a:prstGeom>
          <a:ln w="28575">
            <a:solidFill>
              <a:srgbClr val="8DD6EE"/>
            </a:solidFill>
            <a:tailEnd type="triangle"/>
          </a:ln>
        </p:spPr>
        <p:style>
          <a:lnRef idx="1">
            <a:schemeClr val="accent1"/>
          </a:lnRef>
          <a:fillRef idx="0">
            <a:schemeClr val="accent1"/>
          </a:fillRef>
          <a:effectRef idx="0">
            <a:schemeClr val="accent1"/>
          </a:effectRef>
          <a:fontRef idx="minor">
            <a:schemeClr val="tx1"/>
          </a:fontRef>
        </p:style>
      </p:cxnSp>
      <p:grpSp>
        <p:nvGrpSpPr>
          <p:cNvPr id="550" name="Group 549">
            <a:extLst>
              <a:ext uri="{FF2B5EF4-FFF2-40B4-BE49-F238E27FC236}">
                <a16:creationId xmlns:a16="http://schemas.microsoft.com/office/drawing/2014/main" id="{1EA1C4AB-CA15-22FD-0C55-EAE1A9FA21E0}"/>
              </a:ext>
            </a:extLst>
          </p:cNvPr>
          <p:cNvGrpSpPr/>
          <p:nvPr/>
        </p:nvGrpSpPr>
        <p:grpSpPr>
          <a:xfrm flipH="1">
            <a:off x="8941653" y="1555256"/>
            <a:ext cx="343089" cy="504658"/>
            <a:chOff x="2236192" y="4755114"/>
            <a:chExt cx="489648" cy="1281305"/>
          </a:xfrm>
        </p:grpSpPr>
        <p:sp>
          <p:nvSpPr>
            <p:cNvPr id="551" name="Arc 550">
              <a:extLst>
                <a:ext uri="{FF2B5EF4-FFF2-40B4-BE49-F238E27FC236}">
                  <a16:creationId xmlns:a16="http://schemas.microsoft.com/office/drawing/2014/main" id="{5E83195B-BA7E-3D1C-6A9C-8E1E8ABB1A58}"/>
                </a:ext>
              </a:extLst>
            </p:cNvPr>
            <p:cNvSpPr/>
            <p:nvPr/>
          </p:nvSpPr>
          <p:spPr>
            <a:xfrm rot="10800000">
              <a:off x="2242987" y="5174786"/>
              <a:ext cx="482853" cy="861633"/>
            </a:xfrm>
            <a:prstGeom prst="arc">
              <a:avLst>
                <a:gd name="adj1" fmla="val 16473841"/>
                <a:gd name="adj2" fmla="val 0"/>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52" name="Straight Arrow Connector 551">
              <a:extLst>
                <a:ext uri="{FF2B5EF4-FFF2-40B4-BE49-F238E27FC236}">
                  <a16:creationId xmlns:a16="http://schemas.microsoft.com/office/drawing/2014/main" id="{756BD8F6-D3E2-187F-0ED0-87D95848DB2A}"/>
                </a:ext>
              </a:extLst>
            </p:cNvPr>
            <p:cNvCxnSpPr>
              <a:cxnSpLocks/>
            </p:cNvCxnSpPr>
            <p:nvPr/>
          </p:nvCxnSpPr>
          <p:spPr>
            <a:xfrm flipH="1" flipV="1">
              <a:off x="2236192" y="4755114"/>
              <a:ext cx="0" cy="856192"/>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3" name="Group 552">
            <a:extLst>
              <a:ext uri="{FF2B5EF4-FFF2-40B4-BE49-F238E27FC236}">
                <a16:creationId xmlns:a16="http://schemas.microsoft.com/office/drawing/2014/main" id="{0F3AB1FA-4316-0C88-90F9-649CA095FBF6}"/>
              </a:ext>
            </a:extLst>
          </p:cNvPr>
          <p:cNvGrpSpPr/>
          <p:nvPr/>
        </p:nvGrpSpPr>
        <p:grpSpPr>
          <a:xfrm flipH="1">
            <a:off x="8894984" y="1541246"/>
            <a:ext cx="292608" cy="288118"/>
            <a:chOff x="2231818" y="5290016"/>
            <a:chExt cx="417603" cy="731520"/>
          </a:xfrm>
        </p:grpSpPr>
        <p:sp>
          <p:nvSpPr>
            <p:cNvPr id="554" name="Arc 553">
              <a:extLst>
                <a:ext uri="{FF2B5EF4-FFF2-40B4-BE49-F238E27FC236}">
                  <a16:creationId xmlns:a16="http://schemas.microsoft.com/office/drawing/2014/main" id="{2E14B734-082E-B3D0-851D-06BA2C132FAF}"/>
                </a:ext>
              </a:extLst>
            </p:cNvPr>
            <p:cNvSpPr/>
            <p:nvPr/>
          </p:nvSpPr>
          <p:spPr>
            <a:xfrm rot="10800000">
              <a:off x="2231818" y="5290016"/>
              <a:ext cx="417603" cy="731520"/>
            </a:xfrm>
            <a:prstGeom prst="arc">
              <a:avLst>
                <a:gd name="adj1" fmla="val 16473841"/>
                <a:gd name="adj2" fmla="val 0"/>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55" name="Straight Arrow Connector 554">
              <a:extLst>
                <a:ext uri="{FF2B5EF4-FFF2-40B4-BE49-F238E27FC236}">
                  <a16:creationId xmlns:a16="http://schemas.microsoft.com/office/drawing/2014/main" id="{BF74B48E-001A-193E-5575-84D71002E320}"/>
                </a:ext>
              </a:extLst>
            </p:cNvPr>
            <p:cNvCxnSpPr>
              <a:cxnSpLocks/>
            </p:cNvCxnSpPr>
            <p:nvPr/>
          </p:nvCxnSpPr>
          <p:spPr>
            <a:xfrm flipH="1" flipV="1">
              <a:off x="2239983" y="5316589"/>
              <a:ext cx="0" cy="35501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560" name="TextBox 559">
            <a:extLst>
              <a:ext uri="{FF2B5EF4-FFF2-40B4-BE49-F238E27FC236}">
                <a16:creationId xmlns:a16="http://schemas.microsoft.com/office/drawing/2014/main" id="{C3FABF3E-7EE4-F660-5A20-51F995F4FF9A}"/>
              </a:ext>
            </a:extLst>
          </p:cNvPr>
          <p:cNvSpPr txBox="1"/>
          <p:nvPr/>
        </p:nvSpPr>
        <p:spPr>
          <a:xfrm>
            <a:off x="8673536" y="1121968"/>
            <a:ext cx="2201733" cy="276999"/>
          </a:xfrm>
          <a:prstGeom prst="rect">
            <a:avLst/>
          </a:prstGeom>
          <a:noFill/>
        </p:spPr>
        <p:txBody>
          <a:bodyPr wrap="square" rtlCol="0">
            <a:spAutoFit/>
          </a:bodyPr>
          <a:lstStyle/>
          <a:p>
            <a:r>
              <a:rPr lang="en-US" sz="1200" dirty="0"/>
              <a:t>Oil and Gas sent to Processing</a:t>
            </a:r>
          </a:p>
        </p:txBody>
      </p:sp>
      <p:cxnSp>
        <p:nvCxnSpPr>
          <p:cNvPr id="562" name="Straight Connector 561">
            <a:extLst>
              <a:ext uri="{FF2B5EF4-FFF2-40B4-BE49-F238E27FC236}">
                <a16:creationId xmlns:a16="http://schemas.microsoft.com/office/drawing/2014/main" id="{9538866C-361D-DBEA-2C7E-34B92C0AB745}"/>
              </a:ext>
            </a:extLst>
          </p:cNvPr>
          <p:cNvCxnSpPr>
            <a:cxnSpLocks/>
          </p:cNvCxnSpPr>
          <p:nvPr/>
        </p:nvCxnSpPr>
        <p:spPr>
          <a:xfrm flipH="1" flipV="1">
            <a:off x="9048236" y="2056855"/>
            <a:ext cx="83908" cy="2593"/>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1E1CD16-A183-B4DE-AD02-43D9FBAF43CF}"/>
              </a:ext>
            </a:extLst>
          </p:cNvPr>
          <p:cNvSpPr txBox="1"/>
          <p:nvPr/>
        </p:nvSpPr>
        <p:spPr>
          <a:xfrm>
            <a:off x="8600989" y="3983705"/>
            <a:ext cx="1572610" cy="276999"/>
          </a:xfrm>
          <a:prstGeom prst="rect">
            <a:avLst/>
          </a:prstGeom>
          <a:noFill/>
        </p:spPr>
        <p:txBody>
          <a:bodyPr wrap="none" rtlCol="0">
            <a:spAutoFit/>
          </a:bodyPr>
          <a:lstStyle/>
          <a:p>
            <a:r>
              <a:rPr lang="en-US" sz="1200" b="1" dirty="0">
                <a:solidFill>
                  <a:schemeClr val="bg1"/>
                </a:solidFill>
              </a:rPr>
              <a:t>Confining Rock Layers</a:t>
            </a:r>
          </a:p>
        </p:txBody>
      </p:sp>
      <p:sp>
        <p:nvSpPr>
          <p:cNvPr id="507" name="TextBox 506">
            <a:extLst>
              <a:ext uri="{FF2B5EF4-FFF2-40B4-BE49-F238E27FC236}">
                <a16:creationId xmlns:a16="http://schemas.microsoft.com/office/drawing/2014/main" id="{F60FCBC0-2206-8103-B5CE-2CCF7A0934ED}"/>
              </a:ext>
            </a:extLst>
          </p:cNvPr>
          <p:cNvSpPr txBox="1"/>
          <p:nvPr/>
        </p:nvSpPr>
        <p:spPr>
          <a:xfrm>
            <a:off x="7755502" y="5988080"/>
            <a:ext cx="3429965" cy="461665"/>
          </a:xfrm>
          <a:prstGeom prst="rect">
            <a:avLst/>
          </a:prstGeom>
          <a:noFill/>
        </p:spPr>
        <p:txBody>
          <a:bodyPr wrap="square" rtlCol="0">
            <a:spAutoFit/>
          </a:bodyPr>
          <a:lstStyle/>
          <a:p>
            <a:r>
              <a:rPr lang="en-US" sz="1200" b="1" dirty="0">
                <a:solidFill>
                  <a:schemeClr val="bg2">
                    <a:lumMod val="25000"/>
                  </a:schemeClr>
                </a:solidFill>
              </a:rPr>
              <a:t>PW is reinjected deep into the subsurface</a:t>
            </a:r>
          </a:p>
          <a:p>
            <a:r>
              <a:rPr lang="en-US" sz="1200" b="1" dirty="0">
                <a:solidFill>
                  <a:schemeClr val="bg2">
                    <a:lumMod val="25000"/>
                  </a:schemeClr>
                </a:solidFill>
              </a:rPr>
              <a:t>in porous, non-oil and gas producing zones</a:t>
            </a:r>
          </a:p>
        </p:txBody>
      </p:sp>
      <p:sp>
        <p:nvSpPr>
          <p:cNvPr id="36" name="Rounded Rectangle 35">
            <a:extLst>
              <a:ext uri="{FF2B5EF4-FFF2-40B4-BE49-F238E27FC236}">
                <a16:creationId xmlns:a16="http://schemas.microsoft.com/office/drawing/2014/main" id="{058F30BD-EAEA-E1B1-0021-A96A390D25C9}"/>
              </a:ext>
            </a:extLst>
          </p:cNvPr>
          <p:cNvSpPr/>
          <p:nvPr/>
        </p:nvSpPr>
        <p:spPr>
          <a:xfrm>
            <a:off x="9556247" y="6696704"/>
            <a:ext cx="2216648" cy="127131"/>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8FE49679-2AD1-6485-E972-3012D1091D21}"/>
              </a:ext>
            </a:extLst>
          </p:cNvPr>
          <p:cNvSpPr/>
          <p:nvPr/>
        </p:nvSpPr>
        <p:spPr>
          <a:xfrm>
            <a:off x="10525385" y="6573328"/>
            <a:ext cx="1062409" cy="138184"/>
          </a:xfrm>
          <a:prstGeom prst="roundRect">
            <a:avLst>
              <a:gd name="adj" fmla="val 50000"/>
            </a:avLst>
          </a:prstGeom>
          <a:solidFill>
            <a:srgbClr val="92DA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0" name="Straight Arrow Connector 469">
            <a:extLst>
              <a:ext uri="{FF2B5EF4-FFF2-40B4-BE49-F238E27FC236}">
                <a16:creationId xmlns:a16="http://schemas.microsoft.com/office/drawing/2014/main" id="{BEAB44BF-167C-2200-AE4B-B000927D8ECE}"/>
              </a:ext>
            </a:extLst>
          </p:cNvPr>
          <p:cNvCxnSpPr>
            <a:cxnSpLocks/>
          </p:cNvCxnSpPr>
          <p:nvPr/>
        </p:nvCxnSpPr>
        <p:spPr>
          <a:xfrm>
            <a:off x="11500547" y="2520886"/>
            <a:ext cx="0" cy="405444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440C92C8-FB5C-FA3F-4F1C-31FD6B404684}"/>
              </a:ext>
            </a:extLst>
          </p:cNvPr>
          <p:cNvSpPr/>
          <p:nvPr/>
        </p:nvSpPr>
        <p:spPr>
          <a:xfrm>
            <a:off x="9133176" y="3201477"/>
            <a:ext cx="971516" cy="160251"/>
          </a:xfrm>
          <a:prstGeom prst="roundRect">
            <a:avLst>
              <a:gd name="adj" fmla="val 5000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EDF319E2-25D0-9296-84B8-496C1076E8B6}"/>
              </a:ext>
            </a:extLst>
          </p:cNvPr>
          <p:cNvSpPr>
            <a:spLocks noGrp="1"/>
          </p:cNvSpPr>
          <p:nvPr>
            <p:ph idx="1"/>
          </p:nvPr>
        </p:nvSpPr>
        <p:spPr>
          <a:xfrm>
            <a:off x="231266" y="1174083"/>
            <a:ext cx="5091160" cy="5194196"/>
          </a:xfrm>
        </p:spPr>
        <p:txBody>
          <a:bodyPr>
            <a:normAutofit fontScale="92500"/>
          </a:bodyPr>
          <a:lstStyle/>
          <a:p>
            <a:pPr marL="0" indent="0" algn="just">
              <a:buNone/>
            </a:pPr>
            <a:r>
              <a:rPr lang="en-US" b="1" dirty="0"/>
              <a:t>Produced water </a:t>
            </a:r>
            <a:r>
              <a:rPr lang="en-US" dirty="0"/>
              <a:t>is primarily naturally occurring formation water that has been trapped underground alongside oil and gas (O&amp;G) for millions of years, taking on the chemical characteristics of the surrounding geology. </a:t>
            </a:r>
          </a:p>
          <a:p>
            <a:pPr marL="0" indent="0" algn="just">
              <a:buNone/>
            </a:pPr>
            <a:br>
              <a:rPr lang="en-US" dirty="0"/>
            </a:br>
            <a:r>
              <a:rPr lang="en-US" dirty="0"/>
              <a:t>It also includes flowback water and other fluids associated with O&amp;G production.</a:t>
            </a:r>
          </a:p>
          <a:p>
            <a:pPr marL="0" indent="0">
              <a:buNone/>
            </a:pPr>
            <a:endParaRPr lang="en-US" sz="2000" dirty="0"/>
          </a:p>
          <a:p>
            <a:pPr marL="0" indent="0">
              <a:buNone/>
            </a:pPr>
            <a:r>
              <a:rPr lang="en-US" dirty="0"/>
              <a:t>Currently, PW is either reused inside the O&amp;G field or injected deep underground.</a:t>
            </a:r>
          </a:p>
          <a:p>
            <a:pPr marL="0" indent="0">
              <a:buNone/>
            </a:pPr>
            <a:endParaRPr lang="en-US" dirty="0"/>
          </a:p>
          <a:p>
            <a:pPr marL="0" indent="0">
              <a:buNone/>
            </a:pPr>
            <a:endParaRPr lang="en-US" dirty="0"/>
          </a:p>
          <a:p>
            <a:pPr marL="342900" indent="-342900"/>
            <a:endParaRPr lang="en-US" sz="2000" dirty="0"/>
          </a:p>
        </p:txBody>
      </p:sp>
      <p:grpSp>
        <p:nvGrpSpPr>
          <p:cNvPr id="11" name="Group 10">
            <a:extLst>
              <a:ext uri="{FF2B5EF4-FFF2-40B4-BE49-F238E27FC236}">
                <a16:creationId xmlns:a16="http://schemas.microsoft.com/office/drawing/2014/main" id="{B5360FBB-48C6-6EBF-F306-74B4F08705F5}"/>
              </a:ext>
            </a:extLst>
          </p:cNvPr>
          <p:cNvGrpSpPr/>
          <p:nvPr/>
        </p:nvGrpSpPr>
        <p:grpSpPr>
          <a:xfrm flipH="1">
            <a:off x="10540576" y="1995656"/>
            <a:ext cx="292674" cy="288118"/>
            <a:chOff x="2231724" y="5290016"/>
            <a:chExt cx="417697" cy="731520"/>
          </a:xfrm>
        </p:grpSpPr>
        <p:sp>
          <p:nvSpPr>
            <p:cNvPr id="12" name="Arc 11">
              <a:extLst>
                <a:ext uri="{FF2B5EF4-FFF2-40B4-BE49-F238E27FC236}">
                  <a16:creationId xmlns:a16="http://schemas.microsoft.com/office/drawing/2014/main" id="{491C913F-51F4-64B0-BA91-AAF96EF589E2}"/>
                </a:ext>
              </a:extLst>
            </p:cNvPr>
            <p:cNvSpPr/>
            <p:nvPr/>
          </p:nvSpPr>
          <p:spPr>
            <a:xfrm rot="10800000">
              <a:off x="2231818" y="5290016"/>
              <a:ext cx="417603" cy="731520"/>
            </a:xfrm>
            <a:prstGeom prst="arc">
              <a:avLst>
                <a:gd name="adj1" fmla="val 16473841"/>
                <a:gd name="adj2" fmla="val 0"/>
              </a:avLst>
            </a:prstGeom>
            <a:ln w="28575">
              <a:solidFill>
                <a:srgbClr val="8DD6E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6ECCD43B-7158-79D0-1A81-3251181B65BE}"/>
                </a:ext>
              </a:extLst>
            </p:cNvPr>
            <p:cNvCxnSpPr>
              <a:cxnSpLocks/>
            </p:cNvCxnSpPr>
            <p:nvPr/>
          </p:nvCxnSpPr>
          <p:spPr>
            <a:xfrm flipH="1" flipV="1">
              <a:off x="2231724" y="5316589"/>
              <a:ext cx="0" cy="355018"/>
            </a:xfrm>
            <a:prstGeom prst="straightConnector1">
              <a:avLst/>
            </a:prstGeom>
            <a:ln w="28575">
              <a:solidFill>
                <a:srgbClr val="8DD6EE"/>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301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dissolve">
                                      <p:cBhvr>
                                        <p:cTn id="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40AA2F8-A8CC-8878-E236-0C7D85A412A4}"/>
              </a:ext>
            </a:extLst>
          </p:cNvPr>
          <p:cNvGrpSpPr/>
          <p:nvPr/>
        </p:nvGrpSpPr>
        <p:grpSpPr>
          <a:xfrm>
            <a:off x="471025" y="873125"/>
            <a:ext cx="11720975" cy="5984875"/>
            <a:chOff x="471025" y="873125"/>
            <a:chExt cx="11720975" cy="6028297"/>
          </a:xfrm>
        </p:grpSpPr>
        <p:pic>
          <p:nvPicPr>
            <p:cNvPr id="4" name="Picture 3">
              <a:extLst>
                <a:ext uri="{FF2B5EF4-FFF2-40B4-BE49-F238E27FC236}">
                  <a16:creationId xmlns:a16="http://schemas.microsoft.com/office/drawing/2014/main" id="{EBC49052-DFEC-342A-AEE1-E4C5EBC53C6C}"/>
                </a:ext>
              </a:extLst>
            </p:cNvPr>
            <p:cNvPicPr>
              <a:picLocks noChangeAspect="1"/>
            </p:cNvPicPr>
            <p:nvPr/>
          </p:nvPicPr>
          <p:blipFill>
            <a:blip r:embed="rId3"/>
            <a:stretch>
              <a:fillRect/>
            </a:stretch>
          </p:blipFill>
          <p:spPr>
            <a:xfrm>
              <a:off x="471025" y="873125"/>
              <a:ext cx="11249949" cy="6028297"/>
            </a:xfrm>
            <a:prstGeom prst="rect">
              <a:avLst/>
            </a:prstGeom>
          </p:spPr>
        </p:pic>
        <p:sp>
          <p:nvSpPr>
            <p:cNvPr id="5" name="Rectangle 4">
              <a:extLst>
                <a:ext uri="{FF2B5EF4-FFF2-40B4-BE49-F238E27FC236}">
                  <a16:creationId xmlns:a16="http://schemas.microsoft.com/office/drawing/2014/main" id="{4FAE695F-CEDD-80C6-F678-AFA9319E33CA}"/>
                </a:ext>
              </a:extLst>
            </p:cNvPr>
            <p:cNvSpPr/>
            <p:nvPr/>
          </p:nvSpPr>
          <p:spPr>
            <a:xfrm>
              <a:off x="10481721" y="6046638"/>
              <a:ext cx="1710279" cy="85478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B5FC11B1-9EBC-048D-D671-99536571ACB6}"/>
              </a:ext>
            </a:extLst>
          </p:cNvPr>
          <p:cNvSpPr>
            <a:spLocks noGrp="1"/>
          </p:cNvSpPr>
          <p:nvPr>
            <p:ph type="title"/>
          </p:nvPr>
        </p:nvSpPr>
        <p:spPr/>
        <p:txBody>
          <a:bodyPr/>
          <a:lstStyle/>
          <a:p>
            <a:r>
              <a:rPr lang="en-US" dirty="0"/>
              <a:t>Why Can’t We Just Keep Injecting?</a:t>
            </a:r>
          </a:p>
        </p:txBody>
      </p:sp>
      <p:sp>
        <p:nvSpPr>
          <p:cNvPr id="7" name="Rectangle 6">
            <a:extLst>
              <a:ext uri="{FF2B5EF4-FFF2-40B4-BE49-F238E27FC236}">
                <a16:creationId xmlns:a16="http://schemas.microsoft.com/office/drawing/2014/main" id="{CA433B1C-3C55-A2A2-836A-81AD91FE4C30}"/>
              </a:ext>
            </a:extLst>
          </p:cNvPr>
          <p:cNvSpPr/>
          <p:nvPr/>
        </p:nvSpPr>
        <p:spPr>
          <a:xfrm>
            <a:off x="1" y="6009372"/>
            <a:ext cx="657546" cy="848627"/>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5859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0D2D46-D3CE-7086-2479-6C6512D1D4F5}"/>
              </a:ext>
            </a:extLst>
          </p:cNvPr>
          <p:cNvSpPr>
            <a:spLocks noGrp="1"/>
          </p:cNvSpPr>
          <p:nvPr>
            <p:ph type="title"/>
          </p:nvPr>
        </p:nvSpPr>
        <p:spPr/>
        <p:txBody>
          <a:bodyPr/>
          <a:lstStyle/>
          <a:p>
            <a:r>
              <a:rPr lang="en-US" dirty="0"/>
              <a:t>Current Produced Water Management Strategies in NM</a:t>
            </a:r>
          </a:p>
        </p:txBody>
      </p:sp>
      <p:pic>
        <p:nvPicPr>
          <p:cNvPr id="9" name="Picture 8">
            <a:extLst>
              <a:ext uri="{FF2B5EF4-FFF2-40B4-BE49-F238E27FC236}">
                <a16:creationId xmlns:a16="http://schemas.microsoft.com/office/drawing/2014/main" id="{AA962B76-CCF8-B830-1CAB-7A3C91A00AD5}"/>
              </a:ext>
            </a:extLst>
          </p:cNvPr>
          <p:cNvPicPr>
            <a:picLocks noChangeAspect="1"/>
          </p:cNvPicPr>
          <p:nvPr/>
        </p:nvPicPr>
        <p:blipFill>
          <a:blip r:embed="rId3"/>
          <a:stretch>
            <a:fillRect/>
          </a:stretch>
        </p:blipFill>
        <p:spPr>
          <a:xfrm>
            <a:off x="3553834" y="1243173"/>
            <a:ext cx="5240842" cy="5008652"/>
          </a:xfrm>
          <a:prstGeom prst="rect">
            <a:avLst/>
          </a:prstGeom>
        </p:spPr>
      </p:pic>
      <p:sp>
        <p:nvSpPr>
          <p:cNvPr id="10" name="TextBox 9">
            <a:extLst>
              <a:ext uri="{FF2B5EF4-FFF2-40B4-BE49-F238E27FC236}">
                <a16:creationId xmlns:a16="http://schemas.microsoft.com/office/drawing/2014/main" id="{D36F8244-2A4E-404C-93B6-C24CC5177F56}"/>
              </a:ext>
            </a:extLst>
          </p:cNvPr>
          <p:cNvSpPr txBox="1"/>
          <p:nvPr/>
        </p:nvSpPr>
        <p:spPr>
          <a:xfrm>
            <a:off x="4191365" y="2587460"/>
            <a:ext cx="1582709" cy="923330"/>
          </a:xfrm>
          <a:prstGeom prst="rect">
            <a:avLst/>
          </a:prstGeom>
          <a:noFill/>
        </p:spPr>
        <p:txBody>
          <a:bodyPr wrap="square" rtlCol="0">
            <a:spAutoFit/>
          </a:bodyPr>
          <a:lstStyle/>
          <a:p>
            <a:pPr algn="ctr"/>
            <a:r>
              <a:rPr lang="en-US" dirty="0">
                <a:solidFill>
                  <a:srgbClr val="FFFFFF"/>
                </a:solidFill>
              </a:rPr>
              <a:t>Sent to TX for disposal</a:t>
            </a:r>
          </a:p>
          <a:p>
            <a:pPr algn="ctr"/>
            <a:r>
              <a:rPr lang="en-US" dirty="0">
                <a:solidFill>
                  <a:srgbClr val="FFFFFF"/>
                </a:solidFill>
              </a:rPr>
              <a:t>(35%)</a:t>
            </a:r>
          </a:p>
        </p:txBody>
      </p:sp>
      <p:sp>
        <p:nvSpPr>
          <p:cNvPr id="11" name="TextBox 10">
            <a:extLst>
              <a:ext uri="{FF2B5EF4-FFF2-40B4-BE49-F238E27FC236}">
                <a16:creationId xmlns:a16="http://schemas.microsoft.com/office/drawing/2014/main" id="{DBBDD197-5D1F-8849-BEBD-8D9ACD6E173C}"/>
              </a:ext>
            </a:extLst>
          </p:cNvPr>
          <p:cNvSpPr txBox="1"/>
          <p:nvPr/>
        </p:nvSpPr>
        <p:spPr>
          <a:xfrm>
            <a:off x="6069823" y="1829062"/>
            <a:ext cx="1582709" cy="923330"/>
          </a:xfrm>
          <a:prstGeom prst="rect">
            <a:avLst/>
          </a:prstGeom>
          <a:noFill/>
        </p:spPr>
        <p:txBody>
          <a:bodyPr wrap="square" rtlCol="0">
            <a:spAutoFit/>
          </a:bodyPr>
          <a:lstStyle/>
          <a:p>
            <a:pPr algn="ctr"/>
            <a:r>
              <a:rPr lang="en-US" dirty="0">
                <a:solidFill>
                  <a:srgbClr val="FFFFFF"/>
                </a:solidFill>
              </a:rPr>
              <a:t>Enhanced</a:t>
            </a:r>
          </a:p>
          <a:p>
            <a:pPr algn="ctr"/>
            <a:r>
              <a:rPr lang="en-US" dirty="0">
                <a:solidFill>
                  <a:srgbClr val="FFFFFF"/>
                </a:solidFill>
              </a:rPr>
              <a:t>Oil Recovery</a:t>
            </a:r>
          </a:p>
          <a:p>
            <a:pPr algn="ctr"/>
            <a:r>
              <a:rPr lang="en-US" dirty="0">
                <a:solidFill>
                  <a:srgbClr val="FFFFFF"/>
                </a:solidFill>
              </a:rPr>
              <a:t>(14%)</a:t>
            </a:r>
          </a:p>
        </p:txBody>
      </p:sp>
      <p:sp>
        <p:nvSpPr>
          <p:cNvPr id="12" name="TextBox 11">
            <a:extLst>
              <a:ext uri="{FF2B5EF4-FFF2-40B4-BE49-F238E27FC236}">
                <a16:creationId xmlns:a16="http://schemas.microsoft.com/office/drawing/2014/main" id="{3D2FE4FA-431E-E6B0-DCE0-A3831705DBA0}"/>
              </a:ext>
            </a:extLst>
          </p:cNvPr>
          <p:cNvSpPr txBox="1"/>
          <p:nvPr/>
        </p:nvSpPr>
        <p:spPr>
          <a:xfrm>
            <a:off x="6694835" y="3312201"/>
            <a:ext cx="1582709" cy="1200329"/>
          </a:xfrm>
          <a:prstGeom prst="rect">
            <a:avLst/>
          </a:prstGeom>
          <a:noFill/>
        </p:spPr>
        <p:txBody>
          <a:bodyPr wrap="square" rtlCol="0">
            <a:spAutoFit/>
          </a:bodyPr>
          <a:lstStyle/>
          <a:p>
            <a:pPr algn="ctr"/>
            <a:r>
              <a:rPr lang="en-US" dirty="0">
                <a:solidFill>
                  <a:srgbClr val="FFFFFF"/>
                </a:solidFill>
              </a:rPr>
              <a:t>Hydraulic</a:t>
            </a:r>
          </a:p>
          <a:p>
            <a:pPr algn="ctr"/>
            <a:r>
              <a:rPr lang="en-US" dirty="0">
                <a:solidFill>
                  <a:srgbClr val="FFFFFF"/>
                </a:solidFill>
              </a:rPr>
              <a:t>Fracturing </a:t>
            </a:r>
          </a:p>
          <a:p>
            <a:pPr algn="ctr"/>
            <a:r>
              <a:rPr lang="en-US" dirty="0">
                <a:solidFill>
                  <a:srgbClr val="FFFFFF"/>
                </a:solidFill>
              </a:rPr>
              <a:t>(Fracking, 27%)</a:t>
            </a:r>
          </a:p>
        </p:txBody>
      </p:sp>
      <p:sp>
        <p:nvSpPr>
          <p:cNvPr id="13" name="TextBox 12">
            <a:extLst>
              <a:ext uri="{FF2B5EF4-FFF2-40B4-BE49-F238E27FC236}">
                <a16:creationId xmlns:a16="http://schemas.microsoft.com/office/drawing/2014/main" id="{B3C53471-9E5C-6A22-FA6F-B6C8A60F1378}"/>
              </a:ext>
            </a:extLst>
          </p:cNvPr>
          <p:cNvSpPr txBox="1"/>
          <p:nvPr/>
        </p:nvSpPr>
        <p:spPr>
          <a:xfrm>
            <a:off x="4982719" y="4656488"/>
            <a:ext cx="1792105" cy="923330"/>
          </a:xfrm>
          <a:prstGeom prst="rect">
            <a:avLst/>
          </a:prstGeom>
          <a:noFill/>
        </p:spPr>
        <p:txBody>
          <a:bodyPr wrap="square" rtlCol="0">
            <a:spAutoFit/>
          </a:bodyPr>
          <a:lstStyle/>
          <a:p>
            <a:pPr algn="ctr"/>
            <a:r>
              <a:rPr lang="en-US" dirty="0">
                <a:solidFill>
                  <a:srgbClr val="FFFFFF"/>
                </a:solidFill>
              </a:rPr>
              <a:t>Deep Well Injection in NM (24%)</a:t>
            </a:r>
          </a:p>
        </p:txBody>
      </p:sp>
      <p:sp>
        <p:nvSpPr>
          <p:cNvPr id="19" name="Right Brace 18">
            <a:extLst>
              <a:ext uri="{FF2B5EF4-FFF2-40B4-BE49-F238E27FC236}">
                <a16:creationId xmlns:a16="http://schemas.microsoft.com/office/drawing/2014/main" id="{8349C512-6AA1-924A-71D1-539DD822F4F1}"/>
              </a:ext>
            </a:extLst>
          </p:cNvPr>
          <p:cNvSpPr/>
          <p:nvPr/>
        </p:nvSpPr>
        <p:spPr>
          <a:xfrm>
            <a:off x="8532197" y="1514488"/>
            <a:ext cx="441789" cy="4100339"/>
          </a:xfrm>
          <a:prstGeom prst="rightBrace">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36372049-9341-2D76-B0D1-6FF2BFC7E377}"/>
              </a:ext>
            </a:extLst>
          </p:cNvPr>
          <p:cNvSpPr txBox="1"/>
          <p:nvPr/>
        </p:nvSpPr>
        <p:spPr>
          <a:xfrm>
            <a:off x="9058381" y="2110406"/>
            <a:ext cx="3050448" cy="2800767"/>
          </a:xfrm>
          <a:prstGeom prst="rect">
            <a:avLst/>
          </a:prstGeom>
          <a:noFill/>
        </p:spPr>
        <p:txBody>
          <a:bodyPr wrap="square" rtlCol="0">
            <a:spAutoFit/>
          </a:bodyPr>
          <a:lstStyle/>
          <a:p>
            <a:r>
              <a:rPr lang="en-US" sz="2200" dirty="0"/>
              <a:t>~40% of PW in NM is being reused </a:t>
            </a:r>
            <a:r>
              <a:rPr lang="en-US" sz="2200" i="1" u="sng" dirty="0"/>
              <a:t>inside</a:t>
            </a:r>
            <a:r>
              <a:rPr lang="en-US" sz="2200" dirty="0"/>
              <a:t> the oil and gas field, already.</a:t>
            </a:r>
          </a:p>
          <a:p>
            <a:endParaRPr lang="en-US" sz="2200" dirty="0"/>
          </a:p>
          <a:p>
            <a:r>
              <a:rPr lang="en-US" sz="2200" dirty="0"/>
              <a:t>Reduces demand on already limited freshwater.</a:t>
            </a:r>
          </a:p>
        </p:txBody>
      </p:sp>
      <p:sp>
        <p:nvSpPr>
          <p:cNvPr id="21" name="Right Brace 20">
            <a:extLst>
              <a:ext uri="{FF2B5EF4-FFF2-40B4-BE49-F238E27FC236}">
                <a16:creationId xmlns:a16="http://schemas.microsoft.com/office/drawing/2014/main" id="{28843265-6F69-EF2F-0EC8-6DB1ED7CC9D8}"/>
              </a:ext>
            </a:extLst>
          </p:cNvPr>
          <p:cNvSpPr/>
          <p:nvPr/>
        </p:nvSpPr>
        <p:spPr>
          <a:xfrm rot="10800000">
            <a:off x="3285682" y="1514488"/>
            <a:ext cx="441789" cy="4100339"/>
          </a:xfrm>
          <a:prstGeom prst="rightBrac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highlight>
                <a:srgbClr val="0000FF"/>
              </a:highlight>
            </a:endParaRPr>
          </a:p>
        </p:txBody>
      </p:sp>
      <p:sp>
        <p:nvSpPr>
          <p:cNvPr id="22" name="TextBox 21">
            <a:extLst>
              <a:ext uri="{FF2B5EF4-FFF2-40B4-BE49-F238E27FC236}">
                <a16:creationId xmlns:a16="http://schemas.microsoft.com/office/drawing/2014/main" id="{0C0E9921-BD48-7A08-4FEC-BC3FCA1F338A}"/>
              </a:ext>
            </a:extLst>
          </p:cNvPr>
          <p:cNvSpPr txBox="1"/>
          <p:nvPr/>
        </p:nvSpPr>
        <p:spPr>
          <a:xfrm>
            <a:off x="103851" y="2347115"/>
            <a:ext cx="3219234" cy="2800767"/>
          </a:xfrm>
          <a:prstGeom prst="rect">
            <a:avLst/>
          </a:prstGeom>
          <a:noFill/>
        </p:spPr>
        <p:txBody>
          <a:bodyPr wrap="square" rtlCol="0">
            <a:spAutoFit/>
          </a:bodyPr>
          <a:lstStyle/>
          <a:p>
            <a:r>
              <a:rPr lang="en-US" sz="2200" dirty="0"/>
              <a:t>~60% of PW currently being disposed of (injected).</a:t>
            </a:r>
          </a:p>
          <a:p>
            <a:endParaRPr lang="en-US" sz="2200" dirty="0"/>
          </a:p>
          <a:p>
            <a:r>
              <a:rPr lang="en-US" sz="2200" dirty="0"/>
              <a:t>This fraction is available for treatment and beneficial use </a:t>
            </a:r>
            <a:r>
              <a:rPr lang="en-US" sz="2200" i="1" u="sng" dirty="0"/>
              <a:t>outside</a:t>
            </a:r>
            <a:r>
              <a:rPr lang="en-US" sz="2200" dirty="0"/>
              <a:t> the oil and gas field.</a:t>
            </a:r>
          </a:p>
        </p:txBody>
      </p:sp>
    </p:spTree>
    <p:extLst>
      <p:ext uri="{BB962C8B-B14F-4D97-AF65-F5344CB8AC3E}">
        <p14:creationId xmlns:p14="http://schemas.microsoft.com/office/powerpoint/2010/main" val="80841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dissolv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9" grpId="0" animBg="1"/>
      <p:bldP spid="20" grpId="0"/>
      <p:bldP spid="21" grpId="0" animBg="1"/>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659679-0293-907A-63A8-7A3D45EA5EF3}"/>
              </a:ext>
            </a:extLst>
          </p:cNvPr>
          <p:cNvSpPr>
            <a:spLocks noGrp="1"/>
          </p:cNvSpPr>
          <p:nvPr>
            <p:ph type="title"/>
          </p:nvPr>
        </p:nvSpPr>
        <p:spPr>
          <a:xfrm>
            <a:off x="103851" y="0"/>
            <a:ext cx="11924025" cy="914400"/>
          </a:xfrm>
        </p:spPr>
        <p:txBody>
          <a:bodyPr/>
          <a:lstStyle/>
          <a:p>
            <a:r>
              <a:rPr lang="en-US" dirty="0">
                <a:highlight>
                  <a:srgbClr val="FFFFFF"/>
                </a:highlight>
              </a:rPr>
              <a:t>Why is Beneficial Use of PW Being Considered?</a:t>
            </a:r>
          </a:p>
        </p:txBody>
      </p:sp>
      <p:pic>
        <p:nvPicPr>
          <p:cNvPr id="8" name="Picture 7">
            <a:extLst>
              <a:ext uri="{FF2B5EF4-FFF2-40B4-BE49-F238E27FC236}">
                <a16:creationId xmlns:a16="http://schemas.microsoft.com/office/drawing/2014/main" id="{13E02E13-3476-D555-1F13-54E1BCAD3D47}"/>
              </a:ext>
            </a:extLst>
          </p:cNvPr>
          <p:cNvPicPr>
            <a:picLocks noChangeAspect="1"/>
          </p:cNvPicPr>
          <p:nvPr/>
        </p:nvPicPr>
        <p:blipFill>
          <a:blip r:embed="rId3"/>
          <a:stretch>
            <a:fillRect/>
          </a:stretch>
        </p:blipFill>
        <p:spPr>
          <a:xfrm>
            <a:off x="816465" y="914400"/>
            <a:ext cx="10559069" cy="5376177"/>
          </a:xfrm>
          <a:prstGeom prst="rect">
            <a:avLst/>
          </a:prstGeom>
        </p:spPr>
      </p:pic>
      <p:sp>
        <p:nvSpPr>
          <p:cNvPr id="9" name="TextBox 8">
            <a:extLst>
              <a:ext uri="{FF2B5EF4-FFF2-40B4-BE49-F238E27FC236}">
                <a16:creationId xmlns:a16="http://schemas.microsoft.com/office/drawing/2014/main" id="{9D91A62E-9340-88D3-0737-CCFB9B1BF146}"/>
              </a:ext>
            </a:extLst>
          </p:cNvPr>
          <p:cNvSpPr txBox="1"/>
          <p:nvPr/>
        </p:nvSpPr>
        <p:spPr>
          <a:xfrm>
            <a:off x="103851" y="6513651"/>
            <a:ext cx="1678665" cy="246221"/>
          </a:xfrm>
          <a:prstGeom prst="rect">
            <a:avLst/>
          </a:prstGeom>
          <a:noFill/>
        </p:spPr>
        <p:txBody>
          <a:bodyPr wrap="none" rtlCol="0">
            <a:spAutoFit/>
          </a:bodyPr>
          <a:lstStyle/>
          <a:p>
            <a:r>
              <a:rPr lang="en-US" sz="1000" dirty="0">
                <a:solidFill>
                  <a:schemeClr val="accent3">
                    <a:lumMod val="60000"/>
                    <a:lumOff val="40000"/>
                  </a:schemeClr>
                </a:solidFill>
              </a:rPr>
              <a:t>Source: ChatGPT generated</a:t>
            </a:r>
          </a:p>
        </p:txBody>
      </p:sp>
    </p:spTree>
    <p:extLst>
      <p:ext uri="{BB962C8B-B14F-4D97-AF65-F5344CB8AC3E}">
        <p14:creationId xmlns:p14="http://schemas.microsoft.com/office/powerpoint/2010/main" val="2133868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1FAE00-870F-B3B2-D15A-FAF0DE3185FC}"/>
              </a:ext>
            </a:extLst>
          </p:cNvPr>
          <p:cNvSpPr>
            <a:spLocks noGrp="1"/>
          </p:cNvSpPr>
          <p:nvPr>
            <p:ph type="title"/>
          </p:nvPr>
        </p:nvSpPr>
        <p:spPr>
          <a:xfrm>
            <a:off x="103851" y="-54568"/>
            <a:ext cx="11924025" cy="765118"/>
          </a:xfrm>
        </p:spPr>
        <p:txBody>
          <a:bodyPr>
            <a:normAutofit/>
          </a:bodyPr>
          <a:lstStyle/>
          <a:p>
            <a:r>
              <a:rPr lang="en-US" sz="3000" dirty="0"/>
              <a:t>About the New Mexico Produced Water Research Consortium	</a:t>
            </a:r>
          </a:p>
        </p:txBody>
      </p:sp>
      <p:grpSp>
        <p:nvGrpSpPr>
          <p:cNvPr id="9" name="Group 8">
            <a:extLst>
              <a:ext uri="{FF2B5EF4-FFF2-40B4-BE49-F238E27FC236}">
                <a16:creationId xmlns:a16="http://schemas.microsoft.com/office/drawing/2014/main" id="{847B4C6B-4C6B-1BEE-7A65-19D26A822CB5}"/>
              </a:ext>
            </a:extLst>
          </p:cNvPr>
          <p:cNvGrpSpPr/>
          <p:nvPr/>
        </p:nvGrpSpPr>
        <p:grpSpPr>
          <a:xfrm>
            <a:off x="3650014" y="1765138"/>
            <a:ext cx="3489766" cy="2954100"/>
            <a:chOff x="3650014" y="1765138"/>
            <a:chExt cx="3489766" cy="2954100"/>
          </a:xfrm>
        </p:grpSpPr>
        <p:pic>
          <p:nvPicPr>
            <p:cNvPr id="4" name="Picture 3">
              <a:extLst>
                <a:ext uri="{FF2B5EF4-FFF2-40B4-BE49-F238E27FC236}">
                  <a16:creationId xmlns:a16="http://schemas.microsoft.com/office/drawing/2014/main" id="{AE6D5BC9-8907-4EE8-50E1-328AE0771845}"/>
                </a:ext>
              </a:extLst>
            </p:cNvPr>
            <p:cNvPicPr>
              <a:picLocks noChangeAspect="1"/>
            </p:cNvPicPr>
            <p:nvPr/>
          </p:nvPicPr>
          <p:blipFill>
            <a:blip r:embed="rId3"/>
            <a:stretch>
              <a:fillRect/>
            </a:stretch>
          </p:blipFill>
          <p:spPr>
            <a:xfrm>
              <a:off x="4991946" y="1765138"/>
              <a:ext cx="2147834" cy="2954100"/>
            </a:xfrm>
            <a:prstGeom prst="rect">
              <a:avLst/>
            </a:prstGeom>
          </p:spPr>
        </p:pic>
        <p:sp>
          <p:nvSpPr>
            <p:cNvPr id="2" name="Right Arrow 1">
              <a:extLst>
                <a:ext uri="{FF2B5EF4-FFF2-40B4-BE49-F238E27FC236}">
                  <a16:creationId xmlns:a16="http://schemas.microsoft.com/office/drawing/2014/main" id="{9408BC89-838C-9F89-A899-903DCD048C71}"/>
                </a:ext>
              </a:extLst>
            </p:cNvPr>
            <p:cNvSpPr/>
            <p:nvPr/>
          </p:nvSpPr>
          <p:spPr>
            <a:xfrm>
              <a:off x="3650014" y="2792202"/>
              <a:ext cx="1052920" cy="760052"/>
            </a:xfrm>
            <a:prstGeom prst="rightArrow">
              <a:avLst/>
            </a:prstGeom>
            <a:solidFill>
              <a:srgbClr val="216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8773D585-8188-1C3F-149A-856E15F982BB}"/>
              </a:ext>
            </a:extLst>
          </p:cNvPr>
          <p:cNvGrpSpPr/>
          <p:nvPr/>
        </p:nvGrpSpPr>
        <p:grpSpPr>
          <a:xfrm>
            <a:off x="7428792" y="1608532"/>
            <a:ext cx="3730650" cy="3739662"/>
            <a:chOff x="7428792" y="1608532"/>
            <a:chExt cx="3730650" cy="3739662"/>
          </a:xfrm>
        </p:grpSpPr>
        <p:pic>
          <p:nvPicPr>
            <p:cNvPr id="7" name="Picture 6">
              <a:extLst>
                <a:ext uri="{FF2B5EF4-FFF2-40B4-BE49-F238E27FC236}">
                  <a16:creationId xmlns:a16="http://schemas.microsoft.com/office/drawing/2014/main" id="{8CB2AD61-3F12-5B79-12DB-788D57BDBE81}"/>
                </a:ext>
              </a:extLst>
            </p:cNvPr>
            <p:cNvPicPr>
              <a:picLocks noChangeAspect="1"/>
            </p:cNvPicPr>
            <p:nvPr/>
          </p:nvPicPr>
          <p:blipFill>
            <a:blip r:embed="rId4"/>
            <a:stretch>
              <a:fillRect/>
            </a:stretch>
          </p:blipFill>
          <p:spPr>
            <a:xfrm>
              <a:off x="8770725" y="1608532"/>
              <a:ext cx="2388717" cy="3739662"/>
            </a:xfrm>
            <a:prstGeom prst="rect">
              <a:avLst/>
            </a:prstGeom>
          </p:spPr>
        </p:pic>
        <p:sp>
          <p:nvSpPr>
            <p:cNvPr id="8" name="Right Arrow 7">
              <a:extLst>
                <a:ext uri="{FF2B5EF4-FFF2-40B4-BE49-F238E27FC236}">
                  <a16:creationId xmlns:a16="http://schemas.microsoft.com/office/drawing/2014/main" id="{2B862E36-EFF7-B33E-641C-489718D43CEE}"/>
                </a:ext>
              </a:extLst>
            </p:cNvPr>
            <p:cNvSpPr/>
            <p:nvPr/>
          </p:nvSpPr>
          <p:spPr>
            <a:xfrm>
              <a:off x="7428792" y="2792202"/>
              <a:ext cx="1052920" cy="760052"/>
            </a:xfrm>
            <a:prstGeom prst="rightArrow">
              <a:avLst/>
            </a:prstGeom>
            <a:solidFill>
              <a:srgbClr val="216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714A09F0-878D-72BE-29DE-5DA6D339DA3B}"/>
              </a:ext>
            </a:extLst>
          </p:cNvPr>
          <p:cNvGrpSpPr/>
          <p:nvPr/>
        </p:nvGrpSpPr>
        <p:grpSpPr>
          <a:xfrm>
            <a:off x="667930" y="1765138"/>
            <a:ext cx="2826596" cy="3426451"/>
            <a:chOff x="667930" y="1765138"/>
            <a:chExt cx="2826596" cy="3426451"/>
          </a:xfrm>
        </p:grpSpPr>
        <p:pic>
          <p:nvPicPr>
            <p:cNvPr id="5" name="Picture 4">
              <a:extLst>
                <a:ext uri="{FF2B5EF4-FFF2-40B4-BE49-F238E27FC236}">
                  <a16:creationId xmlns:a16="http://schemas.microsoft.com/office/drawing/2014/main" id="{A3740C37-5194-4981-76C7-EA5825494BDE}"/>
                </a:ext>
              </a:extLst>
            </p:cNvPr>
            <p:cNvPicPr>
              <a:picLocks noChangeAspect="1"/>
            </p:cNvPicPr>
            <p:nvPr/>
          </p:nvPicPr>
          <p:blipFill>
            <a:blip r:embed="rId5"/>
            <a:stretch>
              <a:fillRect/>
            </a:stretch>
          </p:blipFill>
          <p:spPr>
            <a:xfrm>
              <a:off x="1032558" y="1765138"/>
              <a:ext cx="2461968" cy="3426451"/>
            </a:xfrm>
            <a:prstGeom prst="rect">
              <a:avLst/>
            </a:prstGeom>
          </p:spPr>
        </p:pic>
        <p:grpSp>
          <p:nvGrpSpPr>
            <p:cNvPr id="13" name="Group 12">
              <a:extLst>
                <a:ext uri="{FF2B5EF4-FFF2-40B4-BE49-F238E27FC236}">
                  <a16:creationId xmlns:a16="http://schemas.microsoft.com/office/drawing/2014/main" id="{28747D64-CF46-363B-9FDD-5EB046514A4A}"/>
                </a:ext>
              </a:extLst>
            </p:cNvPr>
            <p:cNvGrpSpPr/>
            <p:nvPr/>
          </p:nvGrpSpPr>
          <p:grpSpPr>
            <a:xfrm>
              <a:off x="667930" y="3955421"/>
              <a:ext cx="2735846" cy="1153793"/>
              <a:chOff x="1032558" y="3972389"/>
              <a:chExt cx="2735846" cy="1153793"/>
            </a:xfrm>
          </p:grpSpPr>
          <p:sp>
            <p:nvSpPr>
              <p:cNvPr id="12" name="Rectangle 11">
                <a:extLst>
                  <a:ext uri="{FF2B5EF4-FFF2-40B4-BE49-F238E27FC236}">
                    <a16:creationId xmlns:a16="http://schemas.microsoft.com/office/drawing/2014/main" id="{53CA8CA6-8202-5CE6-83A2-ACFCCB5F2ED2}"/>
                  </a:ext>
                </a:extLst>
              </p:cNvPr>
              <p:cNvSpPr/>
              <p:nvPr/>
            </p:nvSpPr>
            <p:spPr>
              <a:xfrm>
                <a:off x="1032558" y="3972389"/>
                <a:ext cx="2617456" cy="1153793"/>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E5F13C8-7F95-38FB-E5CF-480849BE4279}"/>
                  </a:ext>
                </a:extLst>
              </p:cNvPr>
              <p:cNvSpPr txBox="1"/>
              <p:nvPr/>
            </p:nvSpPr>
            <p:spPr>
              <a:xfrm>
                <a:off x="1083053" y="3972389"/>
                <a:ext cx="2685351" cy="800219"/>
              </a:xfrm>
              <a:prstGeom prst="rect">
                <a:avLst/>
              </a:prstGeom>
              <a:solidFill>
                <a:schemeClr val="bg1"/>
              </a:solidFill>
            </p:spPr>
            <p:txBody>
              <a:bodyPr wrap="none" rtlCol="0">
                <a:spAutoFit/>
              </a:bodyPr>
              <a:lstStyle/>
              <a:p>
                <a:pPr algn="ctr"/>
                <a:r>
                  <a:rPr lang="en-US" sz="2300" dirty="0"/>
                  <a:t>Conducting science-</a:t>
                </a:r>
              </a:p>
              <a:p>
                <a:pPr algn="ctr"/>
                <a:r>
                  <a:rPr lang="en-US" sz="2300" dirty="0"/>
                  <a:t>based research</a:t>
                </a:r>
              </a:p>
            </p:txBody>
          </p:sp>
        </p:grpSp>
      </p:grpSp>
    </p:spTree>
    <p:extLst>
      <p:ext uri="{BB962C8B-B14F-4D97-AF65-F5344CB8AC3E}">
        <p14:creationId xmlns:p14="http://schemas.microsoft.com/office/powerpoint/2010/main" val="264103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AE623-C498-1949-3F64-069D0EA0B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742D7-F14E-A87B-6E44-2F5CF2B8BB33}"/>
              </a:ext>
            </a:extLst>
          </p:cNvPr>
          <p:cNvSpPr>
            <a:spLocks noGrp="1"/>
          </p:cNvSpPr>
          <p:nvPr>
            <p:ph type="title"/>
          </p:nvPr>
        </p:nvSpPr>
        <p:spPr/>
        <p:txBody>
          <a:bodyPr>
            <a:normAutofit/>
          </a:bodyPr>
          <a:lstStyle/>
          <a:p>
            <a:r>
              <a:rPr lang="en-US" sz="3400" dirty="0"/>
              <a:t>Timeline of Major Events that Advanced the Field</a:t>
            </a:r>
          </a:p>
        </p:txBody>
      </p:sp>
      <p:cxnSp>
        <p:nvCxnSpPr>
          <p:cNvPr id="5" name="Straight Connector 4">
            <a:extLst>
              <a:ext uri="{FF2B5EF4-FFF2-40B4-BE49-F238E27FC236}">
                <a16:creationId xmlns:a16="http://schemas.microsoft.com/office/drawing/2014/main" id="{6911FFEF-CA20-6B86-DD0F-40F72D62C238}"/>
              </a:ext>
            </a:extLst>
          </p:cNvPr>
          <p:cNvCxnSpPr>
            <a:cxnSpLocks/>
          </p:cNvCxnSpPr>
          <p:nvPr/>
        </p:nvCxnSpPr>
        <p:spPr>
          <a:xfrm>
            <a:off x="146336" y="3341406"/>
            <a:ext cx="11480945" cy="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81F00608-EB7E-8D80-472C-49D128301426}"/>
              </a:ext>
            </a:extLst>
          </p:cNvPr>
          <p:cNvCxnSpPr>
            <a:cxnSpLocks/>
          </p:cNvCxnSpPr>
          <p:nvPr/>
        </p:nvCxnSpPr>
        <p:spPr>
          <a:xfrm flipV="1">
            <a:off x="144912"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17A9D320-4A0F-8BB9-F4A3-7C5D23F17754}"/>
              </a:ext>
            </a:extLst>
          </p:cNvPr>
          <p:cNvSpPr txBox="1"/>
          <p:nvPr/>
        </p:nvSpPr>
        <p:spPr>
          <a:xfrm>
            <a:off x="54904" y="2812133"/>
            <a:ext cx="769185" cy="369332"/>
          </a:xfrm>
          <a:prstGeom prst="rect">
            <a:avLst/>
          </a:prstGeom>
          <a:noFill/>
        </p:spPr>
        <p:txBody>
          <a:bodyPr wrap="none" rtlCol="0">
            <a:spAutoFit/>
          </a:bodyPr>
          <a:lstStyle/>
          <a:p>
            <a:r>
              <a:rPr lang="en-US" dirty="0">
                <a:solidFill>
                  <a:schemeClr val="accent3"/>
                </a:solidFill>
              </a:rPr>
              <a:t>2019 </a:t>
            </a:r>
          </a:p>
        </p:txBody>
      </p:sp>
      <p:sp>
        <p:nvSpPr>
          <p:cNvPr id="10" name="TextBox 9">
            <a:extLst>
              <a:ext uri="{FF2B5EF4-FFF2-40B4-BE49-F238E27FC236}">
                <a16:creationId xmlns:a16="http://schemas.microsoft.com/office/drawing/2014/main" id="{EE7F2AA3-4A51-F82C-4EB9-1D5F1B800D72}"/>
              </a:ext>
            </a:extLst>
          </p:cNvPr>
          <p:cNvSpPr txBox="1"/>
          <p:nvPr/>
        </p:nvSpPr>
        <p:spPr>
          <a:xfrm>
            <a:off x="1188009" y="3516594"/>
            <a:ext cx="780983" cy="369332"/>
          </a:xfrm>
          <a:prstGeom prst="rect">
            <a:avLst/>
          </a:prstGeom>
          <a:noFill/>
        </p:spPr>
        <p:txBody>
          <a:bodyPr wrap="none" rtlCol="0">
            <a:spAutoFit/>
          </a:bodyPr>
          <a:lstStyle/>
          <a:p>
            <a:r>
              <a:rPr lang="en-US" dirty="0">
                <a:solidFill>
                  <a:schemeClr val="accent3"/>
                </a:solidFill>
              </a:rPr>
              <a:t>2020 </a:t>
            </a:r>
          </a:p>
        </p:txBody>
      </p:sp>
      <p:cxnSp>
        <p:nvCxnSpPr>
          <p:cNvPr id="12" name="Straight Connector 11">
            <a:extLst>
              <a:ext uri="{FF2B5EF4-FFF2-40B4-BE49-F238E27FC236}">
                <a16:creationId xmlns:a16="http://schemas.microsoft.com/office/drawing/2014/main" id="{0E7C1249-4A92-2EB1-A65A-1ED575769FE3}"/>
              </a:ext>
            </a:extLst>
          </p:cNvPr>
          <p:cNvCxnSpPr>
            <a:cxnSpLocks/>
          </p:cNvCxnSpPr>
          <p:nvPr/>
        </p:nvCxnSpPr>
        <p:spPr>
          <a:xfrm flipV="1">
            <a:off x="1578501"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69A64711-4243-0215-6EE1-097ED8F95876}"/>
              </a:ext>
            </a:extLst>
          </p:cNvPr>
          <p:cNvCxnSpPr>
            <a:cxnSpLocks/>
          </p:cNvCxnSpPr>
          <p:nvPr/>
        </p:nvCxnSpPr>
        <p:spPr>
          <a:xfrm flipV="1">
            <a:off x="3016369"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3BC0153A-9B7A-38F7-6F8D-D562CDFA325F}"/>
              </a:ext>
            </a:extLst>
          </p:cNvPr>
          <p:cNvSpPr txBox="1"/>
          <p:nvPr/>
        </p:nvSpPr>
        <p:spPr>
          <a:xfrm>
            <a:off x="2601990" y="2809569"/>
            <a:ext cx="772840" cy="369332"/>
          </a:xfrm>
          <a:prstGeom prst="rect">
            <a:avLst/>
          </a:prstGeom>
          <a:noFill/>
        </p:spPr>
        <p:txBody>
          <a:bodyPr wrap="none" rtlCol="0">
            <a:spAutoFit/>
          </a:bodyPr>
          <a:lstStyle/>
          <a:p>
            <a:r>
              <a:rPr lang="en-US" dirty="0">
                <a:solidFill>
                  <a:schemeClr val="accent3"/>
                </a:solidFill>
              </a:rPr>
              <a:t>2021 </a:t>
            </a:r>
          </a:p>
        </p:txBody>
      </p:sp>
      <p:cxnSp>
        <p:nvCxnSpPr>
          <p:cNvPr id="16" name="Straight Connector 15">
            <a:extLst>
              <a:ext uri="{FF2B5EF4-FFF2-40B4-BE49-F238E27FC236}">
                <a16:creationId xmlns:a16="http://schemas.microsoft.com/office/drawing/2014/main" id="{C9199CC3-7CB7-B14E-61F0-5A3CCAB7E204}"/>
              </a:ext>
            </a:extLst>
          </p:cNvPr>
          <p:cNvCxnSpPr>
            <a:cxnSpLocks/>
          </p:cNvCxnSpPr>
          <p:nvPr/>
        </p:nvCxnSpPr>
        <p:spPr>
          <a:xfrm flipV="1">
            <a:off x="5894922"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90103EBC-CC27-3504-803B-3C02D017AE68}"/>
              </a:ext>
            </a:extLst>
          </p:cNvPr>
          <p:cNvSpPr txBox="1"/>
          <p:nvPr/>
        </p:nvSpPr>
        <p:spPr>
          <a:xfrm>
            <a:off x="4089665" y="3527371"/>
            <a:ext cx="780983" cy="369332"/>
          </a:xfrm>
          <a:prstGeom prst="rect">
            <a:avLst/>
          </a:prstGeom>
          <a:noFill/>
        </p:spPr>
        <p:txBody>
          <a:bodyPr wrap="none" rtlCol="0">
            <a:spAutoFit/>
          </a:bodyPr>
          <a:lstStyle/>
          <a:p>
            <a:r>
              <a:rPr lang="en-US" dirty="0">
                <a:solidFill>
                  <a:schemeClr val="accent3"/>
                </a:solidFill>
              </a:rPr>
              <a:t>2022 </a:t>
            </a:r>
          </a:p>
        </p:txBody>
      </p:sp>
      <p:cxnSp>
        <p:nvCxnSpPr>
          <p:cNvPr id="19" name="Straight Connector 18">
            <a:extLst>
              <a:ext uri="{FF2B5EF4-FFF2-40B4-BE49-F238E27FC236}">
                <a16:creationId xmlns:a16="http://schemas.microsoft.com/office/drawing/2014/main" id="{E90E7E8C-E5BA-E82A-B05D-898DA60CF6A3}"/>
              </a:ext>
            </a:extLst>
          </p:cNvPr>
          <p:cNvCxnSpPr>
            <a:cxnSpLocks/>
          </p:cNvCxnSpPr>
          <p:nvPr/>
        </p:nvCxnSpPr>
        <p:spPr>
          <a:xfrm flipV="1">
            <a:off x="4438958" y="320213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36BB1B8D-A94F-AA6F-275F-C59AEB6D0867}"/>
              </a:ext>
            </a:extLst>
          </p:cNvPr>
          <p:cNvCxnSpPr>
            <a:cxnSpLocks/>
          </p:cNvCxnSpPr>
          <p:nvPr/>
        </p:nvCxnSpPr>
        <p:spPr>
          <a:xfrm flipV="1">
            <a:off x="8797751"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1" name="TextBox 20">
            <a:extLst>
              <a:ext uri="{FF2B5EF4-FFF2-40B4-BE49-F238E27FC236}">
                <a16:creationId xmlns:a16="http://schemas.microsoft.com/office/drawing/2014/main" id="{E0B41975-B100-85C2-D4DF-3F8613E9B5FD}"/>
              </a:ext>
            </a:extLst>
          </p:cNvPr>
          <p:cNvSpPr txBox="1"/>
          <p:nvPr/>
        </p:nvSpPr>
        <p:spPr>
          <a:xfrm>
            <a:off x="8439081" y="2839618"/>
            <a:ext cx="780983" cy="369332"/>
          </a:xfrm>
          <a:prstGeom prst="rect">
            <a:avLst/>
          </a:prstGeom>
          <a:noFill/>
        </p:spPr>
        <p:txBody>
          <a:bodyPr wrap="none" rtlCol="0">
            <a:spAutoFit/>
          </a:bodyPr>
          <a:lstStyle/>
          <a:p>
            <a:r>
              <a:rPr lang="en-US" dirty="0">
                <a:solidFill>
                  <a:schemeClr val="accent3"/>
                </a:solidFill>
              </a:rPr>
              <a:t>2025 </a:t>
            </a:r>
          </a:p>
        </p:txBody>
      </p:sp>
      <p:cxnSp>
        <p:nvCxnSpPr>
          <p:cNvPr id="23" name="Straight Connector 22">
            <a:extLst>
              <a:ext uri="{FF2B5EF4-FFF2-40B4-BE49-F238E27FC236}">
                <a16:creationId xmlns:a16="http://schemas.microsoft.com/office/drawing/2014/main" id="{9A7D1B6F-9A9F-3C97-4DA0-65CC839EE547}"/>
              </a:ext>
            </a:extLst>
          </p:cNvPr>
          <p:cNvCxnSpPr>
            <a:cxnSpLocks/>
          </p:cNvCxnSpPr>
          <p:nvPr/>
        </p:nvCxnSpPr>
        <p:spPr>
          <a:xfrm flipV="1">
            <a:off x="7338211" y="3219427"/>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4" name="TextBox 23">
            <a:extLst>
              <a:ext uri="{FF2B5EF4-FFF2-40B4-BE49-F238E27FC236}">
                <a16:creationId xmlns:a16="http://schemas.microsoft.com/office/drawing/2014/main" id="{10A9633D-EFCB-752B-C846-CA376779C669}"/>
              </a:ext>
            </a:extLst>
          </p:cNvPr>
          <p:cNvSpPr txBox="1"/>
          <p:nvPr/>
        </p:nvSpPr>
        <p:spPr>
          <a:xfrm>
            <a:off x="9856844" y="3532491"/>
            <a:ext cx="723275" cy="369332"/>
          </a:xfrm>
          <a:prstGeom prst="rect">
            <a:avLst/>
          </a:prstGeom>
          <a:noFill/>
        </p:spPr>
        <p:txBody>
          <a:bodyPr wrap="none" rtlCol="0">
            <a:spAutoFit/>
          </a:bodyPr>
          <a:lstStyle/>
          <a:p>
            <a:r>
              <a:rPr lang="en-US" dirty="0">
                <a:solidFill>
                  <a:schemeClr val="accent3"/>
                </a:solidFill>
              </a:rPr>
              <a:t>2026</a:t>
            </a:r>
          </a:p>
        </p:txBody>
      </p:sp>
      <p:cxnSp>
        <p:nvCxnSpPr>
          <p:cNvPr id="25" name="Straight Connector 24">
            <a:extLst>
              <a:ext uri="{FF2B5EF4-FFF2-40B4-BE49-F238E27FC236}">
                <a16:creationId xmlns:a16="http://schemas.microsoft.com/office/drawing/2014/main" id="{378EBAA6-A42C-9217-653D-8A42927D9175}"/>
              </a:ext>
            </a:extLst>
          </p:cNvPr>
          <p:cNvCxnSpPr>
            <a:cxnSpLocks/>
          </p:cNvCxnSpPr>
          <p:nvPr/>
        </p:nvCxnSpPr>
        <p:spPr>
          <a:xfrm flipV="1">
            <a:off x="10218482" y="3216423"/>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grpSp>
        <p:nvGrpSpPr>
          <p:cNvPr id="66" name="Group 65">
            <a:extLst>
              <a:ext uri="{FF2B5EF4-FFF2-40B4-BE49-F238E27FC236}">
                <a16:creationId xmlns:a16="http://schemas.microsoft.com/office/drawing/2014/main" id="{EEACB4A2-BF8C-643A-B5D0-7878D9D30BCB}"/>
              </a:ext>
            </a:extLst>
          </p:cNvPr>
          <p:cNvGrpSpPr/>
          <p:nvPr/>
        </p:nvGrpSpPr>
        <p:grpSpPr>
          <a:xfrm>
            <a:off x="96098" y="3252449"/>
            <a:ext cx="1578410" cy="1835354"/>
            <a:chOff x="103851" y="3252449"/>
            <a:chExt cx="1578410" cy="1835354"/>
          </a:xfrm>
        </p:grpSpPr>
        <p:sp>
          <p:nvSpPr>
            <p:cNvPr id="11" name="TextBox 10">
              <a:extLst>
                <a:ext uri="{FF2B5EF4-FFF2-40B4-BE49-F238E27FC236}">
                  <a16:creationId xmlns:a16="http://schemas.microsoft.com/office/drawing/2014/main" id="{17769860-B1E5-633F-B40D-EA135866681C}"/>
                </a:ext>
              </a:extLst>
            </p:cNvPr>
            <p:cNvSpPr txBox="1"/>
            <p:nvPr/>
          </p:nvSpPr>
          <p:spPr>
            <a:xfrm>
              <a:off x="103851" y="4164473"/>
              <a:ext cx="1578410" cy="923330"/>
            </a:xfrm>
            <a:prstGeom prst="rect">
              <a:avLst/>
            </a:prstGeom>
            <a:noFill/>
          </p:spPr>
          <p:txBody>
            <a:bodyPr wrap="square" rtlCol="0">
              <a:spAutoFit/>
            </a:bodyPr>
            <a:lstStyle/>
            <a:p>
              <a:r>
                <a:rPr lang="en-US" dirty="0"/>
                <a:t>NM HB 546</a:t>
              </a:r>
            </a:p>
            <a:p>
              <a:r>
                <a:rPr lang="en-US" dirty="0"/>
                <a:t>Produced Water Act</a:t>
              </a:r>
            </a:p>
          </p:txBody>
        </p:sp>
        <p:cxnSp>
          <p:nvCxnSpPr>
            <p:cNvPr id="30" name="Straight Connector 29">
              <a:extLst>
                <a:ext uri="{FF2B5EF4-FFF2-40B4-BE49-F238E27FC236}">
                  <a16:creationId xmlns:a16="http://schemas.microsoft.com/office/drawing/2014/main" id="{49B84EC1-5169-7A71-3218-327BA384DCDE}"/>
                </a:ext>
              </a:extLst>
            </p:cNvPr>
            <p:cNvCxnSpPr>
              <a:cxnSpLocks/>
            </p:cNvCxnSpPr>
            <p:nvPr/>
          </p:nvCxnSpPr>
          <p:spPr>
            <a:xfrm flipV="1">
              <a:off x="832602" y="3465026"/>
              <a:ext cx="0" cy="744171"/>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1" name="Oval 30">
              <a:extLst>
                <a:ext uri="{FF2B5EF4-FFF2-40B4-BE49-F238E27FC236}">
                  <a16:creationId xmlns:a16="http://schemas.microsoft.com/office/drawing/2014/main" id="{CB9C79E8-4082-9156-DE83-96886B3D0468}"/>
                </a:ext>
              </a:extLst>
            </p:cNvPr>
            <p:cNvSpPr/>
            <p:nvPr/>
          </p:nvSpPr>
          <p:spPr>
            <a:xfrm>
              <a:off x="725043" y="3252449"/>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14F02BB1-3F5E-1F67-455D-4BEB7D4A6AA2}"/>
              </a:ext>
            </a:extLst>
          </p:cNvPr>
          <p:cNvGrpSpPr/>
          <p:nvPr/>
        </p:nvGrpSpPr>
        <p:grpSpPr>
          <a:xfrm>
            <a:off x="565686" y="1345615"/>
            <a:ext cx="1743342" cy="2097439"/>
            <a:chOff x="2145096" y="1401352"/>
            <a:chExt cx="1743342" cy="2097439"/>
          </a:xfrm>
        </p:grpSpPr>
        <p:sp>
          <p:nvSpPr>
            <p:cNvPr id="9" name="TextBox 8">
              <a:extLst>
                <a:ext uri="{FF2B5EF4-FFF2-40B4-BE49-F238E27FC236}">
                  <a16:creationId xmlns:a16="http://schemas.microsoft.com/office/drawing/2014/main" id="{696E441B-BF26-8752-13F3-A5AAB0618BFB}"/>
                </a:ext>
              </a:extLst>
            </p:cNvPr>
            <p:cNvSpPr txBox="1"/>
            <p:nvPr/>
          </p:nvSpPr>
          <p:spPr>
            <a:xfrm>
              <a:off x="2145096" y="1401352"/>
              <a:ext cx="1743342" cy="1200329"/>
            </a:xfrm>
            <a:prstGeom prst="rect">
              <a:avLst/>
            </a:prstGeom>
            <a:noFill/>
          </p:spPr>
          <p:txBody>
            <a:bodyPr wrap="square" rtlCol="0">
              <a:spAutoFit/>
            </a:bodyPr>
            <a:lstStyle/>
            <a:p>
              <a:r>
                <a:rPr lang="en-US" dirty="0"/>
                <a:t>NMPWRC Created - MOU between NMSU and NMED</a:t>
              </a:r>
            </a:p>
          </p:txBody>
        </p:sp>
        <p:cxnSp>
          <p:nvCxnSpPr>
            <p:cNvPr id="38" name="Straight Connector 37">
              <a:extLst>
                <a:ext uri="{FF2B5EF4-FFF2-40B4-BE49-F238E27FC236}">
                  <a16:creationId xmlns:a16="http://schemas.microsoft.com/office/drawing/2014/main" id="{B40952AA-3FE9-48B7-8AF7-FFEAF8445DF6}"/>
                </a:ext>
              </a:extLst>
            </p:cNvPr>
            <p:cNvCxnSpPr>
              <a:cxnSpLocks/>
            </p:cNvCxnSpPr>
            <p:nvPr/>
          </p:nvCxnSpPr>
          <p:spPr>
            <a:xfrm>
              <a:off x="2943961" y="2651766"/>
              <a:ext cx="0" cy="634448"/>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9" name="Oval 38">
              <a:extLst>
                <a:ext uri="{FF2B5EF4-FFF2-40B4-BE49-F238E27FC236}">
                  <a16:creationId xmlns:a16="http://schemas.microsoft.com/office/drawing/2014/main" id="{F950533C-BCC6-2D4C-4AB4-DA4AC3F1E6A1}"/>
                </a:ext>
              </a:extLst>
            </p:cNvPr>
            <p:cNvSpPr/>
            <p:nvPr/>
          </p:nvSpPr>
          <p:spPr>
            <a:xfrm>
              <a:off x="2837672" y="3286214"/>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TextBox 64">
            <a:extLst>
              <a:ext uri="{FF2B5EF4-FFF2-40B4-BE49-F238E27FC236}">
                <a16:creationId xmlns:a16="http://schemas.microsoft.com/office/drawing/2014/main" id="{FCD6038E-FDA2-FA8E-86D9-C5285E251D40}"/>
              </a:ext>
            </a:extLst>
          </p:cNvPr>
          <p:cNvSpPr txBox="1"/>
          <p:nvPr/>
        </p:nvSpPr>
        <p:spPr>
          <a:xfrm>
            <a:off x="144913" y="5660222"/>
            <a:ext cx="8403438" cy="553998"/>
          </a:xfrm>
          <a:prstGeom prst="rect">
            <a:avLst/>
          </a:prstGeom>
          <a:noFill/>
        </p:spPr>
        <p:txBody>
          <a:bodyPr wrap="square">
            <a:spAutoFit/>
          </a:bodyPr>
          <a:lstStyle/>
          <a:p>
            <a:r>
              <a:rPr lang="en-US" sz="1500" b="1" dirty="0"/>
              <a:t>NMPWRC Mission</a:t>
            </a:r>
            <a:r>
              <a:rPr lang="en-US" sz="1500" dirty="0"/>
              <a:t>: To fill in science and research gaps that will enable NMED and the Water Quality Control Commission (WQCC) to make science-based regulations on safe reuse of PW.</a:t>
            </a:r>
          </a:p>
        </p:txBody>
      </p:sp>
      <p:sp>
        <p:nvSpPr>
          <p:cNvPr id="117" name="TextBox 116">
            <a:extLst>
              <a:ext uri="{FF2B5EF4-FFF2-40B4-BE49-F238E27FC236}">
                <a16:creationId xmlns:a16="http://schemas.microsoft.com/office/drawing/2014/main" id="{770C3B24-C5D0-2B74-FE99-2A76B66EB90D}"/>
              </a:ext>
            </a:extLst>
          </p:cNvPr>
          <p:cNvSpPr txBox="1"/>
          <p:nvPr/>
        </p:nvSpPr>
        <p:spPr>
          <a:xfrm>
            <a:off x="5500979" y="2784294"/>
            <a:ext cx="780983" cy="369332"/>
          </a:xfrm>
          <a:prstGeom prst="rect">
            <a:avLst/>
          </a:prstGeom>
          <a:noFill/>
        </p:spPr>
        <p:txBody>
          <a:bodyPr wrap="none" rtlCol="0">
            <a:spAutoFit/>
          </a:bodyPr>
          <a:lstStyle/>
          <a:p>
            <a:r>
              <a:rPr lang="en-US" dirty="0">
                <a:solidFill>
                  <a:schemeClr val="accent3"/>
                </a:solidFill>
              </a:rPr>
              <a:t>2023 </a:t>
            </a:r>
          </a:p>
        </p:txBody>
      </p:sp>
      <p:sp>
        <p:nvSpPr>
          <p:cNvPr id="118" name="TextBox 117">
            <a:extLst>
              <a:ext uri="{FF2B5EF4-FFF2-40B4-BE49-F238E27FC236}">
                <a16:creationId xmlns:a16="http://schemas.microsoft.com/office/drawing/2014/main" id="{C1834F76-CCD7-DF0E-29CE-7EE74694813B}"/>
              </a:ext>
            </a:extLst>
          </p:cNvPr>
          <p:cNvSpPr txBox="1"/>
          <p:nvPr/>
        </p:nvSpPr>
        <p:spPr>
          <a:xfrm>
            <a:off x="6955188" y="3498791"/>
            <a:ext cx="770852" cy="369332"/>
          </a:xfrm>
          <a:prstGeom prst="rect">
            <a:avLst/>
          </a:prstGeom>
          <a:noFill/>
        </p:spPr>
        <p:txBody>
          <a:bodyPr wrap="none" rtlCol="0">
            <a:spAutoFit/>
          </a:bodyPr>
          <a:lstStyle/>
          <a:p>
            <a:r>
              <a:rPr lang="en-US" dirty="0">
                <a:solidFill>
                  <a:schemeClr val="accent3"/>
                </a:solidFill>
              </a:rPr>
              <a:t>2024 </a:t>
            </a:r>
          </a:p>
        </p:txBody>
      </p:sp>
      <p:sp>
        <p:nvSpPr>
          <p:cNvPr id="4" name="TextBox 3">
            <a:extLst>
              <a:ext uri="{FF2B5EF4-FFF2-40B4-BE49-F238E27FC236}">
                <a16:creationId xmlns:a16="http://schemas.microsoft.com/office/drawing/2014/main" id="{20C6087A-A7B7-9211-2F3A-B80AA0A31BDA}"/>
              </a:ext>
            </a:extLst>
          </p:cNvPr>
          <p:cNvSpPr txBox="1"/>
          <p:nvPr/>
        </p:nvSpPr>
        <p:spPr>
          <a:xfrm>
            <a:off x="274617" y="6460015"/>
            <a:ext cx="1694375" cy="276999"/>
          </a:xfrm>
          <a:prstGeom prst="rect">
            <a:avLst/>
          </a:prstGeom>
          <a:noFill/>
        </p:spPr>
        <p:txBody>
          <a:bodyPr wrap="none" rtlCol="0">
            <a:spAutoFit/>
          </a:bodyPr>
          <a:lstStyle/>
          <a:p>
            <a:r>
              <a:rPr lang="en-US" sz="1200" dirty="0">
                <a:solidFill>
                  <a:schemeClr val="accent3"/>
                </a:solidFill>
              </a:rPr>
              <a:t>* Timeline not to scale</a:t>
            </a:r>
          </a:p>
        </p:txBody>
      </p:sp>
      <p:grpSp>
        <p:nvGrpSpPr>
          <p:cNvPr id="7" name="Group 6">
            <a:extLst>
              <a:ext uri="{FF2B5EF4-FFF2-40B4-BE49-F238E27FC236}">
                <a16:creationId xmlns:a16="http://schemas.microsoft.com/office/drawing/2014/main" id="{D3DBA850-E4F4-F128-F4DB-5E8C5D0F22E9}"/>
              </a:ext>
            </a:extLst>
          </p:cNvPr>
          <p:cNvGrpSpPr/>
          <p:nvPr/>
        </p:nvGrpSpPr>
        <p:grpSpPr>
          <a:xfrm>
            <a:off x="1578952" y="3974032"/>
            <a:ext cx="2860008" cy="1374165"/>
            <a:chOff x="1578952" y="3896702"/>
            <a:chExt cx="2860008" cy="1374165"/>
          </a:xfrm>
        </p:grpSpPr>
        <p:sp>
          <p:nvSpPr>
            <p:cNvPr id="15" name="TextBox 14">
              <a:extLst>
                <a:ext uri="{FF2B5EF4-FFF2-40B4-BE49-F238E27FC236}">
                  <a16:creationId xmlns:a16="http://schemas.microsoft.com/office/drawing/2014/main" id="{CD42B4F4-BBA9-6017-6D10-358087F9CECA}"/>
                </a:ext>
              </a:extLst>
            </p:cNvPr>
            <p:cNvSpPr txBox="1"/>
            <p:nvPr/>
          </p:nvSpPr>
          <p:spPr>
            <a:xfrm>
              <a:off x="1838771" y="4347537"/>
              <a:ext cx="2258736" cy="923330"/>
            </a:xfrm>
            <a:prstGeom prst="rect">
              <a:avLst/>
            </a:prstGeom>
            <a:noFill/>
          </p:spPr>
          <p:txBody>
            <a:bodyPr wrap="square" rtlCol="0">
              <a:spAutoFit/>
            </a:bodyPr>
            <a:lstStyle/>
            <a:p>
              <a:pPr algn="ctr"/>
              <a:r>
                <a:rPr lang="en-US" dirty="0"/>
                <a:t>Phase 1: Development of NPDES+ List</a:t>
              </a:r>
            </a:p>
          </p:txBody>
        </p:sp>
        <p:sp>
          <p:nvSpPr>
            <p:cNvPr id="3" name="Left Brace 2">
              <a:extLst>
                <a:ext uri="{FF2B5EF4-FFF2-40B4-BE49-F238E27FC236}">
                  <a16:creationId xmlns:a16="http://schemas.microsoft.com/office/drawing/2014/main" id="{A0620BED-AAFC-9E7A-D0BA-2E0BAE96DBBB}"/>
                </a:ext>
              </a:extLst>
            </p:cNvPr>
            <p:cNvSpPr/>
            <p:nvPr/>
          </p:nvSpPr>
          <p:spPr>
            <a:xfrm rot="16200000">
              <a:off x="2819058" y="2656596"/>
              <a:ext cx="379795" cy="2860008"/>
            </a:xfrm>
            <a:prstGeom prst="leftBrace">
              <a:avLst>
                <a:gd name="adj1" fmla="val 33482"/>
                <a:gd name="adj2" fmla="val 49986"/>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88245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dissolve">
                                      <p:cBhvr>
                                        <p:cTn id="12" dur="500"/>
                                        <p:tgtEl>
                                          <p:spTgt spid="6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dissolve">
                                      <p:cBhvr>
                                        <p:cTn id="15" dur="500"/>
                                        <p:tgtEl>
                                          <p:spTgt spid="6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0D69D-E797-A939-D4FC-95463BA3D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1D1F1-0629-20E9-293D-5AB1B6AC9D26}"/>
              </a:ext>
            </a:extLst>
          </p:cNvPr>
          <p:cNvSpPr>
            <a:spLocks noGrp="1"/>
          </p:cNvSpPr>
          <p:nvPr>
            <p:ph type="title"/>
          </p:nvPr>
        </p:nvSpPr>
        <p:spPr/>
        <p:txBody>
          <a:bodyPr>
            <a:normAutofit/>
          </a:bodyPr>
          <a:lstStyle/>
          <a:p>
            <a:r>
              <a:rPr lang="en-US" sz="3600" dirty="0"/>
              <a:t>The “NPDES+” List and Analytical Framework</a:t>
            </a:r>
          </a:p>
        </p:txBody>
      </p:sp>
      <p:sp>
        <p:nvSpPr>
          <p:cNvPr id="3" name="Content Placeholder 2">
            <a:extLst>
              <a:ext uri="{FF2B5EF4-FFF2-40B4-BE49-F238E27FC236}">
                <a16:creationId xmlns:a16="http://schemas.microsoft.com/office/drawing/2014/main" id="{8F6D6421-78FF-75C9-0678-0182E10ED0E3}"/>
              </a:ext>
            </a:extLst>
          </p:cNvPr>
          <p:cNvSpPr>
            <a:spLocks noGrp="1"/>
          </p:cNvSpPr>
          <p:nvPr>
            <p:ph idx="1"/>
          </p:nvPr>
        </p:nvSpPr>
        <p:spPr>
          <a:xfrm>
            <a:off x="214009" y="975205"/>
            <a:ext cx="6503542" cy="5834270"/>
          </a:xfrm>
        </p:spPr>
        <p:txBody>
          <a:bodyPr>
            <a:normAutofit/>
          </a:bodyPr>
          <a:lstStyle/>
          <a:p>
            <a:pPr>
              <a:lnSpc>
                <a:spcPct val="100000"/>
              </a:lnSpc>
            </a:pPr>
            <a:r>
              <a:rPr lang="en-US" dirty="0"/>
              <a:t>Major product generated in ~2022 by NMPWRC, stakeholders, and members.</a:t>
            </a:r>
            <a:br>
              <a:rPr lang="en-US" dirty="0"/>
            </a:br>
            <a:endParaRPr lang="en-US" dirty="0"/>
          </a:p>
          <a:p>
            <a:pPr>
              <a:lnSpc>
                <a:spcPct val="100000"/>
              </a:lnSpc>
            </a:pPr>
            <a:r>
              <a:rPr lang="en-US" dirty="0"/>
              <a:t>This list of &gt; 430 analytes serves as the basis for analyses of all raw PWs and treated waters generated from pilot systems.</a:t>
            </a:r>
          </a:p>
          <a:p>
            <a:pPr marL="0" indent="0">
              <a:lnSpc>
                <a:spcPct val="100000"/>
              </a:lnSpc>
              <a:buNone/>
            </a:pPr>
            <a:endParaRPr lang="en-US" dirty="0"/>
          </a:p>
          <a:p>
            <a:pPr>
              <a:lnSpc>
                <a:spcPct val="100000"/>
              </a:lnSpc>
            </a:pPr>
            <a:r>
              <a:rPr lang="en-US" dirty="0"/>
              <a:t>Testing framework includes toxicity testing.</a:t>
            </a:r>
            <a:br>
              <a:rPr lang="en-US" dirty="0"/>
            </a:br>
            <a:endParaRPr lang="en-US" dirty="0"/>
          </a:p>
          <a:p>
            <a:pPr>
              <a:lnSpc>
                <a:spcPct val="100000"/>
              </a:lnSpc>
            </a:pPr>
            <a:r>
              <a:rPr lang="en-US" dirty="0"/>
              <a:t>Has been adopted as a starting point by different agencies, industry, and the </a:t>
            </a:r>
            <a:r>
              <a:rPr lang="en-US" dirty="0" err="1"/>
              <a:t>TxPWC</a:t>
            </a:r>
            <a:r>
              <a:rPr lang="en-US" dirty="0"/>
              <a:t>.</a:t>
            </a:r>
          </a:p>
        </p:txBody>
      </p:sp>
      <p:graphicFrame>
        <p:nvGraphicFramePr>
          <p:cNvPr id="7" name="Table 6">
            <a:extLst>
              <a:ext uri="{FF2B5EF4-FFF2-40B4-BE49-F238E27FC236}">
                <a16:creationId xmlns:a16="http://schemas.microsoft.com/office/drawing/2014/main" id="{89CDF293-FB50-F265-AC35-8B2D64E03391}"/>
              </a:ext>
            </a:extLst>
          </p:cNvPr>
          <p:cNvGraphicFramePr>
            <a:graphicFrameLocks noGrp="1"/>
          </p:cNvGraphicFramePr>
          <p:nvPr>
            <p:extLst>
              <p:ext uri="{D42A27DB-BD31-4B8C-83A1-F6EECF244321}">
                <p14:modId xmlns:p14="http://schemas.microsoft.com/office/powerpoint/2010/main" val="923640351"/>
              </p:ext>
            </p:extLst>
          </p:nvPr>
        </p:nvGraphicFramePr>
        <p:xfrm>
          <a:off x="6983459" y="895660"/>
          <a:ext cx="5117101" cy="5369253"/>
        </p:xfrm>
        <a:graphic>
          <a:graphicData uri="http://schemas.openxmlformats.org/drawingml/2006/table">
            <a:tbl>
              <a:tblPr>
                <a:tableStyleId>{5C22544A-7EE6-4342-B048-85BDC9FD1C3A}</a:tableStyleId>
              </a:tblPr>
              <a:tblGrid>
                <a:gridCol w="5117101">
                  <a:extLst>
                    <a:ext uri="{9D8B030D-6E8A-4147-A177-3AD203B41FA5}">
                      <a16:colId xmlns:a16="http://schemas.microsoft.com/office/drawing/2014/main" val="1575686709"/>
                    </a:ext>
                  </a:extLst>
                </a:gridCol>
              </a:tblGrid>
              <a:tr h="300693">
                <a:tc>
                  <a:txBody>
                    <a:bodyPr/>
                    <a:lstStyle/>
                    <a:p>
                      <a:pPr algn="ctr" fontAlgn="ctr">
                        <a:buNone/>
                      </a:pPr>
                      <a:r>
                        <a:rPr lang="en-US" sz="1800" b="1" u="none" strike="noStrike" dirty="0">
                          <a:effectLst/>
                        </a:rPr>
                        <a:t>Analytical Categories (17)</a:t>
                      </a:r>
                      <a:endParaRPr lang="en-US" sz="18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07113793"/>
                  </a:ext>
                </a:extLst>
              </a:tr>
              <a:tr h="300693">
                <a:tc>
                  <a:txBody>
                    <a:bodyPr/>
                    <a:lstStyle/>
                    <a:p>
                      <a:pPr algn="l" fontAlgn="t">
                        <a:buNone/>
                      </a:pPr>
                      <a:r>
                        <a:rPr lang="en-US" sz="1800" b="0" u="none" strike="noStrike" dirty="0">
                          <a:effectLst/>
                        </a:rPr>
                        <a:t>Metals/Elements - speciated</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708370735"/>
                  </a:ext>
                </a:extLst>
              </a:tr>
              <a:tr h="300693">
                <a:tc>
                  <a:txBody>
                    <a:bodyPr/>
                    <a:lstStyle/>
                    <a:p>
                      <a:pPr algn="l" fontAlgn="t">
                        <a:buNone/>
                      </a:pPr>
                      <a:r>
                        <a:rPr lang="en-US" sz="1800" b="0" u="none" strike="noStrike" dirty="0">
                          <a:effectLst/>
                        </a:rPr>
                        <a:t>Anions</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695349133"/>
                  </a:ext>
                </a:extLst>
              </a:tr>
              <a:tr h="300693">
                <a:tc>
                  <a:txBody>
                    <a:bodyPr/>
                    <a:lstStyle/>
                    <a:p>
                      <a:pPr algn="l" fontAlgn="t">
                        <a:buNone/>
                      </a:pPr>
                      <a:r>
                        <a:rPr lang="en-US" sz="1800" b="0" u="none" strike="noStrike">
                          <a:effectLst/>
                        </a:rPr>
                        <a:t>Wet Chemistry, Other</a:t>
                      </a:r>
                      <a:endParaRPr lang="en-US" sz="18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006870459"/>
                  </a:ext>
                </a:extLst>
              </a:tr>
              <a:tr h="300693">
                <a:tc>
                  <a:txBody>
                    <a:bodyPr/>
                    <a:lstStyle/>
                    <a:p>
                      <a:pPr algn="l" fontAlgn="t">
                        <a:buNone/>
                      </a:pPr>
                      <a:r>
                        <a:rPr lang="en-US" sz="1800" b="0" u="none" strike="noStrike" dirty="0">
                          <a:effectLst/>
                        </a:rPr>
                        <a:t>Radionuclides</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396107740"/>
                  </a:ext>
                </a:extLst>
              </a:tr>
              <a:tr h="300693">
                <a:tc>
                  <a:txBody>
                    <a:bodyPr/>
                    <a:lstStyle/>
                    <a:p>
                      <a:pPr algn="l" fontAlgn="t">
                        <a:buNone/>
                      </a:pPr>
                      <a:r>
                        <a:rPr lang="en-US" sz="1800" b="0" u="none" strike="noStrike" dirty="0">
                          <a:effectLst/>
                        </a:rPr>
                        <a:t>Organic - VOC</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591831961"/>
                  </a:ext>
                </a:extLst>
              </a:tr>
              <a:tr h="300693">
                <a:tc>
                  <a:txBody>
                    <a:bodyPr/>
                    <a:lstStyle/>
                    <a:p>
                      <a:pPr algn="l" fontAlgn="t">
                        <a:buNone/>
                      </a:pPr>
                      <a:r>
                        <a:rPr lang="en-US" sz="1800" b="0" u="none" strike="noStrike">
                          <a:effectLst/>
                        </a:rPr>
                        <a:t>Organic - VOC - TPH</a:t>
                      </a:r>
                      <a:endParaRPr lang="en-US" sz="18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522879807"/>
                  </a:ext>
                </a:extLst>
              </a:tr>
              <a:tr h="300693">
                <a:tc>
                  <a:txBody>
                    <a:bodyPr/>
                    <a:lstStyle/>
                    <a:p>
                      <a:pPr algn="l" fontAlgn="t">
                        <a:buNone/>
                      </a:pPr>
                      <a:r>
                        <a:rPr lang="en-US" sz="1800" b="0" u="none" strike="noStrike" dirty="0">
                          <a:effectLst/>
                        </a:rPr>
                        <a:t>Organic - SVOC - General</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638603433"/>
                  </a:ext>
                </a:extLst>
              </a:tr>
              <a:tr h="300693">
                <a:tc>
                  <a:txBody>
                    <a:bodyPr/>
                    <a:lstStyle/>
                    <a:p>
                      <a:pPr algn="l" fontAlgn="t">
                        <a:buNone/>
                      </a:pPr>
                      <a:r>
                        <a:rPr lang="en-US" sz="1800" b="0" u="none" strike="noStrike" dirty="0">
                          <a:effectLst/>
                        </a:rPr>
                        <a:t>Organic - SVOC - TPH</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751043325"/>
                  </a:ext>
                </a:extLst>
              </a:tr>
              <a:tr h="300693">
                <a:tc>
                  <a:txBody>
                    <a:bodyPr/>
                    <a:lstStyle/>
                    <a:p>
                      <a:pPr algn="l" fontAlgn="t">
                        <a:buNone/>
                      </a:pPr>
                      <a:r>
                        <a:rPr lang="en-US" sz="1800" b="0" u="none" strike="noStrike" dirty="0">
                          <a:effectLst/>
                        </a:rPr>
                        <a:t>Organic - SVOC - Explosives</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887554142"/>
                  </a:ext>
                </a:extLst>
              </a:tr>
              <a:tr h="300693">
                <a:tc>
                  <a:txBody>
                    <a:bodyPr/>
                    <a:lstStyle/>
                    <a:p>
                      <a:pPr algn="l" fontAlgn="t">
                        <a:buNone/>
                      </a:pPr>
                      <a:r>
                        <a:rPr lang="en-US" sz="1800" b="0" u="none" strike="noStrike" dirty="0">
                          <a:effectLst/>
                        </a:rPr>
                        <a:t>Organic - SVOC - Agent Breakdown Products</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490456420"/>
                  </a:ext>
                </a:extLst>
              </a:tr>
              <a:tr h="300693">
                <a:tc>
                  <a:txBody>
                    <a:bodyPr/>
                    <a:lstStyle/>
                    <a:p>
                      <a:pPr algn="l" fontAlgn="t">
                        <a:buNone/>
                      </a:pPr>
                      <a:r>
                        <a:rPr lang="en-US" sz="1800" b="0" u="none" strike="noStrike" dirty="0">
                          <a:effectLst/>
                        </a:rPr>
                        <a:t>Organic - SVOC - Pesticides/Herbicides</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519245411"/>
                  </a:ext>
                </a:extLst>
              </a:tr>
              <a:tr h="300693">
                <a:tc>
                  <a:txBody>
                    <a:bodyPr/>
                    <a:lstStyle/>
                    <a:p>
                      <a:pPr algn="l" fontAlgn="t">
                        <a:buNone/>
                      </a:pPr>
                      <a:r>
                        <a:rPr lang="en-US" sz="1800" b="0" u="none" strike="noStrike" dirty="0">
                          <a:effectLst/>
                        </a:rPr>
                        <a:t>Organic - SVOC - PCBs</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4110424002"/>
                  </a:ext>
                </a:extLst>
              </a:tr>
              <a:tr h="300693">
                <a:tc>
                  <a:txBody>
                    <a:bodyPr/>
                    <a:lstStyle/>
                    <a:p>
                      <a:pPr algn="l" fontAlgn="t">
                        <a:buNone/>
                      </a:pPr>
                      <a:r>
                        <a:rPr lang="en-US" sz="1800" b="0" u="none" strike="noStrike">
                          <a:effectLst/>
                        </a:rPr>
                        <a:t>Organic - SVOC - PAHs</a:t>
                      </a:r>
                      <a:endParaRPr lang="en-US" sz="18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029498965"/>
                  </a:ext>
                </a:extLst>
              </a:tr>
              <a:tr h="300693">
                <a:tc>
                  <a:txBody>
                    <a:bodyPr/>
                    <a:lstStyle/>
                    <a:p>
                      <a:pPr algn="l" fontAlgn="t">
                        <a:buNone/>
                      </a:pPr>
                      <a:r>
                        <a:rPr lang="en-US" sz="1800" b="0" u="none" strike="noStrike">
                          <a:effectLst/>
                        </a:rPr>
                        <a:t>Organic - SVOC - Organic Acids</a:t>
                      </a:r>
                      <a:endParaRPr lang="en-US" sz="18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154255709"/>
                  </a:ext>
                </a:extLst>
              </a:tr>
              <a:tr h="557678">
                <a:tc>
                  <a:txBody>
                    <a:bodyPr/>
                    <a:lstStyle/>
                    <a:p>
                      <a:pPr algn="l" fontAlgn="t">
                        <a:buNone/>
                      </a:pPr>
                      <a:r>
                        <a:rPr lang="en-US" sz="1800" b="0" u="none" strike="noStrike" dirty="0">
                          <a:effectLst/>
                        </a:rPr>
                        <a:t>Organic - SVOC – Dioxins</a:t>
                      </a:r>
                    </a:p>
                    <a:p>
                      <a:pPr algn="l" fontAlgn="t">
                        <a:buNone/>
                      </a:pPr>
                      <a:r>
                        <a:rPr lang="en-US" sz="1800" b="0" i="0" u="none" strike="noStrike" dirty="0">
                          <a:solidFill>
                            <a:srgbClr val="000000"/>
                          </a:solidFill>
                          <a:effectLst/>
                          <a:latin typeface="Calibri" panose="020F0502020204030204" pitchFamily="34" charset="0"/>
                        </a:rPr>
                        <a:t>Organics - PFAS</a:t>
                      </a:r>
                    </a:p>
                  </a:txBody>
                  <a:tcPr marL="9525" marR="9525" marT="9525" marB="0"/>
                </a:tc>
                <a:extLst>
                  <a:ext uri="{0D108BD9-81ED-4DB2-BD59-A6C34878D82A}">
                    <a16:rowId xmlns:a16="http://schemas.microsoft.com/office/drawing/2014/main" val="3652559909"/>
                  </a:ext>
                </a:extLst>
              </a:tr>
              <a:tr h="300693">
                <a:tc>
                  <a:txBody>
                    <a:bodyPr/>
                    <a:lstStyle/>
                    <a:p>
                      <a:pPr algn="l" fontAlgn="t">
                        <a:buNone/>
                      </a:pPr>
                      <a:r>
                        <a:rPr lang="en-US" sz="1800" b="0" u="none" strike="noStrike" dirty="0">
                          <a:effectLst/>
                        </a:rPr>
                        <a:t>Toxicity Testing</a:t>
                      </a:r>
                      <a:endParaRPr lang="en-US" sz="18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708303907"/>
                  </a:ext>
                </a:extLst>
              </a:tr>
            </a:tbl>
          </a:graphicData>
        </a:graphic>
      </p:graphicFrame>
      <p:sp>
        <p:nvSpPr>
          <p:cNvPr id="4" name="TextBox 3">
            <a:extLst>
              <a:ext uri="{FF2B5EF4-FFF2-40B4-BE49-F238E27FC236}">
                <a16:creationId xmlns:a16="http://schemas.microsoft.com/office/drawing/2014/main" id="{A8816F59-3697-AEC9-C57C-7AD0F5F56B0F}"/>
              </a:ext>
            </a:extLst>
          </p:cNvPr>
          <p:cNvSpPr txBox="1"/>
          <p:nvPr/>
        </p:nvSpPr>
        <p:spPr>
          <a:xfrm>
            <a:off x="103851" y="6563254"/>
            <a:ext cx="3095719" cy="246221"/>
          </a:xfrm>
          <a:prstGeom prst="rect">
            <a:avLst/>
          </a:prstGeom>
          <a:noFill/>
        </p:spPr>
        <p:txBody>
          <a:bodyPr wrap="none" rtlCol="0">
            <a:spAutoFit/>
          </a:bodyPr>
          <a:lstStyle/>
          <a:p>
            <a:r>
              <a:rPr lang="en-US" sz="1000" dirty="0">
                <a:solidFill>
                  <a:schemeClr val="accent3">
                    <a:lumMod val="40000"/>
                    <a:lumOff val="60000"/>
                  </a:schemeClr>
                </a:solidFill>
              </a:rPr>
              <a:t>https://</a:t>
            </a:r>
            <a:r>
              <a:rPr lang="en-US" sz="1000" dirty="0" err="1">
                <a:solidFill>
                  <a:schemeClr val="accent3">
                    <a:lumMod val="40000"/>
                    <a:lumOff val="60000"/>
                  </a:schemeClr>
                </a:solidFill>
              </a:rPr>
              <a:t>nmpwrc.nmsu.edu</a:t>
            </a:r>
            <a:r>
              <a:rPr lang="en-US" sz="1000" dirty="0">
                <a:solidFill>
                  <a:schemeClr val="accent3">
                    <a:lumMod val="40000"/>
                    <a:lumOff val="60000"/>
                  </a:schemeClr>
                </a:solidFill>
              </a:rPr>
              <a:t>/reference-</a:t>
            </a:r>
            <a:r>
              <a:rPr lang="en-US" sz="1000" dirty="0" err="1">
                <a:solidFill>
                  <a:schemeClr val="accent3">
                    <a:lumMod val="40000"/>
                    <a:lumOff val="60000"/>
                  </a:schemeClr>
                </a:solidFill>
              </a:rPr>
              <a:t>documents.html</a:t>
            </a:r>
            <a:endParaRPr lang="en-US" sz="1000" dirty="0">
              <a:solidFill>
                <a:schemeClr val="accent3">
                  <a:lumMod val="40000"/>
                  <a:lumOff val="60000"/>
                </a:schemeClr>
              </a:solidFill>
            </a:endParaRPr>
          </a:p>
        </p:txBody>
      </p:sp>
    </p:spTree>
    <p:extLst>
      <p:ext uri="{BB962C8B-B14F-4D97-AF65-F5344CB8AC3E}">
        <p14:creationId xmlns:p14="http://schemas.microsoft.com/office/powerpoint/2010/main" val="304811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E89B9-68FB-F365-FD75-CB056CE7BB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8C473-6863-350A-DFD5-DF7C76B8A5A9}"/>
              </a:ext>
            </a:extLst>
          </p:cNvPr>
          <p:cNvSpPr>
            <a:spLocks noGrp="1"/>
          </p:cNvSpPr>
          <p:nvPr>
            <p:ph type="title"/>
          </p:nvPr>
        </p:nvSpPr>
        <p:spPr/>
        <p:txBody>
          <a:bodyPr>
            <a:normAutofit/>
          </a:bodyPr>
          <a:lstStyle/>
          <a:p>
            <a:r>
              <a:rPr lang="en-US" sz="3400" dirty="0"/>
              <a:t>Timeline of Major Events that Advanced the Field</a:t>
            </a:r>
          </a:p>
        </p:txBody>
      </p:sp>
      <p:cxnSp>
        <p:nvCxnSpPr>
          <p:cNvPr id="5" name="Straight Connector 4">
            <a:extLst>
              <a:ext uri="{FF2B5EF4-FFF2-40B4-BE49-F238E27FC236}">
                <a16:creationId xmlns:a16="http://schemas.microsoft.com/office/drawing/2014/main" id="{3E9C9A6F-3CEC-D437-C10A-91F6FB80C13C}"/>
              </a:ext>
            </a:extLst>
          </p:cNvPr>
          <p:cNvCxnSpPr>
            <a:cxnSpLocks/>
          </p:cNvCxnSpPr>
          <p:nvPr/>
        </p:nvCxnSpPr>
        <p:spPr>
          <a:xfrm>
            <a:off x="146336" y="3341406"/>
            <a:ext cx="11480945" cy="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EABA94EE-F29E-1CB8-52B4-DAD7FD68F3F0}"/>
              </a:ext>
            </a:extLst>
          </p:cNvPr>
          <p:cNvCxnSpPr>
            <a:cxnSpLocks/>
          </p:cNvCxnSpPr>
          <p:nvPr/>
        </p:nvCxnSpPr>
        <p:spPr>
          <a:xfrm flipV="1">
            <a:off x="144912"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ADA00D30-62B3-4EC8-D3B2-F73A2C7EE3C2}"/>
              </a:ext>
            </a:extLst>
          </p:cNvPr>
          <p:cNvSpPr txBox="1"/>
          <p:nvPr/>
        </p:nvSpPr>
        <p:spPr>
          <a:xfrm>
            <a:off x="54904" y="2812133"/>
            <a:ext cx="769185" cy="369332"/>
          </a:xfrm>
          <a:prstGeom prst="rect">
            <a:avLst/>
          </a:prstGeom>
          <a:noFill/>
        </p:spPr>
        <p:txBody>
          <a:bodyPr wrap="none" rtlCol="0">
            <a:spAutoFit/>
          </a:bodyPr>
          <a:lstStyle/>
          <a:p>
            <a:r>
              <a:rPr lang="en-US" dirty="0">
                <a:solidFill>
                  <a:schemeClr val="accent3"/>
                </a:solidFill>
              </a:rPr>
              <a:t>2019 </a:t>
            </a:r>
          </a:p>
        </p:txBody>
      </p:sp>
      <p:sp>
        <p:nvSpPr>
          <p:cNvPr id="10" name="TextBox 9">
            <a:extLst>
              <a:ext uri="{FF2B5EF4-FFF2-40B4-BE49-F238E27FC236}">
                <a16:creationId xmlns:a16="http://schemas.microsoft.com/office/drawing/2014/main" id="{201FF8CA-5C35-769B-A20C-DBD514DF2A26}"/>
              </a:ext>
            </a:extLst>
          </p:cNvPr>
          <p:cNvSpPr txBox="1"/>
          <p:nvPr/>
        </p:nvSpPr>
        <p:spPr>
          <a:xfrm>
            <a:off x="1188009" y="3516594"/>
            <a:ext cx="780983" cy="369332"/>
          </a:xfrm>
          <a:prstGeom prst="rect">
            <a:avLst/>
          </a:prstGeom>
          <a:noFill/>
        </p:spPr>
        <p:txBody>
          <a:bodyPr wrap="none" rtlCol="0">
            <a:spAutoFit/>
          </a:bodyPr>
          <a:lstStyle/>
          <a:p>
            <a:r>
              <a:rPr lang="en-US" dirty="0">
                <a:solidFill>
                  <a:schemeClr val="accent3"/>
                </a:solidFill>
              </a:rPr>
              <a:t>2020 </a:t>
            </a:r>
          </a:p>
        </p:txBody>
      </p:sp>
      <p:cxnSp>
        <p:nvCxnSpPr>
          <p:cNvPr id="12" name="Straight Connector 11">
            <a:extLst>
              <a:ext uri="{FF2B5EF4-FFF2-40B4-BE49-F238E27FC236}">
                <a16:creationId xmlns:a16="http://schemas.microsoft.com/office/drawing/2014/main" id="{06343A38-E887-1214-E64F-7B4889938C0A}"/>
              </a:ext>
            </a:extLst>
          </p:cNvPr>
          <p:cNvCxnSpPr>
            <a:cxnSpLocks/>
          </p:cNvCxnSpPr>
          <p:nvPr/>
        </p:nvCxnSpPr>
        <p:spPr>
          <a:xfrm flipV="1">
            <a:off x="1578501"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4B2AA3C2-50E7-5877-27C7-DA9E7CF172EB}"/>
              </a:ext>
            </a:extLst>
          </p:cNvPr>
          <p:cNvCxnSpPr>
            <a:cxnSpLocks/>
          </p:cNvCxnSpPr>
          <p:nvPr/>
        </p:nvCxnSpPr>
        <p:spPr>
          <a:xfrm flipV="1">
            <a:off x="3016369"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E29B7055-1DDB-268D-DDFC-4AA2DAC1F6C8}"/>
              </a:ext>
            </a:extLst>
          </p:cNvPr>
          <p:cNvSpPr txBox="1"/>
          <p:nvPr/>
        </p:nvSpPr>
        <p:spPr>
          <a:xfrm>
            <a:off x="2601990" y="2809569"/>
            <a:ext cx="772840" cy="369332"/>
          </a:xfrm>
          <a:prstGeom prst="rect">
            <a:avLst/>
          </a:prstGeom>
          <a:noFill/>
        </p:spPr>
        <p:txBody>
          <a:bodyPr wrap="none" rtlCol="0">
            <a:spAutoFit/>
          </a:bodyPr>
          <a:lstStyle/>
          <a:p>
            <a:r>
              <a:rPr lang="en-US" dirty="0">
                <a:solidFill>
                  <a:schemeClr val="accent3"/>
                </a:solidFill>
              </a:rPr>
              <a:t>2021 </a:t>
            </a:r>
          </a:p>
        </p:txBody>
      </p:sp>
      <p:cxnSp>
        <p:nvCxnSpPr>
          <p:cNvPr id="16" name="Straight Connector 15">
            <a:extLst>
              <a:ext uri="{FF2B5EF4-FFF2-40B4-BE49-F238E27FC236}">
                <a16:creationId xmlns:a16="http://schemas.microsoft.com/office/drawing/2014/main" id="{00D642DC-E89F-2575-2A7F-1FBB2E1424A6}"/>
              </a:ext>
            </a:extLst>
          </p:cNvPr>
          <p:cNvCxnSpPr>
            <a:cxnSpLocks/>
          </p:cNvCxnSpPr>
          <p:nvPr/>
        </p:nvCxnSpPr>
        <p:spPr>
          <a:xfrm flipV="1">
            <a:off x="5894922"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A24F3618-8245-76C1-C74C-7CF6C89B9D60}"/>
              </a:ext>
            </a:extLst>
          </p:cNvPr>
          <p:cNvSpPr txBox="1"/>
          <p:nvPr/>
        </p:nvSpPr>
        <p:spPr>
          <a:xfrm>
            <a:off x="4089665" y="3527371"/>
            <a:ext cx="780983" cy="369332"/>
          </a:xfrm>
          <a:prstGeom prst="rect">
            <a:avLst/>
          </a:prstGeom>
          <a:noFill/>
        </p:spPr>
        <p:txBody>
          <a:bodyPr wrap="none" rtlCol="0">
            <a:spAutoFit/>
          </a:bodyPr>
          <a:lstStyle/>
          <a:p>
            <a:r>
              <a:rPr lang="en-US" dirty="0">
                <a:solidFill>
                  <a:schemeClr val="accent3"/>
                </a:solidFill>
              </a:rPr>
              <a:t>2022 </a:t>
            </a:r>
          </a:p>
        </p:txBody>
      </p:sp>
      <p:cxnSp>
        <p:nvCxnSpPr>
          <p:cNvPr id="19" name="Straight Connector 18">
            <a:extLst>
              <a:ext uri="{FF2B5EF4-FFF2-40B4-BE49-F238E27FC236}">
                <a16:creationId xmlns:a16="http://schemas.microsoft.com/office/drawing/2014/main" id="{1289E521-F600-1686-AA3A-6BDC2F94CC50}"/>
              </a:ext>
            </a:extLst>
          </p:cNvPr>
          <p:cNvCxnSpPr>
            <a:cxnSpLocks/>
          </p:cNvCxnSpPr>
          <p:nvPr/>
        </p:nvCxnSpPr>
        <p:spPr>
          <a:xfrm flipV="1">
            <a:off x="4438958" y="320213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50C73758-280B-912A-632A-579842E15259}"/>
              </a:ext>
            </a:extLst>
          </p:cNvPr>
          <p:cNvCxnSpPr>
            <a:cxnSpLocks/>
          </p:cNvCxnSpPr>
          <p:nvPr/>
        </p:nvCxnSpPr>
        <p:spPr>
          <a:xfrm flipV="1">
            <a:off x="8797751"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1" name="TextBox 20">
            <a:extLst>
              <a:ext uri="{FF2B5EF4-FFF2-40B4-BE49-F238E27FC236}">
                <a16:creationId xmlns:a16="http://schemas.microsoft.com/office/drawing/2014/main" id="{BD703B4C-7BBF-B168-557A-8949140844E8}"/>
              </a:ext>
            </a:extLst>
          </p:cNvPr>
          <p:cNvSpPr txBox="1"/>
          <p:nvPr/>
        </p:nvSpPr>
        <p:spPr>
          <a:xfrm>
            <a:off x="8439081" y="2839618"/>
            <a:ext cx="780983" cy="369332"/>
          </a:xfrm>
          <a:prstGeom prst="rect">
            <a:avLst/>
          </a:prstGeom>
          <a:noFill/>
        </p:spPr>
        <p:txBody>
          <a:bodyPr wrap="none" rtlCol="0">
            <a:spAutoFit/>
          </a:bodyPr>
          <a:lstStyle/>
          <a:p>
            <a:r>
              <a:rPr lang="en-US" dirty="0">
                <a:solidFill>
                  <a:schemeClr val="accent3"/>
                </a:solidFill>
              </a:rPr>
              <a:t>2025 </a:t>
            </a:r>
          </a:p>
        </p:txBody>
      </p:sp>
      <p:cxnSp>
        <p:nvCxnSpPr>
          <p:cNvPr id="23" name="Straight Connector 22">
            <a:extLst>
              <a:ext uri="{FF2B5EF4-FFF2-40B4-BE49-F238E27FC236}">
                <a16:creationId xmlns:a16="http://schemas.microsoft.com/office/drawing/2014/main" id="{FB889583-CDC6-CF26-16A6-56978A9B765E}"/>
              </a:ext>
            </a:extLst>
          </p:cNvPr>
          <p:cNvCxnSpPr>
            <a:cxnSpLocks/>
          </p:cNvCxnSpPr>
          <p:nvPr/>
        </p:nvCxnSpPr>
        <p:spPr>
          <a:xfrm flipV="1">
            <a:off x="7338211" y="3219427"/>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4" name="TextBox 23">
            <a:extLst>
              <a:ext uri="{FF2B5EF4-FFF2-40B4-BE49-F238E27FC236}">
                <a16:creationId xmlns:a16="http://schemas.microsoft.com/office/drawing/2014/main" id="{1278FCE4-3C8C-3D5A-7DBD-50894FAB504E}"/>
              </a:ext>
            </a:extLst>
          </p:cNvPr>
          <p:cNvSpPr txBox="1"/>
          <p:nvPr/>
        </p:nvSpPr>
        <p:spPr>
          <a:xfrm>
            <a:off x="9856844" y="3532491"/>
            <a:ext cx="723275" cy="369332"/>
          </a:xfrm>
          <a:prstGeom prst="rect">
            <a:avLst/>
          </a:prstGeom>
          <a:noFill/>
        </p:spPr>
        <p:txBody>
          <a:bodyPr wrap="none" rtlCol="0">
            <a:spAutoFit/>
          </a:bodyPr>
          <a:lstStyle/>
          <a:p>
            <a:r>
              <a:rPr lang="en-US" dirty="0">
                <a:solidFill>
                  <a:schemeClr val="accent3"/>
                </a:solidFill>
              </a:rPr>
              <a:t>2026</a:t>
            </a:r>
          </a:p>
        </p:txBody>
      </p:sp>
      <p:cxnSp>
        <p:nvCxnSpPr>
          <p:cNvPr id="25" name="Straight Connector 24">
            <a:extLst>
              <a:ext uri="{FF2B5EF4-FFF2-40B4-BE49-F238E27FC236}">
                <a16:creationId xmlns:a16="http://schemas.microsoft.com/office/drawing/2014/main" id="{FECEA9AB-EC7B-C867-EB67-FA1FC0E7066E}"/>
              </a:ext>
            </a:extLst>
          </p:cNvPr>
          <p:cNvCxnSpPr>
            <a:cxnSpLocks/>
          </p:cNvCxnSpPr>
          <p:nvPr/>
        </p:nvCxnSpPr>
        <p:spPr>
          <a:xfrm flipV="1">
            <a:off x="10218482" y="3216423"/>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grpSp>
        <p:nvGrpSpPr>
          <p:cNvPr id="66" name="Group 65">
            <a:extLst>
              <a:ext uri="{FF2B5EF4-FFF2-40B4-BE49-F238E27FC236}">
                <a16:creationId xmlns:a16="http://schemas.microsoft.com/office/drawing/2014/main" id="{A19627A0-A84A-E941-E11D-50382A1FDEE1}"/>
              </a:ext>
            </a:extLst>
          </p:cNvPr>
          <p:cNvGrpSpPr/>
          <p:nvPr/>
        </p:nvGrpSpPr>
        <p:grpSpPr>
          <a:xfrm>
            <a:off x="96098" y="3252449"/>
            <a:ext cx="1578410" cy="1835354"/>
            <a:chOff x="103851" y="3252449"/>
            <a:chExt cx="1578410" cy="1835354"/>
          </a:xfrm>
        </p:grpSpPr>
        <p:sp>
          <p:nvSpPr>
            <p:cNvPr id="11" name="TextBox 10">
              <a:extLst>
                <a:ext uri="{FF2B5EF4-FFF2-40B4-BE49-F238E27FC236}">
                  <a16:creationId xmlns:a16="http://schemas.microsoft.com/office/drawing/2014/main" id="{451C9FC5-809C-F490-8D77-9922539A7E03}"/>
                </a:ext>
              </a:extLst>
            </p:cNvPr>
            <p:cNvSpPr txBox="1"/>
            <p:nvPr/>
          </p:nvSpPr>
          <p:spPr>
            <a:xfrm>
              <a:off x="103851" y="4164473"/>
              <a:ext cx="1578410" cy="923330"/>
            </a:xfrm>
            <a:prstGeom prst="rect">
              <a:avLst/>
            </a:prstGeom>
            <a:noFill/>
          </p:spPr>
          <p:txBody>
            <a:bodyPr wrap="square" rtlCol="0">
              <a:spAutoFit/>
            </a:bodyPr>
            <a:lstStyle/>
            <a:p>
              <a:r>
                <a:rPr lang="en-US" dirty="0"/>
                <a:t>NM HB 546</a:t>
              </a:r>
            </a:p>
            <a:p>
              <a:r>
                <a:rPr lang="en-US" dirty="0"/>
                <a:t>Produced Water Act</a:t>
              </a:r>
            </a:p>
          </p:txBody>
        </p:sp>
        <p:cxnSp>
          <p:nvCxnSpPr>
            <p:cNvPr id="30" name="Straight Connector 29">
              <a:extLst>
                <a:ext uri="{FF2B5EF4-FFF2-40B4-BE49-F238E27FC236}">
                  <a16:creationId xmlns:a16="http://schemas.microsoft.com/office/drawing/2014/main" id="{FEB1AA56-AEDB-3544-BD55-3C5CAAADDF56}"/>
                </a:ext>
              </a:extLst>
            </p:cNvPr>
            <p:cNvCxnSpPr>
              <a:cxnSpLocks/>
            </p:cNvCxnSpPr>
            <p:nvPr/>
          </p:nvCxnSpPr>
          <p:spPr>
            <a:xfrm flipV="1">
              <a:off x="832602" y="3465026"/>
              <a:ext cx="0" cy="744171"/>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1" name="Oval 30">
              <a:extLst>
                <a:ext uri="{FF2B5EF4-FFF2-40B4-BE49-F238E27FC236}">
                  <a16:creationId xmlns:a16="http://schemas.microsoft.com/office/drawing/2014/main" id="{CFCEC6FF-F33B-2D85-96C8-9AA538874B4B}"/>
                </a:ext>
              </a:extLst>
            </p:cNvPr>
            <p:cNvSpPr/>
            <p:nvPr/>
          </p:nvSpPr>
          <p:spPr>
            <a:xfrm>
              <a:off x="725043" y="3252449"/>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603D309F-660B-D380-5B10-43787DBCBA8B}"/>
              </a:ext>
            </a:extLst>
          </p:cNvPr>
          <p:cNvGrpSpPr/>
          <p:nvPr/>
        </p:nvGrpSpPr>
        <p:grpSpPr>
          <a:xfrm>
            <a:off x="565686" y="1345615"/>
            <a:ext cx="1743342" cy="2097439"/>
            <a:chOff x="2145096" y="1401352"/>
            <a:chExt cx="1743342" cy="2097439"/>
          </a:xfrm>
        </p:grpSpPr>
        <p:sp>
          <p:nvSpPr>
            <p:cNvPr id="9" name="TextBox 8">
              <a:extLst>
                <a:ext uri="{FF2B5EF4-FFF2-40B4-BE49-F238E27FC236}">
                  <a16:creationId xmlns:a16="http://schemas.microsoft.com/office/drawing/2014/main" id="{F9185D09-A1C0-FA9C-8619-04183947004C}"/>
                </a:ext>
              </a:extLst>
            </p:cNvPr>
            <p:cNvSpPr txBox="1"/>
            <p:nvPr/>
          </p:nvSpPr>
          <p:spPr>
            <a:xfrm>
              <a:off x="2145096" y="1401352"/>
              <a:ext cx="1743342" cy="1200329"/>
            </a:xfrm>
            <a:prstGeom prst="rect">
              <a:avLst/>
            </a:prstGeom>
            <a:noFill/>
          </p:spPr>
          <p:txBody>
            <a:bodyPr wrap="square" rtlCol="0">
              <a:spAutoFit/>
            </a:bodyPr>
            <a:lstStyle/>
            <a:p>
              <a:r>
                <a:rPr lang="en-US" dirty="0"/>
                <a:t>NMPWRC Created - MOU between NMSU and NMED</a:t>
              </a:r>
            </a:p>
          </p:txBody>
        </p:sp>
        <p:cxnSp>
          <p:nvCxnSpPr>
            <p:cNvPr id="38" name="Straight Connector 37">
              <a:extLst>
                <a:ext uri="{FF2B5EF4-FFF2-40B4-BE49-F238E27FC236}">
                  <a16:creationId xmlns:a16="http://schemas.microsoft.com/office/drawing/2014/main" id="{755082E5-57D5-1CF6-39CF-83F68936BD76}"/>
                </a:ext>
              </a:extLst>
            </p:cNvPr>
            <p:cNvCxnSpPr>
              <a:cxnSpLocks/>
            </p:cNvCxnSpPr>
            <p:nvPr/>
          </p:nvCxnSpPr>
          <p:spPr>
            <a:xfrm>
              <a:off x="2943961" y="2651766"/>
              <a:ext cx="0" cy="634448"/>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9" name="Oval 38">
              <a:extLst>
                <a:ext uri="{FF2B5EF4-FFF2-40B4-BE49-F238E27FC236}">
                  <a16:creationId xmlns:a16="http://schemas.microsoft.com/office/drawing/2014/main" id="{5F833649-77EA-4AD9-4E5C-F7DD23C58E4C}"/>
                </a:ext>
              </a:extLst>
            </p:cNvPr>
            <p:cNvSpPr/>
            <p:nvPr/>
          </p:nvSpPr>
          <p:spPr>
            <a:xfrm>
              <a:off x="2837672" y="3286214"/>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7D911FB6-B289-22D2-4052-AA2476ED6742}"/>
              </a:ext>
            </a:extLst>
          </p:cNvPr>
          <p:cNvGrpSpPr/>
          <p:nvPr/>
        </p:nvGrpSpPr>
        <p:grpSpPr>
          <a:xfrm>
            <a:off x="3016367" y="1622613"/>
            <a:ext cx="9096855" cy="1134098"/>
            <a:chOff x="-2296985" y="1743782"/>
            <a:chExt cx="38663794" cy="1134098"/>
          </a:xfrm>
        </p:grpSpPr>
        <p:sp>
          <p:nvSpPr>
            <p:cNvPr id="26" name="TextBox 25">
              <a:extLst>
                <a:ext uri="{FF2B5EF4-FFF2-40B4-BE49-F238E27FC236}">
                  <a16:creationId xmlns:a16="http://schemas.microsoft.com/office/drawing/2014/main" id="{402D85E6-6544-B80D-FB89-FA0FF7CDF169}"/>
                </a:ext>
              </a:extLst>
            </p:cNvPr>
            <p:cNvSpPr txBox="1"/>
            <p:nvPr/>
          </p:nvSpPr>
          <p:spPr>
            <a:xfrm>
              <a:off x="4482998" y="1743782"/>
              <a:ext cx="10909106" cy="646331"/>
            </a:xfrm>
            <a:prstGeom prst="rect">
              <a:avLst/>
            </a:prstGeom>
            <a:noFill/>
          </p:spPr>
          <p:txBody>
            <a:bodyPr wrap="square" rtlCol="0">
              <a:spAutoFit/>
            </a:bodyPr>
            <a:lstStyle/>
            <a:p>
              <a:pPr algn="ctr"/>
              <a:r>
                <a:rPr lang="en-US" dirty="0"/>
                <a:t>Phase 2: </a:t>
              </a:r>
            </a:p>
            <a:p>
              <a:pPr algn="ctr"/>
              <a:r>
                <a:rPr lang="en-US" dirty="0"/>
                <a:t>Pilot Projects Testing</a:t>
              </a:r>
            </a:p>
          </p:txBody>
        </p:sp>
        <p:sp>
          <p:nvSpPr>
            <p:cNvPr id="43" name="Left Brace 42">
              <a:extLst>
                <a:ext uri="{FF2B5EF4-FFF2-40B4-BE49-F238E27FC236}">
                  <a16:creationId xmlns:a16="http://schemas.microsoft.com/office/drawing/2014/main" id="{E04B1B46-3E8A-28AA-41B4-E765433A87EA}"/>
                </a:ext>
              </a:extLst>
            </p:cNvPr>
            <p:cNvSpPr/>
            <p:nvPr/>
          </p:nvSpPr>
          <p:spPr>
            <a:xfrm rot="5400000">
              <a:off x="16893985" y="-16594943"/>
              <a:ext cx="281853" cy="38663794"/>
            </a:xfrm>
            <a:prstGeom prst="leftBrace">
              <a:avLst>
                <a:gd name="adj1" fmla="val 33482"/>
                <a:gd name="adj2" fmla="val 59731"/>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5" name="TextBox 64">
            <a:extLst>
              <a:ext uri="{FF2B5EF4-FFF2-40B4-BE49-F238E27FC236}">
                <a16:creationId xmlns:a16="http://schemas.microsoft.com/office/drawing/2014/main" id="{81AF6908-5C74-10C4-94CC-1BB2AED1F43F}"/>
              </a:ext>
            </a:extLst>
          </p:cNvPr>
          <p:cNvSpPr txBox="1"/>
          <p:nvPr/>
        </p:nvSpPr>
        <p:spPr>
          <a:xfrm>
            <a:off x="144913" y="5660222"/>
            <a:ext cx="8403438" cy="553998"/>
          </a:xfrm>
          <a:prstGeom prst="rect">
            <a:avLst/>
          </a:prstGeom>
          <a:noFill/>
        </p:spPr>
        <p:txBody>
          <a:bodyPr wrap="square">
            <a:spAutoFit/>
          </a:bodyPr>
          <a:lstStyle/>
          <a:p>
            <a:r>
              <a:rPr lang="en-US" sz="1500" b="1" dirty="0"/>
              <a:t>NMPWRC Mission</a:t>
            </a:r>
            <a:r>
              <a:rPr lang="en-US" sz="1500" dirty="0"/>
              <a:t>: To fill in science and research gaps that will enable NMED and the Water Quality Control Commission (WQCC) to make science-based regulations on safe reuse of PW.</a:t>
            </a:r>
          </a:p>
        </p:txBody>
      </p:sp>
      <p:sp>
        <p:nvSpPr>
          <p:cNvPr id="117" name="TextBox 116">
            <a:extLst>
              <a:ext uri="{FF2B5EF4-FFF2-40B4-BE49-F238E27FC236}">
                <a16:creationId xmlns:a16="http://schemas.microsoft.com/office/drawing/2014/main" id="{907C1214-A753-F91F-4E72-E70F93347472}"/>
              </a:ext>
            </a:extLst>
          </p:cNvPr>
          <p:cNvSpPr txBox="1"/>
          <p:nvPr/>
        </p:nvSpPr>
        <p:spPr>
          <a:xfrm>
            <a:off x="5500979" y="2784294"/>
            <a:ext cx="780983" cy="369332"/>
          </a:xfrm>
          <a:prstGeom prst="rect">
            <a:avLst/>
          </a:prstGeom>
          <a:noFill/>
        </p:spPr>
        <p:txBody>
          <a:bodyPr wrap="none" rtlCol="0">
            <a:spAutoFit/>
          </a:bodyPr>
          <a:lstStyle/>
          <a:p>
            <a:r>
              <a:rPr lang="en-US" dirty="0">
                <a:solidFill>
                  <a:schemeClr val="accent3"/>
                </a:solidFill>
              </a:rPr>
              <a:t>2023 </a:t>
            </a:r>
          </a:p>
        </p:txBody>
      </p:sp>
      <p:sp>
        <p:nvSpPr>
          <p:cNvPr id="118" name="TextBox 117">
            <a:extLst>
              <a:ext uri="{FF2B5EF4-FFF2-40B4-BE49-F238E27FC236}">
                <a16:creationId xmlns:a16="http://schemas.microsoft.com/office/drawing/2014/main" id="{00B8CB25-966E-4FA4-4215-1AB37BE732C0}"/>
              </a:ext>
            </a:extLst>
          </p:cNvPr>
          <p:cNvSpPr txBox="1"/>
          <p:nvPr/>
        </p:nvSpPr>
        <p:spPr>
          <a:xfrm>
            <a:off x="6955188" y="3498791"/>
            <a:ext cx="770852" cy="369332"/>
          </a:xfrm>
          <a:prstGeom prst="rect">
            <a:avLst/>
          </a:prstGeom>
          <a:noFill/>
        </p:spPr>
        <p:txBody>
          <a:bodyPr wrap="none" rtlCol="0">
            <a:spAutoFit/>
          </a:bodyPr>
          <a:lstStyle/>
          <a:p>
            <a:r>
              <a:rPr lang="en-US" dirty="0">
                <a:solidFill>
                  <a:schemeClr val="accent3"/>
                </a:solidFill>
              </a:rPr>
              <a:t>2024 </a:t>
            </a:r>
          </a:p>
        </p:txBody>
      </p:sp>
      <p:sp>
        <p:nvSpPr>
          <p:cNvPr id="4" name="TextBox 3">
            <a:extLst>
              <a:ext uri="{FF2B5EF4-FFF2-40B4-BE49-F238E27FC236}">
                <a16:creationId xmlns:a16="http://schemas.microsoft.com/office/drawing/2014/main" id="{F4805FC1-08F5-EAB6-9DD3-BAE339334B32}"/>
              </a:ext>
            </a:extLst>
          </p:cNvPr>
          <p:cNvSpPr txBox="1"/>
          <p:nvPr/>
        </p:nvSpPr>
        <p:spPr>
          <a:xfrm>
            <a:off x="274617" y="6460015"/>
            <a:ext cx="1694375" cy="276999"/>
          </a:xfrm>
          <a:prstGeom prst="rect">
            <a:avLst/>
          </a:prstGeom>
          <a:noFill/>
        </p:spPr>
        <p:txBody>
          <a:bodyPr wrap="none" rtlCol="0">
            <a:spAutoFit/>
          </a:bodyPr>
          <a:lstStyle/>
          <a:p>
            <a:r>
              <a:rPr lang="en-US" sz="1200" dirty="0">
                <a:solidFill>
                  <a:schemeClr val="accent3"/>
                </a:solidFill>
              </a:rPr>
              <a:t>* Timeline not to scale</a:t>
            </a:r>
          </a:p>
        </p:txBody>
      </p:sp>
      <p:grpSp>
        <p:nvGrpSpPr>
          <p:cNvPr id="7" name="Group 6">
            <a:extLst>
              <a:ext uri="{FF2B5EF4-FFF2-40B4-BE49-F238E27FC236}">
                <a16:creationId xmlns:a16="http://schemas.microsoft.com/office/drawing/2014/main" id="{EE275DFE-3145-0E4F-0CF4-4AABD30E437A}"/>
              </a:ext>
            </a:extLst>
          </p:cNvPr>
          <p:cNvGrpSpPr/>
          <p:nvPr/>
        </p:nvGrpSpPr>
        <p:grpSpPr>
          <a:xfrm>
            <a:off x="1578952" y="3974032"/>
            <a:ext cx="2860008" cy="1374165"/>
            <a:chOff x="1578952" y="3896702"/>
            <a:chExt cx="2860008" cy="1374165"/>
          </a:xfrm>
        </p:grpSpPr>
        <p:sp>
          <p:nvSpPr>
            <p:cNvPr id="15" name="TextBox 14">
              <a:extLst>
                <a:ext uri="{FF2B5EF4-FFF2-40B4-BE49-F238E27FC236}">
                  <a16:creationId xmlns:a16="http://schemas.microsoft.com/office/drawing/2014/main" id="{066F3121-28FA-083E-13BB-A72B1BA7A621}"/>
                </a:ext>
              </a:extLst>
            </p:cNvPr>
            <p:cNvSpPr txBox="1"/>
            <p:nvPr/>
          </p:nvSpPr>
          <p:spPr>
            <a:xfrm>
              <a:off x="1838771" y="4347537"/>
              <a:ext cx="2258736" cy="923330"/>
            </a:xfrm>
            <a:prstGeom prst="rect">
              <a:avLst/>
            </a:prstGeom>
            <a:noFill/>
          </p:spPr>
          <p:txBody>
            <a:bodyPr wrap="square" rtlCol="0">
              <a:spAutoFit/>
            </a:bodyPr>
            <a:lstStyle/>
            <a:p>
              <a:pPr algn="ctr"/>
              <a:r>
                <a:rPr lang="en-US" dirty="0"/>
                <a:t>Phase 1: Development of NPDES+ List</a:t>
              </a:r>
            </a:p>
          </p:txBody>
        </p:sp>
        <p:sp>
          <p:nvSpPr>
            <p:cNvPr id="3" name="Left Brace 2">
              <a:extLst>
                <a:ext uri="{FF2B5EF4-FFF2-40B4-BE49-F238E27FC236}">
                  <a16:creationId xmlns:a16="http://schemas.microsoft.com/office/drawing/2014/main" id="{7F5D5C0D-DE55-8AA0-EE97-5BD606F200FE}"/>
                </a:ext>
              </a:extLst>
            </p:cNvPr>
            <p:cNvSpPr/>
            <p:nvPr/>
          </p:nvSpPr>
          <p:spPr>
            <a:xfrm rot="16200000">
              <a:off x="2819058" y="2656596"/>
              <a:ext cx="379795" cy="2860008"/>
            </a:xfrm>
            <a:prstGeom prst="leftBrace">
              <a:avLst>
                <a:gd name="adj1" fmla="val 33482"/>
                <a:gd name="adj2" fmla="val 49986"/>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04972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DD0F-C22C-E47F-C333-6BBA8B7DA3CE}"/>
              </a:ext>
            </a:extLst>
          </p:cNvPr>
          <p:cNvSpPr>
            <a:spLocks noGrp="1"/>
          </p:cNvSpPr>
          <p:nvPr>
            <p:ph type="title"/>
          </p:nvPr>
        </p:nvSpPr>
        <p:spPr/>
        <p:txBody>
          <a:bodyPr>
            <a:normAutofit/>
          </a:bodyPr>
          <a:lstStyle/>
          <a:p>
            <a:r>
              <a:rPr lang="en-US" sz="3000" dirty="0"/>
              <a:t>Example of Pilot System and Sampling Event in Permian Basin</a:t>
            </a:r>
          </a:p>
        </p:txBody>
      </p:sp>
      <p:sp>
        <p:nvSpPr>
          <p:cNvPr id="3" name="Content Placeholder 2">
            <a:extLst>
              <a:ext uri="{FF2B5EF4-FFF2-40B4-BE49-F238E27FC236}">
                <a16:creationId xmlns:a16="http://schemas.microsoft.com/office/drawing/2014/main" id="{6E7DD0B5-6E40-2961-C7EC-D0CDCBC0EDD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5ECF7E37-F6CA-8730-C8E6-25433A80CFCD}"/>
              </a:ext>
            </a:extLst>
          </p:cNvPr>
          <p:cNvPicPr>
            <a:picLocks noChangeAspect="1"/>
          </p:cNvPicPr>
          <p:nvPr/>
        </p:nvPicPr>
        <p:blipFill>
          <a:blip r:embed="rId3"/>
          <a:stretch>
            <a:fillRect/>
          </a:stretch>
        </p:blipFill>
        <p:spPr>
          <a:xfrm>
            <a:off x="0" y="1630711"/>
            <a:ext cx="12159533" cy="3848601"/>
          </a:xfrm>
          <a:prstGeom prst="rect">
            <a:avLst/>
          </a:prstGeom>
        </p:spPr>
      </p:pic>
      <p:sp>
        <p:nvSpPr>
          <p:cNvPr id="5" name="Rectangle 4">
            <a:extLst>
              <a:ext uri="{FF2B5EF4-FFF2-40B4-BE49-F238E27FC236}">
                <a16:creationId xmlns:a16="http://schemas.microsoft.com/office/drawing/2014/main" id="{D76C4D90-DB20-D618-4A9E-EC171A0E64A2}"/>
              </a:ext>
            </a:extLst>
          </p:cNvPr>
          <p:cNvSpPr/>
          <p:nvPr/>
        </p:nvSpPr>
        <p:spPr>
          <a:xfrm>
            <a:off x="2112335" y="1268819"/>
            <a:ext cx="7308112" cy="10490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043633C-329C-8854-223D-39503CE7D572}"/>
              </a:ext>
            </a:extLst>
          </p:cNvPr>
          <p:cNvSpPr txBox="1"/>
          <p:nvPr/>
        </p:nvSpPr>
        <p:spPr>
          <a:xfrm>
            <a:off x="103851" y="6467215"/>
            <a:ext cx="1864613" cy="246221"/>
          </a:xfrm>
          <a:prstGeom prst="rect">
            <a:avLst/>
          </a:prstGeom>
          <a:noFill/>
        </p:spPr>
        <p:txBody>
          <a:bodyPr wrap="none" rtlCol="0">
            <a:spAutoFit/>
          </a:bodyPr>
          <a:lstStyle/>
          <a:p>
            <a:r>
              <a:rPr lang="en-US" sz="1000" dirty="0">
                <a:solidFill>
                  <a:schemeClr val="accent3"/>
                </a:solidFill>
              </a:rPr>
              <a:t>Photos by Dr. Zhang and Dr. Xu</a:t>
            </a:r>
          </a:p>
        </p:txBody>
      </p:sp>
    </p:spTree>
    <p:extLst>
      <p:ext uri="{BB962C8B-B14F-4D97-AF65-F5344CB8AC3E}">
        <p14:creationId xmlns:p14="http://schemas.microsoft.com/office/powerpoint/2010/main" val="1338361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62F6A-2621-F8E7-B64E-5815F5E4550E}"/>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3422A14D-3072-185F-547D-9ECDCB43B179}"/>
              </a:ext>
            </a:extLst>
          </p:cNvPr>
          <p:cNvGrpSpPr/>
          <p:nvPr/>
        </p:nvGrpSpPr>
        <p:grpSpPr>
          <a:xfrm>
            <a:off x="7150502" y="936374"/>
            <a:ext cx="3174830" cy="5132746"/>
            <a:chOff x="6014456" y="902300"/>
            <a:chExt cx="2855495" cy="5851299"/>
          </a:xfrm>
        </p:grpSpPr>
        <p:sp>
          <p:nvSpPr>
            <p:cNvPr id="26" name="Rectangle 25">
              <a:extLst>
                <a:ext uri="{FF2B5EF4-FFF2-40B4-BE49-F238E27FC236}">
                  <a16:creationId xmlns:a16="http://schemas.microsoft.com/office/drawing/2014/main" id="{04643977-BC13-EE39-3C40-B4B3A84A9078}"/>
                </a:ext>
              </a:extLst>
            </p:cNvPr>
            <p:cNvSpPr/>
            <p:nvPr/>
          </p:nvSpPr>
          <p:spPr>
            <a:xfrm>
              <a:off x="6014456" y="902300"/>
              <a:ext cx="2855495" cy="5851299"/>
            </a:xfrm>
            <a:prstGeom prst="rect">
              <a:avLst/>
            </a:prstGeom>
            <a:solidFill>
              <a:srgbClr val="4472C4">
                <a:alpha val="50196"/>
              </a:srgb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rgbClr val="00375F"/>
                </a:solidFill>
                <a:cs typeface="Arial"/>
              </a:endParaRPr>
            </a:p>
          </p:txBody>
        </p:sp>
        <p:sp>
          <p:nvSpPr>
            <p:cNvPr id="28" name="TextBox 27">
              <a:extLst>
                <a:ext uri="{FF2B5EF4-FFF2-40B4-BE49-F238E27FC236}">
                  <a16:creationId xmlns:a16="http://schemas.microsoft.com/office/drawing/2014/main" id="{96505683-75D2-B329-6AC6-4DF6EAE23235}"/>
                </a:ext>
              </a:extLst>
            </p:cNvPr>
            <p:cNvSpPr txBox="1"/>
            <p:nvPr/>
          </p:nvSpPr>
          <p:spPr>
            <a:xfrm>
              <a:off x="6910586" y="973637"/>
              <a:ext cx="1184503" cy="355724"/>
            </a:xfrm>
            <a:prstGeom prst="rect">
              <a:avLst/>
            </a:prstGeom>
            <a:noFill/>
          </p:spPr>
          <p:txBody>
            <a:bodyPr wrap="none" lIns="91440" tIns="45720" rIns="91440" bIns="45720" rtlCol="0" anchor="t">
              <a:spAutoFit/>
            </a:bodyPr>
            <a:lstStyle/>
            <a:p>
              <a:pPr algn="ctr"/>
              <a:r>
                <a:rPr lang="en-US" sz="1400" dirty="0">
                  <a:solidFill>
                    <a:srgbClr val="00375F"/>
                  </a:solidFill>
                </a:rPr>
                <a:t>Post-Treatment</a:t>
              </a:r>
              <a:endParaRPr lang="en-US" sz="1400" dirty="0">
                <a:solidFill>
                  <a:srgbClr val="00375F"/>
                </a:solidFill>
                <a:cs typeface="Arial"/>
              </a:endParaRPr>
            </a:p>
          </p:txBody>
        </p:sp>
      </p:grpSp>
      <p:grpSp>
        <p:nvGrpSpPr>
          <p:cNvPr id="11" name="Group 10">
            <a:extLst>
              <a:ext uri="{FF2B5EF4-FFF2-40B4-BE49-F238E27FC236}">
                <a16:creationId xmlns:a16="http://schemas.microsoft.com/office/drawing/2014/main" id="{D6FF3BE2-C42D-9019-AE01-32481572AF40}"/>
              </a:ext>
            </a:extLst>
          </p:cNvPr>
          <p:cNvGrpSpPr/>
          <p:nvPr/>
        </p:nvGrpSpPr>
        <p:grpSpPr>
          <a:xfrm>
            <a:off x="10332743" y="936375"/>
            <a:ext cx="1758407" cy="5132756"/>
            <a:chOff x="9469007" y="910474"/>
            <a:chExt cx="1908794" cy="5843125"/>
          </a:xfrm>
          <a:solidFill>
            <a:srgbClr val="4472C4">
              <a:alpha val="74902"/>
            </a:srgbClr>
          </a:solidFill>
        </p:grpSpPr>
        <p:sp>
          <p:nvSpPr>
            <p:cNvPr id="2" name="Rectangle 1">
              <a:extLst>
                <a:ext uri="{FF2B5EF4-FFF2-40B4-BE49-F238E27FC236}">
                  <a16:creationId xmlns:a16="http://schemas.microsoft.com/office/drawing/2014/main" id="{AFA9C60C-4F18-3BF9-1384-C3EB99EF765A}"/>
                </a:ext>
              </a:extLst>
            </p:cNvPr>
            <p:cNvSpPr/>
            <p:nvPr/>
          </p:nvSpPr>
          <p:spPr>
            <a:xfrm>
              <a:off x="9469007" y="910474"/>
              <a:ext cx="1908794" cy="5843125"/>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rgbClr val="00375F"/>
                </a:solidFill>
                <a:cs typeface="Arial"/>
              </a:endParaRPr>
            </a:p>
          </p:txBody>
        </p:sp>
        <p:sp>
          <p:nvSpPr>
            <p:cNvPr id="5" name="TextBox 4">
              <a:extLst>
                <a:ext uri="{FF2B5EF4-FFF2-40B4-BE49-F238E27FC236}">
                  <a16:creationId xmlns:a16="http://schemas.microsoft.com/office/drawing/2014/main" id="{79CCDE36-A3FE-87B4-4B53-33E28C9D4B0A}"/>
                </a:ext>
              </a:extLst>
            </p:cNvPr>
            <p:cNvSpPr txBox="1"/>
            <p:nvPr/>
          </p:nvSpPr>
          <p:spPr>
            <a:xfrm>
              <a:off x="10013409" y="1004192"/>
              <a:ext cx="890012" cy="329286"/>
            </a:xfrm>
            <a:prstGeom prst="rect">
              <a:avLst/>
            </a:prstGeom>
            <a:noFill/>
          </p:spPr>
          <p:txBody>
            <a:bodyPr wrap="none" lIns="91440" tIns="45720" rIns="91440" bIns="45720" rtlCol="0" anchor="t">
              <a:spAutoFit/>
            </a:bodyPr>
            <a:lstStyle/>
            <a:p>
              <a:pPr algn="ctr"/>
              <a:r>
                <a:rPr lang="en-US" sz="1400" dirty="0">
                  <a:solidFill>
                    <a:srgbClr val="00375F"/>
                  </a:solidFill>
                </a:rPr>
                <a:t>Disposal</a:t>
              </a:r>
              <a:endParaRPr lang="en-US" sz="1400" dirty="0">
                <a:solidFill>
                  <a:srgbClr val="00375F"/>
                </a:solidFill>
                <a:cs typeface="Arial"/>
              </a:endParaRPr>
            </a:p>
          </p:txBody>
        </p:sp>
      </p:grpSp>
      <p:sp>
        <p:nvSpPr>
          <p:cNvPr id="520" name="Rectangle 519">
            <a:extLst>
              <a:ext uri="{FF2B5EF4-FFF2-40B4-BE49-F238E27FC236}">
                <a16:creationId xmlns:a16="http://schemas.microsoft.com/office/drawing/2014/main" id="{59E06020-E5ED-7A8C-AB63-3364ADAB18FD}"/>
              </a:ext>
            </a:extLst>
          </p:cNvPr>
          <p:cNvSpPr/>
          <p:nvPr/>
        </p:nvSpPr>
        <p:spPr>
          <a:xfrm>
            <a:off x="72823" y="936374"/>
            <a:ext cx="950007" cy="5134783"/>
          </a:xfrm>
          <a:prstGeom prst="rect">
            <a:avLst/>
          </a:prstGeom>
          <a:solidFill>
            <a:srgbClr val="4472C4">
              <a:alpha val="9804"/>
            </a:srgb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rgbClr val="00375F"/>
              </a:solidFill>
              <a:cs typeface="Arial"/>
            </a:endParaRPr>
          </a:p>
        </p:txBody>
      </p:sp>
      <p:sp>
        <p:nvSpPr>
          <p:cNvPr id="110" name="Rectangle 109">
            <a:extLst>
              <a:ext uri="{FF2B5EF4-FFF2-40B4-BE49-F238E27FC236}">
                <a16:creationId xmlns:a16="http://schemas.microsoft.com/office/drawing/2014/main" id="{A1D9A3DF-B701-5104-7837-B379E1AD22A9}"/>
              </a:ext>
            </a:extLst>
          </p:cNvPr>
          <p:cNvSpPr/>
          <p:nvPr/>
        </p:nvSpPr>
        <p:spPr>
          <a:xfrm>
            <a:off x="1019742" y="934350"/>
            <a:ext cx="4226626" cy="5134780"/>
          </a:xfrm>
          <a:prstGeom prst="rect">
            <a:avLst/>
          </a:prstGeom>
          <a:solidFill>
            <a:srgbClr val="4472C4">
              <a:alpha val="20000"/>
            </a:srgb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rgbClr val="00375F"/>
              </a:solidFill>
              <a:cs typeface="Arial"/>
            </a:endParaRPr>
          </a:p>
        </p:txBody>
      </p:sp>
      <p:grpSp>
        <p:nvGrpSpPr>
          <p:cNvPr id="9" name="Group 8">
            <a:extLst>
              <a:ext uri="{FF2B5EF4-FFF2-40B4-BE49-F238E27FC236}">
                <a16:creationId xmlns:a16="http://schemas.microsoft.com/office/drawing/2014/main" id="{2FAECEB7-018F-C964-60BC-9E17DD0BEDBB}"/>
              </a:ext>
            </a:extLst>
          </p:cNvPr>
          <p:cNvGrpSpPr/>
          <p:nvPr/>
        </p:nvGrpSpPr>
        <p:grpSpPr>
          <a:xfrm>
            <a:off x="5228925" y="936373"/>
            <a:ext cx="1928068" cy="5132757"/>
            <a:chOff x="3949941" y="902301"/>
            <a:chExt cx="1897524" cy="5851299"/>
          </a:xfrm>
        </p:grpSpPr>
        <p:sp>
          <p:nvSpPr>
            <p:cNvPr id="160" name="Rectangle 159">
              <a:extLst>
                <a:ext uri="{FF2B5EF4-FFF2-40B4-BE49-F238E27FC236}">
                  <a16:creationId xmlns:a16="http://schemas.microsoft.com/office/drawing/2014/main" id="{976E38E7-2E32-FE3A-37E4-A09D67B57C4C}"/>
                </a:ext>
              </a:extLst>
            </p:cNvPr>
            <p:cNvSpPr/>
            <p:nvPr/>
          </p:nvSpPr>
          <p:spPr>
            <a:xfrm>
              <a:off x="3968054" y="902301"/>
              <a:ext cx="1879411" cy="5851299"/>
            </a:xfrm>
            <a:prstGeom prst="rect">
              <a:avLst/>
            </a:prstGeom>
            <a:solidFill>
              <a:srgbClr val="4472C4">
                <a:alpha val="29804"/>
              </a:srgb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rgbClr val="00375F"/>
                </a:solidFill>
                <a:cs typeface="Arial"/>
              </a:endParaRPr>
            </a:p>
          </p:txBody>
        </p:sp>
        <p:sp>
          <p:nvSpPr>
            <p:cNvPr id="68" name="TextBox 67">
              <a:extLst>
                <a:ext uri="{FF2B5EF4-FFF2-40B4-BE49-F238E27FC236}">
                  <a16:creationId xmlns:a16="http://schemas.microsoft.com/office/drawing/2014/main" id="{BCFBD4C7-7899-B4EA-DC9A-B11C074E8C5F}"/>
                </a:ext>
              </a:extLst>
            </p:cNvPr>
            <p:cNvSpPr txBox="1"/>
            <p:nvPr/>
          </p:nvSpPr>
          <p:spPr>
            <a:xfrm>
              <a:off x="3949941" y="1002420"/>
              <a:ext cx="1710064" cy="355724"/>
            </a:xfrm>
            <a:prstGeom prst="rect">
              <a:avLst/>
            </a:prstGeom>
            <a:noFill/>
          </p:spPr>
          <p:txBody>
            <a:bodyPr wrap="square" lIns="91440" tIns="45720" rIns="91440" bIns="45720" rtlCol="0" anchor="t">
              <a:spAutoFit/>
            </a:bodyPr>
            <a:lstStyle/>
            <a:p>
              <a:pPr algn="ctr"/>
              <a:r>
                <a:rPr lang="en-US" sz="1400" dirty="0">
                  <a:solidFill>
                    <a:srgbClr val="00375F"/>
                  </a:solidFill>
                </a:rPr>
                <a:t>Desalination</a:t>
              </a:r>
              <a:endParaRPr lang="en-US" sz="1400" dirty="0">
                <a:solidFill>
                  <a:srgbClr val="00375F"/>
                </a:solidFill>
                <a:cs typeface="Arial"/>
              </a:endParaRPr>
            </a:p>
          </p:txBody>
        </p:sp>
      </p:grpSp>
      <p:sp>
        <p:nvSpPr>
          <p:cNvPr id="67" name="TextBox 66">
            <a:extLst>
              <a:ext uri="{FF2B5EF4-FFF2-40B4-BE49-F238E27FC236}">
                <a16:creationId xmlns:a16="http://schemas.microsoft.com/office/drawing/2014/main" id="{F41A8836-9DC1-5EBE-63D2-94638FB00FB1}"/>
              </a:ext>
            </a:extLst>
          </p:cNvPr>
          <p:cNvSpPr txBox="1"/>
          <p:nvPr/>
        </p:nvSpPr>
        <p:spPr>
          <a:xfrm>
            <a:off x="2649902" y="1043971"/>
            <a:ext cx="1049108" cy="307777"/>
          </a:xfrm>
          <a:prstGeom prst="rect">
            <a:avLst/>
          </a:prstGeom>
          <a:noFill/>
        </p:spPr>
        <p:txBody>
          <a:bodyPr wrap="none" lIns="91440" tIns="45720" rIns="91440" bIns="45720" rtlCol="0" anchor="t">
            <a:spAutoFit/>
          </a:bodyPr>
          <a:lstStyle/>
          <a:p>
            <a:pPr algn="ctr"/>
            <a:r>
              <a:rPr lang="en-US" sz="1400" dirty="0">
                <a:solidFill>
                  <a:srgbClr val="00375F"/>
                </a:solidFill>
              </a:rPr>
              <a:t>Pretreatment</a:t>
            </a:r>
            <a:endParaRPr lang="en-US" sz="1400" dirty="0">
              <a:solidFill>
                <a:srgbClr val="00375F"/>
              </a:solidFill>
              <a:cs typeface="Arial"/>
            </a:endParaRPr>
          </a:p>
        </p:txBody>
      </p:sp>
      <p:sp>
        <p:nvSpPr>
          <p:cNvPr id="20" name="TextBox 19">
            <a:extLst>
              <a:ext uri="{FF2B5EF4-FFF2-40B4-BE49-F238E27FC236}">
                <a16:creationId xmlns:a16="http://schemas.microsoft.com/office/drawing/2014/main" id="{D48B25FD-0094-80FF-C004-E3E113BC6C05}"/>
              </a:ext>
            </a:extLst>
          </p:cNvPr>
          <p:cNvSpPr txBox="1"/>
          <p:nvPr/>
        </p:nvSpPr>
        <p:spPr>
          <a:xfrm>
            <a:off x="15133" y="1070946"/>
            <a:ext cx="1019445" cy="507831"/>
          </a:xfrm>
          <a:prstGeom prst="rect">
            <a:avLst/>
          </a:prstGeom>
          <a:noFill/>
        </p:spPr>
        <p:txBody>
          <a:bodyPr wrap="none" lIns="91440" tIns="45720" rIns="91440" bIns="45720" rtlCol="0" anchor="t">
            <a:spAutoFit/>
          </a:bodyPr>
          <a:lstStyle/>
          <a:p>
            <a:pPr algn="ctr"/>
            <a:r>
              <a:rPr lang="en-US" sz="1400" dirty="0">
                <a:solidFill>
                  <a:srgbClr val="00375F"/>
                </a:solidFill>
              </a:rPr>
              <a:t>Raw Water</a:t>
            </a:r>
          </a:p>
          <a:p>
            <a:pPr algn="ctr"/>
            <a:r>
              <a:rPr lang="en-US" sz="1300" dirty="0">
                <a:solidFill>
                  <a:srgbClr val="00375F"/>
                </a:solidFill>
              </a:rPr>
              <a:t>Conveyance</a:t>
            </a:r>
            <a:endParaRPr lang="en-US" sz="1300" dirty="0">
              <a:solidFill>
                <a:srgbClr val="00375F"/>
              </a:solidFill>
              <a:cs typeface="Arial"/>
            </a:endParaRPr>
          </a:p>
        </p:txBody>
      </p:sp>
      <p:cxnSp>
        <p:nvCxnSpPr>
          <p:cNvPr id="178" name="Straight Arrow Connector 177">
            <a:extLst>
              <a:ext uri="{FF2B5EF4-FFF2-40B4-BE49-F238E27FC236}">
                <a16:creationId xmlns:a16="http://schemas.microsoft.com/office/drawing/2014/main" id="{565C3479-E7E4-38B3-8F57-00EEAD602B70}"/>
              </a:ext>
            </a:extLst>
          </p:cNvPr>
          <p:cNvCxnSpPr>
            <a:cxnSpLocks/>
          </p:cNvCxnSpPr>
          <p:nvPr/>
        </p:nvCxnSpPr>
        <p:spPr>
          <a:xfrm>
            <a:off x="3184927" y="3554767"/>
            <a:ext cx="338464"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11EF133F-41B1-01DF-6A61-892881A27941}"/>
              </a:ext>
            </a:extLst>
          </p:cNvPr>
          <p:cNvCxnSpPr>
            <a:cxnSpLocks/>
          </p:cNvCxnSpPr>
          <p:nvPr/>
        </p:nvCxnSpPr>
        <p:spPr>
          <a:xfrm>
            <a:off x="249209" y="3542560"/>
            <a:ext cx="867788"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41195AC6-7BA2-ACE3-BD57-08CE60F34B0E}"/>
              </a:ext>
            </a:extLst>
          </p:cNvPr>
          <p:cNvCxnSpPr>
            <a:cxnSpLocks/>
            <a:stCxn id="909" idx="3"/>
          </p:cNvCxnSpPr>
          <p:nvPr/>
        </p:nvCxnSpPr>
        <p:spPr>
          <a:xfrm flipV="1">
            <a:off x="4244174" y="3552661"/>
            <a:ext cx="344613" cy="846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55" name="Group 554">
            <a:extLst>
              <a:ext uri="{FF2B5EF4-FFF2-40B4-BE49-F238E27FC236}">
                <a16:creationId xmlns:a16="http://schemas.microsoft.com/office/drawing/2014/main" id="{08467CDD-9423-1974-89D6-31A14122B81F}"/>
              </a:ext>
            </a:extLst>
          </p:cNvPr>
          <p:cNvGrpSpPr/>
          <p:nvPr/>
        </p:nvGrpSpPr>
        <p:grpSpPr>
          <a:xfrm>
            <a:off x="4611561" y="2913764"/>
            <a:ext cx="437629" cy="1196350"/>
            <a:chOff x="5258854" y="2109093"/>
            <a:chExt cx="510942" cy="1396768"/>
          </a:xfrm>
        </p:grpSpPr>
        <p:cxnSp>
          <p:nvCxnSpPr>
            <p:cNvPr id="556" name="Curved Connector 555">
              <a:extLst>
                <a:ext uri="{FF2B5EF4-FFF2-40B4-BE49-F238E27FC236}">
                  <a16:creationId xmlns:a16="http://schemas.microsoft.com/office/drawing/2014/main" id="{C5A9ADEC-36CB-FECA-8D12-CE11FBA3AE52}"/>
                </a:ext>
              </a:extLst>
            </p:cNvPr>
            <p:cNvCxnSpPr>
              <a:cxnSpLocks/>
            </p:cNvCxnSpPr>
            <p:nvPr/>
          </p:nvCxnSpPr>
          <p:spPr>
            <a:xfrm rot="5400000">
              <a:off x="5707032" y="2461482"/>
              <a:ext cx="63839" cy="60882"/>
            </a:xfrm>
            <a:prstGeom prst="curvedConnector3">
              <a:avLst>
                <a:gd name="adj1" fmla="val 67102"/>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cxnSp>
          <p:nvCxnSpPr>
            <p:cNvPr id="557" name="Curved Connector 556">
              <a:extLst>
                <a:ext uri="{FF2B5EF4-FFF2-40B4-BE49-F238E27FC236}">
                  <a16:creationId xmlns:a16="http://schemas.microsoft.com/office/drawing/2014/main" id="{FC2EA726-E046-C8DA-805B-3F51560BA787}"/>
                </a:ext>
              </a:extLst>
            </p:cNvPr>
            <p:cNvCxnSpPr>
              <a:cxnSpLocks/>
            </p:cNvCxnSpPr>
            <p:nvPr/>
          </p:nvCxnSpPr>
          <p:spPr>
            <a:xfrm rot="5400000" flipV="1">
              <a:off x="5256245" y="2467188"/>
              <a:ext cx="63838" cy="49471"/>
            </a:xfrm>
            <a:prstGeom prst="curvedConnector3">
              <a:avLst>
                <a:gd name="adj1" fmla="val 65691"/>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grpSp>
          <p:nvGrpSpPr>
            <p:cNvPr id="558" name="Group 557">
              <a:extLst>
                <a:ext uri="{FF2B5EF4-FFF2-40B4-BE49-F238E27FC236}">
                  <a16:creationId xmlns:a16="http://schemas.microsoft.com/office/drawing/2014/main" id="{2F738286-BCCD-30BF-D4EB-C3695DC34601}"/>
                </a:ext>
              </a:extLst>
            </p:cNvPr>
            <p:cNvGrpSpPr/>
            <p:nvPr/>
          </p:nvGrpSpPr>
          <p:grpSpPr>
            <a:xfrm rot="5400000" flipH="1">
              <a:off x="5481666" y="3189692"/>
              <a:ext cx="68688" cy="505963"/>
              <a:chOff x="3289216" y="2485435"/>
              <a:chExt cx="141643" cy="454615"/>
            </a:xfrm>
          </p:grpSpPr>
          <p:cxnSp>
            <p:nvCxnSpPr>
              <p:cNvPr id="591" name="Curved Connector 590">
                <a:extLst>
                  <a:ext uri="{FF2B5EF4-FFF2-40B4-BE49-F238E27FC236}">
                    <a16:creationId xmlns:a16="http://schemas.microsoft.com/office/drawing/2014/main" id="{3E874731-0944-7A8D-CB31-17F2CED6E217}"/>
                  </a:ext>
                </a:extLst>
              </p:cNvPr>
              <p:cNvCxnSpPr>
                <a:cxnSpLocks/>
              </p:cNvCxnSpPr>
              <p:nvPr/>
            </p:nvCxnSpPr>
            <p:spPr>
              <a:xfrm>
                <a:off x="3289216" y="2485435"/>
                <a:ext cx="141643" cy="54704"/>
              </a:xfrm>
              <a:prstGeom prst="curvedConnector3">
                <a:avLst>
                  <a:gd name="adj1" fmla="val 67102"/>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cxnSp>
            <p:nvCxnSpPr>
              <p:cNvPr id="592" name="Curved Connector 591">
                <a:extLst>
                  <a:ext uri="{FF2B5EF4-FFF2-40B4-BE49-F238E27FC236}">
                    <a16:creationId xmlns:a16="http://schemas.microsoft.com/office/drawing/2014/main" id="{E8700C34-E1AB-2440-B382-900F3E7E56C5}"/>
                  </a:ext>
                </a:extLst>
              </p:cNvPr>
              <p:cNvCxnSpPr>
                <a:cxnSpLocks/>
              </p:cNvCxnSpPr>
              <p:nvPr/>
            </p:nvCxnSpPr>
            <p:spPr>
              <a:xfrm flipV="1">
                <a:off x="3289216" y="2895600"/>
                <a:ext cx="141642" cy="44450"/>
              </a:xfrm>
              <a:prstGeom prst="curvedConnector3">
                <a:avLst>
                  <a:gd name="adj1" fmla="val 65691"/>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grpSp>
        <p:sp>
          <p:nvSpPr>
            <p:cNvPr id="559" name="Arc 558">
              <a:extLst>
                <a:ext uri="{FF2B5EF4-FFF2-40B4-BE49-F238E27FC236}">
                  <a16:creationId xmlns:a16="http://schemas.microsoft.com/office/drawing/2014/main" id="{B4F3865D-7736-140C-9654-A4AA7B0921C6}"/>
                </a:ext>
              </a:extLst>
            </p:cNvPr>
            <p:cNvSpPr/>
            <p:nvPr/>
          </p:nvSpPr>
          <p:spPr>
            <a:xfrm rot="16200000" flipH="1">
              <a:off x="5484498" y="2186882"/>
              <a:ext cx="63839" cy="505963"/>
            </a:xfrm>
            <a:prstGeom prst="arc">
              <a:avLst>
                <a:gd name="adj1" fmla="val 14733513"/>
                <a:gd name="adj2" fmla="val 6902253"/>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560" name="Arc 559">
              <a:extLst>
                <a:ext uri="{FF2B5EF4-FFF2-40B4-BE49-F238E27FC236}">
                  <a16:creationId xmlns:a16="http://schemas.microsoft.com/office/drawing/2014/main" id="{B88750A6-7DB1-CF9B-621F-412981347138}"/>
                </a:ext>
              </a:extLst>
            </p:cNvPr>
            <p:cNvSpPr/>
            <p:nvPr/>
          </p:nvSpPr>
          <p:spPr>
            <a:xfrm rot="16200000" flipH="1">
              <a:off x="5479981" y="3216047"/>
              <a:ext cx="68687" cy="510942"/>
            </a:xfrm>
            <a:prstGeom prst="arc">
              <a:avLst>
                <a:gd name="adj1" fmla="val 16200000"/>
                <a:gd name="adj2" fmla="val 5403684"/>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561" name="Straight Connector 560">
              <a:extLst>
                <a:ext uri="{FF2B5EF4-FFF2-40B4-BE49-F238E27FC236}">
                  <a16:creationId xmlns:a16="http://schemas.microsoft.com/office/drawing/2014/main" id="{EEBE6A8C-1247-1CAD-679C-C4D099A19621}"/>
                </a:ext>
              </a:extLst>
            </p:cNvPr>
            <p:cNvCxnSpPr/>
            <p:nvPr/>
          </p:nvCxnSpPr>
          <p:spPr>
            <a:xfrm rot="5400000">
              <a:off x="5266265" y="2966087"/>
              <a:ext cx="884488" cy="0"/>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cxnSp>
          <p:nvCxnSpPr>
            <p:cNvPr id="562" name="Straight Connector 561">
              <a:extLst>
                <a:ext uri="{FF2B5EF4-FFF2-40B4-BE49-F238E27FC236}">
                  <a16:creationId xmlns:a16="http://schemas.microsoft.com/office/drawing/2014/main" id="{FAFDEA5F-267B-54E9-CB72-7F231EEF9DCE}"/>
                </a:ext>
              </a:extLst>
            </p:cNvPr>
            <p:cNvCxnSpPr/>
            <p:nvPr/>
          </p:nvCxnSpPr>
          <p:spPr>
            <a:xfrm rot="5400000">
              <a:off x="4870656" y="2966087"/>
              <a:ext cx="884488" cy="0"/>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grpSp>
          <p:nvGrpSpPr>
            <p:cNvPr id="563" name="Group 562">
              <a:extLst>
                <a:ext uri="{FF2B5EF4-FFF2-40B4-BE49-F238E27FC236}">
                  <a16:creationId xmlns:a16="http://schemas.microsoft.com/office/drawing/2014/main" id="{7913B263-5306-1FE2-5B0A-1BEB8729912F}"/>
                </a:ext>
              </a:extLst>
            </p:cNvPr>
            <p:cNvGrpSpPr/>
            <p:nvPr/>
          </p:nvGrpSpPr>
          <p:grpSpPr>
            <a:xfrm>
              <a:off x="5331451" y="2563205"/>
              <a:ext cx="29991" cy="843907"/>
              <a:chOff x="6611676" y="2805546"/>
              <a:chExt cx="49781" cy="1384583"/>
            </a:xfrm>
          </p:grpSpPr>
          <p:cxnSp>
            <p:nvCxnSpPr>
              <p:cNvPr id="589" name="Straight Connector 588">
                <a:extLst>
                  <a:ext uri="{FF2B5EF4-FFF2-40B4-BE49-F238E27FC236}">
                    <a16:creationId xmlns:a16="http://schemas.microsoft.com/office/drawing/2014/main" id="{B37AA32E-6FF7-A08C-3490-EBDD864B5F99}"/>
                  </a:ext>
                </a:extLst>
              </p:cNvPr>
              <p:cNvCxnSpPr>
                <a:cxnSpLocks/>
              </p:cNvCxnSpPr>
              <p:nvPr/>
            </p:nvCxnSpPr>
            <p:spPr>
              <a:xfrm flipH="1">
                <a:off x="6611676" y="2805546"/>
                <a:ext cx="2" cy="13845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7FCF7163-FBEC-D8FA-C086-9F22422114BB}"/>
                  </a:ext>
                </a:extLst>
              </p:cNvPr>
              <p:cNvCxnSpPr>
                <a:cxnSpLocks/>
              </p:cNvCxnSpPr>
              <p:nvPr/>
            </p:nvCxnSpPr>
            <p:spPr>
              <a:xfrm flipH="1">
                <a:off x="6661401" y="2805546"/>
                <a:ext cx="56" cy="138458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64" name="Group 563">
              <a:extLst>
                <a:ext uri="{FF2B5EF4-FFF2-40B4-BE49-F238E27FC236}">
                  <a16:creationId xmlns:a16="http://schemas.microsoft.com/office/drawing/2014/main" id="{4EBC5DEB-85CE-4DB4-3A2C-3BD7F0BA2908}"/>
                </a:ext>
              </a:extLst>
            </p:cNvPr>
            <p:cNvGrpSpPr/>
            <p:nvPr/>
          </p:nvGrpSpPr>
          <p:grpSpPr>
            <a:xfrm>
              <a:off x="5389144" y="2565289"/>
              <a:ext cx="29991" cy="843907"/>
              <a:chOff x="6611676" y="2805546"/>
              <a:chExt cx="49781" cy="1384583"/>
            </a:xfrm>
          </p:grpSpPr>
          <p:cxnSp>
            <p:nvCxnSpPr>
              <p:cNvPr id="587" name="Straight Connector 586">
                <a:extLst>
                  <a:ext uri="{FF2B5EF4-FFF2-40B4-BE49-F238E27FC236}">
                    <a16:creationId xmlns:a16="http://schemas.microsoft.com/office/drawing/2014/main" id="{BAD12D46-2A83-28A7-3C7C-737C7693D6A1}"/>
                  </a:ext>
                </a:extLst>
              </p:cNvPr>
              <p:cNvCxnSpPr>
                <a:cxnSpLocks/>
              </p:cNvCxnSpPr>
              <p:nvPr/>
            </p:nvCxnSpPr>
            <p:spPr>
              <a:xfrm flipH="1">
                <a:off x="6611676" y="2805546"/>
                <a:ext cx="2" cy="13845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8" name="Straight Connector 587">
                <a:extLst>
                  <a:ext uri="{FF2B5EF4-FFF2-40B4-BE49-F238E27FC236}">
                    <a16:creationId xmlns:a16="http://schemas.microsoft.com/office/drawing/2014/main" id="{F92F20D7-CA6D-E893-00E4-7D05EF603C1A}"/>
                  </a:ext>
                </a:extLst>
              </p:cNvPr>
              <p:cNvCxnSpPr>
                <a:cxnSpLocks/>
              </p:cNvCxnSpPr>
              <p:nvPr/>
            </p:nvCxnSpPr>
            <p:spPr>
              <a:xfrm flipH="1">
                <a:off x="6661401" y="2805546"/>
                <a:ext cx="56" cy="138458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65" name="Group 564">
              <a:extLst>
                <a:ext uri="{FF2B5EF4-FFF2-40B4-BE49-F238E27FC236}">
                  <a16:creationId xmlns:a16="http://schemas.microsoft.com/office/drawing/2014/main" id="{1D3290C9-C5ED-6D73-EDCF-CFB3D9166F6D}"/>
                </a:ext>
              </a:extLst>
            </p:cNvPr>
            <p:cNvGrpSpPr/>
            <p:nvPr/>
          </p:nvGrpSpPr>
          <p:grpSpPr>
            <a:xfrm>
              <a:off x="5453913" y="2563898"/>
              <a:ext cx="33166" cy="843907"/>
              <a:chOff x="6611676" y="2805546"/>
              <a:chExt cx="55051" cy="1384583"/>
            </a:xfrm>
          </p:grpSpPr>
          <p:cxnSp>
            <p:nvCxnSpPr>
              <p:cNvPr id="585" name="Straight Connector 584">
                <a:extLst>
                  <a:ext uri="{FF2B5EF4-FFF2-40B4-BE49-F238E27FC236}">
                    <a16:creationId xmlns:a16="http://schemas.microsoft.com/office/drawing/2014/main" id="{435D747D-45F6-58A4-16FE-685715243F0D}"/>
                  </a:ext>
                </a:extLst>
              </p:cNvPr>
              <p:cNvCxnSpPr>
                <a:cxnSpLocks/>
              </p:cNvCxnSpPr>
              <p:nvPr/>
            </p:nvCxnSpPr>
            <p:spPr>
              <a:xfrm flipH="1">
                <a:off x="6611676" y="2805546"/>
                <a:ext cx="2" cy="13845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BB7468FA-2DAC-B169-CE35-77289BA502C8}"/>
                  </a:ext>
                </a:extLst>
              </p:cNvPr>
              <p:cNvCxnSpPr>
                <a:cxnSpLocks/>
              </p:cNvCxnSpPr>
              <p:nvPr/>
            </p:nvCxnSpPr>
            <p:spPr>
              <a:xfrm flipH="1">
                <a:off x="6666671" y="2805546"/>
                <a:ext cx="56" cy="138458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66" name="Group 565">
              <a:extLst>
                <a:ext uri="{FF2B5EF4-FFF2-40B4-BE49-F238E27FC236}">
                  <a16:creationId xmlns:a16="http://schemas.microsoft.com/office/drawing/2014/main" id="{3E904DF6-297E-A89E-D06E-67430D0DABF5}"/>
                </a:ext>
              </a:extLst>
            </p:cNvPr>
            <p:cNvGrpSpPr/>
            <p:nvPr/>
          </p:nvGrpSpPr>
          <p:grpSpPr>
            <a:xfrm>
              <a:off x="5521390" y="2569634"/>
              <a:ext cx="33166" cy="843907"/>
              <a:chOff x="6611676" y="2805546"/>
              <a:chExt cx="55051" cy="1384583"/>
            </a:xfrm>
          </p:grpSpPr>
          <p:cxnSp>
            <p:nvCxnSpPr>
              <p:cNvPr id="583" name="Straight Connector 582">
                <a:extLst>
                  <a:ext uri="{FF2B5EF4-FFF2-40B4-BE49-F238E27FC236}">
                    <a16:creationId xmlns:a16="http://schemas.microsoft.com/office/drawing/2014/main" id="{CBA7A35C-8732-9651-E8F0-3874E7D541B1}"/>
                  </a:ext>
                </a:extLst>
              </p:cNvPr>
              <p:cNvCxnSpPr>
                <a:cxnSpLocks/>
              </p:cNvCxnSpPr>
              <p:nvPr/>
            </p:nvCxnSpPr>
            <p:spPr>
              <a:xfrm flipH="1">
                <a:off x="6611676" y="2805546"/>
                <a:ext cx="2" cy="13845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4" name="Straight Connector 583">
                <a:extLst>
                  <a:ext uri="{FF2B5EF4-FFF2-40B4-BE49-F238E27FC236}">
                    <a16:creationId xmlns:a16="http://schemas.microsoft.com/office/drawing/2014/main" id="{99656D83-E5D2-E347-2B32-0B8AC5B7792A}"/>
                  </a:ext>
                </a:extLst>
              </p:cNvPr>
              <p:cNvCxnSpPr>
                <a:cxnSpLocks/>
              </p:cNvCxnSpPr>
              <p:nvPr/>
            </p:nvCxnSpPr>
            <p:spPr>
              <a:xfrm flipH="1">
                <a:off x="6666671" y="2805546"/>
                <a:ext cx="56" cy="138458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67" name="Group 566">
              <a:extLst>
                <a:ext uri="{FF2B5EF4-FFF2-40B4-BE49-F238E27FC236}">
                  <a16:creationId xmlns:a16="http://schemas.microsoft.com/office/drawing/2014/main" id="{AA697217-19DD-65D2-F00A-CA503D8C2FAE}"/>
                </a:ext>
              </a:extLst>
            </p:cNvPr>
            <p:cNvGrpSpPr/>
            <p:nvPr/>
          </p:nvGrpSpPr>
          <p:grpSpPr>
            <a:xfrm>
              <a:off x="5584909" y="2569635"/>
              <a:ext cx="29991" cy="843907"/>
              <a:chOff x="6611676" y="2805546"/>
              <a:chExt cx="49781" cy="1384583"/>
            </a:xfrm>
          </p:grpSpPr>
          <p:cxnSp>
            <p:nvCxnSpPr>
              <p:cNvPr id="581" name="Straight Connector 580">
                <a:extLst>
                  <a:ext uri="{FF2B5EF4-FFF2-40B4-BE49-F238E27FC236}">
                    <a16:creationId xmlns:a16="http://schemas.microsoft.com/office/drawing/2014/main" id="{AEA2CFB5-B92A-CD97-C21E-5332AC691577}"/>
                  </a:ext>
                </a:extLst>
              </p:cNvPr>
              <p:cNvCxnSpPr>
                <a:cxnSpLocks/>
              </p:cNvCxnSpPr>
              <p:nvPr/>
            </p:nvCxnSpPr>
            <p:spPr>
              <a:xfrm flipH="1">
                <a:off x="6611676" y="2805546"/>
                <a:ext cx="2" cy="13845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2" name="Straight Connector 581">
                <a:extLst>
                  <a:ext uri="{FF2B5EF4-FFF2-40B4-BE49-F238E27FC236}">
                    <a16:creationId xmlns:a16="http://schemas.microsoft.com/office/drawing/2014/main" id="{D156F5BF-D242-18D9-065C-02829F9E36D7}"/>
                  </a:ext>
                </a:extLst>
              </p:cNvPr>
              <p:cNvCxnSpPr>
                <a:cxnSpLocks/>
              </p:cNvCxnSpPr>
              <p:nvPr/>
            </p:nvCxnSpPr>
            <p:spPr>
              <a:xfrm flipH="1">
                <a:off x="6661401" y="2805546"/>
                <a:ext cx="56" cy="138458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68" name="Group 567">
              <a:extLst>
                <a:ext uri="{FF2B5EF4-FFF2-40B4-BE49-F238E27FC236}">
                  <a16:creationId xmlns:a16="http://schemas.microsoft.com/office/drawing/2014/main" id="{8D23CF86-F731-213C-139F-C74C4BEF336E}"/>
                </a:ext>
              </a:extLst>
            </p:cNvPr>
            <p:cNvGrpSpPr/>
            <p:nvPr/>
          </p:nvGrpSpPr>
          <p:grpSpPr>
            <a:xfrm>
              <a:off x="5648635" y="2568195"/>
              <a:ext cx="29991" cy="843907"/>
              <a:chOff x="6611676" y="2805546"/>
              <a:chExt cx="49781" cy="1384583"/>
            </a:xfrm>
          </p:grpSpPr>
          <p:cxnSp>
            <p:nvCxnSpPr>
              <p:cNvPr id="579" name="Straight Connector 578">
                <a:extLst>
                  <a:ext uri="{FF2B5EF4-FFF2-40B4-BE49-F238E27FC236}">
                    <a16:creationId xmlns:a16="http://schemas.microsoft.com/office/drawing/2014/main" id="{9C4B91AF-7351-F846-3F85-477B45A21804}"/>
                  </a:ext>
                </a:extLst>
              </p:cNvPr>
              <p:cNvCxnSpPr>
                <a:cxnSpLocks/>
              </p:cNvCxnSpPr>
              <p:nvPr/>
            </p:nvCxnSpPr>
            <p:spPr>
              <a:xfrm flipH="1">
                <a:off x="6611676" y="2805546"/>
                <a:ext cx="2" cy="138450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9E9543E-7EA9-1EF2-A59B-2197B9EBD806}"/>
                  </a:ext>
                </a:extLst>
              </p:cNvPr>
              <p:cNvCxnSpPr>
                <a:cxnSpLocks/>
              </p:cNvCxnSpPr>
              <p:nvPr/>
            </p:nvCxnSpPr>
            <p:spPr>
              <a:xfrm flipH="1">
                <a:off x="6661401" y="2805546"/>
                <a:ext cx="56" cy="138458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569" name="Straight Connector 568">
              <a:extLst>
                <a:ext uri="{FF2B5EF4-FFF2-40B4-BE49-F238E27FC236}">
                  <a16:creationId xmlns:a16="http://schemas.microsoft.com/office/drawing/2014/main" id="{BCA40FE0-F764-8A87-E005-4794290BB6B2}"/>
                </a:ext>
              </a:extLst>
            </p:cNvPr>
            <p:cNvCxnSpPr>
              <a:cxnSpLocks/>
            </p:cNvCxnSpPr>
            <p:nvPr/>
          </p:nvCxnSpPr>
          <p:spPr>
            <a:xfrm>
              <a:off x="5506256" y="2119141"/>
              <a:ext cx="105562" cy="0"/>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cxnSp>
          <p:nvCxnSpPr>
            <p:cNvPr id="570" name="Straight Connector 569">
              <a:extLst>
                <a:ext uri="{FF2B5EF4-FFF2-40B4-BE49-F238E27FC236}">
                  <a16:creationId xmlns:a16="http://schemas.microsoft.com/office/drawing/2014/main" id="{141A9271-56A2-2248-E47C-73254B932F87}"/>
                </a:ext>
              </a:extLst>
            </p:cNvPr>
            <p:cNvCxnSpPr>
              <a:cxnSpLocks/>
            </p:cNvCxnSpPr>
            <p:nvPr/>
          </p:nvCxnSpPr>
          <p:spPr>
            <a:xfrm flipV="1">
              <a:off x="5472830" y="2152650"/>
              <a:ext cx="0" cy="282617"/>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cxnSp>
          <p:nvCxnSpPr>
            <p:cNvPr id="571" name="Straight Connector 570">
              <a:extLst>
                <a:ext uri="{FF2B5EF4-FFF2-40B4-BE49-F238E27FC236}">
                  <a16:creationId xmlns:a16="http://schemas.microsoft.com/office/drawing/2014/main" id="{AF69CFD8-6EE6-65ED-DD4D-23DE283E225E}"/>
                </a:ext>
              </a:extLst>
            </p:cNvPr>
            <p:cNvCxnSpPr>
              <a:cxnSpLocks/>
              <a:stCxn id="576" idx="0"/>
            </p:cNvCxnSpPr>
            <p:nvPr/>
          </p:nvCxnSpPr>
          <p:spPr>
            <a:xfrm flipV="1">
              <a:off x="5560150" y="2213768"/>
              <a:ext cx="1531" cy="216659"/>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cxnSp>
          <p:nvCxnSpPr>
            <p:cNvPr id="572" name="Straight Connector 571">
              <a:extLst>
                <a:ext uri="{FF2B5EF4-FFF2-40B4-BE49-F238E27FC236}">
                  <a16:creationId xmlns:a16="http://schemas.microsoft.com/office/drawing/2014/main" id="{86597B4A-3543-ABE4-D24C-1A01B2DADDE3}"/>
                </a:ext>
              </a:extLst>
            </p:cNvPr>
            <p:cNvCxnSpPr>
              <a:cxnSpLocks/>
            </p:cNvCxnSpPr>
            <p:nvPr/>
          </p:nvCxnSpPr>
          <p:spPr>
            <a:xfrm>
              <a:off x="5562475" y="2207816"/>
              <a:ext cx="44934" cy="0"/>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sp>
          <p:nvSpPr>
            <p:cNvPr id="573" name="Arc 572">
              <a:extLst>
                <a:ext uri="{FF2B5EF4-FFF2-40B4-BE49-F238E27FC236}">
                  <a16:creationId xmlns:a16="http://schemas.microsoft.com/office/drawing/2014/main" id="{0748467F-890E-D865-6F97-4D7AEC70B84A}"/>
                </a:ext>
              </a:extLst>
            </p:cNvPr>
            <p:cNvSpPr/>
            <p:nvPr/>
          </p:nvSpPr>
          <p:spPr>
            <a:xfrm>
              <a:off x="5593450" y="2109093"/>
              <a:ext cx="31206" cy="108815"/>
            </a:xfrm>
            <a:prstGeom prst="arc">
              <a:avLst>
                <a:gd name="adj1" fmla="val 15659541"/>
                <a:gd name="adj2" fmla="val 5993319"/>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574" name="Arc 573">
              <a:extLst>
                <a:ext uri="{FF2B5EF4-FFF2-40B4-BE49-F238E27FC236}">
                  <a16:creationId xmlns:a16="http://schemas.microsoft.com/office/drawing/2014/main" id="{665EE5F9-F02D-BD5F-1CB8-E3CB594B220B}"/>
                </a:ext>
              </a:extLst>
            </p:cNvPr>
            <p:cNvSpPr/>
            <p:nvPr/>
          </p:nvSpPr>
          <p:spPr>
            <a:xfrm>
              <a:off x="5626087" y="2109093"/>
              <a:ext cx="31206" cy="108815"/>
            </a:xfrm>
            <a:prstGeom prst="arc">
              <a:avLst>
                <a:gd name="adj1" fmla="val 15994167"/>
                <a:gd name="adj2" fmla="val 5711865"/>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575" name="Straight Connector 574">
              <a:extLst>
                <a:ext uri="{FF2B5EF4-FFF2-40B4-BE49-F238E27FC236}">
                  <a16:creationId xmlns:a16="http://schemas.microsoft.com/office/drawing/2014/main" id="{A063542E-3E78-1ACF-43AA-B25E5DF35A70}"/>
                </a:ext>
              </a:extLst>
            </p:cNvPr>
            <p:cNvCxnSpPr>
              <a:cxnSpLocks/>
            </p:cNvCxnSpPr>
            <p:nvPr/>
          </p:nvCxnSpPr>
          <p:spPr>
            <a:xfrm>
              <a:off x="5607991" y="2109093"/>
              <a:ext cx="34281" cy="0"/>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sp>
          <p:nvSpPr>
            <p:cNvPr id="576" name="Arc 575">
              <a:extLst>
                <a:ext uri="{FF2B5EF4-FFF2-40B4-BE49-F238E27FC236}">
                  <a16:creationId xmlns:a16="http://schemas.microsoft.com/office/drawing/2014/main" id="{47CEF3AE-3603-BFC0-D9E0-5879368B4719}"/>
                </a:ext>
              </a:extLst>
            </p:cNvPr>
            <p:cNvSpPr/>
            <p:nvPr/>
          </p:nvSpPr>
          <p:spPr>
            <a:xfrm rot="5400000">
              <a:off x="5509844" y="2390310"/>
              <a:ext cx="18519" cy="85155"/>
            </a:xfrm>
            <a:prstGeom prst="arc">
              <a:avLst>
                <a:gd name="adj1" fmla="val 15994167"/>
                <a:gd name="adj2" fmla="val 5711865"/>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577" name="Arc 576">
              <a:extLst>
                <a:ext uri="{FF2B5EF4-FFF2-40B4-BE49-F238E27FC236}">
                  <a16:creationId xmlns:a16="http://schemas.microsoft.com/office/drawing/2014/main" id="{0260EC08-A457-BB2F-3EB7-BE306E182180}"/>
                </a:ext>
              </a:extLst>
            </p:cNvPr>
            <p:cNvSpPr/>
            <p:nvPr/>
          </p:nvSpPr>
          <p:spPr>
            <a:xfrm flipH="1">
              <a:off x="5477328" y="2118051"/>
              <a:ext cx="75430" cy="80436"/>
            </a:xfrm>
            <a:prstGeom prst="arc">
              <a:avLst>
                <a:gd name="adj1" fmla="val 16705517"/>
                <a:gd name="adj2" fmla="val 21149955"/>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578" name="Straight Connector 577">
              <a:extLst>
                <a:ext uri="{FF2B5EF4-FFF2-40B4-BE49-F238E27FC236}">
                  <a16:creationId xmlns:a16="http://schemas.microsoft.com/office/drawing/2014/main" id="{99636F1B-2780-6682-FE72-9BB9F4058102}"/>
                </a:ext>
              </a:extLst>
            </p:cNvPr>
            <p:cNvCxnSpPr>
              <a:cxnSpLocks/>
            </p:cNvCxnSpPr>
            <p:nvPr/>
          </p:nvCxnSpPr>
          <p:spPr>
            <a:xfrm>
              <a:off x="5607408" y="2217870"/>
              <a:ext cx="34281" cy="0"/>
            </a:xfrm>
            <a:prstGeom prst="line">
              <a:avLst/>
            </a:prstGeom>
            <a:ln w="12700">
              <a:solidFill>
                <a:schemeClr val="tx1">
                  <a:lumMod val="75000"/>
                  <a:lumOff val="25000"/>
                </a:schemeClr>
              </a:solidFill>
            </a:ln>
          </p:spPr>
          <p:style>
            <a:lnRef idx="1">
              <a:schemeClr val="accent3"/>
            </a:lnRef>
            <a:fillRef idx="0">
              <a:schemeClr val="accent3"/>
            </a:fillRef>
            <a:effectRef idx="0">
              <a:schemeClr val="accent3"/>
            </a:effectRef>
            <a:fontRef idx="minor">
              <a:schemeClr val="tx1"/>
            </a:fontRef>
          </p:style>
        </p:cxnSp>
      </p:grpSp>
      <p:grpSp>
        <p:nvGrpSpPr>
          <p:cNvPr id="648" name="Group 647">
            <a:extLst>
              <a:ext uri="{FF2B5EF4-FFF2-40B4-BE49-F238E27FC236}">
                <a16:creationId xmlns:a16="http://schemas.microsoft.com/office/drawing/2014/main" id="{1013EB6A-E9CB-0F17-6C46-F73A68FEA69E}"/>
              </a:ext>
            </a:extLst>
          </p:cNvPr>
          <p:cNvGrpSpPr/>
          <p:nvPr/>
        </p:nvGrpSpPr>
        <p:grpSpPr>
          <a:xfrm>
            <a:off x="11011321" y="3196944"/>
            <a:ext cx="367428" cy="1256978"/>
            <a:chOff x="8227517" y="4646905"/>
            <a:chExt cx="447787" cy="1531891"/>
          </a:xfrm>
        </p:grpSpPr>
        <p:grpSp>
          <p:nvGrpSpPr>
            <p:cNvPr id="649" name="Group 648">
              <a:extLst>
                <a:ext uri="{FF2B5EF4-FFF2-40B4-BE49-F238E27FC236}">
                  <a16:creationId xmlns:a16="http://schemas.microsoft.com/office/drawing/2014/main" id="{B6CAE6E6-8BD1-75CD-7898-10A987140695}"/>
                </a:ext>
              </a:extLst>
            </p:cNvPr>
            <p:cNvGrpSpPr/>
            <p:nvPr/>
          </p:nvGrpSpPr>
          <p:grpSpPr>
            <a:xfrm>
              <a:off x="8291971" y="4928349"/>
              <a:ext cx="383333" cy="383333"/>
              <a:chOff x="8991458" y="4282982"/>
              <a:chExt cx="672353" cy="672353"/>
            </a:xfrm>
          </p:grpSpPr>
          <p:sp>
            <p:nvSpPr>
              <p:cNvPr id="672" name="Rectangle 671">
                <a:extLst>
                  <a:ext uri="{FF2B5EF4-FFF2-40B4-BE49-F238E27FC236}">
                    <a16:creationId xmlns:a16="http://schemas.microsoft.com/office/drawing/2014/main" id="{1B4D303F-D9FF-A9C7-7E4F-B4295B885212}"/>
                  </a:ext>
                </a:extLst>
              </p:cNvPr>
              <p:cNvSpPr/>
              <p:nvPr/>
            </p:nvSpPr>
            <p:spPr>
              <a:xfrm rot="2058370" flipV="1">
                <a:off x="9316083" y="4679307"/>
                <a:ext cx="300123" cy="45719"/>
              </a:xfrm>
              <a:prstGeom prst="rect">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Rectangle 672">
                <a:extLst>
                  <a:ext uri="{FF2B5EF4-FFF2-40B4-BE49-F238E27FC236}">
                    <a16:creationId xmlns:a16="http://schemas.microsoft.com/office/drawing/2014/main" id="{4F1B860E-1B46-46C3-E041-649FC2CF3E21}"/>
                  </a:ext>
                </a:extLst>
              </p:cNvPr>
              <p:cNvSpPr/>
              <p:nvPr/>
            </p:nvSpPr>
            <p:spPr>
              <a:xfrm rot="16200000" flipV="1">
                <a:off x="9176921" y="4413100"/>
                <a:ext cx="300123" cy="45719"/>
              </a:xfrm>
              <a:prstGeom prst="rect">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Rectangle 673">
                <a:extLst>
                  <a:ext uri="{FF2B5EF4-FFF2-40B4-BE49-F238E27FC236}">
                    <a16:creationId xmlns:a16="http://schemas.microsoft.com/office/drawing/2014/main" id="{0B0C0A60-9AC7-B698-F890-F0E2D8EB9E7D}"/>
                  </a:ext>
                </a:extLst>
              </p:cNvPr>
              <p:cNvSpPr/>
              <p:nvPr/>
            </p:nvSpPr>
            <p:spPr>
              <a:xfrm rot="19981040" flipV="1">
                <a:off x="9033768" y="4674311"/>
                <a:ext cx="300123" cy="45719"/>
              </a:xfrm>
              <a:prstGeom prst="rect">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Donut 674">
                <a:extLst>
                  <a:ext uri="{FF2B5EF4-FFF2-40B4-BE49-F238E27FC236}">
                    <a16:creationId xmlns:a16="http://schemas.microsoft.com/office/drawing/2014/main" id="{38EC9D17-027B-C3A9-C8AE-8E57671F8833}"/>
                  </a:ext>
                </a:extLst>
              </p:cNvPr>
              <p:cNvSpPr/>
              <p:nvPr/>
            </p:nvSpPr>
            <p:spPr>
              <a:xfrm rot="18258370">
                <a:off x="8991458" y="4282982"/>
                <a:ext cx="672353" cy="672353"/>
              </a:xfrm>
              <a:prstGeom prst="donut">
                <a:avLst>
                  <a:gd name="adj" fmla="val 8988"/>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6" name="Oval 675">
                <a:extLst>
                  <a:ext uri="{FF2B5EF4-FFF2-40B4-BE49-F238E27FC236}">
                    <a16:creationId xmlns:a16="http://schemas.microsoft.com/office/drawing/2014/main" id="{4611C435-13E5-642E-09A3-1C8EA01C8C0B}"/>
                  </a:ext>
                </a:extLst>
              </p:cNvPr>
              <p:cNvSpPr/>
              <p:nvPr/>
            </p:nvSpPr>
            <p:spPr>
              <a:xfrm rot="18258370">
                <a:off x="9243803" y="4529454"/>
                <a:ext cx="172876" cy="171770"/>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0" name="Group 649">
              <a:extLst>
                <a:ext uri="{FF2B5EF4-FFF2-40B4-BE49-F238E27FC236}">
                  <a16:creationId xmlns:a16="http://schemas.microsoft.com/office/drawing/2014/main" id="{BDE8CE95-097A-D183-D76C-20EFE6034A99}"/>
                </a:ext>
              </a:extLst>
            </p:cNvPr>
            <p:cNvGrpSpPr/>
            <p:nvPr/>
          </p:nvGrpSpPr>
          <p:grpSpPr>
            <a:xfrm>
              <a:off x="8256854" y="5303745"/>
              <a:ext cx="245712" cy="301624"/>
              <a:chOff x="7982161" y="969893"/>
              <a:chExt cx="974715" cy="1046874"/>
            </a:xfrm>
          </p:grpSpPr>
          <p:sp>
            <p:nvSpPr>
              <p:cNvPr id="667" name="Arc 666">
                <a:extLst>
                  <a:ext uri="{FF2B5EF4-FFF2-40B4-BE49-F238E27FC236}">
                    <a16:creationId xmlns:a16="http://schemas.microsoft.com/office/drawing/2014/main" id="{8364D82D-5601-2E3F-BDD4-BD470C31B900}"/>
                  </a:ext>
                </a:extLst>
              </p:cNvPr>
              <p:cNvSpPr/>
              <p:nvPr/>
            </p:nvSpPr>
            <p:spPr>
              <a:xfrm>
                <a:off x="7982169" y="969893"/>
                <a:ext cx="960791" cy="369178"/>
              </a:xfrm>
              <a:prstGeom prst="arc">
                <a:avLst>
                  <a:gd name="adj1" fmla="val 10181182"/>
                  <a:gd name="adj2" fmla="val 1188745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68" name="Straight Connector 667">
                <a:extLst>
                  <a:ext uri="{FF2B5EF4-FFF2-40B4-BE49-F238E27FC236}">
                    <a16:creationId xmlns:a16="http://schemas.microsoft.com/office/drawing/2014/main" id="{A8FB7285-B003-10FA-7FD8-6D3C806B99B9}"/>
                  </a:ext>
                </a:extLst>
              </p:cNvPr>
              <p:cNvCxnSpPr>
                <a:cxnSpLocks/>
                <a:endCxn id="670" idx="2"/>
              </p:cNvCxnSpPr>
              <p:nvPr/>
            </p:nvCxnSpPr>
            <p:spPr>
              <a:xfrm flipH="1" flipV="1">
                <a:off x="7983101" y="1172449"/>
                <a:ext cx="3213" cy="689622"/>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9" name="Straight Connector 668">
                <a:extLst>
                  <a:ext uri="{FF2B5EF4-FFF2-40B4-BE49-F238E27FC236}">
                    <a16:creationId xmlns:a16="http://schemas.microsoft.com/office/drawing/2014/main" id="{415D9DED-1A7F-D3BC-D19C-1DEAD89C0881}"/>
                  </a:ext>
                </a:extLst>
              </p:cNvPr>
              <p:cNvCxnSpPr>
                <a:cxnSpLocks/>
                <a:stCxn id="671" idx="0"/>
              </p:cNvCxnSpPr>
              <p:nvPr/>
            </p:nvCxnSpPr>
            <p:spPr>
              <a:xfrm flipV="1">
                <a:off x="8953508" y="1209336"/>
                <a:ext cx="0" cy="66901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70" name="Arc 669">
                <a:extLst>
                  <a:ext uri="{FF2B5EF4-FFF2-40B4-BE49-F238E27FC236}">
                    <a16:creationId xmlns:a16="http://schemas.microsoft.com/office/drawing/2014/main" id="{9D3B4B52-0951-DA57-E25D-699E4626148D}"/>
                  </a:ext>
                </a:extLst>
              </p:cNvPr>
              <p:cNvSpPr/>
              <p:nvPr/>
            </p:nvSpPr>
            <p:spPr>
              <a:xfrm rot="10800000">
                <a:off x="7982161" y="980913"/>
                <a:ext cx="970990" cy="360660"/>
              </a:xfrm>
              <a:prstGeom prst="arc">
                <a:avLst>
                  <a:gd name="adj1" fmla="val 961029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1" name="Arc 670">
                <a:extLst>
                  <a:ext uri="{FF2B5EF4-FFF2-40B4-BE49-F238E27FC236}">
                    <a16:creationId xmlns:a16="http://schemas.microsoft.com/office/drawing/2014/main" id="{C737D245-0469-1129-3B56-9F0AA2C0117A}"/>
                  </a:ext>
                </a:extLst>
              </p:cNvPr>
              <p:cNvSpPr/>
              <p:nvPr/>
            </p:nvSpPr>
            <p:spPr>
              <a:xfrm rot="10800000">
                <a:off x="7985887" y="1703059"/>
                <a:ext cx="970989" cy="313708"/>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51" name="Group 650">
              <a:extLst>
                <a:ext uri="{FF2B5EF4-FFF2-40B4-BE49-F238E27FC236}">
                  <a16:creationId xmlns:a16="http://schemas.microsoft.com/office/drawing/2014/main" id="{DF2EEA32-C661-2224-B4FF-B8DEF22977EC}"/>
                </a:ext>
              </a:extLst>
            </p:cNvPr>
            <p:cNvGrpSpPr/>
            <p:nvPr/>
          </p:nvGrpSpPr>
          <p:grpSpPr>
            <a:xfrm>
              <a:off x="8227517" y="5476140"/>
              <a:ext cx="311257" cy="702656"/>
              <a:chOff x="7982159" y="1104851"/>
              <a:chExt cx="974703" cy="865192"/>
            </a:xfrm>
          </p:grpSpPr>
          <p:cxnSp>
            <p:nvCxnSpPr>
              <p:cNvPr id="663" name="Straight Connector 662">
                <a:extLst>
                  <a:ext uri="{FF2B5EF4-FFF2-40B4-BE49-F238E27FC236}">
                    <a16:creationId xmlns:a16="http://schemas.microsoft.com/office/drawing/2014/main" id="{2CED2A86-AFD5-6138-3C85-90E0CE2961FC}"/>
                  </a:ext>
                </a:extLst>
              </p:cNvPr>
              <p:cNvCxnSpPr>
                <a:cxnSpLocks/>
                <a:endCxn id="665" idx="2"/>
              </p:cNvCxnSpPr>
              <p:nvPr/>
            </p:nvCxnSpPr>
            <p:spPr>
              <a:xfrm flipH="1" flipV="1">
                <a:off x="7982723" y="1214542"/>
                <a:ext cx="3592" cy="647526"/>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4" name="Straight Connector 663">
                <a:extLst>
                  <a:ext uri="{FF2B5EF4-FFF2-40B4-BE49-F238E27FC236}">
                    <a16:creationId xmlns:a16="http://schemas.microsoft.com/office/drawing/2014/main" id="{DCF90A7A-4645-81D3-A4CF-AF7DB10AA80D}"/>
                  </a:ext>
                </a:extLst>
              </p:cNvPr>
              <p:cNvCxnSpPr>
                <a:cxnSpLocks/>
              </p:cNvCxnSpPr>
              <p:nvPr/>
            </p:nvCxnSpPr>
            <p:spPr>
              <a:xfrm flipV="1">
                <a:off x="8955916" y="1224880"/>
                <a:ext cx="3" cy="616094"/>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5" name="Arc 664">
                <a:extLst>
                  <a:ext uri="{FF2B5EF4-FFF2-40B4-BE49-F238E27FC236}">
                    <a16:creationId xmlns:a16="http://schemas.microsoft.com/office/drawing/2014/main" id="{111C2C73-B240-B4E1-A650-9A96A8948557}"/>
                  </a:ext>
                </a:extLst>
              </p:cNvPr>
              <p:cNvSpPr/>
              <p:nvPr/>
            </p:nvSpPr>
            <p:spPr>
              <a:xfrm rot="10800000">
                <a:off x="7982159" y="1104851"/>
                <a:ext cx="970990" cy="209302"/>
              </a:xfrm>
              <a:prstGeom prst="arc">
                <a:avLst>
                  <a:gd name="adj1" fmla="val 9947138"/>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6" name="Arc 665">
                <a:extLst>
                  <a:ext uri="{FF2B5EF4-FFF2-40B4-BE49-F238E27FC236}">
                    <a16:creationId xmlns:a16="http://schemas.microsoft.com/office/drawing/2014/main" id="{7D99E209-8053-E8D9-BACA-BA2EC03B3809}"/>
                  </a:ext>
                </a:extLst>
              </p:cNvPr>
              <p:cNvSpPr/>
              <p:nvPr/>
            </p:nvSpPr>
            <p:spPr>
              <a:xfrm rot="10800000">
                <a:off x="7985872" y="1703065"/>
                <a:ext cx="970990" cy="266978"/>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52" name="Group 651">
              <a:extLst>
                <a:ext uri="{FF2B5EF4-FFF2-40B4-BE49-F238E27FC236}">
                  <a16:creationId xmlns:a16="http://schemas.microsoft.com/office/drawing/2014/main" id="{CFBD8BE5-D846-23AE-8C84-A30C79866B06}"/>
                </a:ext>
              </a:extLst>
            </p:cNvPr>
            <p:cNvGrpSpPr/>
            <p:nvPr/>
          </p:nvGrpSpPr>
          <p:grpSpPr>
            <a:xfrm>
              <a:off x="8227517" y="4646905"/>
              <a:ext cx="311257" cy="702656"/>
              <a:chOff x="7982159" y="1104851"/>
              <a:chExt cx="974703" cy="865192"/>
            </a:xfrm>
          </p:grpSpPr>
          <p:cxnSp>
            <p:nvCxnSpPr>
              <p:cNvPr id="659" name="Straight Connector 658">
                <a:extLst>
                  <a:ext uri="{FF2B5EF4-FFF2-40B4-BE49-F238E27FC236}">
                    <a16:creationId xmlns:a16="http://schemas.microsoft.com/office/drawing/2014/main" id="{3098CCA5-4882-71D1-6C8D-04BE92E1D0C2}"/>
                  </a:ext>
                </a:extLst>
              </p:cNvPr>
              <p:cNvCxnSpPr>
                <a:cxnSpLocks/>
                <a:endCxn id="661" idx="2"/>
              </p:cNvCxnSpPr>
              <p:nvPr/>
            </p:nvCxnSpPr>
            <p:spPr>
              <a:xfrm flipH="1" flipV="1">
                <a:off x="7982723" y="1214542"/>
                <a:ext cx="3592" cy="647526"/>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0" name="Straight Connector 659">
                <a:extLst>
                  <a:ext uri="{FF2B5EF4-FFF2-40B4-BE49-F238E27FC236}">
                    <a16:creationId xmlns:a16="http://schemas.microsoft.com/office/drawing/2014/main" id="{64212D69-4106-2C12-07B0-84C83E31721C}"/>
                  </a:ext>
                </a:extLst>
              </p:cNvPr>
              <p:cNvCxnSpPr>
                <a:cxnSpLocks/>
              </p:cNvCxnSpPr>
              <p:nvPr/>
            </p:nvCxnSpPr>
            <p:spPr>
              <a:xfrm flipV="1">
                <a:off x="8955916" y="1224880"/>
                <a:ext cx="3" cy="616094"/>
              </a:xfrm>
              <a:prstGeom prst="line">
                <a:avLst/>
              </a:prstGeom>
              <a:solidFill>
                <a:schemeClr val="accent3"/>
              </a:solidFill>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1" name="Arc 660">
                <a:extLst>
                  <a:ext uri="{FF2B5EF4-FFF2-40B4-BE49-F238E27FC236}">
                    <a16:creationId xmlns:a16="http://schemas.microsoft.com/office/drawing/2014/main" id="{518EEA96-93F0-A8E3-F19F-F65BD6771C1C}"/>
                  </a:ext>
                </a:extLst>
              </p:cNvPr>
              <p:cNvSpPr/>
              <p:nvPr/>
            </p:nvSpPr>
            <p:spPr>
              <a:xfrm rot="10800000">
                <a:off x="7982159" y="1104851"/>
                <a:ext cx="970990" cy="209302"/>
              </a:xfrm>
              <a:prstGeom prst="arc">
                <a:avLst>
                  <a:gd name="adj1" fmla="val 521220"/>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2" name="Arc 661">
                <a:extLst>
                  <a:ext uri="{FF2B5EF4-FFF2-40B4-BE49-F238E27FC236}">
                    <a16:creationId xmlns:a16="http://schemas.microsoft.com/office/drawing/2014/main" id="{6EBE467D-CE2F-4D4F-694E-D56CDF89AC9B}"/>
                  </a:ext>
                </a:extLst>
              </p:cNvPr>
              <p:cNvSpPr/>
              <p:nvPr/>
            </p:nvSpPr>
            <p:spPr>
              <a:xfrm rot="10800000">
                <a:off x="7985872" y="1703065"/>
                <a:ext cx="970990" cy="266978"/>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53" name="Group 652">
              <a:extLst>
                <a:ext uri="{FF2B5EF4-FFF2-40B4-BE49-F238E27FC236}">
                  <a16:creationId xmlns:a16="http://schemas.microsoft.com/office/drawing/2014/main" id="{96EE2B27-3B35-9BF7-DEC7-A417E937992A}"/>
                </a:ext>
              </a:extLst>
            </p:cNvPr>
            <p:cNvGrpSpPr/>
            <p:nvPr/>
          </p:nvGrpSpPr>
          <p:grpSpPr>
            <a:xfrm>
              <a:off x="8291971" y="5726208"/>
              <a:ext cx="383333" cy="383333"/>
              <a:chOff x="8991458" y="4282982"/>
              <a:chExt cx="672353" cy="672353"/>
            </a:xfrm>
          </p:grpSpPr>
          <p:sp>
            <p:nvSpPr>
              <p:cNvPr id="654" name="Rectangle 653">
                <a:extLst>
                  <a:ext uri="{FF2B5EF4-FFF2-40B4-BE49-F238E27FC236}">
                    <a16:creationId xmlns:a16="http://schemas.microsoft.com/office/drawing/2014/main" id="{465A5628-CB28-9193-D593-3065F63C9E8E}"/>
                  </a:ext>
                </a:extLst>
              </p:cNvPr>
              <p:cNvSpPr/>
              <p:nvPr/>
            </p:nvSpPr>
            <p:spPr>
              <a:xfrm rot="2058370" flipV="1">
                <a:off x="9316083" y="4679307"/>
                <a:ext cx="300123" cy="45719"/>
              </a:xfrm>
              <a:prstGeom prst="rect">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 name="Rectangle 654">
                <a:extLst>
                  <a:ext uri="{FF2B5EF4-FFF2-40B4-BE49-F238E27FC236}">
                    <a16:creationId xmlns:a16="http://schemas.microsoft.com/office/drawing/2014/main" id="{984AA250-44F2-B82C-5EF1-4EAF3BC7BD5A}"/>
                  </a:ext>
                </a:extLst>
              </p:cNvPr>
              <p:cNvSpPr/>
              <p:nvPr/>
            </p:nvSpPr>
            <p:spPr>
              <a:xfrm rot="16200000" flipV="1">
                <a:off x="9176921" y="4413100"/>
                <a:ext cx="300123" cy="45719"/>
              </a:xfrm>
              <a:prstGeom prst="rect">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6" name="Rectangle 655">
                <a:extLst>
                  <a:ext uri="{FF2B5EF4-FFF2-40B4-BE49-F238E27FC236}">
                    <a16:creationId xmlns:a16="http://schemas.microsoft.com/office/drawing/2014/main" id="{16D8C28F-FBDC-92DA-9609-DAA6F82BF861}"/>
                  </a:ext>
                </a:extLst>
              </p:cNvPr>
              <p:cNvSpPr/>
              <p:nvPr/>
            </p:nvSpPr>
            <p:spPr>
              <a:xfrm rot="19981040" flipV="1">
                <a:off x="9033768" y="4674311"/>
                <a:ext cx="300123" cy="45719"/>
              </a:xfrm>
              <a:prstGeom prst="rect">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7" name="Donut 656">
                <a:extLst>
                  <a:ext uri="{FF2B5EF4-FFF2-40B4-BE49-F238E27FC236}">
                    <a16:creationId xmlns:a16="http://schemas.microsoft.com/office/drawing/2014/main" id="{69AD27DF-3C42-BB51-911A-2169365E76F2}"/>
                  </a:ext>
                </a:extLst>
              </p:cNvPr>
              <p:cNvSpPr/>
              <p:nvPr/>
            </p:nvSpPr>
            <p:spPr>
              <a:xfrm rot="18258370">
                <a:off x="8991458" y="4282982"/>
                <a:ext cx="672353" cy="672353"/>
              </a:xfrm>
              <a:prstGeom prst="donut">
                <a:avLst>
                  <a:gd name="adj" fmla="val 8988"/>
                </a:avLst>
              </a:prstGeom>
              <a:solidFill>
                <a:schemeClr val="accent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8" name="Oval 657">
                <a:extLst>
                  <a:ext uri="{FF2B5EF4-FFF2-40B4-BE49-F238E27FC236}">
                    <a16:creationId xmlns:a16="http://schemas.microsoft.com/office/drawing/2014/main" id="{80353F38-FD69-F032-14D9-E2D23DACFEE5}"/>
                  </a:ext>
                </a:extLst>
              </p:cNvPr>
              <p:cNvSpPr/>
              <p:nvPr/>
            </p:nvSpPr>
            <p:spPr>
              <a:xfrm rot="18258370">
                <a:off x="9243803" y="4529454"/>
                <a:ext cx="172876" cy="171770"/>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701" name="Straight Arrow Connector 700">
            <a:extLst>
              <a:ext uri="{FF2B5EF4-FFF2-40B4-BE49-F238E27FC236}">
                <a16:creationId xmlns:a16="http://schemas.microsoft.com/office/drawing/2014/main" id="{4B5192EB-9284-AD5A-B6CC-D4D132007B40}"/>
              </a:ext>
            </a:extLst>
          </p:cNvPr>
          <p:cNvCxnSpPr>
            <a:cxnSpLocks/>
          </p:cNvCxnSpPr>
          <p:nvPr/>
        </p:nvCxnSpPr>
        <p:spPr>
          <a:xfrm>
            <a:off x="4856824" y="4150548"/>
            <a:ext cx="0" cy="141543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2" name="Straight Arrow Connector 701">
            <a:extLst>
              <a:ext uri="{FF2B5EF4-FFF2-40B4-BE49-F238E27FC236}">
                <a16:creationId xmlns:a16="http://schemas.microsoft.com/office/drawing/2014/main" id="{22556731-98F0-4942-D9CB-D54A42591F1B}"/>
              </a:ext>
            </a:extLst>
          </p:cNvPr>
          <p:cNvCxnSpPr>
            <a:cxnSpLocks/>
          </p:cNvCxnSpPr>
          <p:nvPr/>
        </p:nvCxnSpPr>
        <p:spPr>
          <a:xfrm>
            <a:off x="2389087" y="5565985"/>
            <a:ext cx="6211705"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7" name="Straight Arrow Connector 706">
            <a:extLst>
              <a:ext uri="{FF2B5EF4-FFF2-40B4-BE49-F238E27FC236}">
                <a16:creationId xmlns:a16="http://schemas.microsoft.com/office/drawing/2014/main" id="{7673586A-DA46-A274-BA95-556F976E1AB4}"/>
              </a:ext>
            </a:extLst>
          </p:cNvPr>
          <p:cNvCxnSpPr>
            <a:cxnSpLocks/>
          </p:cNvCxnSpPr>
          <p:nvPr/>
        </p:nvCxnSpPr>
        <p:spPr>
          <a:xfrm>
            <a:off x="5939876" y="4096407"/>
            <a:ext cx="5022650"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5" name="TextBox 714">
            <a:extLst>
              <a:ext uri="{FF2B5EF4-FFF2-40B4-BE49-F238E27FC236}">
                <a16:creationId xmlns:a16="http://schemas.microsoft.com/office/drawing/2014/main" id="{A1D2061E-B4B7-8D39-985F-76EED8F52140}"/>
              </a:ext>
            </a:extLst>
          </p:cNvPr>
          <p:cNvSpPr txBox="1"/>
          <p:nvPr/>
        </p:nvSpPr>
        <p:spPr>
          <a:xfrm>
            <a:off x="9068574" y="5224486"/>
            <a:ext cx="743409" cy="646331"/>
          </a:xfrm>
          <a:prstGeom prst="rect">
            <a:avLst/>
          </a:prstGeom>
          <a:noFill/>
        </p:spPr>
        <p:txBody>
          <a:bodyPr wrap="none" lIns="91440" tIns="45720" rIns="91440" bIns="45720" rtlCol="0" anchor="t">
            <a:spAutoFit/>
          </a:bodyPr>
          <a:lstStyle/>
          <a:p>
            <a:pPr algn="ctr"/>
            <a:r>
              <a:rPr lang="en-US" sz="1200" dirty="0">
                <a:solidFill>
                  <a:srgbClr val="00375F"/>
                </a:solidFill>
              </a:rPr>
              <a:t>Solids to</a:t>
            </a:r>
          </a:p>
          <a:p>
            <a:pPr algn="ctr"/>
            <a:r>
              <a:rPr lang="en-US" sz="1200" dirty="0">
                <a:solidFill>
                  <a:srgbClr val="00375F"/>
                </a:solidFill>
              </a:rPr>
              <a:t> </a:t>
            </a:r>
          </a:p>
          <a:p>
            <a:pPr algn="ctr"/>
            <a:r>
              <a:rPr lang="en-US" sz="1200" dirty="0">
                <a:solidFill>
                  <a:srgbClr val="00375F"/>
                </a:solidFill>
              </a:rPr>
              <a:t>Waste</a:t>
            </a:r>
            <a:endParaRPr lang="en-US" sz="1200" dirty="0">
              <a:solidFill>
                <a:srgbClr val="00375F"/>
              </a:solidFill>
              <a:cs typeface="Arial"/>
            </a:endParaRPr>
          </a:p>
        </p:txBody>
      </p:sp>
      <p:sp>
        <p:nvSpPr>
          <p:cNvPr id="716" name="TextBox 715">
            <a:extLst>
              <a:ext uri="{FF2B5EF4-FFF2-40B4-BE49-F238E27FC236}">
                <a16:creationId xmlns:a16="http://schemas.microsoft.com/office/drawing/2014/main" id="{9BFE2616-1C72-DD04-AE05-75E5AC419C4F}"/>
              </a:ext>
            </a:extLst>
          </p:cNvPr>
          <p:cNvSpPr txBox="1"/>
          <p:nvPr/>
        </p:nvSpPr>
        <p:spPr>
          <a:xfrm>
            <a:off x="8146848" y="4088482"/>
            <a:ext cx="1262012" cy="276999"/>
          </a:xfrm>
          <a:prstGeom prst="rect">
            <a:avLst/>
          </a:prstGeom>
          <a:noFill/>
        </p:spPr>
        <p:txBody>
          <a:bodyPr wrap="none" lIns="91440" tIns="45720" rIns="91440" bIns="45720" rtlCol="0" anchor="t">
            <a:spAutoFit/>
          </a:bodyPr>
          <a:lstStyle/>
          <a:p>
            <a:pPr algn="ctr"/>
            <a:r>
              <a:rPr lang="en-US" sz="1200" dirty="0">
                <a:solidFill>
                  <a:srgbClr val="00375F"/>
                </a:solidFill>
              </a:rPr>
              <a:t>Brine to Injection</a:t>
            </a:r>
            <a:endParaRPr lang="en-US" sz="1200" dirty="0">
              <a:solidFill>
                <a:srgbClr val="00375F"/>
              </a:solidFill>
              <a:cs typeface="Arial"/>
            </a:endParaRPr>
          </a:p>
        </p:txBody>
      </p:sp>
      <p:sp>
        <p:nvSpPr>
          <p:cNvPr id="718" name="TextBox 717">
            <a:extLst>
              <a:ext uri="{FF2B5EF4-FFF2-40B4-BE49-F238E27FC236}">
                <a16:creationId xmlns:a16="http://schemas.microsoft.com/office/drawing/2014/main" id="{0728798D-53AA-5681-9648-5D93E9A293C7}"/>
              </a:ext>
            </a:extLst>
          </p:cNvPr>
          <p:cNvSpPr txBox="1"/>
          <p:nvPr/>
        </p:nvSpPr>
        <p:spPr>
          <a:xfrm>
            <a:off x="5507941" y="4089081"/>
            <a:ext cx="1338573" cy="461665"/>
          </a:xfrm>
          <a:prstGeom prst="rect">
            <a:avLst/>
          </a:prstGeom>
          <a:noFill/>
        </p:spPr>
        <p:txBody>
          <a:bodyPr wrap="none" lIns="91440" tIns="45720" rIns="91440" bIns="45720" rtlCol="0" anchor="t">
            <a:spAutoFit/>
          </a:bodyPr>
          <a:lstStyle/>
          <a:p>
            <a:pPr algn="ctr"/>
            <a:r>
              <a:rPr lang="en-US" sz="1200" dirty="0">
                <a:solidFill>
                  <a:srgbClr val="00375F"/>
                </a:solidFill>
                <a:cs typeface="Arial"/>
              </a:rPr>
              <a:t>Mechanical Vapor </a:t>
            </a:r>
          </a:p>
          <a:p>
            <a:pPr algn="ctr"/>
            <a:r>
              <a:rPr lang="en-US" sz="1200" dirty="0">
                <a:solidFill>
                  <a:srgbClr val="00375F"/>
                </a:solidFill>
                <a:cs typeface="Arial"/>
              </a:rPr>
              <a:t>Recompression</a:t>
            </a:r>
          </a:p>
        </p:txBody>
      </p:sp>
      <p:grpSp>
        <p:nvGrpSpPr>
          <p:cNvPr id="34" name="Group 33">
            <a:extLst>
              <a:ext uri="{FF2B5EF4-FFF2-40B4-BE49-F238E27FC236}">
                <a16:creationId xmlns:a16="http://schemas.microsoft.com/office/drawing/2014/main" id="{4873A3DD-D1B1-4FE3-16D0-C4A0B68C1977}"/>
              </a:ext>
            </a:extLst>
          </p:cNvPr>
          <p:cNvGrpSpPr/>
          <p:nvPr/>
        </p:nvGrpSpPr>
        <p:grpSpPr>
          <a:xfrm>
            <a:off x="1130338" y="3088331"/>
            <a:ext cx="747320" cy="897707"/>
            <a:chOff x="1210971" y="2999828"/>
            <a:chExt cx="747320" cy="897707"/>
          </a:xfrm>
        </p:grpSpPr>
        <p:grpSp>
          <p:nvGrpSpPr>
            <p:cNvPr id="61" name="Group 60">
              <a:extLst>
                <a:ext uri="{FF2B5EF4-FFF2-40B4-BE49-F238E27FC236}">
                  <a16:creationId xmlns:a16="http://schemas.microsoft.com/office/drawing/2014/main" id="{EBFF5AF9-E0F9-6C05-3BBE-57FBEC70FCFE}"/>
                </a:ext>
              </a:extLst>
            </p:cNvPr>
            <p:cNvGrpSpPr/>
            <p:nvPr/>
          </p:nvGrpSpPr>
          <p:grpSpPr>
            <a:xfrm>
              <a:off x="1266984" y="2999828"/>
              <a:ext cx="635553" cy="897707"/>
              <a:chOff x="7982168" y="1104851"/>
              <a:chExt cx="974711" cy="865192"/>
            </a:xfrm>
          </p:grpSpPr>
          <p:sp>
            <p:nvSpPr>
              <p:cNvPr id="62" name="Arc 61">
                <a:extLst>
                  <a:ext uri="{FF2B5EF4-FFF2-40B4-BE49-F238E27FC236}">
                    <a16:creationId xmlns:a16="http://schemas.microsoft.com/office/drawing/2014/main" id="{35165518-9FCE-D04D-A02E-9272AC6639C1}"/>
                  </a:ext>
                </a:extLst>
              </p:cNvPr>
              <p:cNvSpPr/>
              <p:nvPr/>
            </p:nvSpPr>
            <p:spPr>
              <a:xfrm>
                <a:off x="7982168" y="1147422"/>
                <a:ext cx="960791" cy="191647"/>
              </a:xfrm>
              <a:prstGeom prst="arc">
                <a:avLst>
                  <a:gd name="adj1" fmla="val 10863109"/>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64" name="Straight Connector 63">
                <a:extLst>
                  <a:ext uri="{FF2B5EF4-FFF2-40B4-BE49-F238E27FC236}">
                    <a16:creationId xmlns:a16="http://schemas.microsoft.com/office/drawing/2014/main" id="{BE8CCF6B-3619-253D-DF8C-62627B205726}"/>
                  </a:ext>
                </a:extLst>
              </p:cNvPr>
              <p:cNvCxnSpPr>
                <a:cxnSpLocks/>
                <a:endCxn id="70" idx="2"/>
              </p:cNvCxnSpPr>
              <p:nvPr/>
            </p:nvCxnSpPr>
            <p:spPr>
              <a:xfrm flipH="1" flipV="1">
                <a:off x="7985778" y="1222239"/>
                <a:ext cx="536" cy="63982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2204A1F-7E51-1A5F-DB8B-9A42B0566EAA}"/>
                  </a:ext>
                </a:extLst>
              </p:cNvPr>
              <p:cNvCxnSpPr>
                <a:cxnSpLocks/>
                <a:stCxn id="71" idx="0"/>
                <a:endCxn id="62" idx="2"/>
              </p:cNvCxnSpPr>
              <p:nvPr/>
            </p:nvCxnSpPr>
            <p:spPr>
              <a:xfrm flipH="1" flipV="1">
                <a:off x="8938797" y="1230658"/>
                <a:ext cx="12058" cy="62685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0" name="Arc 69">
                <a:extLst>
                  <a:ext uri="{FF2B5EF4-FFF2-40B4-BE49-F238E27FC236}">
                    <a16:creationId xmlns:a16="http://schemas.microsoft.com/office/drawing/2014/main" id="{B1B9902D-6F85-B3D1-AE50-B29690F4E58F}"/>
                  </a:ext>
                </a:extLst>
              </p:cNvPr>
              <p:cNvSpPr/>
              <p:nvPr/>
            </p:nvSpPr>
            <p:spPr>
              <a:xfrm rot="10800000">
                <a:off x="7982169" y="1104851"/>
                <a:ext cx="970990" cy="209303"/>
              </a:xfrm>
              <a:prstGeom prst="arc">
                <a:avLst>
                  <a:gd name="adj1" fmla="val 10973527"/>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71" name="Arc 70">
                <a:extLst>
                  <a:ext uri="{FF2B5EF4-FFF2-40B4-BE49-F238E27FC236}">
                    <a16:creationId xmlns:a16="http://schemas.microsoft.com/office/drawing/2014/main" id="{E1B939C9-E3F4-5BAE-D4C9-F60D401777EA}"/>
                  </a:ext>
                </a:extLst>
              </p:cNvPr>
              <p:cNvSpPr/>
              <p:nvPr/>
            </p:nvSpPr>
            <p:spPr>
              <a:xfrm rot="10800000">
                <a:off x="7985889" y="1703064"/>
                <a:ext cx="970990" cy="266979"/>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grpSp>
        <p:sp>
          <p:nvSpPr>
            <p:cNvPr id="720" name="TextBox 719">
              <a:extLst>
                <a:ext uri="{FF2B5EF4-FFF2-40B4-BE49-F238E27FC236}">
                  <a16:creationId xmlns:a16="http://schemas.microsoft.com/office/drawing/2014/main" id="{F9C90EBD-5CAC-BFE1-05F4-56E0BED0610B}"/>
                </a:ext>
              </a:extLst>
            </p:cNvPr>
            <p:cNvSpPr txBox="1"/>
            <p:nvPr/>
          </p:nvSpPr>
          <p:spPr>
            <a:xfrm>
              <a:off x="1210971" y="3267042"/>
              <a:ext cx="747320" cy="430887"/>
            </a:xfrm>
            <a:prstGeom prst="rect">
              <a:avLst/>
            </a:prstGeom>
            <a:noFill/>
          </p:spPr>
          <p:txBody>
            <a:bodyPr wrap="none" lIns="91440" tIns="45720" rIns="91440" bIns="45720" rtlCol="0" anchor="t">
              <a:spAutoFit/>
            </a:bodyPr>
            <a:lstStyle/>
            <a:p>
              <a:pPr algn="ctr"/>
              <a:r>
                <a:rPr lang="en-US" sz="1100" dirty="0">
                  <a:solidFill>
                    <a:srgbClr val="00375F"/>
                  </a:solidFill>
                </a:rPr>
                <a:t>Oil-Water</a:t>
              </a:r>
            </a:p>
            <a:p>
              <a:pPr algn="ctr"/>
              <a:r>
                <a:rPr lang="en-US" sz="1100" dirty="0">
                  <a:solidFill>
                    <a:srgbClr val="00375F"/>
                  </a:solidFill>
                </a:rPr>
                <a:t>Separator</a:t>
              </a:r>
              <a:endParaRPr lang="en-US" sz="1100" dirty="0">
                <a:solidFill>
                  <a:srgbClr val="00375F"/>
                </a:solidFill>
                <a:cs typeface="Arial"/>
              </a:endParaRPr>
            </a:p>
          </p:txBody>
        </p:sp>
      </p:grpSp>
      <p:sp>
        <p:nvSpPr>
          <p:cNvPr id="726" name="TextBox 725">
            <a:extLst>
              <a:ext uri="{FF2B5EF4-FFF2-40B4-BE49-F238E27FC236}">
                <a16:creationId xmlns:a16="http://schemas.microsoft.com/office/drawing/2014/main" id="{29CD06F9-2D59-17BF-382E-57B41ABBCF87}"/>
              </a:ext>
            </a:extLst>
          </p:cNvPr>
          <p:cNvSpPr txBox="1"/>
          <p:nvPr/>
        </p:nvSpPr>
        <p:spPr>
          <a:xfrm>
            <a:off x="10650187" y="2843192"/>
            <a:ext cx="1044645" cy="276999"/>
          </a:xfrm>
          <a:prstGeom prst="rect">
            <a:avLst/>
          </a:prstGeom>
          <a:noFill/>
        </p:spPr>
        <p:txBody>
          <a:bodyPr wrap="none" lIns="91440" tIns="45720" rIns="91440" bIns="45720" rtlCol="0" anchor="t">
            <a:spAutoFit/>
          </a:bodyPr>
          <a:lstStyle/>
          <a:p>
            <a:pPr algn="ctr"/>
            <a:r>
              <a:rPr lang="en-US" sz="1200" dirty="0">
                <a:solidFill>
                  <a:srgbClr val="00375F"/>
                </a:solidFill>
              </a:rPr>
              <a:t>Injection Well</a:t>
            </a:r>
            <a:endParaRPr lang="en-US" sz="1200" dirty="0">
              <a:solidFill>
                <a:srgbClr val="00375F"/>
              </a:solidFill>
              <a:cs typeface="Arial"/>
            </a:endParaRPr>
          </a:p>
        </p:txBody>
      </p:sp>
      <p:cxnSp>
        <p:nvCxnSpPr>
          <p:cNvPr id="77" name="Straight Arrow Connector 76">
            <a:extLst>
              <a:ext uri="{FF2B5EF4-FFF2-40B4-BE49-F238E27FC236}">
                <a16:creationId xmlns:a16="http://schemas.microsoft.com/office/drawing/2014/main" id="{C44515DF-B987-B85F-D530-F4D6673B12D9}"/>
              </a:ext>
            </a:extLst>
          </p:cNvPr>
          <p:cNvCxnSpPr>
            <a:cxnSpLocks/>
          </p:cNvCxnSpPr>
          <p:nvPr/>
        </p:nvCxnSpPr>
        <p:spPr>
          <a:xfrm>
            <a:off x="1830422" y="3545728"/>
            <a:ext cx="259866"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1AF2C37E-CB15-A4C3-7D57-84E43F81C20F}"/>
              </a:ext>
            </a:extLst>
          </p:cNvPr>
          <p:cNvCxnSpPr>
            <a:cxnSpLocks/>
          </p:cNvCxnSpPr>
          <p:nvPr/>
        </p:nvCxnSpPr>
        <p:spPr>
          <a:xfrm flipV="1">
            <a:off x="3282161" y="3539920"/>
            <a:ext cx="0" cy="51427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920" name="Group 919">
            <a:extLst>
              <a:ext uri="{FF2B5EF4-FFF2-40B4-BE49-F238E27FC236}">
                <a16:creationId xmlns:a16="http://schemas.microsoft.com/office/drawing/2014/main" id="{15EE51AF-A024-2119-AB99-C6A65F88CABD}"/>
              </a:ext>
            </a:extLst>
          </p:cNvPr>
          <p:cNvGrpSpPr/>
          <p:nvPr/>
        </p:nvGrpSpPr>
        <p:grpSpPr>
          <a:xfrm>
            <a:off x="2869163" y="4069038"/>
            <a:ext cx="907535" cy="625713"/>
            <a:chOff x="1398424" y="4602429"/>
            <a:chExt cx="907535" cy="625713"/>
          </a:xfrm>
        </p:grpSpPr>
        <p:grpSp>
          <p:nvGrpSpPr>
            <p:cNvPr id="6" name="Group 5">
              <a:extLst>
                <a:ext uri="{FF2B5EF4-FFF2-40B4-BE49-F238E27FC236}">
                  <a16:creationId xmlns:a16="http://schemas.microsoft.com/office/drawing/2014/main" id="{7D4C9925-2CF6-F6D6-9431-BFD4EB8AB401}"/>
                </a:ext>
              </a:extLst>
            </p:cNvPr>
            <p:cNvGrpSpPr/>
            <p:nvPr/>
          </p:nvGrpSpPr>
          <p:grpSpPr>
            <a:xfrm>
              <a:off x="1693192" y="4602429"/>
              <a:ext cx="278565" cy="393376"/>
              <a:chOff x="3102701" y="3845374"/>
              <a:chExt cx="457781" cy="646456"/>
            </a:xfrm>
          </p:grpSpPr>
          <p:sp>
            <p:nvSpPr>
              <p:cNvPr id="8" name="Arc 7">
                <a:extLst>
                  <a:ext uri="{FF2B5EF4-FFF2-40B4-BE49-F238E27FC236}">
                    <a16:creationId xmlns:a16="http://schemas.microsoft.com/office/drawing/2014/main" id="{5C45A595-8A08-5AC1-7759-DD32953C15E6}"/>
                  </a:ext>
                </a:extLst>
              </p:cNvPr>
              <p:cNvSpPr/>
              <p:nvPr/>
            </p:nvSpPr>
            <p:spPr>
              <a:xfrm>
                <a:off x="3102701" y="3877182"/>
                <a:ext cx="451244" cy="143195"/>
              </a:xfrm>
              <a:prstGeom prst="arc">
                <a:avLst>
                  <a:gd name="adj1" fmla="val 10863109"/>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12" name="Straight Connector 11">
                <a:extLst>
                  <a:ext uri="{FF2B5EF4-FFF2-40B4-BE49-F238E27FC236}">
                    <a16:creationId xmlns:a16="http://schemas.microsoft.com/office/drawing/2014/main" id="{C430AFDB-B2A6-23F4-DD36-E16360A0E267}"/>
                  </a:ext>
                </a:extLst>
              </p:cNvPr>
              <p:cNvCxnSpPr>
                <a:cxnSpLocks/>
                <a:endCxn id="14" idx="2"/>
              </p:cNvCxnSpPr>
              <p:nvPr/>
            </p:nvCxnSpPr>
            <p:spPr>
              <a:xfrm flipH="1" flipV="1">
                <a:off x="3104396" y="3933084"/>
                <a:ext cx="252" cy="47806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BB2E3C-EC87-DD17-FF26-85DDBBA8D29A}"/>
                  </a:ext>
                </a:extLst>
              </p:cNvPr>
              <p:cNvCxnSpPr>
                <a:cxnSpLocks/>
                <a:stCxn id="15" idx="0"/>
                <a:endCxn id="8" idx="2"/>
              </p:cNvCxnSpPr>
              <p:nvPr/>
            </p:nvCxnSpPr>
            <p:spPr>
              <a:xfrm flipH="1" flipV="1">
                <a:off x="3551990" y="3939375"/>
                <a:ext cx="5663" cy="46837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78E1CB79-578D-90DE-B33A-094A3C123460}"/>
                  </a:ext>
                </a:extLst>
              </p:cNvPr>
              <p:cNvSpPr/>
              <p:nvPr/>
            </p:nvSpPr>
            <p:spPr>
              <a:xfrm rot="10800000">
                <a:off x="3102701" y="3845374"/>
                <a:ext cx="456034" cy="156387"/>
              </a:xfrm>
              <a:prstGeom prst="arc">
                <a:avLst>
                  <a:gd name="adj1" fmla="val 10973527"/>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15" name="Arc 14">
                <a:extLst>
                  <a:ext uri="{FF2B5EF4-FFF2-40B4-BE49-F238E27FC236}">
                    <a16:creationId xmlns:a16="http://schemas.microsoft.com/office/drawing/2014/main" id="{0A16D2E1-A110-262A-5C16-196FCC5039C4}"/>
                  </a:ext>
                </a:extLst>
              </p:cNvPr>
              <p:cNvSpPr/>
              <p:nvPr/>
            </p:nvSpPr>
            <p:spPr>
              <a:xfrm rot="10800000">
                <a:off x="3104448" y="4292348"/>
                <a:ext cx="456034" cy="199482"/>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16" name="Rectangle 15">
                <a:extLst>
                  <a:ext uri="{FF2B5EF4-FFF2-40B4-BE49-F238E27FC236}">
                    <a16:creationId xmlns:a16="http://schemas.microsoft.com/office/drawing/2014/main" id="{5A4A267B-4585-3DF8-2742-D4DC6AE4BC86}"/>
                  </a:ext>
                </a:extLst>
              </p:cNvPr>
              <p:cNvSpPr/>
              <p:nvPr/>
            </p:nvSpPr>
            <p:spPr>
              <a:xfrm rot="18900000">
                <a:off x="3209945" y="4191102"/>
                <a:ext cx="113123" cy="11312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17" name="Rectangle 16">
                <a:extLst>
                  <a:ext uri="{FF2B5EF4-FFF2-40B4-BE49-F238E27FC236}">
                    <a16:creationId xmlns:a16="http://schemas.microsoft.com/office/drawing/2014/main" id="{609FFAB6-BFF7-6498-BAF6-D042EB595BE7}"/>
                  </a:ext>
                </a:extLst>
              </p:cNvPr>
              <p:cNvSpPr/>
              <p:nvPr/>
            </p:nvSpPr>
            <p:spPr>
              <a:xfrm rot="18900000">
                <a:off x="3289935" y="4110473"/>
                <a:ext cx="113123" cy="113124"/>
              </a:xfrm>
              <a:prstGeom prst="rect">
                <a:avLst/>
              </a:prstGeom>
              <a:solidFill>
                <a:srgbClr val="C00000">
                  <a:alpha val="65882"/>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19" name="Rectangle 18">
                <a:extLst>
                  <a:ext uri="{FF2B5EF4-FFF2-40B4-BE49-F238E27FC236}">
                    <a16:creationId xmlns:a16="http://schemas.microsoft.com/office/drawing/2014/main" id="{4B69C1F2-F96D-A97B-E0C8-9631556C7FFB}"/>
                  </a:ext>
                </a:extLst>
              </p:cNvPr>
              <p:cNvSpPr/>
              <p:nvPr/>
            </p:nvSpPr>
            <p:spPr>
              <a:xfrm rot="18900000">
                <a:off x="3369926" y="4191102"/>
                <a:ext cx="113123" cy="113124"/>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27" name="Rectangle 26">
                <a:extLst>
                  <a:ext uri="{FF2B5EF4-FFF2-40B4-BE49-F238E27FC236}">
                    <a16:creationId xmlns:a16="http://schemas.microsoft.com/office/drawing/2014/main" id="{6061E44C-35F0-D3A5-19A1-0F3B2C69F5D9}"/>
                  </a:ext>
                </a:extLst>
              </p:cNvPr>
              <p:cNvSpPr/>
              <p:nvPr/>
            </p:nvSpPr>
            <p:spPr>
              <a:xfrm rot="18900000">
                <a:off x="3289935" y="4271092"/>
                <a:ext cx="113123" cy="113124"/>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sp>
          <p:nvSpPr>
            <p:cNvPr id="7" name="TextBox 6">
              <a:extLst>
                <a:ext uri="{FF2B5EF4-FFF2-40B4-BE49-F238E27FC236}">
                  <a16:creationId xmlns:a16="http://schemas.microsoft.com/office/drawing/2014/main" id="{41C0EC57-94DC-172C-068D-E7D9074E49A6}"/>
                </a:ext>
              </a:extLst>
            </p:cNvPr>
            <p:cNvSpPr txBox="1"/>
            <p:nvPr/>
          </p:nvSpPr>
          <p:spPr>
            <a:xfrm>
              <a:off x="1398424" y="4974226"/>
              <a:ext cx="907535" cy="253916"/>
            </a:xfrm>
            <a:prstGeom prst="rect">
              <a:avLst/>
            </a:prstGeom>
            <a:noFill/>
          </p:spPr>
          <p:txBody>
            <a:bodyPr wrap="square" lIns="91440" tIns="45720" rIns="91440" bIns="45720" rtlCol="0" anchor="t">
              <a:spAutoFit/>
            </a:bodyPr>
            <a:lstStyle/>
            <a:p>
              <a:pPr algn="ctr"/>
              <a:r>
                <a:rPr lang="en-US" sz="1050" dirty="0">
                  <a:solidFill>
                    <a:srgbClr val="00375F"/>
                  </a:solidFill>
                </a:rPr>
                <a:t>Coagulant</a:t>
              </a:r>
              <a:endParaRPr lang="en-US" sz="1050" dirty="0">
                <a:solidFill>
                  <a:srgbClr val="00375F"/>
                </a:solidFill>
                <a:cs typeface="Arial"/>
              </a:endParaRPr>
            </a:p>
          </p:txBody>
        </p:sp>
      </p:grpSp>
      <p:sp>
        <p:nvSpPr>
          <p:cNvPr id="33" name="TextBox 32">
            <a:extLst>
              <a:ext uri="{FF2B5EF4-FFF2-40B4-BE49-F238E27FC236}">
                <a16:creationId xmlns:a16="http://schemas.microsoft.com/office/drawing/2014/main" id="{94B4CB3E-7751-5B83-5A63-631D827F3321}"/>
              </a:ext>
            </a:extLst>
          </p:cNvPr>
          <p:cNvSpPr txBox="1"/>
          <p:nvPr/>
        </p:nvSpPr>
        <p:spPr>
          <a:xfrm>
            <a:off x="187565" y="3745930"/>
            <a:ext cx="599843" cy="461665"/>
          </a:xfrm>
          <a:prstGeom prst="rect">
            <a:avLst/>
          </a:prstGeom>
          <a:noFill/>
        </p:spPr>
        <p:txBody>
          <a:bodyPr wrap="none" lIns="91440" tIns="45720" rIns="91440" bIns="45720" rtlCol="0" anchor="t">
            <a:spAutoFit/>
          </a:bodyPr>
          <a:lstStyle/>
          <a:p>
            <a:pPr algn="ctr"/>
            <a:r>
              <a:rPr lang="en-US" sz="1200" dirty="0">
                <a:solidFill>
                  <a:srgbClr val="00375F"/>
                </a:solidFill>
              </a:rPr>
              <a:t>Raw </a:t>
            </a:r>
          </a:p>
          <a:p>
            <a:pPr algn="ctr"/>
            <a:r>
              <a:rPr lang="en-US" sz="1200" dirty="0">
                <a:solidFill>
                  <a:srgbClr val="00375F"/>
                </a:solidFill>
              </a:rPr>
              <a:t>PB PW</a:t>
            </a:r>
            <a:endParaRPr lang="en-US" sz="1200" dirty="0">
              <a:solidFill>
                <a:srgbClr val="00375F"/>
              </a:solidFill>
              <a:cs typeface="Arial"/>
            </a:endParaRPr>
          </a:p>
        </p:txBody>
      </p:sp>
      <p:grpSp>
        <p:nvGrpSpPr>
          <p:cNvPr id="106" name="Group 105">
            <a:extLst>
              <a:ext uri="{FF2B5EF4-FFF2-40B4-BE49-F238E27FC236}">
                <a16:creationId xmlns:a16="http://schemas.microsoft.com/office/drawing/2014/main" id="{59972D5E-8605-3B12-02D0-58ACD3424AC6}"/>
              </a:ext>
            </a:extLst>
          </p:cNvPr>
          <p:cNvGrpSpPr/>
          <p:nvPr/>
        </p:nvGrpSpPr>
        <p:grpSpPr>
          <a:xfrm>
            <a:off x="2140842" y="2736036"/>
            <a:ext cx="1388265" cy="1145493"/>
            <a:chOff x="1926538" y="2645377"/>
            <a:chExt cx="1388265" cy="1145493"/>
          </a:xfrm>
        </p:grpSpPr>
        <p:grpSp>
          <p:nvGrpSpPr>
            <p:cNvPr id="72" name="Group 71">
              <a:extLst>
                <a:ext uri="{FF2B5EF4-FFF2-40B4-BE49-F238E27FC236}">
                  <a16:creationId xmlns:a16="http://schemas.microsoft.com/office/drawing/2014/main" id="{C18564D3-0446-D838-75D1-0A1ED577AAB3}"/>
                </a:ext>
              </a:extLst>
            </p:cNvPr>
            <p:cNvGrpSpPr/>
            <p:nvPr/>
          </p:nvGrpSpPr>
          <p:grpSpPr>
            <a:xfrm>
              <a:off x="1926538" y="3197675"/>
              <a:ext cx="1208515" cy="593195"/>
              <a:chOff x="4066398" y="1157158"/>
              <a:chExt cx="1415038" cy="694566"/>
            </a:xfrm>
          </p:grpSpPr>
          <p:cxnSp>
            <p:nvCxnSpPr>
              <p:cNvPr id="74" name="Straight Connector 73">
                <a:extLst>
                  <a:ext uri="{FF2B5EF4-FFF2-40B4-BE49-F238E27FC236}">
                    <a16:creationId xmlns:a16="http://schemas.microsoft.com/office/drawing/2014/main" id="{463874D6-5937-9AC5-FFD7-E24F98674C00}"/>
                  </a:ext>
                </a:extLst>
              </p:cNvPr>
              <p:cNvCxnSpPr>
                <a:cxnSpLocks/>
              </p:cNvCxnSpPr>
              <p:nvPr/>
            </p:nvCxnSpPr>
            <p:spPr>
              <a:xfrm>
                <a:off x="4066398" y="1157158"/>
                <a:ext cx="14150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5F60071-5A62-DE72-9C7A-3D8A364C5056}"/>
                  </a:ext>
                </a:extLst>
              </p:cNvPr>
              <p:cNvCxnSpPr>
                <a:cxnSpLocks/>
              </p:cNvCxnSpPr>
              <p:nvPr/>
            </p:nvCxnSpPr>
            <p:spPr>
              <a:xfrm>
                <a:off x="4066398" y="1851724"/>
                <a:ext cx="91817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68EC47C-6B8B-0147-960B-6E1E3F691E48}"/>
                  </a:ext>
                </a:extLst>
              </p:cNvPr>
              <p:cNvCxnSpPr>
                <a:cxnSpLocks/>
              </p:cNvCxnSpPr>
              <p:nvPr/>
            </p:nvCxnSpPr>
            <p:spPr>
              <a:xfrm flipV="1">
                <a:off x="4066398" y="1157158"/>
                <a:ext cx="0" cy="6945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AC1078F-1701-D124-761B-7F789C31AC8A}"/>
                  </a:ext>
                </a:extLst>
              </p:cNvPr>
              <p:cNvCxnSpPr>
                <a:cxnSpLocks/>
              </p:cNvCxnSpPr>
              <p:nvPr/>
            </p:nvCxnSpPr>
            <p:spPr>
              <a:xfrm flipV="1">
                <a:off x="5299163" y="1232986"/>
                <a:ext cx="182273" cy="2269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A9F7787-33FB-DEBE-5EB1-F89B9F4D18D5}"/>
                  </a:ext>
                </a:extLst>
              </p:cNvPr>
              <p:cNvCxnSpPr>
                <a:cxnSpLocks/>
              </p:cNvCxnSpPr>
              <p:nvPr/>
            </p:nvCxnSpPr>
            <p:spPr>
              <a:xfrm flipH="1">
                <a:off x="4955953" y="1280160"/>
                <a:ext cx="321024" cy="385606"/>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cxnSp>
            <p:nvCxnSpPr>
              <p:cNvPr id="80" name="Straight Connector 79">
                <a:extLst>
                  <a:ext uri="{FF2B5EF4-FFF2-40B4-BE49-F238E27FC236}">
                    <a16:creationId xmlns:a16="http://schemas.microsoft.com/office/drawing/2014/main" id="{ADDDCDA6-282D-9F2A-8B4D-0B72DEE9D2FB}"/>
                  </a:ext>
                </a:extLst>
              </p:cNvPr>
              <p:cNvCxnSpPr>
                <a:cxnSpLocks/>
              </p:cNvCxnSpPr>
              <p:nvPr/>
            </p:nvCxnSpPr>
            <p:spPr>
              <a:xfrm flipH="1">
                <a:off x="5276977" y="1279631"/>
                <a:ext cx="170595" cy="529"/>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sp>
            <p:nvSpPr>
              <p:cNvPr id="81" name="Oval 80">
                <a:extLst>
                  <a:ext uri="{FF2B5EF4-FFF2-40B4-BE49-F238E27FC236}">
                    <a16:creationId xmlns:a16="http://schemas.microsoft.com/office/drawing/2014/main" id="{5F569676-093B-A061-9DCC-299E05ABE231}"/>
                  </a:ext>
                </a:extLst>
              </p:cNvPr>
              <p:cNvSpPr/>
              <p:nvPr/>
            </p:nvSpPr>
            <p:spPr>
              <a:xfrm>
                <a:off x="4176699" y="1586144"/>
                <a:ext cx="68578" cy="6857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5E02114B-B0D0-3954-B05D-00C892A353CC}"/>
                  </a:ext>
                </a:extLst>
              </p:cNvPr>
              <p:cNvSpPr/>
              <p:nvPr/>
            </p:nvSpPr>
            <p:spPr>
              <a:xfrm>
                <a:off x="4328962" y="1690266"/>
                <a:ext cx="75827" cy="75827"/>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A822579F-9E33-0438-AC55-A0B0AC4D1FD1}"/>
                  </a:ext>
                </a:extLst>
              </p:cNvPr>
              <p:cNvSpPr/>
              <p:nvPr/>
            </p:nvSpPr>
            <p:spPr>
              <a:xfrm flipH="1" flipV="1">
                <a:off x="4350542" y="1788119"/>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8CC9E290-81B9-6BD8-3EAD-C4214F53D514}"/>
                  </a:ext>
                </a:extLst>
              </p:cNvPr>
              <p:cNvSpPr/>
              <p:nvPr/>
            </p:nvSpPr>
            <p:spPr>
              <a:xfrm>
                <a:off x="4225778" y="1519495"/>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F039CCB8-D14C-7B32-7BA0-CFE46795B31F}"/>
                  </a:ext>
                </a:extLst>
              </p:cNvPr>
              <p:cNvSpPr/>
              <p:nvPr/>
            </p:nvSpPr>
            <p:spPr>
              <a:xfrm>
                <a:off x="4627483" y="1504441"/>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D5E87B1-3B5E-F6A3-BEA1-3AA03CEAC681}"/>
                  </a:ext>
                </a:extLst>
              </p:cNvPr>
              <p:cNvSpPr/>
              <p:nvPr/>
            </p:nvSpPr>
            <p:spPr>
              <a:xfrm>
                <a:off x="4321156" y="1590509"/>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976B87B9-84E0-EB62-BF84-25C7DC305C94}"/>
                  </a:ext>
                </a:extLst>
              </p:cNvPr>
              <p:cNvSpPr/>
              <p:nvPr/>
            </p:nvSpPr>
            <p:spPr>
              <a:xfrm>
                <a:off x="4829661" y="1603632"/>
                <a:ext cx="75827" cy="75827"/>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D0F1346D-3C44-C6FF-7516-30E360EA3281}"/>
                  </a:ext>
                </a:extLst>
              </p:cNvPr>
              <p:cNvSpPr/>
              <p:nvPr/>
            </p:nvSpPr>
            <p:spPr>
              <a:xfrm>
                <a:off x="4402045" y="1556220"/>
                <a:ext cx="68578" cy="6857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0FDBF8D5-2E6F-C1C5-A596-68876142852D}"/>
                  </a:ext>
                </a:extLst>
              </p:cNvPr>
              <p:cNvSpPr/>
              <p:nvPr/>
            </p:nvSpPr>
            <p:spPr>
              <a:xfrm>
                <a:off x="4573509" y="1619401"/>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B97B5C2F-0AC8-D3DE-0C1C-37CC3D47C5BC}"/>
                  </a:ext>
                </a:extLst>
              </p:cNvPr>
              <p:cNvSpPr/>
              <p:nvPr/>
            </p:nvSpPr>
            <p:spPr>
              <a:xfrm>
                <a:off x="4650981" y="1582955"/>
                <a:ext cx="60825" cy="60825"/>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91D9C429-EB6B-91A6-9C06-AAF667EC775B}"/>
                  </a:ext>
                </a:extLst>
              </p:cNvPr>
              <p:cNvSpPr/>
              <p:nvPr/>
            </p:nvSpPr>
            <p:spPr>
              <a:xfrm>
                <a:off x="4481494" y="1777670"/>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DF60837E-9089-78CA-613A-57DB94100486}"/>
                  </a:ext>
                </a:extLst>
              </p:cNvPr>
              <p:cNvSpPr/>
              <p:nvPr/>
            </p:nvSpPr>
            <p:spPr>
              <a:xfrm>
                <a:off x="4763827" y="1655127"/>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6CDF3884-0A6C-E7A8-C86F-8B1115FDB00D}"/>
                  </a:ext>
                </a:extLst>
              </p:cNvPr>
              <p:cNvSpPr/>
              <p:nvPr/>
            </p:nvSpPr>
            <p:spPr>
              <a:xfrm>
                <a:off x="4872821" y="1481886"/>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12E6FBE9-9D96-48C0-221D-E3388434B3FF}"/>
                  </a:ext>
                </a:extLst>
              </p:cNvPr>
              <p:cNvSpPr/>
              <p:nvPr/>
            </p:nvSpPr>
            <p:spPr>
              <a:xfrm>
                <a:off x="4727125" y="1735680"/>
                <a:ext cx="60825" cy="60825"/>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C8F9C999-7B79-55DA-6C71-3B32127BB031}"/>
                  </a:ext>
                </a:extLst>
              </p:cNvPr>
              <p:cNvSpPr/>
              <p:nvPr/>
            </p:nvSpPr>
            <p:spPr>
              <a:xfrm>
                <a:off x="4743659" y="1490570"/>
                <a:ext cx="75827" cy="75827"/>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2A1062AE-86B7-5BDD-F9E3-EB1CA4F449E6}"/>
                  </a:ext>
                </a:extLst>
              </p:cNvPr>
              <p:cNvSpPr/>
              <p:nvPr/>
            </p:nvSpPr>
            <p:spPr>
              <a:xfrm>
                <a:off x="4895680" y="1714208"/>
                <a:ext cx="68578" cy="6857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621570DA-ECE1-C447-3D3E-676DB4F74640}"/>
                  </a:ext>
                </a:extLst>
              </p:cNvPr>
              <p:cNvSpPr/>
              <p:nvPr/>
            </p:nvSpPr>
            <p:spPr>
              <a:xfrm>
                <a:off x="4554445" y="1708620"/>
                <a:ext cx="68578" cy="6857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649DA9B4-C019-F8B2-BDF8-52D770317D35}"/>
                  </a:ext>
                </a:extLst>
              </p:cNvPr>
              <p:cNvSpPr/>
              <p:nvPr/>
            </p:nvSpPr>
            <p:spPr>
              <a:xfrm>
                <a:off x="4170852" y="1690533"/>
                <a:ext cx="86665" cy="86665"/>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C3B00B60-C41A-07ED-D979-A6190296253A}"/>
                  </a:ext>
                </a:extLst>
              </p:cNvPr>
              <p:cNvSpPr/>
              <p:nvPr/>
            </p:nvSpPr>
            <p:spPr>
              <a:xfrm flipH="1" flipV="1">
                <a:off x="4123699" y="1791601"/>
                <a:ext cx="45719" cy="457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2F240AF6-4128-D85D-B2A7-6AF5C68915EC}"/>
                  </a:ext>
                </a:extLst>
              </p:cNvPr>
              <p:cNvCxnSpPr>
                <a:cxnSpLocks/>
              </p:cNvCxnSpPr>
              <p:nvPr/>
            </p:nvCxnSpPr>
            <p:spPr>
              <a:xfrm flipV="1">
                <a:off x="4980695" y="1520158"/>
                <a:ext cx="266259" cy="3315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15DEE461-545A-8ABE-6457-2A4682D15D87}"/>
                  </a:ext>
                </a:extLst>
              </p:cNvPr>
              <p:cNvCxnSpPr>
                <a:cxnSpLocks/>
              </p:cNvCxnSpPr>
              <p:nvPr/>
            </p:nvCxnSpPr>
            <p:spPr>
              <a:xfrm flipH="1">
                <a:off x="4749219" y="1385370"/>
                <a:ext cx="220291" cy="264608"/>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02" name="Straight Connector 101">
                <a:extLst>
                  <a:ext uri="{FF2B5EF4-FFF2-40B4-BE49-F238E27FC236}">
                    <a16:creationId xmlns:a16="http://schemas.microsoft.com/office/drawing/2014/main" id="{55F3A459-C72D-4BAC-12AE-968FE751E363}"/>
                  </a:ext>
                </a:extLst>
              </p:cNvPr>
              <p:cNvCxnSpPr>
                <a:cxnSpLocks/>
              </p:cNvCxnSpPr>
              <p:nvPr/>
            </p:nvCxnSpPr>
            <p:spPr>
              <a:xfrm flipH="1">
                <a:off x="4513081" y="1380082"/>
                <a:ext cx="220291" cy="264608"/>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03" name="Straight Connector 102">
                <a:extLst>
                  <a:ext uri="{FF2B5EF4-FFF2-40B4-BE49-F238E27FC236}">
                    <a16:creationId xmlns:a16="http://schemas.microsoft.com/office/drawing/2014/main" id="{C22FE3B7-AC38-DCC3-C7F9-34939F8D4C83}"/>
                  </a:ext>
                </a:extLst>
              </p:cNvPr>
              <p:cNvCxnSpPr>
                <a:cxnSpLocks/>
              </p:cNvCxnSpPr>
              <p:nvPr/>
            </p:nvCxnSpPr>
            <p:spPr>
              <a:xfrm flipH="1">
                <a:off x="4278178" y="1383260"/>
                <a:ext cx="220291" cy="264608"/>
              </a:xfrm>
              <a:prstGeom prst="line">
                <a:avLst/>
              </a:prstGeom>
              <a:ln>
                <a:solidFill>
                  <a:schemeClr val="tx1"/>
                </a:solidFill>
              </a:ln>
            </p:spPr>
            <p:style>
              <a:lnRef idx="1">
                <a:schemeClr val="accent3"/>
              </a:lnRef>
              <a:fillRef idx="0">
                <a:schemeClr val="accent3"/>
              </a:fillRef>
              <a:effectRef idx="0">
                <a:schemeClr val="accent3"/>
              </a:effectRef>
              <a:fontRef idx="minor">
                <a:schemeClr val="tx1"/>
              </a:fontRef>
            </p:style>
          </p:cxnSp>
        </p:grpSp>
        <p:sp>
          <p:nvSpPr>
            <p:cNvPr id="104" name="TextBox 103">
              <a:extLst>
                <a:ext uri="{FF2B5EF4-FFF2-40B4-BE49-F238E27FC236}">
                  <a16:creationId xmlns:a16="http://schemas.microsoft.com/office/drawing/2014/main" id="{2F79BDD0-5FB9-606A-A13C-7BF39F905F28}"/>
                </a:ext>
              </a:extLst>
            </p:cNvPr>
            <p:cNvSpPr txBox="1"/>
            <p:nvPr/>
          </p:nvSpPr>
          <p:spPr>
            <a:xfrm>
              <a:off x="2251769" y="2645377"/>
              <a:ext cx="1063034" cy="461665"/>
            </a:xfrm>
            <a:prstGeom prst="rect">
              <a:avLst/>
            </a:prstGeom>
            <a:noFill/>
          </p:spPr>
          <p:txBody>
            <a:bodyPr wrap="square" lIns="91440" tIns="45720" rIns="91440" bIns="45720" rtlCol="0" anchor="t">
              <a:spAutoFit/>
            </a:bodyPr>
            <a:lstStyle/>
            <a:p>
              <a:r>
                <a:rPr lang="en-US" sz="1200" dirty="0">
                  <a:solidFill>
                    <a:srgbClr val="00375F"/>
                  </a:solidFill>
                </a:rPr>
                <a:t>Dissolved Air</a:t>
              </a:r>
            </a:p>
            <a:p>
              <a:r>
                <a:rPr lang="en-US" sz="1200" dirty="0">
                  <a:solidFill>
                    <a:srgbClr val="00375F"/>
                  </a:solidFill>
                  <a:cs typeface="Arial"/>
                </a:rPr>
                <a:t>Flotation</a:t>
              </a:r>
            </a:p>
          </p:txBody>
        </p:sp>
      </p:grpSp>
      <p:sp>
        <p:nvSpPr>
          <p:cNvPr id="107" name="TextBox 106">
            <a:extLst>
              <a:ext uri="{FF2B5EF4-FFF2-40B4-BE49-F238E27FC236}">
                <a16:creationId xmlns:a16="http://schemas.microsoft.com/office/drawing/2014/main" id="{57351DCD-B2DA-45FF-675B-0D2FE65C9DE4}"/>
              </a:ext>
            </a:extLst>
          </p:cNvPr>
          <p:cNvSpPr txBox="1"/>
          <p:nvPr/>
        </p:nvSpPr>
        <p:spPr>
          <a:xfrm>
            <a:off x="4228872" y="2527729"/>
            <a:ext cx="1032077" cy="276999"/>
          </a:xfrm>
          <a:prstGeom prst="rect">
            <a:avLst/>
          </a:prstGeom>
          <a:noFill/>
        </p:spPr>
        <p:txBody>
          <a:bodyPr wrap="none" lIns="91440" tIns="45720" rIns="91440" bIns="45720" rtlCol="0" anchor="t">
            <a:spAutoFit/>
          </a:bodyPr>
          <a:lstStyle/>
          <a:p>
            <a:pPr algn="ctr"/>
            <a:r>
              <a:rPr lang="en-US" sz="1200" dirty="0">
                <a:solidFill>
                  <a:srgbClr val="00375F"/>
                </a:solidFill>
              </a:rPr>
              <a:t>Ultrafiltration</a:t>
            </a:r>
            <a:endParaRPr lang="en-US" sz="1200" dirty="0">
              <a:solidFill>
                <a:srgbClr val="00375F"/>
              </a:solidFill>
              <a:cs typeface="Arial"/>
            </a:endParaRPr>
          </a:p>
        </p:txBody>
      </p:sp>
      <p:cxnSp>
        <p:nvCxnSpPr>
          <p:cNvPr id="108" name="Straight Arrow Connector 107">
            <a:extLst>
              <a:ext uri="{FF2B5EF4-FFF2-40B4-BE49-F238E27FC236}">
                <a16:creationId xmlns:a16="http://schemas.microsoft.com/office/drawing/2014/main" id="{A722E577-F077-5793-81FE-0D2799F02EC0}"/>
              </a:ext>
            </a:extLst>
          </p:cNvPr>
          <p:cNvCxnSpPr>
            <a:cxnSpLocks/>
          </p:cNvCxnSpPr>
          <p:nvPr/>
        </p:nvCxnSpPr>
        <p:spPr>
          <a:xfrm>
            <a:off x="3911328" y="3963932"/>
            <a:ext cx="0" cy="157864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6" name="Straight Arrow Connector 515">
            <a:extLst>
              <a:ext uri="{FF2B5EF4-FFF2-40B4-BE49-F238E27FC236}">
                <a16:creationId xmlns:a16="http://schemas.microsoft.com/office/drawing/2014/main" id="{203F1180-3B28-6A75-1431-05BF948018DB}"/>
              </a:ext>
            </a:extLst>
          </p:cNvPr>
          <p:cNvCxnSpPr>
            <a:cxnSpLocks/>
          </p:cNvCxnSpPr>
          <p:nvPr/>
        </p:nvCxnSpPr>
        <p:spPr>
          <a:xfrm>
            <a:off x="2532924" y="3976171"/>
            <a:ext cx="0" cy="1589814"/>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22" name="Group 521">
            <a:extLst>
              <a:ext uri="{FF2B5EF4-FFF2-40B4-BE49-F238E27FC236}">
                <a16:creationId xmlns:a16="http://schemas.microsoft.com/office/drawing/2014/main" id="{0414EAF4-7749-3028-D935-EDF5BCBD55F5}"/>
              </a:ext>
            </a:extLst>
          </p:cNvPr>
          <p:cNvGrpSpPr/>
          <p:nvPr/>
        </p:nvGrpSpPr>
        <p:grpSpPr>
          <a:xfrm>
            <a:off x="5935425" y="2488184"/>
            <a:ext cx="913789" cy="1568111"/>
            <a:chOff x="7552257" y="3796100"/>
            <a:chExt cx="1525138" cy="2617217"/>
          </a:xfrm>
        </p:grpSpPr>
        <p:cxnSp>
          <p:nvCxnSpPr>
            <p:cNvPr id="523" name="Straight Connector 522">
              <a:extLst>
                <a:ext uri="{FF2B5EF4-FFF2-40B4-BE49-F238E27FC236}">
                  <a16:creationId xmlns:a16="http://schemas.microsoft.com/office/drawing/2014/main" id="{BFBAF6BF-0B0B-6020-1CF9-E21B5EFB47E9}"/>
                </a:ext>
              </a:extLst>
            </p:cNvPr>
            <p:cNvCxnSpPr>
              <a:cxnSpLocks/>
              <a:stCxn id="526" idx="2"/>
              <a:endCxn id="525" idx="0"/>
            </p:cNvCxnSpPr>
            <p:nvPr/>
          </p:nvCxnSpPr>
          <p:spPr>
            <a:xfrm flipH="1" flipV="1">
              <a:off x="7659200" y="3976170"/>
              <a:ext cx="8206" cy="1733418"/>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27750389-4D3D-9A99-9E41-8D61BA423436}"/>
                </a:ext>
              </a:extLst>
            </p:cNvPr>
            <p:cNvCxnSpPr>
              <a:cxnSpLocks/>
              <a:endCxn id="525" idx="2"/>
            </p:cNvCxnSpPr>
            <p:nvPr/>
          </p:nvCxnSpPr>
          <p:spPr>
            <a:xfrm flipV="1">
              <a:off x="8284780" y="3975671"/>
              <a:ext cx="0" cy="1603215"/>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5" name="Arc 524">
              <a:extLst>
                <a:ext uri="{FF2B5EF4-FFF2-40B4-BE49-F238E27FC236}">
                  <a16:creationId xmlns:a16="http://schemas.microsoft.com/office/drawing/2014/main" id="{B2E5ED95-3270-2100-BD13-A29E10D814D2}"/>
                </a:ext>
              </a:extLst>
            </p:cNvPr>
            <p:cNvSpPr/>
            <p:nvPr/>
          </p:nvSpPr>
          <p:spPr>
            <a:xfrm>
              <a:off x="7659120" y="3796100"/>
              <a:ext cx="625761" cy="368497"/>
            </a:xfrm>
            <a:prstGeom prst="arc">
              <a:avLst>
                <a:gd name="adj1" fmla="val 10863109"/>
                <a:gd name="adj2" fmla="val 21548595"/>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6" name="Arc 525">
              <a:extLst>
                <a:ext uri="{FF2B5EF4-FFF2-40B4-BE49-F238E27FC236}">
                  <a16:creationId xmlns:a16="http://schemas.microsoft.com/office/drawing/2014/main" id="{C87F84FA-0FAC-2F48-5374-15B5E90FD0FF}"/>
                </a:ext>
              </a:extLst>
            </p:cNvPr>
            <p:cNvSpPr/>
            <p:nvPr/>
          </p:nvSpPr>
          <p:spPr>
            <a:xfrm rot="10800000">
              <a:off x="7666941" y="5518398"/>
              <a:ext cx="625761" cy="362603"/>
            </a:xfrm>
            <a:prstGeom prst="arc">
              <a:avLst>
                <a:gd name="adj1" fmla="val 10863109"/>
                <a:gd name="adj2" fmla="val 21450571"/>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27" name="Straight Connector 526">
              <a:extLst>
                <a:ext uri="{FF2B5EF4-FFF2-40B4-BE49-F238E27FC236}">
                  <a16:creationId xmlns:a16="http://schemas.microsoft.com/office/drawing/2014/main" id="{9450BB1F-B383-3111-3EAC-45ECC817BF48}"/>
                </a:ext>
              </a:extLst>
            </p:cNvPr>
            <p:cNvCxnSpPr>
              <a:cxnSpLocks/>
            </p:cNvCxnSpPr>
            <p:nvPr/>
          </p:nvCxnSpPr>
          <p:spPr>
            <a:xfrm rot="5400000">
              <a:off x="8466496" y="4251689"/>
              <a:ext cx="0" cy="42855"/>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a:extLst>
                <a:ext uri="{FF2B5EF4-FFF2-40B4-BE49-F238E27FC236}">
                  <a16:creationId xmlns:a16="http://schemas.microsoft.com/office/drawing/2014/main" id="{F747273A-2115-6833-CE55-3C87E53B9F2D}"/>
                </a:ext>
              </a:extLst>
            </p:cNvPr>
            <p:cNvCxnSpPr>
              <a:cxnSpLocks/>
            </p:cNvCxnSpPr>
            <p:nvPr/>
          </p:nvCxnSpPr>
          <p:spPr>
            <a:xfrm rot="5400000">
              <a:off x="8426380" y="4334661"/>
              <a:ext cx="123089"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6E97FD04-080D-DDEE-1EAC-D7B1109FF67A}"/>
                </a:ext>
              </a:extLst>
            </p:cNvPr>
            <p:cNvCxnSpPr>
              <a:cxnSpLocks/>
            </p:cNvCxnSpPr>
            <p:nvPr/>
          </p:nvCxnSpPr>
          <p:spPr>
            <a:xfrm rot="5400000">
              <a:off x="8443885" y="4350860"/>
              <a:ext cx="0" cy="90689"/>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a:extLst>
                <a:ext uri="{FF2B5EF4-FFF2-40B4-BE49-F238E27FC236}">
                  <a16:creationId xmlns:a16="http://schemas.microsoft.com/office/drawing/2014/main" id="{29DFE6C0-F044-8D9A-0F31-189BE25C74FC}"/>
                </a:ext>
              </a:extLst>
            </p:cNvPr>
            <p:cNvCxnSpPr>
              <a:cxnSpLocks/>
            </p:cNvCxnSpPr>
            <p:nvPr/>
          </p:nvCxnSpPr>
          <p:spPr>
            <a:xfrm flipV="1">
              <a:off x="8050877" y="5927531"/>
              <a:ext cx="0" cy="327566"/>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834DB935-113F-8CF4-43A5-A22BDD53C866}"/>
                </a:ext>
              </a:extLst>
            </p:cNvPr>
            <p:cNvCxnSpPr>
              <a:cxnSpLocks/>
            </p:cNvCxnSpPr>
            <p:nvPr/>
          </p:nvCxnSpPr>
          <p:spPr>
            <a:xfrm flipV="1">
              <a:off x="7927791" y="5895498"/>
              <a:ext cx="0" cy="517819"/>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532" name="Group 531">
              <a:extLst>
                <a:ext uri="{FF2B5EF4-FFF2-40B4-BE49-F238E27FC236}">
                  <a16:creationId xmlns:a16="http://schemas.microsoft.com/office/drawing/2014/main" id="{5F0F321C-27CB-1E4A-6FD1-C75028A2A39F}"/>
                </a:ext>
              </a:extLst>
            </p:cNvPr>
            <p:cNvGrpSpPr/>
            <p:nvPr/>
          </p:nvGrpSpPr>
          <p:grpSpPr>
            <a:xfrm>
              <a:off x="8441145" y="5077309"/>
              <a:ext cx="636250" cy="870391"/>
              <a:chOff x="8540515" y="4228448"/>
              <a:chExt cx="636250" cy="870391"/>
            </a:xfrm>
          </p:grpSpPr>
          <p:cxnSp>
            <p:nvCxnSpPr>
              <p:cNvPr id="130" name="Straight Connector 129">
                <a:extLst>
                  <a:ext uri="{FF2B5EF4-FFF2-40B4-BE49-F238E27FC236}">
                    <a16:creationId xmlns:a16="http://schemas.microsoft.com/office/drawing/2014/main" id="{BF904E6B-DD84-FEB4-64EA-C5108F5993CE}"/>
                  </a:ext>
                </a:extLst>
              </p:cNvPr>
              <p:cNvCxnSpPr>
                <a:cxnSpLocks/>
                <a:endCxn id="132" idx="0"/>
              </p:cNvCxnSpPr>
              <p:nvPr/>
            </p:nvCxnSpPr>
            <p:spPr>
              <a:xfrm flipV="1">
                <a:off x="8547732" y="4406955"/>
                <a:ext cx="0" cy="323070"/>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D6BDB72-27FA-6CDB-8418-022E1FE72422}"/>
                  </a:ext>
                </a:extLst>
              </p:cNvPr>
              <p:cNvCxnSpPr>
                <a:cxnSpLocks/>
                <a:endCxn id="132" idx="2"/>
              </p:cNvCxnSpPr>
              <p:nvPr/>
            </p:nvCxnSpPr>
            <p:spPr>
              <a:xfrm flipV="1">
                <a:off x="9173240" y="4408019"/>
                <a:ext cx="0" cy="481778"/>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2" name="Arc 131">
                <a:extLst>
                  <a:ext uri="{FF2B5EF4-FFF2-40B4-BE49-F238E27FC236}">
                    <a16:creationId xmlns:a16="http://schemas.microsoft.com/office/drawing/2014/main" id="{8C6F5E05-37D4-F140-9C6D-B983F85A8E5A}"/>
                  </a:ext>
                </a:extLst>
              </p:cNvPr>
              <p:cNvSpPr/>
              <p:nvPr/>
            </p:nvSpPr>
            <p:spPr>
              <a:xfrm>
                <a:off x="8547580" y="4228448"/>
                <a:ext cx="625761" cy="368497"/>
              </a:xfrm>
              <a:prstGeom prst="arc">
                <a:avLst>
                  <a:gd name="adj1" fmla="val 10863109"/>
                  <a:gd name="adj2" fmla="val 21548595"/>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3" name="Straight Connector 132">
                <a:extLst>
                  <a:ext uri="{FF2B5EF4-FFF2-40B4-BE49-F238E27FC236}">
                    <a16:creationId xmlns:a16="http://schemas.microsoft.com/office/drawing/2014/main" id="{2516EC8C-CBA7-7DBF-2DA9-AC43BC0AA7BB}"/>
                  </a:ext>
                </a:extLst>
              </p:cNvPr>
              <p:cNvCxnSpPr>
                <a:cxnSpLocks/>
              </p:cNvCxnSpPr>
              <p:nvPr/>
            </p:nvCxnSpPr>
            <p:spPr>
              <a:xfrm>
                <a:off x="8540515" y="4877714"/>
                <a:ext cx="343082" cy="221125"/>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DBDBB13-7DEA-8985-CF90-31A802251BA1}"/>
                  </a:ext>
                </a:extLst>
              </p:cNvPr>
              <p:cNvCxnSpPr>
                <a:cxnSpLocks/>
              </p:cNvCxnSpPr>
              <p:nvPr/>
            </p:nvCxnSpPr>
            <p:spPr>
              <a:xfrm flipH="1">
                <a:off x="8879359" y="4881167"/>
                <a:ext cx="297406" cy="209920"/>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33" name="Straight Connector 532">
              <a:extLst>
                <a:ext uri="{FF2B5EF4-FFF2-40B4-BE49-F238E27FC236}">
                  <a16:creationId xmlns:a16="http://schemas.microsoft.com/office/drawing/2014/main" id="{AC85C48F-3691-0708-CC09-69C61603EC16}"/>
                </a:ext>
              </a:extLst>
            </p:cNvPr>
            <p:cNvCxnSpPr>
              <a:cxnSpLocks/>
            </p:cNvCxnSpPr>
            <p:nvPr/>
          </p:nvCxnSpPr>
          <p:spPr>
            <a:xfrm flipV="1">
              <a:off x="7819913" y="3975880"/>
              <a:ext cx="0" cy="1740410"/>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4" name="Straight Connector 533">
              <a:extLst>
                <a:ext uri="{FF2B5EF4-FFF2-40B4-BE49-F238E27FC236}">
                  <a16:creationId xmlns:a16="http://schemas.microsoft.com/office/drawing/2014/main" id="{76C03FFD-0DAD-01EB-F1CD-CCFA0638E3AA}"/>
                </a:ext>
              </a:extLst>
            </p:cNvPr>
            <p:cNvCxnSpPr>
              <a:cxnSpLocks/>
            </p:cNvCxnSpPr>
            <p:nvPr/>
          </p:nvCxnSpPr>
          <p:spPr>
            <a:xfrm flipH="1" flipV="1">
              <a:off x="7978386" y="3976422"/>
              <a:ext cx="1435" cy="1759104"/>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5" name="Straight Connector 534">
              <a:extLst>
                <a:ext uri="{FF2B5EF4-FFF2-40B4-BE49-F238E27FC236}">
                  <a16:creationId xmlns:a16="http://schemas.microsoft.com/office/drawing/2014/main" id="{E442DB42-480E-B514-B52F-495390D81E21}"/>
                </a:ext>
              </a:extLst>
            </p:cNvPr>
            <p:cNvCxnSpPr>
              <a:cxnSpLocks/>
            </p:cNvCxnSpPr>
            <p:nvPr/>
          </p:nvCxnSpPr>
          <p:spPr>
            <a:xfrm flipV="1">
              <a:off x="8142963" y="3975880"/>
              <a:ext cx="0" cy="1736399"/>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6" name="Straight Connector 535">
              <a:extLst>
                <a:ext uri="{FF2B5EF4-FFF2-40B4-BE49-F238E27FC236}">
                  <a16:creationId xmlns:a16="http://schemas.microsoft.com/office/drawing/2014/main" id="{F353F58E-3083-25F2-736F-44E5368F01B0}"/>
                </a:ext>
              </a:extLst>
            </p:cNvPr>
            <p:cNvCxnSpPr>
              <a:cxnSpLocks/>
            </p:cNvCxnSpPr>
            <p:nvPr/>
          </p:nvCxnSpPr>
          <p:spPr>
            <a:xfrm flipH="1">
              <a:off x="7927789" y="6003961"/>
              <a:ext cx="905015" cy="399467"/>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29E718DA-11FE-6CAD-ADED-90AE692551DB}"/>
                </a:ext>
              </a:extLst>
            </p:cNvPr>
            <p:cNvCxnSpPr>
              <a:cxnSpLocks/>
            </p:cNvCxnSpPr>
            <p:nvPr/>
          </p:nvCxnSpPr>
          <p:spPr>
            <a:xfrm flipH="1">
              <a:off x="8043381" y="5957432"/>
              <a:ext cx="669080" cy="297665"/>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538" name="Group 537">
              <a:extLst>
                <a:ext uri="{FF2B5EF4-FFF2-40B4-BE49-F238E27FC236}">
                  <a16:creationId xmlns:a16="http://schemas.microsoft.com/office/drawing/2014/main" id="{827677B1-4E05-378F-5C16-2DA05874405F}"/>
                </a:ext>
              </a:extLst>
            </p:cNvPr>
            <p:cNvGrpSpPr/>
            <p:nvPr/>
          </p:nvGrpSpPr>
          <p:grpSpPr>
            <a:xfrm rot="5400000">
              <a:off x="8726726" y="5897072"/>
              <a:ext cx="90689" cy="123089"/>
              <a:chOff x="6232420" y="4294700"/>
              <a:chExt cx="86490" cy="117389"/>
            </a:xfrm>
          </p:grpSpPr>
          <p:cxnSp>
            <p:nvCxnSpPr>
              <p:cNvPr id="128" name="Straight Connector 127">
                <a:extLst>
                  <a:ext uri="{FF2B5EF4-FFF2-40B4-BE49-F238E27FC236}">
                    <a16:creationId xmlns:a16="http://schemas.microsoft.com/office/drawing/2014/main" id="{D9FE7F53-71D0-837A-DDC7-BE276C7092FB}"/>
                  </a:ext>
                </a:extLst>
              </p:cNvPr>
              <p:cNvCxnSpPr>
                <a:cxnSpLocks/>
              </p:cNvCxnSpPr>
              <p:nvPr/>
            </p:nvCxnSpPr>
            <p:spPr>
              <a:xfrm rot="16200000">
                <a:off x="6254100" y="4391653"/>
                <a:ext cx="0" cy="4087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881E0CC4-B2C2-4DDE-C9BE-9E6E20CDD384}"/>
                  </a:ext>
                </a:extLst>
              </p:cNvPr>
              <p:cNvCxnSpPr>
                <a:cxnSpLocks/>
              </p:cNvCxnSpPr>
              <p:nvPr/>
            </p:nvCxnSpPr>
            <p:spPr>
              <a:xfrm rot="16200000">
                <a:off x="6275665" y="4251455"/>
                <a:ext cx="0" cy="8649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39" name="Group 538">
              <a:extLst>
                <a:ext uri="{FF2B5EF4-FFF2-40B4-BE49-F238E27FC236}">
                  <a16:creationId xmlns:a16="http://schemas.microsoft.com/office/drawing/2014/main" id="{E89B5B04-DDD1-A747-44DF-28EAFD40FE74}"/>
                </a:ext>
              </a:extLst>
            </p:cNvPr>
            <p:cNvGrpSpPr/>
            <p:nvPr/>
          </p:nvGrpSpPr>
          <p:grpSpPr>
            <a:xfrm rot="5400000">
              <a:off x="8730006" y="4980106"/>
              <a:ext cx="90689" cy="123090"/>
              <a:chOff x="6232420" y="4294699"/>
              <a:chExt cx="86490" cy="117390"/>
            </a:xfrm>
          </p:grpSpPr>
          <p:cxnSp>
            <p:nvCxnSpPr>
              <p:cNvPr id="552" name="Straight Connector 551">
                <a:extLst>
                  <a:ext uri="{FF2B5EF4-FFF2-40B4-BE49-F238E27FC236}">
                    <a16:creationId xmlns:a16="http://schemas.microsoft.com/office/drawing/2014/main" id="{11A466A8-B697-C5CB-2AAD-02C25D2B6589}"/>
                  </a:ext>
                </a:extLst>
              </p:cNvPr>
              <p:cNvCxnSpPr>
                <a:cxnSpLocks/>
              </p:cNvCxnSpPr>
              <p:nvPr/>
            </p:nvCxnSpPr>
            <p:spPr>
              <a:xfrm rot="16200000">
                <a:off x="6254100" y="4391653"/>
                <a:ext cx="0" cy="4087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3" name="Straight Connector 552">
                <a:extLst>
                  <a:ext uri="{FF2B5EF4-FFF2-40B4-BE49-F238E27FC236}">
                    <a16:creationId xmlns:a16="http://schemas.microsoft.com/office/drawing/2014/main" id="{6AADBEDE-B4AD-6CE4-122B-CCDF8F83476C}"/>
                  </a:ext>
                </a:extLst>
              </p:cNvPr>
              <p:cNvCxnSpPr>
                <a:cxnSpLocks/>
              </p:cNvCxnSpPr>
              <p:nvPr/>
            </p:nvCxnSpPr>
            <p:spPr>
              <a:xfrm rot="16200000">
                <a:off x="6174970" y="4353394"/>
                <a:ext cx="117389"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2A744D60-F608-A4CD-A9A5-27D81F39C6C5}"/>
                  </a:ext>
                </a:extLst>
              </p:cNvPr>
              <p:cNvCxnSpPr>
                <a:cxnSpLocks/>
              </p:cNvCxnSpPr>
              <p:nvPr/>
            </p:nvCxnSpPr>
            <p:spPr>
              <a:xfrm rot="16200000">
                <a:off x="6275665" y="4251455"/>
                <a:ext cx="0" cy="8649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540" name="Straight Connector 539">
              <a:extLst>
                <a:ext uri="{FF2B5EF4-FFF2-40B4-BE49-F238E27FC236}">
                  <a16:creationId xmlns:a16="http://schemas.microsoft.com/office/drawing/2014/main" id="{F99803FA-7D09-1911-5FE2-A4ACF509AA36}"/>
                </a:ext>
              </a:extLst>
            </p:cNvPr>
            <p:cNvCxnSpPr>
              <a:cxnSpLocks/>
            </p:cNvCxnSpPr>
            <p:nvPr/>
          </p:nvCxnSpPr>
          <p:spPr>
            <a:xfrm flipH="1">
              <a:off x="8291267" y="5578887"/>
              <a:ext cx="166559"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85112EE6-4CA8-EE82-9649-B981997E3001}"/>
                </a:ext>
              </a:extLst>
            </p:cNvPr>
            <p:cNvCxnSpPr>
              <a:cxnSpLocks/>
            </p:cNvCxnSpPr>
            <p:nvPr/>
          </p:nvCxnSpPr>
          <p:spPr>
            <a:xfrm rot="5400000">
              <a:off x="8365435" y="5630383"/>
              <a:ext cx="0" cy="171814"/>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542" name="Group 541">
              <a:extLst>
                <a:ext uri="{FF2B5EF4-FFF2-40B4-BE49-F238E27FC236}">
                  <a16:creationId xmlns:a16="http://schemas.microsoft.com/office/drawing/2014/main" id="{2D781E2C-AF4E-A24A-9890-7385495DF378}"/>
                </a:ext>
              </a:extLst>
            </p:cNvPr>
            <p:cNvGrpSpPr/>
            <p:nvPr/>
          </p:nvGrpSpPr>
          <p:grpSpPr>
            <a:xfrm>
              <a:off x="7552257" y="4019741"/>
              <a:ext cx="114683" cy="620790"/>
              <a:chOff x="7552257" y="4019741"/>
              <a:chExt cx="114683" cy="620790"/>
            </a:xfrm>
          </p:grpSpPr>
          <p:sp>
            <p:nvSpPr>
              <p:cNvPr id="549" name="Arc 548">
                <a:extLst>
                  <a:ext uri="{FF2B5EF4-FFF2-40B4-BE49-F238E27FC236}">
                    <a16:creationId xmlns:a16="http://schemas.microsoft.com/office/drawing/2014/main" id="{A0BDA9F2-8342-CC27-CC79-A86400FE67DA}"/>
                  </a:ext>
                </a:extLst>
              </p:cNvPr>
              <p:cNvSpPr/>
              <p:nvPr/>
            </p:nvSpPr>
            <p:spPr>
              <a:xfrm flipH="1">
                <a:off x="7552257" y="4028792"/>
                <a:ext cx="77185" cy="611739"/>
              </a:xfrm>
              <a:prstGeom prst="arc">
                <a:avLst>
                  <a:gd name="adj1" fmla="val 16517350"/>
                  <a:gd name="adj2" fmla="val 5034522"/>
                </a:avLst>
              </a:prstGeom>
              <a:ln w="12700">
                <a:solidFill>
                  <a:schemeClr val="tx1">
                    <a:lumMod val="85000"/>
                    <a:lumOff val="1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550" name="Straight Connector 549">
                <a:extLst>
                  <a:ext uri="{FF2B5EF4-FFF2-40B4-BE49-F238E27FC236}">
                    <a16:creationId xmlns:a16="http://schemas.microsoft.com/office/drawing/2014/main" id="{E83918B2-BD2A-740B-2913-1F97D4ED9628}"/>
                  </a:ext>
                </a:extLst>
              </p:cNvPr>
              <p:cNvCxnSpPr>
                <a:cxnSpLocks/>
                <a:stCxn id="549" idx="0"/>
              </p:cNvCxnSpPr>
              <p:nvPr/>
            </p:nvCxnSpPr>
            <p:spPr>
              <a:xfrm flipV="1">
                <a:off x="7568019" y="4019741"/>
                <a:ext cx="98921" cy="68312"/>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1" name="Straight Connector 550">
                <a:extLst>
                  <a:ext uri="{FF2B5EF4-FFF2-40B4-BE49-F238E27FC236}">
                    <a16:creationId xmlns:a16="http://schemas.microsoft.com/office/drawing/2014/main" id="{AA216121-4E1C-5B5D-E53B-FED9C8A48012}"/>
                  </a:ext>
                </a:extLst>
              </p:cNvPr>
              <p:cNvCxnSpPr>
                <a:cxnSpLocks/>
              </p:cNvCxnSpPr>
              <p:nvPr/>
            </p:nvCxnSpPr>
            <p:spPr>
              <a:xfrm>
                <a:off x="7562272" y="4573816"/>
                <a:ext cx="92481" cy="6090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43" name="Group 542">
              <a:extLst>
                <a:ext uri="{FF2B5EF4-FFF2-40B4-BE49-F238E27FC236}">
                  <a16:creationId xmlns:a16="http://schemas.microsoft.com/office/drawing/2014/main" id="{E1DE653B-D5CB-1263-D5C7-36EA7D3C3C93}"/>
                </a:ext>
              </a:extLst>
            </p:cNvPr>
            <p:cNvGrpSpPr/>
            <p:nvPr/>
          </p:nvGrpSpPr>
          <p:grpSpPr>
            <a:xfrm rot="10800000">
              <a:off x="8285308" y="4024875"/>
              <a:ext cx="114683" cy="620790"/>
              <a:chOff x="7552257" y="4019741"/>
              <a:chExt cx="114683" cy="620790"/>
            </a:xfrm>
          </p:grpSpPr>
          <p:sp>
            <p:nvSpPr>
              <p:cNvPr id="546" name="Arc 545">
                <a:extLst>
                  <a:ext uri="{FF2B5EF4-FFF2-40B4-BE49-F238E27FC236}">
                    <a16:creationId xmlns:a16="http://schemas.microsoft.com/office/drawing/2014/main" id="{430303A2-7CBB-7864-E293-2357ACDD7F3F}"/>
                  </a:ext>
                </a:extLst>
              </p:cNvPr>
              <p:cNvSpPr/>
              <p:nvPr/>
            </p:nvSpPr>
            <p:spPr>
              <a:xfrm flipH="1">
                <a:off x="7552257" y="4028792"/>
                <a:ext cx="77185" cy="611739"/>
              </a:xfrm>
              <a:prstGeom prst="arc">
                <a:avLst>
                  <a:gd name="adj1" fmla="val 16517350"/>
                  <a:gd name="adj2" fmla="val 5034522"/>
                </a:avLst>
              </a:prstGeom>
              <a:ln w="12700">
                <a:solidFill>
                  <a:schemeClr val="tx1">
                    <a:lumMod val="85000"/>
                    <a:lumOff val="15000"/>
                  </a:schemeClr>
                </a:solidFill>
              </a:ln>
            </p:spPr>
            <p:style>
              <a:lnRef idx="1">
                <a:schemeClr val="accent3"/>
              </a:lnRef>
              <a:fillRef idx="0">
                <a:schemeClr val="accent3"/>
              </a:fillRef>
              <a:effectRef idx="0">
                <a:schemeClr val="accent3"/>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547" name="Straight Connector 546">
                <a:extLst>
                  <a:ext uri="{FF2B5EF4-FFF2-40B4-BE49-F238E27FC236}">
                    <a16:creationId xmlns:a16="http://schemas.microsoft.com/office/drawing/2014/main" id="{F3CFB2ED-98DD-10EE-FD7A-936EDFC87C7E}"/>
                  </a:ext>
                </a:extLst>
              </p:cNvPr>
              <p:cNvCxnSpPr>
                <a:cxnSpLocks/>
                <a:stCxn id="546" idx="0"/>
              </p:cNvCxnSpPr>
              <p:nvPr/>
            </p:nvCxnSpPr>
            <p:spPr>
              <a:xfrm flipV="1">
                <a:off x="7568019" y="4019741"/>
                <a:ext cx="98921" cy="68312"/>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A82C1380-B491-B6CA-29EF-C2C03B2A8B24}"/>
                  </a:ext>
                </a:extLst>
              </p:cNvPr>
              <p:cNvCxnSpPr>
                <a:cxnSpLocks/>
              </p:cNvCxnSpPr>
              <p:nvPr/>
            </p:nvCxnSpPr>
            <p:spPr>
              <a:xfrm>
                <a:off x="7562272" y="4573816"/>
                <a:ext cx="92481" cy="6090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544" name="Straight Connector 543">
              <a:extLst>
                <a:ext uri="{FF2B5EF4-FFF2-40B4-BE49-F238E27FC236}">
                  <a16:creationId xmlns:a16="http://schemas.microsoft.com/office/drawing/2014/main" id="{9B07B1B1-7067-4633-EDC1-E0E5F66D1094}"/>
                </a:ext>
              </a:extLst>
            </p:cNvPr>
            <p:cNvCxnSpPr>
              <a:cxnSpLocks/>
            </p:cNvCxnSpPr>
            <p:nvPr/>
          </p:nvCxnSpPr>
          <p:spPr>
            <a:xfrm flipH="1" flipV="1">
              <a:off x="8063042" y="3976794"/>
              <a:ext cx="1435" cy="1759104"/>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631BD2D9-8D65-174B-9376-62A06A2C7B1A}"/>
                </a:ext>
              </a:extLst>
            </p:cNvPr>
            <p:cNvCxnSpPr>
              <a:cxnSpLocks/>
            </p:cNvCxnSpPr>
            <p:nvPr/>
          </p:nvCxnSpPr>
          <p:spPr>
            <a:xfrm flipH="1" flipV="1">
              <a:off x="7897918" y="3976422"/>
              <a:ext cx="1435" cy="1759104"/>
            </a:xfrm>
            <a:prstGeom prst="line">
              <a:avLst/>
            </a:prstGeom>
            <a:ln w="19050">
              <a:solidFill>
                <a:schemeClr val="tx1">
                  <a:lumMod val="85000"/>
                  <a:lumOff val="1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36" name="Straight Arrow Connector 135">
            <a:extLst>
              <a:ext uri="{FF2B5EF4-FFF2-40B4-BE49-F238E27FC236}">
                <a16:creationId xmlns:a16="http://schemas.microsoft.com/office/drawing/2014/main" id="{7DA7BCCC-B39B-0A5B-34E2-9DD5EF32F50F}"/>
              </a:ext>
            </a:extLst>
          </p:cNvPr>
          <p:cNvCxnSpPr>
            <a:cxnSpLocks/>
          </p:cNvCxnSpPr>
          <p:nvPr/>
        </p:nvCxnSpPr>
        <p:spPr>
          <a:xfrm>
            <a:off x="4849402" y="2951071"/>
            <a:ext cx="985861"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1E8D1FB1-CF33-8F9A-7307-852EF2158B8C}"/>
              </a:ext>
            </a:extLst>
          </p:cNvPr>
          <p:cNvGrpSpPr/>
          <p:nvPr/>
        </p:nvGrpSpPr>
        <p:grpSpPr>
          <a:xfrm>
            <a:off x="7478191" y="2420813"/>
            <a:ext cx="625755" cy="886379"/>
            <a:chOff x="3385207" y="1931721"/>
            <a:chExt cx="625755" cy="886379"/>
          </a:xfrm>
        </p:grpSpPr>
        <p:grpSp>
          <p:nvGrpSpPr>
            <p:cNvPr id="157" name="Group 156">
              <a:extLst>
                <a:ext uri="{FF2B5EF4-FFF2-40B4-BE49-F238E27FC236}">
                  <a16:creationId xmlns:a16="http://schemas.microsoft.com/office/drawing/2014/main" id="{9546431D-5858-007C-7D68-350DA9A83A06}"/>
                </a:ext>
              </a:extLst>
            </p:cNvPr>
            <p:cNvGrpSpPr/>
            <p:nvPr/>
          </p:nvGrpSpPr>
          <p:grpSpPr>
            <a:xfrm>
              <a:off x="3385207" y="1931721"/>
              <a:ext cx="625755" cy="886379"/>
              <a:chOff x="6575401" y="2381100"/>
              <a:chExt cx="415731" cy="1093331"/>
            </a:xfrm>
          </p:grpSpPr>
          <p:cxnSp>
            <p:nvCxnSpPr>
              <p:cNvPr id="181" name="Straight Connector 180">
                <a:extLst>
                  <a:ext uri="{FF2B5EF4-FFF2-40B4-BE49-F238E27FC236}">
                    <a16:creationId xmlns:a16="http://schemas.microsoft.com/office/drawing/2014/main" id="{45DF464B-4E60-1485-6B5C-AB194B5BEC66}"/>
                  </a:ext>
                </a:extLst>
              </p:cNvPr>
              <p:cNvCxnSpPr>
                <a:cxnSpLocks/>
                <a:stCxn id="595" idx="2"/>
                <a:endCxn id="706" idx="0"/>
              </p:cNvCxnSpPr>
              <p:nvPr/>
            </p:nvCxnSpPr>
            <p:spPr>
              <a:xfrm flipH="1" flipV="1">
                <a:off x="6575452" y="2606024"/>
                <a:ext cx="3939" cy="66450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CE3FE112-5524-98C0-26EB-0424A99B29B7}"/>
                  </a:ext>
                </a:extLst>
              </p:cNvPr>
              <p:cNvCxnSpPr>
                <a:cxnSpLocks/>
                <a:stCxn id="594" idx="0"/>
                <a:endCxn id="708" idx="2"/>
              </p:cNvCxnSpPr>
              <p:nvPr/>
            </p:nvCxnSpPr>
            <p:spPr>
              <a:xfrm flipH="1" flipV="1">
                <a:off x="6987142" y="2591177"/>
                <a:ext cx="3939" cy="66450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93" name="Group 592">
                <a:extLst>
                  <a:ext uri="{FF2B5EF4-FFF2-40B4-BE49-F238E27FC236}">
                    <a16:creationId xmlns:a16="http://schemas.microsoft.com/office/drawing/2014/main" id="{03DBA03D-0CB6-76F8-C5FC-4A22466FD6F3}"/>
                  </a:ext>
                </a:extLst>
              </p:cNvPr>
              <p:cNvGrpSpPr/>
              <p:nvPr/>
            </p:nvGrpSpPr>
            <p:grpSpPr>
              <a:xfrm>
                <a:off x="6575401" y="2381100"/>
                <a:ext cx="412563" cy="394175"/>
                <a:chOff x="6575401" y="2381100"/>
                <a:chExt cx="412563" cy="394175"/>
              </a:xfrm>
            </p:grpSpPr>
            <p:sp>
              <p:nvSpPr>
                <p:cNvPr id="706" name="Arc 705">
                  <a:extLst>
                    <a:ext uri="{FF2B5EF4-FFF2-40B4-BE49-F238E27FC236}">
                      <a16:creationId xmlns:a16="http://schemas.microsoft.com/office/drawing/2014/main" id="{1F36A883-09D1-A933-9CF2-5F296D196357}"/>
                    </a:ext>
                  </a:extLst>
                </p:cNvPr>
                <p:cNvSpPr/>
                <p:nvPr/>
              </p:nvSpPr>
              <p:spPr>
                <a:xfrm>
                  <a:off x="6575401" y="2444205"/>
                  <a:ext cx="404884" cy="331070"/>
                </a:xfrm>
                <a:prstGeom prst="arc">
                  <a:avLst>
                    <a:gd name="adj1" fmla="val 10863109"/>
                    <a:gd name="adj2" fmla="val 1445176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8" name="Arc 707">
                  <a:extLst>
                    <a:ext uri="{FF2B5EF4-FFF2-40B4-BE49-F238E27FC236}">
                      <a16:creationId xmlns:a16="http://schemas.microsoft.com/office/drawing/2014/main" id="{F093B866-4E68-C570-CB97-3592C8368E2F}"/>
                    </a:ext>
                  </a:extLst>
                </p:cNvPr>
                <p:cNvSpPr/>
                <p:nvPr/>
              </p:nvSpPr>
              <p:spPr>
                <a:xfrm>
                  <a:off x="6583080" y="2440548"/>
                  <a:ext cx="404884" cy="331070"/>
                </a:xfrm>
                <a:prstGeom prst="arc">
                  <a:avLst>
                    <a:gd name="adj1" fmla="val 17981082"/>
                    <a:gd name="adj2" fmla="val 2134630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09" name="Straight Connector 708">
                  <a:extLst>
                    <a:ext uri="{FF2B5EF4-FFF2-40B4-BE49-F238E27FC236}">
                      <a16:creationId xmlns:a16="http://schemas.microsoft.com/office/drawing/2014/main" id="{A087A849-D538-6034-79B0-9AB07BB41E04}"/>
                    </a:ext>
                  </a:extLst>
                </p:cNvPr>
                <p:cNvCxnSpPr>
                  <a:cxnSpLocks/>
                </p:cNvCxnSpPr>
                <p:nvPr/>
              </p:nvCxnSpPr>
              <p:spPr>
                <a:xfrm>
                  <a:off x="6728256" y="2382345"/>
                  <a:ext cx="0" cy="408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0" name="Straight Connector 709">
                  <a:extLst>
                    <a:ext uri="{FF2B5EF4-FFF2-40B4-BE49-F238E27FC236}">
                      <a16:creationId xmlns:a16="http://schemas.microsoft.com/office/drawing/2014/main" id="{E1A64979-2F3D-62F1-0655-AFD8E0151D59}"/>
                    </a:ext>
                  </a:extLst>
                </p:cNvPr>
                <p:cNvCxnSpPr>
                  <a:cxnSpLocks/>
                </p:cNvCxnSpPr>
                <p:nvPr/>
              </p:nvCxnSpPr>
              <p:spPr>
                <a:xfrm>
                  <a:off x="6728256" y="2382345"/>
                  <a:ext cx="1173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1" name="Straight Connector 710">
                  <a:extLst>
                    <a:ext uri="{FF2B5EF4-FFF2-40B4-BE49-F238E27FC236}">
                      <a16:creationId xmlns:a16="http://schemas.microsoft.com/office/drawing/2014/main" id="{FB833CAD-B871-A1A9-1C19-B8DF346CAA82}"/>
                    </a:ext>
                  </a:extLst>
                </p:cNvPr>
                <p:cNvCxnSpPr>
                  <a:cxnSpLocks/>
                </p:cNvCxnSpPr>
                <p:nvPr/>
              </p:nvCxnSpPr>
              <p:spPr>
                <a:xfrm>
                  <a:off x="6845645" y="2381100"/>
                  <a:ext cx="0" cy="864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4" name="Arc 593">
                <a:extLst>
                  <a:ext uri="{FF2B5EF4-FFF2-40B4-BE49-F238E27FC236}">
                    <a16:creationId xmlns:a16="http://schemas.microsoft.com/office/drawing/2014/main" id="{7BE966ED-73F7-7D48-DBF3-F2D159E64E79}"/>
                  </a:ext>
                </a:extLst>
              </p:cNvPr>
              <p:cNvSpPr/>
              <p:nvPr/>
            </p:nvSpPr>
            <p:spPr>
              <a:xfrm rot="10800000">
                <a:off x="6586248" y="3086434"/>
                <a:ext cx="404884" cy="331070"/>
              </a:xfrm>
              <a:prstGeom prst="arc">
                <a:avLst>
                  <a:gd name="adj1" fmla="val 10863109"/>
                  <a:gd name="adj2" fmla="val 1445176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5" name="Arc 594">
                <a:extLst>
                  <a:ext uri="{FF2B5EF4-FFF2-40B4-BE49-F238E27FC236}">
                    <a16:creationId xmlns:a16="http://schemas.microsoft.com/office/drawing/2014/main" id="{432C5D29-FB5D-D1DA-AFCB-61838F3092DA}"/>
                  </a:ext>
                </a:extLst>
              </p:cNvPr>
              <p:cNvSpPr/>
              <p:nvPr/>
            </p:nvSpPr>
            <p:spPr>
              <a:xfrm rot="10800000">
                <a:off x="6578569" y="3090091"/>
                <a:ext cx="404884" cy="331070"/>
              </a:xfrm>
              <a:prstGeom prst="arc">
                <a:avLst>
                  <a:gd name="adj1" fmla="val 17981082"/>
                  <a:gd name="adj2" fmla="val 2134630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99" name="Group 698">
                <a:extLst>
                  <a:ext uri="{FF2B5EF4-FFF2-40B4-BE49-F238E27FC236}">
                    <a16:creationId xmlns:a16="http://schemas.microsoft.com/office/drawing/2014/main" id="{37BC0639-EECC-FB3C-CFCC-4BD4B91DCB8F}"/>
                  </a:ext>
                </a:extLst>
              </p:cNvPr>
              <p:cNvGrpSpPr/>
              <p:nvPr/>
            </p:nvGrpSpPr>
            <p:grpSpPr>
              <a:xfrm>
                <a:off x="6733244" y="3387941"/>
                <a:ext cx="117389" cy="86490"/>
                <a:chOff x="6720888" y="3394119"/>
                <a:chExt cx="117389" cy="86490"/>
              </a:xfrm>
            </p:grpSpPr>
            <p:cxnSp>
              <p:nvCxnSpPr>
                <p:cNvPr id="703" name="Straight Connector 702">
                  <a:extLst>
                    <a:ext uri="{FF2B5EF4-FFF2-40B4-BE49-F238E27FC236}">
                      <a16:creationId xmlns:a16="http://schemas.microsoft.com/office/drawing/2014/main" id="{562E3073-B4D0-C9BD-179C-11D4EF85A280}"/>
                    </a:ext>
                  </a:extLst>
                </p:cNvPr>
                <p:cNvCxnSpPr>
                  <a:cxnSpLocks/>
                </p:cNvCxnSpPr>
                <p:nvPr/>
              </p:nvCxnSpPr>
              <p:spPr>
                <a:xfrm rot="10800000">
                  <a:off x="6838277" y="3438493"/>
                  <a:ext cx="0" cy="408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4" name="Straight Connector 703">
                  <a:extLst>
                    <a:ext uri="{FF2B5EF4-FFF2-40B4-BE49-F238E27FC236}">
                      <a16:creationId xmlns:a16="http://schemas.microsoft.com/office/drawing/2014/main" id="{6AA32724-A0B7-90B4-B4E7-F666126C4659}"/>
                    </a:ext>
                  </a:extLst>
                </p:cNvPr>
                <p:cNvCxnSpPr>
                  <a:cxnSpLocks/>
                </p:cNvCxnSpPr>
                <p:nvPr/>
              </p:nvCxnSpPr>
              <p:spPr>
                <a:xfrm rot="10800000">
                  <a:off x="6720888" y="3479364"/>
                  <a:ext cx="1173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5" name="Straight Connector 704">
                  <a:extLst>
                    <a:ext uri="{FF2B5EF4-FFF2-40B4-BE49-F238E27FC236}">
                      <a16:creationId xmlns:a16="http://schemas.microsoft.com/office/drawing/2014/main" id="{E100DA39-0E6E-740C-7E52-12F4596601D7}"/>
                    </a:ext>
                  </a:extLst>
                </p:cNvPr>
                <p:cNvCxnSpPr>
                  <a:cxnSpLocks/>
                </p:cNvCxnSpPr>
                <p:nvPr/>
              </p:nvCxnSpPr>
              <p:spPr>
                <a:xfrm rot="10800000">
                  <a:off x="6720888" y="3394119"/>
                  <a:ext cx="0" cy="864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63" name="TextBox 162">
              <a:extLst>
                <a:ext uri="{FF2B5EF4-FFF2-40B4-BE49-F238E27FC236}">
                  <a16:creationId xmlns:a16="http://schemas.microsoft.com/office/drawing/2014/main" id="{4094E1DF-9DD0-A9EE-7118-37EE47D6C7A0}"/>
                </a:ext>
              </a:extLst>
            </p:cNvPr>
            <p:cNvSpPr txBox="1"/>
            <p:nvPr/>
          </p:nvSpPr>
          <p:spPr>
            <a:xfrm>
              <a:off x="3455934" y="2234669"/>
              <a:ext cx="452817" cy="276999"/>
            </a:xfrm>
            <a:prstGeom prst="rect">
              <a:avLst/>
            </a:prstGeom>
            <a:noFill/>
          </p:spPr>
          <p:txBody>
            <a:bodyPr wrap="none" lIns="91440" tIns="45720" rIns="91440" bIns="45720" rtlCol="0" anchor="t">
              <a:spAutoFit/>
            </a:bodyPr>
            <a:lstStyle/>
            <a:p>
              <a:pPr algn="ctr"/>
              <a:r>
                <a:rPr lang="en-US" sz="1200" dirty="0">
                  <a:solidFill>
                    <a:srgbClr val="00375F"/>
                  </a:solidFill>
                </a:rPr>
                <a:t>GAC</a:t>
              </a:r>
              <a:endParaRPr lang="en-US" sz="1200" dirty="0">
                <a:solidFill>
                  <a:srgbClr val="00375F"/>
                </a:solidFill>
                <a:cs typeface="Arial"/>
              </a:endParaRPr>
            </a:p>
          </p:txBody>
        </p:sp>
      </p:grpSp>
      <p:cxnSp>
        <p:nvCxnSpPr>
          <p:cNvPr id="428" name="Straight Arrow Connector 427">
            <a:extLst>
              <a:ext uri="{FF2B5EF4-FFF2-40B4-BE49-F238E27FC236}">
                <a16:creationId xmlns:a16="http://schemas.microsoft.com/office/drawing/2014/main" id="{C2BD9C70-7689-E592-0B9C-F421054779AB}"/>
              </a:ext>
            </a:extLst>
          </p:cNvPr>
          <p:cNvCxnSpPr>
            <a:cxnSpLocks/>
          </p:cNvCxnSpPr>
          <p:nvPr/>
        </p:nvCxnSpPr>
        <p:spPr>
          <a:xfrm>
            <a:off x="8219326" y="2944518"/>
            <a:ext cx="658497"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44" name="Group 843">
            <a:extLst>
              <a:ext uri="{FF2B5EF4-FFF2-40B4-BE49-F238E27FC236}">
                <a16:creationId xmlns:a16="http://schemas.microsoft.com/office/drawing/2014/main" id="{C3A36A94-0973-35E5-56DC-06CC6442162D}"/>
              </a:ext>
            </a:extLst>
          </p:cNvPr>
          <p:cNvGrpSpPr/>
          <p:nvPr/>
        </p:nvGrpSpPr>
        <p:grpSpPr>
          <a:xfrm>
            <a:off x="3894580" y="3632982"/>
            <a:ext cx="907535" cy="1006785"/>
            <a:chOff x="1640423" y="3575944"/>
            <a:chExt cx="907535" cy="1006785"/>
          </a:xfrm>
        </p:grpSpPr>
        <p:cxnSp>
          <p:nvCxnSpPr>
            <p:cNvPr id="846" name="Straight Arrow Connector 845">
              <a:extLst>
                <a:ext uri="{FF2B5EF4-FFF2-40B4-BE49-F238E27FC236}">
                  <a16:creationId xmlns:a16="http://schemas.microsoft.com/office/drawing/2014/main" id="{A80181F6-DEDD-6A00-0D3C-6A2D28622F05}"/>
                </a:ext>
              </a:extLst>
            </p:cNvPr>
            <p:cNvCxnSpPr>
              <a:cxnSpLocks/>
            </p:cNvCxnSpPr>
            <p:nvPr/>
          </p:nvCxnSpPr>
          <p:spPr>
            <a:xfrm flipV="1">
              <a:off x="2060456" y="3575944"/>
              <a:ext cx="0" cy="34318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47" name="Group 846">
              <a:extLst>
                <a:ext uri="{FF2B5EF4-FFF2-40B4-BE49-F238E27FC236}">
                  <a16:creationId xmlns:a16="http://schemas.microsoft.com/office/drawing/2014/main" id="{9F348BE2-3AFC-DC7C-CF7E-BF26D4F7B71C}"/>
                </a:ext>
              </a:extLst>
            </p:cNvPr>
            <p:cNvGrpSpPr/>
            <p:nvPr/>
          </p:nvGrpSpPr>
          <p:grpSpPr>
            <a:xfrm>
              <a:off x="1935191" y="3957016"/>
              <a:ext cx="278565" cy="393376"/>
              <a:chOff x="3102701" y="3845374"/>
              <a:chExt cx="457781" cy="646456"/>
            </a:xfrm>
          </p:grpSpPr>
          <p:sp>
            <p:nvSpPr>
              <p:cNvPr id="849" name="Arc 848">
                <a:extLst>
                  <a:ext uri="{FF2B5EF4-FFF2-40B4-BE49-F238E27FC236}">
                    <a16:creationId xmlns:a16="http://schemas.microsoft.com/office/drawing/2014/main" id="{296B7B7A-64C1-7229-4FB7-3F4A6EEA60BE}"/>
                  </a:ext>
                </a:extLst>
              </p:cNvPr>
              <p:cNvSpPr/>
              <p:nvPr/>
            </p:nvSpPr>
            <p:spPr>
              <a:xfrm>
                <a:off x="3102701" y="3877182"/>
                <a:ext cx="451244" cy="143195"/>
              </a:xfrm>
              <a:prstGeom prst="arc">
                <a:avLst>
                  <a:gd name="adj1" fmla="val 10863109"/>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850" name="Straight Connector 849">
                <a:extLst>
                  <a:ext uri="{FF2B5EF4-FFF2-40B4-BE49-F238E27FC236}">
                    <a16:creationId xmlns:a16="http://schemas.microsoft.com/office/drawing/2014/main" id="{DEF37D74-5B1F-3A41-4790-915FF79DCF4D}"/>
                  </a:ext>
                </a:extLst>
              </p:cNvPr>
              <p:cNvCxnSpPr>
                <a:cxnSpLocks/>
                <a:endCxn id="852" idx="2"/>
              </p:cNvCxnSpPr>
              <p:nvPr/>
            </p:nvCxnSpPr>
            <p:spPr>
              <a:xfrm flipH="1" flipV="1">
                <a:off x="3104396" y="3933084"/>
                <a:ext cx="252" cy="47806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1" name="Straight Connector 850">
                <a:extLst>
                  <a:ext uri="{FF2B5EF4-FFF2-40B4-BE49-F238E27FC236}">
                    <a16:creationId xmlns:a16="http://schemas.microsoft.com/office/drawing/2014/main" id="{4E179311-7D3C-1A37-5F99-28685EED9DBF}"/>
                  </a:ext>
                </a:extLst>
              </p:cNvPr>
              <p:cNvCxnSpPr>
                <a:cxnSpLocks/>
                <a:stCxn id="853" idx="0"/>
                <a:endCxn id="849" idx="2"/>
              </p:cNvCxnSpPr>
              <p:nvPr/>
            </p:nvCxnSpPr>
            <p:spPr>
              <a:xfrm flipH="1" flipV="1">
                <a:off x="3551990" y="3939375"/>
                <a:ext cx="5663" cy="46837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2" name="Arc 851">
                <a:extLst>
                  <a:ext uri="{FF2B5EF4-FFF2-40B4-BE49-F238E27FC236}">
                    <a16:creationId xmlns:a16="http://schemas.microsoft.com/office/drawing/2014/main" id="{E2381538-1523-DD86-69CF-3A4ED839C094}"/>
                  </a:ext>
                </a:extLst>
              </p:cNvPr>
              <p:cNvSpPr/>
              <p:nvPr/>
            </p:nvSpPr>
            <p:spPr>
              <a:xfrm rot="10800000">
                <a:off x="3102701" y="3845374"/>
                <a:ext cx="456034" cy="156387"/>
              </a:xfrm>
              <a:prstGeom prst="arc">
                <a:avLst>
                  <a:gd name="adj1" fmla="val 10973527"/>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853" name="Arc 852">
                <a:extLst>
                  <a:ext uri="{FF2B5EF4-FFF2-40B4-BE49-F238E27FC236}">
                    <a16:creationId xmlns:a16="http://schemas.microsoft.com/office/drawing/2014/main" id="{A51B9248-7E3D-8063-B287-E19CBECA0812}"/>
                  </a:ext>
                </a:extLst>
              </p:cNvPr>
              <p:cNvSpPr/>
              <p:nvPr/>
            </p:nvSpPr>
            <p:spPr>
              <a:xfrm rot="10800000">
                <a:off x="3104448" y="4292348"/>
                <a:ext cx="456034" cy="199482"/>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854" name="Rectangle 853">
                <a:extLst>
                  <a:ext uri="{FF2B5EF4-FFF2-40B4-BE49-F238E27FC236}">
                    <a16:creationId xmlns:a16="http://schemas.microsoft.com/office/drawing/2014/main" id="{3661D1B0-73BA-78F3-CAD6-14390E5370E6}"/>
                  </a:ext>
                </a:extLst>
              </p:cNvPr>
              <p:cNvSpPr/>
              <p:nvPr/>
            </p:nvSpPr>
            <p:spPr>
              <a:xfrm rot="18900000">
                <a:off x="3209945" y="4191102"/>
                <a:ext cx="113123" cy="11312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855" name="Rectangle 854">
                <a:extLst>
                  <a:ext uri="{FF2B5EF4-FFF2-40B4-BE49-F238E27FC236}">
                    <a16:creationId xmlns:a16="http://schemas.microsoft.com/office/drawing/2014/main" id="{9F9E331A-A87F-7804-86C9-CA8C8ECF84D8}"/>
                  </a:ext>
                </a:extLst>
              </p:cNvPr>
              <p:cNvSpPr/>
              <p:nvPr/>
            </p:nvSpPr>
            <p:spPr>
              <a:xfrm rot="18900000">
                <a:off x="3289935" y="4110473"/>
                <a:ext cx="113123" cy="113124"/>
              </a:xfrm>
              <a:prstGeom prst="rect">
                <a:avLst/>
              </a:prstGeom>
              <a:solidFill>
                <a:srgbClr val="C00000">
                  <a:alpha val="65882"/>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856" name="Rectangle 855">
                <a:extLst>
                  <a:ext uri="{FF2B5EF4-FFF2-40B4-BE49-F238E27FC236}">
                    <a16:creationId xmlns:a16="http://schemas.microsoft.com/office/drawing/2014/main" id="{479FD7FA-18EE-6EE2-7192-8A2C50656B04}"/>
                  </a:ext>
                </a:extLst>
              </p:cNvPr>
              <p:cNvSpPr/>
              <p:nvPr/>
            </p:nvSpPr>
            <p:spPr>
              <a:xfrm rot="18900000">
                <a:off x="3369926" y="4191102"/>
                <a:ext cx="113123" cy="113124"/>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857" name="Rectangle 856">
                <a:extLst>
                  <a:ext uri="{FF2B5EF4-FFF2-40B4-BE49-F238E27FC236}">
                    <a16:creationId xmlns:a16="http://schemas.microsoft.com/office/drawing/2014/main" id="{A2F503A9-9A67-FF68-16E2-10D65A8EB67E}"/>
                  </a:ext>
                </a:extLst>
              </p:cNvPr>
              <p:cNvSpPr/>
              <p:nvPr/>
            </p:nvSpPr>
            <p:spPr>
              <a:xfrm rot="18900000">
                <a:off x="3289935" y="4271092"/>
                <a:ext cx="113123" cy="113124"/>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sp>
          <p:nvSpPr>
            <p:cNvPr id="848" name="TextBox 847">
              <a:extLst>
                <a:ext uri="{FF2B5EF4-FFF2-40B4-BE49-F238E27FC236}">
                  <a16:creationId xmlns:a16="http://schemas.microsoft.com/office/drawing/2014/main" id="{A5A5E453-C7D5-DB23-C9E0-9A3E59E1FCB2}"/>
                </a:ext>
              </a:extLst>
            </p:cNvPr>
            <p:cNvSpPr txBox="1"/>
            <p:nvPr/>
          </p:nvSpPr>
          <p:spPr>
            <a:xfrm>
              <a:off x="1640423" y="4328813"/>
              <a:ext cx="907535" cy="253916"/>
            </a:xfrm>
            <a:prstGeom prst="rect">
              <a:avLst/>
            </a:prstGeom>
            <a:noFill/>
          </p:spPr>
          <p:txBody>
            <a:bodyPr wrap="square" lIns="91440" tIns="45720" rIns="91440" bIns="45720" rtlCol="0" anchor="t">
              <a:spAutoFit/>
            </a:bodyPr>
            <a:lstStyle/>
            <a:p>
              <a:pPr algn="ctr"/>
              <a:r>
                <a:rPr lang="en-US" sz="1050" dirty="0">
                  <a:solidFill>
                    <a:srgbClr val="00375F"/>
                  </a:solidFill>
                </a:rPr>
                <a:t>pH Adjust</a:t>
              </a:r>
              <a:endParaRPr lang="en-US" sz="1050" dirty="0">
                <a:solidFill>
                  <a:srgbClr val="00375F"/>
                </a:solidFill>
                <a:cs typeface="Arial"/>
              </a:endParaRPr>
            </a:p>
          </p:txBody>
        </p:sp>
      </p:grpSp>
      <p:cxnSp>
        <p:nvCxnSpPr>
          <p:cNvPr id="865" name="Straight Arrow Connector 864">
            <a:extLst>
              <a:ext uri="{FF2B5EF4-FFF2-40B4-BE49-F238E27FC236}">
                <a16:creationId xmlns:a16="http://schemas.microsoft.com/office/drawing/2014/main" id="{E7BBA1A7-ECFA-0B08-AAB6-6417E05E92D0}"/>
              </a:ext>
            </a:extLst>
          </p:cNvPr>
          <p:cNvCxnSpPr>
            <a:cxnSpLocks/>
          </p:cNvCxnSpPr>
          <p:nvPr/>
        </p:nvCxnSpPr>
        <p:spPr>
          <a:xfrm flipV="1">
            <a:off x="2264329" y="2050110"/>
            <a:ext cx="0" cy="113305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66" name="TextBox 865">
            <a:extLst>
              <a:ext uri="{FF2B5EF4-FFF2-40B4-BE49-F238E27FC236}">
                <a16:creationId xmlns:a16="http://schemas.microsoft.com/office/drawing/2014/main" id="{60ECD4A1-CD46-F64E-D5BF-8C88209C9F83}"/>
              </a:ext>
            </a:extLst>
          </p:cNvPr>
          <p:cNvSpPr txBox="1"/>
          <p:nvPr/>
        </p:nvSpPr>
        <p:spPr>
          <a:xfrm>
            <a:off x="1703175" y="1770593"/>
            <a:ext cx="727187" cy="276999"/>
          </a:xfrm>
          <a:prstGeom prst="rect">
            <a:avLst/>
          </a:prstGeom>
          <a:noFill/>
        </p:spPr>
        <p:txBody>
          <a:bodyPr wrap="none" lIns="91440" tIns="45720" rIns="91440" bIns="45720" rtlCol="0" anchor="t">
            <a:spAutoFit/>
          </a:bodyPr>
          <a:lstStyle/>
          <a:p>
            <a:pPr algn="ctr"/>
            <a:r>
              <a:rPr lang="en-US" sz="1200" dirty="0">
                <a:solidFill>
                  <a:srgbClr val="00375F"/>
                </a:solidFill>
              </a:rPr>
              <a:t>Oil Froth</a:t>
            </a:r>
            <a:endParaRPr lang="en-US" sz="1200" dirty="0">
              <a:solidFill>
                <a:srgbClr val="00375F"/>
              </a:solidFill>
              <a:cs typeface="Arial"/>
            </a:endParaRPr>
          </a:p>
        </p:txBody>
      </p:sp>
      <p:sp>
        <p:nvSpPr>
          <p:cNvPr id="917" name="TextBox 916">
            <a:extLst>
              <a:ext uri="{FF2B5EF4-FFF2-40B4-BE49-F238E27FC236}">
                <a16:creationId xmlns:a16="http://schemas.microsoft.com/office/drawing/2014/main" id="{03373009-3FF2-238E-182D-0AF8EF9E5A96}"/>
              </a:ext>
            </a:extLst>
          </p:cNvPr>
          <p:cNvSpPr txBox="1"/>
          <p:nvPr/>
        </p:nvSpPr>
        <p:spPr>
          <a:xfrm>
            <a:off x="8496784" y="1414647"/>
            <a:ext cx="1198673" cy="553998"/>
          </a:xfrm>
          <a:prstGeom prst="rect">
            <a:avLst/>
          </a:prstGeom>
          <a:noFill/>
          <a:ln w="12700">
            <a:noFill/>
          </a:ln>
        </p:spPr>
        <p:txBody>
          <a:bodyPr wrap="square" lIns="91440" tIns="45720" rIns="91440" bIns="45720" rtlCol="0" anchor="t">
            <a:spAutoFit/>
          </a:bodyPr>
          <a:lstStyle/>
          <a:p>
            <a:pPr algn="r"/>
            <a:r>
              <a:rPr lang="en-US" sz="1000" dirty="0">
                <a:solidFill>
                  <a:srgbClr val="00375F"/>
                </a:solidFill>
              </a:rPr>
              <a:t>Purified PW</a:t>
            </a:r>
            <a:r>
              <a:rPr lang="en-US" sz="1000" dirty="0">
                <a:solidFill>
                  <a:srgbClr val="00375F"/>
                </a:solidFill>
                <a:cs typeface="Arial"/>
              </a:rPr>
              <a:t> for Fit-for-Purpose</a:t>
            </a:r>
          </a:p>
          <a:p>
            <a:pPr algn="r"/>
            <a:r>
              <a:rPr lang="en-US" sz="1000" dirty="0">
                <a:solidFill>
                  <a:srgbClr val="00375F"/>
                </a:solidFill>
                <a:cs typeface="Arial"/>
              </a:rPr>
              <a:t>Reuse</a:t>
            </a:r>
            <a:endParaRPr lang="en-US" sz="1000" dirty="0">
              <a:solidFill>
                <a:srgbClr val="00375F"/>
              </a:solidFill>
            </a:endParaRPr>
          </a:p>
        </p:txBody>
      </p:sp>
      <p:sp>
        <p:nvSpPr>
          <p:cNvPr id="10" name="Title 1">
            <a:extLst>
              <a:ext uri="{FF2B5EF4-FFF2-40B4-BE49-F238E27FC236}">
                <a16:creationId xmlns:a16="http://schemas.microsoft.com/office/drawing/2014/main" id="{6C8ED87E-0557-F9A5-D78E-CB99B0D50C2C}"/>
              </a:ext>
            </a:extLst>
          </p:cNvPr>
          <p:cNvSpPr>
            <a:spLocks noGrp="1"/>
          </p:cNvSpPr>
          <p:nvPr>
            <p:ph type="title"/>
          </p:nvPr>
        </p:nvSpPr>
        <p:spPr>
          <a:xfrm>
            <a:off x="1238" y="-27128"/>
            <a:ext cx="10737112" cy="747500"/>
          </a:xfrm>
        </p:spPr>
        <p:txBody>
          <a:bodyPr>
            <a:normAutofit/>
          </a:bodyPr>
          <a:lstStyle/>
          <a:p>
            <a:r>
              <a:rPr lang="en-US" sz="2800" dirty="0"/>
              <a:t>Example of a Produced Water Treatment Train (Permian Basin)</a:t>
            </a:r>
          </a:p>
        </p:txBody>
      </p:sp>
      <p:grpSp>
        <p:nvGrpSpPr>
          <p:cNvPr id="21" name="Group 20">
            <a:extLst>
              <a:ext uri="{FF2B5EF4-FFF2-40B4-BE49-F238E27FC236}">
                <a16:creationId xmlns:a16="http://schemas.microsoft.com/office/drawing/2014/main" id="{01EB8551-6EA6-5C56-7690-8AE53D6BD8B3}"/>
              </a:ext>
            </a:extLst>
          </p:cNvPr>
          <p:cNvGrpSpPr/>
          <p:nvPr/>
        </p:nvGrpSpPr>
        <p:grpSpPr>
          <a:xfrm>
            <a:off x="8921230" y="2423796"/>
            <a:ext cx="625755" cy="886379"/>
            <a:chOff x="3385207" y="1931721"/>
            <a:chExt cx="625755" cy="886379"/>
          </a:xfrm>
        </p:grpSpPr>
        <p:grpSp>
          <p:nvGrpSpPr>
            <p:cNvPr id="22" name="Group 21">
              <a:extLst>
                <a:ext uri="{FF2B5EF4-FFF2-40B4-BE49-F238E27FC236}">
                  <a16:creationId xmlns:a16="http://schemas.microsoft.com/office/drawing/2014/main" id="{57D3CB67-DADC-9F29-F48D-26E5BA694402}"/>
                </a:ext>
              </a:extLst>
            </p:cNvPr>
            <p:cNvGrpSpPr/>
            <p:nvPr/>
          </p:nvGrpSpPr>
          <p:grpSpPr>
            <a:xfrm>
              <a:off x="3385207" y="1931721"/>
              <a:ext cx="625755" cy="886379"/>
              <a:chOff x="6575401" y="2381100"/>
              <a:chExt cx="415731" cy="1093331"/>
            </a:xfrm>
          </p:grpSpPr>
          <p:cxnSp>
            <p:nvCxnSpPr>
              <p:cNvPr id="24" name="Straight Connector 23">
                <a:extLst>
                  <a:ext uri="{FF2B5EF4-FFF2-40B4-BE49-F238E27FC236}">
                    <a16:creationId xmlns:a16="http://schemas.microsoft.com/office/drawing/2014/main" id="{BC70FA9E-47DF-BE42-109C-DF46299D1817}"/>
                  </a:ext>
                </a:extLst>
              </p:cNvPr>
              <p:cNvCxnSpPr>
                <a:cxnSpLocks/>
                <a:stCxn id="32" idx="2"/>
                <a:endCxn id="40" idx="0"/>
              </p:cNvCxnSpPr>
              <p:nvPr/>
            </p:nvCxnSpPr>
            <p:spPr>
              <a:xfrm flipH="1" flipV="1">
                <a:off x="6575452" y="2606024"/>
                <a:ext cx="3939" cy="66450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0F2F48A-99C5-475A-F45A-D735CEE7C6CD}"/>
                  </a:ext>
                </a:extLst>
              </p:cNvPr>
              <p:cNvCxnSpPr>
                <a:cxnSpLocks/>
                <a:stCxn id="31" idx="0"/>
                <a:endCxn id="41" idx="2"/>
              </p:cNvCxnSpPr>
              <p:nvPr/>
            </p:nvCxnSpPr>
            <p:spPr>
              <a:xfrm flipH="1" flipV="1">
                <a:off x="6987142" y="2591177"/>
                <a:ext cx="3939" cy="66450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481383F6-800D-827E-3032-C190EC179694}"/>
                  </a:ext>
                </a:extLst>
              </p:cNvPr>
              <p:cNvGrpSpPr/>
              <p:nvPr/>
            </p:nvGrpSpPr>
            <p:grpSpPr>
              <a:xfrm>
                <a:off x="6575401" y="2381100"/>
                <a:ext cx="412563" cy="394175"/>
                <a:chOff x="6575401" y="2381100"/>
                <a:chExt cx="412563" cy="394175"/>
              </a:xfrm>
            </p:grpSpPr>
            <p:sp>
              <p:nvSpPr>
                <p:cNvPr id="40" name="Arc 39">
                  <a:extLst>
                    <a:ext uri="{FF2B5EF4-FFF2-40B4-BE49-F238E27FC236}">
                      <a16:creationId xmlns:a16="http://schemas.microsoft.com/office/drawing/2014/main" id="{1EE46EB2-2D6A-540D-78EC-FAB9FB043D4F}"/>
                    </a:ext>
                  </a:extLst>
                </p:cNvPr>
                <p:cNvSpPr/>
                <p:nvPr/>
              </p:nvSpPr>
              <p:spPr>
                <a:xfrm>
                  <a:off x="6575401" y="2444205"/>
                  <a:ext cx="404884" cy="331070"/>
                </a:xfrm>
                <a:prstGeom prst="arc">
                  <a:avLst>
                    <a:gd name="adj1" fmla="val 10863109"/>
                    <a:gd name="adj2" fmla="val 1445176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a:extLst>
                    <a:ext uri="{FF2B5EF4-FFF2-40B4-BE49-F238E27FC236}">
                      <a16:creationId xmlns:a16="http://schemas.microsoft.com/office/drawing/2014/main" id="{A261331B-EE05-83B6-0817-F3024145922B}"/>
                    </a:ext>
                  </a:extLst>
                </p:cNvPr>
                <p:cNvSpPr/>
                <p:nvPr/>
              </p:nvSpPr>
              <p:spPr>
                <a:xfrm>
                  <a:off x="6583080" y="2440548"/>
                  <a:ext cx="404884" cy="331070"/>
                </a:xfrm>
                <a:prstGeom prst="arc">
                  <a:avLst>
                    <a:gd name="adj1" fmla="val 17981082"/>
                    <a:gd name="adj2" fmla="val 2134630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89AA6397-ADA9-EDEC-3AE9-12B9083B8781}"/>
                    </a:ext>
                  </a:extLst>
                </p:cNvPr>
                <p:cNvCxnSpPr>
                  <a:cxnSpLocks/>
                </p:cNvCxnSpPr>
                <p:nvPr/>
              </p:nvCxnSpPr>
              <p:spPr>
                <a:xfrm>
                  <a:off x="6728256" y="2382345"/>
                  <a:ext cx="0" cy="408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BAB1260-D5E6-82F2-89E9-AE4355500190}"/>
                    </a:ext>
                  </a:extLst>
                </p:cNvPr>
                <p:cNvCxnSpPr>
                  <a:cxnSpLocks/>
                </p:cNvCxnSpPr>
                <p:nvPr/>
              </p:nvCxnSpPr>
              <p:spPr>
                <a:xfrm>
                  <a:off x="6728256" y="2382345"/>
                  <a:ext cx="1173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5D59CB1-FAA2-B313-2015-CDC7C027C740}"/>
                    </a:ext>
                  </a:extLst>
                </p:cNvPr>
                <p:cNvCxnSpPr>
                  <a:cxnSpLocks/>
                </p:cNvCxnSpPr>
                <p:nvPr/>
              </p:nvCxnSpPr>
              <p:spPr>
                <a:xfrm>
                  <a:off x="6845645" y="2381100"/>
                  <a:ext cx="0" cy="864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Arc 30">
                <a:extLst>
                  <a:ext uri="{FF2B5EF4-FFF2-40B4-BE49-F238E27FC236}">
                    <a16:creationId xmlns:a16="http://schemas.microsoft.com/office/drawing/2014/main" id="{72CD1834-AF57-779E-E6BC-81238BB89CFA}"/>
                  </a:ext>
                </a:extLst>
              </p:cNvPr>
              <p:cNvSpPr/>
              <p:nvPr/>
            </p:nvSpPr>
            <p:spPr>
              <a:xfrm rot="10800000">
                <a:off x="6586248" y="3086434"/>
                <a:ext cx="404884" cy="331070"/>
              </a:xfrm>
              <a:prstGeom prst="arc">
                <a:avLst>
                  <a:gd name="adj1" fmla="val 10863109"/>
                  <a:gd name="adj2" fmla="val 1445176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B07041CC-F643-9AA7-21E2-2A32BA8CBB03}"/>
                  </a:ext>
                </a:extLst>
              </p:cNvPr>
              <p:cNvSpPr/>
              <p:nvPr/>
            </p:nvSpPr>
            <p:spPr>
              <a:xfrm rot="10800000">
                <a:off x="6578569" y="3090091"/>
                <a:ext cx="404884" cy="331070"/>
              </a:xfrm>
              <a:prstGeom prst="arc">
                <a:avLst>
                  <a:gd name="adj1" fmla="val 17981082"/>
                  <a:gd name="adj2" fmla="val 2134630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5" name="Group 34">
                <a:extLst>
                  <a:ext uri="{FF2B5EF4-FFF2-40B4-BE49-F238E27FC236}">
                    <a16:creationId xmlns:a16="http://schemas.microsoft.com/office/drawing/2014/main" id="{B36F849A-5FCC-AB20-68AE-14A0177D0DFE}"/>
                  </a:ext>
                </a:extLst>
              </p:cNvPr>
              <p:cNvGrpSpPr/>
              <p:nvPr/>
            </p:nvGrpSpPr>
            <p:grpSpPr>
              <a:xfrm>
                <a:off x="6733244" y="3387941"/>
                <a:ext cx="117389" cy="86490"/>
                <a:chOff x="6720888" y="3394119"/>
                <a:chExt cx="117389" cy="86490"/>
              </a:xfrm>
            </p:grpSpPr>
            <p:cxnSp>
              <p:nvCxnSpPr>
                <p:cNvPr id="37" name="Straight Connector 36">
                  <a:extLst>
                    <a:ext uri="{FF2B5EF4-FFF2-40B4-BE49-F238E27FC236}">
                      <a16:creationId xmlns:a16="http://schemas.microsoft.com/office/drawing/2014/main" id="{FC21E36C-B630-92B0-7224-7F4F3819AAED}"/>
                    </a:ext>
                  </a:extLst>
                </p:cNvPr>
                <p:cNvCxnSpPr>
                  <a:cxnSpLocks/>
                </p:cNvCxnSpPr>
                <p:nvPr/>
              </p:nvCxnSpPr>
              <p:spPr>
                <a:xfrm rot="10800000">
                  <a:off x="6838277" y="3438493"/>
                  <a:ext cx="0" cy="408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80F5C64-015C-5D68-EA73-A6572FBEC3A3}"/>
                    </a:ext>
                  </a:extLst>
                </p:cNvPr>
                <p:cNvCxnSpPr>
                  <a:cxnSpLocks/>
                </p:cNvCxnSpPr>
                <p:nvPr/>
              </p:nvCxnSpPr>
              <p:spPr>
                <a:xfrm rot="10800000">
                  <a:off x="6720888" y="3479364"/>
                  <a:ext cx="1173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9E18886-D180-E8BC-4605-902EEDA5A289}"/>
                    </a:ext>
                  </a:extLst>
                </p:cNvPr>
                <p:cNvCxnSpPr>
                  <a:cxnSpLocks/>
                </p:cNvCxnSpPr>
                <p:nvPr/>
              </p:nvCxnSpPr>
              <p:spPr>
                <a:xfrm rot="10800000">
                  <a:off x="6720888" y="3394119"/>
                  <a:ext cx="0" cy="864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3" name="TextBox 22">
              <a:extLst>
                <a:ext uri="{FF2B5EF4-FFF2-40B4-BE49-F238E27FC236}">
                  <a16:creationId xmlns:a16="http://schemas.microsoft.com/office/drawing/2014/main" id="{125771AD-D405-1E43-37FE-39D740112F38}"/>
                </a:ext>
              </a:extLst>
            </p:cNvPr>
            <p:cNvSpPr txBox="1"/>
            <p:nvPr/>
          </p:nvSpPr>
          <p:spPr>
            <a:xfrm>
              <a:off x="3392937" y="2094456"/>
              <a:ext cx="610295" cy="646331"/>
            </a:xfrm>
            <a:prstGeom prst="rect">
              <a:avLst/>
            </a:prstGeom>
            <a:noFill/>
          </p:spPr>
          <p:txBody>
            <a:bodyPr wrap="none" lIns="91440" tIns="45720" rIns="91440" bIns="45720" rtlCol="0" anchor="t">
              <a:spAutoFit/>
            </a:bodyPr>
            <a:lstStyle/>
            <a:p>
              <a:pPr algn="ctr"/>
              <a:r>
                <a:rPr lang="en-US" sz="1200" dirty="0">
                  <a:solidFill>
                    <a:srgbClr val="00375F"/>
                  </a:solidFill>
                </a:rPr>
                <a:t>Zeolite</a:t>
              </a:r>
            </a:p>
            <a:p>
              <a:pPr algn="ctr"/>
              <a:r>
                <a:rPr lang="en-US" sz="1200" dirty="0">
                  <a:solidFill>
                    <a:srgbClr val="00375F"/>
                  </a:solidFill>
                  <a:cs typeface="Arial"/>
                </a:rPr>
                <a:t>Or</a:t>
              </a:r>
            </a:p>
            <a:p>
              <a:pPr algn="ctr"/>
              <a:r>
                <a:rPr lang="en-US" sz="1200" dirty="0">
                  <a:solidFill>
                    <a:srgbClr val="00375F"/>
                  </a:solidFill>
                  <a:cs typeface="Arial"/>
                </a:rPr>
                <a:t>IX</a:t>
              </a:r>
            </a:p>
          </p:txBody>
        </p:sp>
      </p:grpSp>
      <p:cxnSp>
        <p:nvCxnSpPr>
          <p:cNvPr id="51" name="Straight Arrow Connector 50">
            <a:extLst>
              <a:ext uri="{FF2B5EF4-FFF2-40B4-BE49-F238E27FC236}">
                <a16:creationId xmlns:a16="http://schemas.microsoft.com/office/drawing/2014/main" id="{869EB2E0-2EC4-D496-D0E2-6E59C4E77EE3}"/>
              </a:ext>
            </a:extLst>
          </p:cNvPr>
          <p:cNvCxnSpPr>
            <a:cxnSpLocks/>
          </p:cNvCxnSpPr>
          <p:nvPr/>
        </p:nvCxnSpPr>
        <p:spPr>
          <a:xfrm>
            <a:off x="7788745" y="3303464"/>
            <a:ext cx="0" cy="792943"/>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906" name="Group 905">
            <a:extLst>
              <a:ext uri="{FF2B5EF4-FFF2-40B4-BE49-F238E27FC236}">
                <a16:creationId xmlns:a16="http://schemas.microsoft.com/office/drawing/2014/main" id="{A6F1C512-4374-D8A3-6147-816E01A41D69}"/>
              </a:ext>
            </a:extLst>
          </p:cNvPr>
          <p:cNvGrpSpPr/>
          <p:nvPr/>
        </p:nvGrpSpPr>
        <p:grpSpPr>
          <a:xfrm>
            <a:off x="10686283" y="5015009"/>
            <a:ext cx="1008549" cy="839645"/>
            <a:chOff x="9918690" y="5125135"/>
            <a:chExt cx="1242034" cy="1034028"/>
          </a:xfrm>
        </p:grpSpPr>
        <p:grpSp>
          <p:nvGrpSpPr>
            <p:cNvPr id="53" name="Group 52">
              <a:extLst>
                <a:ext uri="{FF2B5EF4-FFF2-40B4-BE49-F238E27FC236}">
                  <a16:creationId xmlns:a16="http://schemas.microsoft.com/office/drawing/2014/main" id="{768412CF-7042-A633-98F8-CBCDFA3509A7}"/>
                </a:ext>
              </a:extLst>
            </p:cNvPr>
            <p:cNvGrpSpPr/>
            <p:nvPr/>
          </p:nvGrpSpPr>
          <p:grpSpPr>
            <a:xfrm>
              <a:off x="9981820" y="5125135"/>
              <a:ext cx="1178904" cy="716477"/>
              <a:chOff x="3413659" y="3013861"/>
              <a:chExt cx="2000570" cy="1215843"/>
            </a:xfrm>
          </p:grpSpPr>
          <p:sp>
            <p:nvSpPr>
              <p:cNvPr id="54" name="Rectangle 53">
                <a:extLst>
                  <a:ext uri="{FF2B5EF4-FFF2-40B4-BE49-F238E27FC236}">
                    <a16:creationId xmlns:a16="http://schemas.microsoft.com/office/drawing/2014/main" id="{4EA2DB39-32DD-1888-D2DD-8FBDB6298EB7}"/>
                  </a:ext>
                </a:extLst>
              </p:cNvPr>
              <p:cNvSpPr/>
              <p:nvPr/>
            </p:nvSpPr>
            <p:spPr>
              <a:xfrm>
                <a:off x="4495992" y="3157870"/>
                <a:ext cx="161627" cy="839971"/>
              </a:xfrm>
              <a:prstGeom prst="rect">
                <a:avLst/>
              </a:prstGeom>
              <a:solidFill>
                <a:schemeClr val="bg1"/>
              </a:solidFill>
              <a:ln w="19050">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nvGrpSpPr>
              <p:cNvPr id="55" name="Group 54">
                <a:extLst>
                  <a:ext uri="{FF2B5EF4-FFF2-40B4-BE49-F238E27FC236}">
                    <a16:creationId xmlns:a16="http://schemas.microsoft.com/office/drawing/2014/main" id="{30D7CD57-71D6-2298-C841-32F7A1E2FF00}"/>
                  </a:ext>
                </a:extLst>
              </p:cNvPr>
              <p:cNvGrpSpPr/>
              <p:nvPr/>
            </p:nvGrpSpPr>
            <p:grpSpPr>
              <a:xfrm>
                <a:off x="3413659" y="3013861"/>
                <a:ext cx="2000570" cy="1215843"/>
                <a:chOff x="3413659" y="3013861"/>
                <a:chExt cx="2000570" cy="1215843"/>
              </a:xfrm>
            </p:grpSpPr>
            <p:sp>
              <p:nvSpPr>
                <p:cNvPr id="56" name="Snip Single Corner Rectangle 55">
                  <a:extLst>
                    <a:ext uri="{FF2B5EF4-FFF2-40B4-BE49-F238E27FC236}">
                      <a16:creationId xmlns:a16="http://schemas.microsoft.com/office/drawing/2014/main" id="{FBFA5B0C-C47F-B9F5-8D07-3C98D96C45C0}"/>
                    </a:ext>
                  </a:extLst>
                </p:cNvPr>
                <p:cNvSpPr/>
                <p:nvPr/>
              </p:nvSpPr>
              <p:spPr>
                <a:xfrm>
                  <a:off x="4603870" y="3164114"/>
                  <a:ext cx="746464" cy="823415"/>
                </a:xfrm>
                <a:prstGeom prst="snip1Rect">
                  <a:avLst>
                    <a:gd name="adj" fmla="val 42222"/>
                  </a:avLst>
                </a:prstGeom>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57" name="Snip Single Corner Rectangle 56">
                  <a:extLst>
                    <a:ext uri="{FF2B5EF4-FFF2-40B4-BE49-F238E27FC236}">
                      <a16:creationId xmlns:a16="http://schemas.microsoft.com/office/drawing/2014/main" id="{8E685486-5D12-AA87-48A9-86B055DD27FB}"/>
                    </a:ext>
                  </a:extLst>
                </p:cNvPr>
                <p:cNvSpPr/>
                <p:nvPr/>
              </p:nvSpPr>
              <p:spPr>
                <a:xfrm>
                  <a:off x="4849425" y="3216571"/>
                  <a:ext cx="306776" cy="322761"/>
                </a:xfrm>
                <a:prstGeom prst="snip1Rect">
                  <a:avLst>
                    <a:gd name="adj" fmla="val 50000"/>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58" name="Snip Single Corner Rectangle 57">
                  <a:extLst>
                    <a:ext uri="{FF2B5EF4-FFF2-40B4-BE49-F238E27FC236}">
                      <a16:creationId xmlns:a16="http://schemas.microsoft.com/office/drawing/2014/main" id="{B8E885B3-7730-1B64-83E3-82728670F338}"/>
                    </a:ext>
                  </a:extLst>
                </p:cNvPr>
                <p:cNvSpPr/>
                <p:nvPr/>
              </p:nvSpPr>
              <p:spPr>
                <a:xfrm rot="16200000">
                  <a:off x="3501300" y="2926221"/>
                  <a:ext cx="973670" cy="1148950"/>
                </a:xfrm>
                <a:prstGeom prst="snip1Rect">
                  <a:avLst>
                    <a:gd name="adj" fmla="val 47317"/>
                  </a:avLst>
                </a:prstGeom>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cxnSp>
              <p:nvCxnSpPr>
                <p:cNvPr id="59" name="Straight Connector 58">
                  <a:extLst>
                    <a:ext uri="{FF2B5EF4-FFF2-40B4-BE49-F238E27FC236}">
                      <a16:creationId xmlns:a16="http://schemas.microsoft.com/office/drawing/2014/main" id="{4B32B7CF-8EC4-6762-E336-D8C279BFB333}"/>
                    </a:ext>
                  </a:extLst>
                </p:cNvPr>
                <p:cNvCxnSpPr>
                  <a:cxnSpLocks/>
                  <a:stCxn id="58" idx="0"/>
                </p:cNvCxnSpPr>
                <p:nvPr/>
              </p:nvCxnSpPr>
              <p:spPr>
                <a:xfrm flipH="1">
                  <a:off x="3413659" y="3013861"/>
                  <a:ext cx="574476" cy="97866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08861036-8951-54ED-8CDD-775FC668B0B3}"/>
                    </a:ext>
                  </a:extLst>
                </p:cNvPr>
                <p:cNvSpPr/>
                <p:nvPr/>
              </p:nvSpPr>
              <p:spPr>
                <a:xfrm>
                  <a:off x="5252602" y="3748840"/>
                  <a:ext cx="161627" cy="199986"/>
                </a:xfrm>
                <a:prstGeom prst="rect">
                  <a:avLst/>
                </a:prstGeom>
                <a:solidFill>
                  <a:schemeClr val="tx1"/>
                </a:solidFill>
                <a:ln w="19050">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nvGrpSpPr>
                <p:cNvPr id="63" name="Group 62">
                  <a:extLst>
                    <a:ext uri="{FF2B5EF4-FFF2-40B4-BE49-F238E27FC236}">
                      <a16:creationId xmlns:a16="http://schemas.microsoft.com/office/drawing/2014/main" id="{E84F63E7-943D-E7A8-3F82-90AA7F610CE0}"/>
                    </a:ext>
                  </a:extLst>
                </p:cNvPr>
                <p:cNvGrpSpPr/>
                <p:nvPr/>
              </p:nvGrpSpPr>
              <p:grpSpPr>
                <a:xfrm>
                  <a:off x="4790923" y="3801532"/>
                  <a:ext cx="428172" cy="428172"/>
                  <a:chOff x="4790923" y="3801532"/>
                  <a:chExt cx="428172" cy="428172"/>
                </a:xfrm>
              </p:grpSpPr>
              <p:grpSp>
                <p:nvGrpSpPr>
                  <p:cNvPr id="901" name="Group 900">
                    <a:extLst>
                      <a:ext uri="{FF2B5EF4-FFF2-40B4-BE49-F238E27FC236}">
                        <a16:creationId xmlns:a16="http://schemas.microsoft.com/office/drawing/2014/main" id="{A8806754-B8AF-1CF0-7185-2DD4DAC38E67}"/>
                      </a:ext>
                    </a:extLst>
                  </p:cNvPr>
                  <p:cNvGrpSpPr/>
                  <p:nvPr/>
                </p:nvGrpSpPr>
                <p:grpSpPr>
                  <a:xfrm>
                    <a:off x="4790923" y="3801532"/>
                    <a:ext cx="428172" cy="428172"/>
                    <a:chOff x="4771571" y="3801532"/>
                    <a:chExt cx="428172" cy="428172"/>
                  </a:xfrm>
                </p:grpSpPr>
                <p:sp>
                  <p:nvSpPr>
                    <p:cNvPr id="903" name="Oval 902">
                      <a:extLst>
                        <a:ext uri="{FF2B5EF4-FFF2-40B4-BE49-F238E27FC236}">
                          <a16:creationId xmlns:a16="http://schemas.microsoft.com/office/drawing/2014/main" id="{CF4F87CA-5230-E59B-AE36-B0B9BA79451A}"/>
                        </a:ext>
                      </a:extLst>
                    </p:cNvPr>
                    <p:cNvSpPr/>
                    <p:nvPr/>
                  </p:nvSpPr>
                  <p:spPr>
                    <a:xfrm>
                      <a:off x="4771571" y="3801532"/>
                      <a:ext cx="428172" cy="428172"/>
                    </a:xfrm>
                    <a:prstGeom prst="ellipse">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904" name="Oval 903">
                      <a:extLst>
                        <a:ext uri="{FF2B5EF4-FFF2-40B4-BE49-F238E27FC236}">
                          <a16:creationId xmlns:a16="http://schemas.microsoft.com/office/drawing/2014/main" id="{37758E5B-7C9E-5A71-7A20-59CACB4BC569}"/>
                        </a:ext>
                      </a:extLst>
                    </p:cNvPr>
                    <p:cNvSpPr/>
                    <p:nvPr/>
                  </p:nvSpPr>
                  <p:spPr>
                    <a:xfrm>
                      <a:off x="4796972" y="3826933"/>
                      <a:ext cx="377371" cy="377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sp>
                <p:nvSpPr>
                  <p:cNvPr id="902" name="Oval 901">
                    <a:extLst>
                      <a:ext uri="{FF2B5EF4-FFF2-40B4-BE49-F238E27FC236}">
                        <a16:creationId xmlns:a16="http://schemas.microsoft.com/office/drawing/2014/main" id="{81AD743E-5B60-836A-2D03-A0E310557457}"/>
                      </a:ext>
                    </a:extLst>
                  </p:cNvPr>
                  <p:cNvSpPr/>
                  <p:nvPr/>
                </p:nvSpPr>
                <p:spPr>
                  <a:xfrm>
                    <a:off x="4927510" y="3933646"/>
                    <a:ext cx="161627" cy="161627"/>
                  </a:xfrm>
                  <a:prstGeom prst="ellips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grpSp>
              <p:nvGrpSpPr>
                <p:cNvPr id="896" name="Group 895">
                  <a:extLst>
                    <a:ext uri="{FF2B5EF4-FFF2-40B4-BE49-F238E27FC236}">
                      <a16:creationId xmlns:a16="http://schemas.microsoft.com/office/drawing/2014/main" id="{C5CF68E8-9014-DC15-A08B-83569E7E90E5}"/>
                    </a:ext>
                  </a:extLst>
                </p:cNvPr>
                <p:cNvGrpSpPr/>
                <p:nvPr/>
              </p:nvGrpSpPr>
              <p:grpSpPr>
                <a:xfrm>
                  <a:off x="3767736" y="3800373"/>
                  <a:ext cx="428172" cy="428172"/>
                  <a:chOff x="4790923" y="3801532"/>
                  <a:chExt cx="428172" cy="428172"/>
                </a:xfrm>
              </p:grpSpPr>
              <p:grpSp>
                <p:nvGrpSpPr>
                  <p:cNvPr id="897" name="Group 896">
                    <a:extLst>
                      <a:ext uri="{FF2B5EF4-FFF2-40B4-BE49-F238E27FC236}">
                        <a16:creationId xmlns:a16="http://schemas.microsoft.com/office/drawing/2014/main" id="{AB4F5811-7F9B-9728-E275-2812F84474DF}"/>
                      </a:ext>
                    </a:extLst>
                  </p:cNvPr>
                  <p:cNvGrpSpPr/>
                  <p:nvPr/>
                </p:nvGrpSpPr>
                <p:grpSpPr>
                  <a:xfrm>
                    <a:off x="4790923" y="3801532"/>
                    <a:ext cx="428172" cy="428172"/>
                    <a:chOff x="4771571" y="3801532"/>
                    <a:chExt cx="428172" cy="428172"/>
                  </a:xfrm>
                </p:grpSpPr>
                <p:sp>
                  <p:nvSpPr>
                    <p:cNvPr id="899" name="Oval 898">
                      <a:extLst>
                        <a:ext uri="{FF2B5EF4-FFF2-40B4-BE49-F238E27FC236}">
                          <a16:creationId xmlns:a16="http://schemas.microsoft.com/office/drawing/2014/main" id="{DD902FAC-E7BE-2AB9-9DF1-4791C02E05E7}"/>
                        </a:ext>
                      </a:extLst>
                    </p:cNvPr>
                    <p:cNvSpPr/>
                    <p:nvPr/>
                  </p:nvSpPr>
                  <p:spPr>
                    <a:xfrm>
                      <a:off x="4771571" y="3801532"/>
                      <a:ext cx="428172" cy="428172"/>
                    </a:xfrm>
                    <a:prstGeom prst="ellipse">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sp>
                  <p:nvSpPr>
                    <p:cNvPr id="900" name="Oval 899">
                      <a:extLst>
                        <a:ext uri="{FF2B5EF4-FFF2-40B4-BE49-F238E27FC236}">
                          <a16:creationId xmlns:a16="http://schemas.microsoft.com/office/drawing/2014/main" id="{693985B7-3BEF-868A-347A-2DE422A75198}"/>
                        </a:ext>
                      </a:extLst>
                    </p:cNvPr>
                    <p:cNvSpPr/>
                    <p:nvPr/>
                  </p:nvSpPr>
                  <p:spPr>
                    <a:xfrm>
                      <a:off x="4796972" y="3826933"/>
                      <a:ext cx="377371" cy="377371"/>
                    </a:xfrm>
                    <a:prstGeom prst="ellipse">
                      <a:avLst/>
                    </a:prstGeom>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sp>
                <p:nvSpPr>
                  <p:cNvPr id="898" name="Oval 897">
                    <a:extLst>
                      <a:ext uri="{FF2B5EF4-FFF2-40B4-BE49-F238E27FC236}">
                        <a16:creationId xmlns:a16="http://schemas.microsoft.com/office/drawing/2014/main" id="{01DA7929-CC48-B579-8929-0E21491AEDD5}"/>
                      </a:ext>
                    </a:extLst>
                  </p:cNvPr>
                  <p:cNvSpPr/>
                  <p:nvPr/>
                </p:nvSpPr>
                <p:spPr>
                  <a:xfrm>
                    <a:off x="4927510" y="3933646"/>
                    <a:ext cx="161627" cy="161627"/>
                  </a:xfrm>
                  <a:prstGeom prst="ellips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dirty="0">
                      <a:solidFill>
                        <a:srgbClr val="00375F"/>
                      </a:solidFill>
                      <a:cs typeface="Arial"/>
                    </a:endParaRPr>
                  </a:p>
                </p:txBody>
              </p:sp>
            </p:grpSp>
          </p:grpSp>
        </p:grpSp>
        <p:sp>
          <p:nvSpPr>
            <p:cNvPr id="905" name="TextBox 904">
              <a:extLst>
                <a:ext uri="{FF2B5EF4-FFF2-40B4-BE49-F238E27FC236}">
                  <a16:creationId xmlns:a16="http://schemas.microsoft.com/office/drawing/2014/main" id="{F1CF0C31-7A20-3F31-5F7A-E3096F2EA7D4}"/>
                </a:ext>
              </a:extLst>
            </p:cNvPr>
            <p:cNvSpPr txBox="1"/>
            <p:nvPr/>
          </p:nvSpPr>
          <p:spPr>
            <a:xfrm>
              <a:off x="9918690" y="5882164"/>
              <a:ext cx="813813" cy="276999"/>
            </a:xfrm>
            <a:prstGeom prst="rect">
              <a:avLst/>
            </a:prstGeom>
            <a:noFill/>
          </p:spPr>
          <p:txBody>
            <a:bodyPr wrap="none" rtlCol="0">
              <a:spAutoFit/>
            </a:bodyPr>
            <a:lstStyle/>
            <a:p>
              <a:r>
                <a:rPr lang="en-US" sz="1200" dirty="0"/>
                <a:t>To Landfill</a:t>
              </a:r>
            </a:p>
          </p:txBody>
        </p:sp>
      </p:grpSp>
      <p:grpSp>
        <p:nvGrpSpPr>
          <p:cNvPr id="907" name="Group 906">
            <a:extLst>
              <a:ext uri="{FF2B5EF4-FFF2-40B4-BE49-F238E27FC236}">
                <a16:creationId xmlns:a16="http://schemas.microsoft.com/office/drawing/2014/main" id="{A1DACEBD-3E2E-0560-5A45-3FEB45919F77}"/>
              </a:ext>
            </a:extLst>
          </p:cNvPr>
          <p:cNvGrpSpPr/>
          <p:nvPr/>
        </p:nvGrpSpPr>
        <p:grpSpPr>
          <a:xfrm>
            <a:off x="3583416" y="3078464"/>
            <a:ext cx="660758" cy="897707"/>
            <a:chOff x="1254253" y="2999828"/>
            <a:chExt cx="660758" cy="897707"/>
          </a:xfrm>
        </p:grpSpPr>
        <p:grpSp>
          <p:nvGrpSpPr>
            <p:cNvPr id="908" name="Group 907">
              <a:extLst>
                <a:ext uri="{FF2B5EF4-FFF2-40B4-BE49-F238E27FC236}">
                  <a16:creationId xmlns:a16="http://schemas.microsoft.com/office/drawing/2014/main" id="{A50763A8-97BB-A6B3-5797-BA16F0B856D8}"/>
                </a:ext>
              </a:extLst>
            </p:cNvPr>
            <p:cNvGrpSpPr/>
            <p:nvPr/>
          </p:nvGrpSpPr>
          <p:grpSpPr>
            <a:xfrm>
              <a:off x="1266984" y="2999828"/>
              <a:ext cx="635553" cy="897707"/>
              <a:chOff x="7982168" y="1104851"/>
              <a:chExt cx="974711" cy="865192"/>
            </a:xfrm>
          </p:grpSpPr>
          <p:sp>
            <p:nvSpPr>
              <p:cNvPr id="910" name="Arc 909">
                <a:extLst>
                  <a:ext uri="{FF2B5EF4-FFF2-40B4-BE49-F238E27FC236}">
                    <a16:creationId xmlns:a16="http://schemas.microsoft.com/office/drawing/2014/main" id="{6EF92EBE-C14E-4BB5-6C1A-64D215663219}"/>
                  </a:ext>
                </a:extLst>
              </p:cNvPr>
              <p:cNvSpPr/>
              <p:nvPr/>
            </p:nvSpPr>
            <p:spPr>
              <a:xfrm>
                <a:off x="7982168" y="1147422"/>
                <a:ext cx="960791" cy="191647"/>
              </a:xfrm>
              <a:prstGeom prst="arc">
                <a:avLst>
                  <a:gd name="adj1" fmla="val 10863109"/>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cxnSp>
            <p:nvCxnSpPr>
              <p:cNvPr id="911" name="Straight Connector 910">
                <a:extLst>
                  <a:ext uri="{FF2B5EF4-FFF2-40B4-BE49-F238E27FC236}">
                    <a16:creationId xmlns:a16="http://schemas.microsoft.com/office/drawing/2014/main" id="{E19DD1F0-ABD2-F13F-8D8A-FE72EAD14AE3}"/>
                  </a:ext>
                </a:extLst>
              </p:cNvPr>
              <p:cNvCxnSpPr>
                <a:cxnSpLocks/>
                <a:endCxn id="913" idx="2"/>
              </p:cNvCxnSpPr>
              <p:nvPr/>
            </p:nvCxnSpPr>
            <p:spPr>
              <a:xfrm flipH="1" flipV="1">
                <a:off x="7985778" y="1222239"/>
                <a:ext cx="536" cy="63982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2" name="Straight Connector 911">
                <a:extLst>
                  <a:ext uri="{FF2B5EF4-FFF2-40B4-BE49-F238E27FC236}">
                    <a16:creationId xmlns:a16="http://schemas.microsoft.com/office/drawing/2014/main" id="{276AED75-E231-8515-9A57-BF3B7AD07685}"/>
                  </a:ext>
                </a:extLst>
              </p:cNvPr>
              <p:cNvCxnSpPr>
                <a:cxnSpLocks/>
                <a:stCxn id="914" idx="0"/>
                <a:endCxn id="910" idx="2"/>
              </p:cNvCxnSpPr>
              <p:nvPr/>
            </p:nvCxnSpPr>
            <p:spPr>
              <a:xfrm flipH="1" flipV="1">
                <a:off x="8938797" y="1230658"/>
                <a:ext cx="12058" cy="62685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3" name="Arc 912">
                <a:extLst>
                  <a:ext uri="{FF2B5EF4-FFF2-40B4-BE49-F238E27FC236}">
                    <a16:creationId xmlns:a16="http://schemas.microsoft.com/office/drawing/2014/main" id="{CAC35247-3A9A-5006-0A09-A3E00366BC7C}"/>
                  </a:ext>
                </a:extLst>
              </p:cNvPr>
              <p:cNvSpPr/>
              <p:nvPr/>
            </p:nvSpPr>
            <p:spPr>
              <a:xfrm rot="10800000">
                <a:off x="7982169" y="1104851"/>
                <a:ext cx="970990" cy="209303"/>
              </a:xfrm>
              <a:prstGeom prst="arc">
                <a:avLst>
                  <a:gd name="adj1" fmla="val 10973527"/>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sp>
            <p:nvSpPr>
              <p:cNvPr id="914" name="Arc 913">
                <a:extLst>
                  <a:ext uri="{FF2B5EF4-FFF2-40B4-BE49-F238E27FC236}">
                    <a16:creationId xmlns:a16="http://schemas.microsoft.com/office/drawing/2014/main" id="{94182F77-6684-3209-7A61-2623B71148AB}"/>
                  </a:ext>
                </a:extLst>
              </p:cNvPr>
              <p:cNvSpPr/>
              <p:nvPr/>
            </p:nvSpPr>
            <p:spPr>
              <a:xfrm rot="10800000">
                <a:off x="7985889" y="1703064"/>
                <a:ext cx="970990" cy="266979"/>
              </a:xfrm>
              <a:prstGeom prst="arc">
                <a:avLst>
                  <a:gd name="adj1" fmla="val 10950203"/>
                  <a:gd name="adj2" fmla="val 21509159"/>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dirty="0">
                  <a:solidFill>
                    <a:srgbClr val="00375F"/>
                  </a:solidFill>
                  <a:cs typeface="Arial"/>
                </a:endParaRPr>
              </a:p>
            </p:txBody>
          </p:sp>
        </p:grpSp>
        <p:sp>
          <p:nvSpPr>
            <p:cNvPr id="909" name="TextBox 908">
              <a:extLst>
                <a:ext uri="{FF2B5EF4-FFF2-40B4-BE49-F238E27FC236}">
                  <a16:creationId xmlns:a16="http://schemas.microsoft.com/office/drawing/2014/main" id="{F2460CF1-E539-E6B1-C67A-9FF7062CC94E}"/>
                </a:ext>
              </a:extLst>
            </p:cNvPr>
            <p:cNvSpPr txBox="1"/>
            <p:nvPr/>
          </p:nvSpPr>
          <p:spPr>
            <a:xfrm>
              <a:off x="1254253" y="3267042"/>
              <a:ext cx="660758" cy="430887"/>
            </a:xfrm>
            <a:prstGeom prst="rect">
              <a:avLst/>
            </a:prstGeom>
            <a:noFill/>
          </p:spPr>
          <p:txBody>
            <a:bodyPr wrap="none" lIns="91440" tIns="45720" rIns="91440" bIns="45720" rtlCol="0" anchor="t">
              <a:spAutoFit/>
            </a:bodyPr>
            <a:lstStyle/>
            <a:p>
              <a:pPr algn="ctr"/>
              <a:r>
                <a:rPr lang="en-US" sz="1100" dirty="0">
                  <a:solidFill>
                    <a:srgbClr val="00375F"/>
                  </a:solidFill>
                </a:rPr>
                <a:t>Floc and</a:t>
              </a:r>
            </a:p>
            <a:p>
              <a:pPr algn="ctr"/>
              <a:r>
                <a:rPr lang="en-US" sz="1100" dirty="0">
                  <a:solidFill>
                    <a:srgbClr val="00375F"/>
                  </a:solidFill>
                  <a:cs typeface="Arial"/>
                </a:rPr>
                <a:t>Drop</a:t>
              </a:r>
            </a:p>
          </p:txBody>
        </p:sp>
      </p:grpSp>
      <p:cxnSp>
        <p:nvCxnSpPr>
          <p:cNvPr id="954" name="Straight Arrow Connector 953">
            <a:extLst>
              <a:ext uri="{FF2B5EF4-FFF2-40B4-BE49-F238E27FC236}">
                <a16:creationId xmlns:a16="http://schemas.microsoft.com/office/drawing/2014/main" id="{9EDD28E3-5048-8245-037B-25D566B13CD5}"/>
              </a:ext>
            </a:extLst>
          </p:cNvPr>
          <p:cNvCxnSpPr>
            <a:cxnSpLocks/>
          </p:cNvCxnSpPr>
          <p:nvPr/>
        </p:nvCxnSpPr>
        <p:spPr>
          <a:xfrm>
            <a:off x="6554912" y="2951071"/>
            <a:ext cx="821933"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7" name="Straight Arrow Connector 956">
            <a:extLst>
              <a:ext uri="{FF2B5EF4-FFF2-40B4-BE49-F238E27FC236}">
                <a16:creationId xmlns:a16="http://schemas.microsoft.com/office/drawing/2014/main" id="{154BB585-F499-E19E-1A56-B9AE8A421527}"/>
              </a:ext>
            </a:extLst>
          </p:cNvPr>
          <p:cNvCxnSpPr>
            <a:cxnSpLocks/>
          </p:cNvCxnSpPr>
          <p:nvPr/>
        </p:nvCxnSpPr>
        <p:spPr>
          <a:xfrm>
            <a:off x="9254515" y="3320814"/>
            <a:ext cx="0" cy="775593"/>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8" name="Straight Arrow Connector 957">
            <a:extLst>
              <a:ext uri="{FF2B5EF4-FFF2-40B4-BE49-F238E27FC236}">
                <a16:creationId xmlns:a16="http://schemas.microsoft.com/office/drawing/2014/main" id="{A80DED45-B385-7A4B-F700-6C35F3DE8C17}"/>
              </a:ext>
            </a:extLst>
          </p:cNvPr>
          <p:cNvCxnSpPr>
            <a:cxnSpLocks/>
          </p:cNvCxnSpPr>
          <p:nvPr/>
        </p:nvCxnSpPr>
        <p:spPr>
          <a:xfrm flipV="1">
            <a:off x="9225076" y="1909092"/>
            <a:ext cx="0" cy="504604"/>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469" name="Group 468">
            <a:extLst>
              <a:ext uri="{FF2B5EF4-FFF2-40B4-BE49-F238E27FC236}">
                <a16:creationId xmlns:a16="http://schemas.microsoft.com/office/drawing/2014/main" id="{CBEE4329-4F4A-C426-BA24-73896A4E5372}"/>
              </a:ext>
            </a:extLst>
          </p:cNvPr>
          <p:cNvGrpSpPr/>
          <p:nvPr/>
        </p:nvGrpSpPr>
        <p:grpSpPr>
          <a:xfrm>
            <a:off x="8195647" y="5158799"/>
            <a:ext cx="650715" cy="755972"/>
            <a:chOff x="4690808" y="3363251"/>
            <a:chExt cx="1237883" cy="1261496"/>
          </a:xfrm>
          <a:solidFill>
            <a:schemeClr val="accent3"/>
          </a:solidFill>
        </p:grpSpPr>
        <p:sp>
          <p:nvSpPr>
            <p:cNvPr id="470" name="Oval 469">
              <a:extLst>
                <a:ext uri="{FF2B5EF4-FFF2-40B4-BE49-F238E27FC236}">
                  <a16:creationId xmlns:a16="http://schemas.microsoft.com/office/drawing/2014/main" id="{E5D68336-8DA4-7439-C142-06E7C032EAC5}"/>
                </a:ext>
              </a:extLst>
            </p:cNvPr>
            <p:cNvSpPr/>
            <p:nvPr/>
          </p:nvSpPr>
          <p:spPr>
            <a:xfrm>
              <a:off x="5688231" y="3366230"/>
              <a:ext cx="224589" cy="224589"/>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Oval 470">
              <a:extLst>
                <a:ext uri="{FF2B5EF4-FFF2-40B4-BE49-F238E27FC236}">
                  <a16:creationId xmlns:a16="http://schemas.microsoft.com/office/drawing/2014/main" id="{58A1EEF8-9B1D-6DE0-8168-98298FAE254D}"/>
                </a:ext>
              </a:extLst>
            </p:cNvPr>
            <p:cNvSpPr/>
            <p:nvPr/>
          </p:nvSpPr>
          <p:spPr>
            <a:xfrm>
              <a:off x="4911274" y="3799277"/>
              <a:ext cx="403574" cy="403574"/>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Oval 471">
              <a:extLst>
                <a:ext uri="{FF2B5EF4-FFF2-40B4-BE49-F238E27FC236}">
                  <a16:creationId xmlns:a16="http://schemas.microsoft.com/office/drawing/2014/main" id="{FB3B3CC2-D6DB-1985-9EA1-4D7A32034AD0}"/>
                </a:ext>
              </a:extLst>
            </p:cNvPr>
            <p:cNvSpPr/>
            <p:nvPr/>
          </p:nvSpPr>
          <p:spPr>
            <a:xfrm>
              <a:off x="4987085" y="3574677"/>
              <a:ext cx="224589" cy="224589"/>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Oval 472">
              <a:extLst>
                <a:ext uri="{FF2B5EF4-FFF2-40B4-BE49-F238E27FC236}">
                  <a16:creationId xmlns:a16="http://schemas.microsoft.com/office/drawing/2014/main" id="{BD724DCD-6046-ACDB-40D0-42ADF550FAF3}"/>
                </a:ext>
              </a:extLst>
            </p:cNvPr>
            <p:cNvSpPr/>
            <p:nvPr/>
          </p:nvSpPr>
          <p:spPr>
            <a:xfrm>
              <a:off x="5220218" y="3363251"/>
              <a:ext cx="224589" cy="224589"/>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Oval 473">
              <a:extLst>
                <a:ext uri="{FF2B5EF4-FFF2-40B4-BE49-F238E27FC236}">
                  <a16:creationId xmlns:a16="http://schemas.microsoft.com/office/drawing/2014/main" id="{6064D2F0-6803-AC46-DF2E-BFB8C98283E9}"/>
                </a:ext>
              </a:extLst>
            </p:cNvPr>
            <p:cNvSpPr/>
            <p:nvPr/>
          </p:nvSpPr>
          <p:spPr>
            <a:xfrm>
              <a:off x="5343138" y="4065836"/>
              <a:ext cx="542442" cy="542442"/>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Oval 474">
              <a:extLst>
                <a:ext uri="{FF2B5EF4-FFF2-40B4-BE49-F238E27FC236}">
                  <a16:creationId xmlns:a16="http://schemas.microsoft.com/office/drawing/2014/main" id="{C2111C9D-000D-4AD4-F5B2-9A13268D645C}"/>
                </a:ext>
              </a:extLst>
            </p:cNvPr>
            <p:cNvSpPr/>
            <p:nvPr/>
          </p:nvSpPr>
          <p:spPr>
            <a:xfrm>
              <a:off x="5453770" y="3581096"/>
              <a:ext cx="224589" cy="224589"/>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6" name="Group 475">
              <a:extLst>
                <a:ext uri="{FF2B5EF4-FFF2-40B4-BE49-F238E27FC236}">
                  <a16:creationId xmlns:a16="http://schemas.microsoft.com/office/drawing/2014/main" id="{926B3712-FCD7-2B57-7CA0-8E8957A5D473}"/>
                </a:ext>
              </a:extLst>
            </p:cNvPr>
            <p:cNvGrpSpPr/>
            <p:nvPr/>
          </p:nvGrpSpPr>
          <p:grpSpPr>
            <a:xfrm>
              <a:off x="4690808" y="3364207"/>
              <a:ext cx="1237883" cy="1260540"/>
              <a:chOff x="4690808" y="3364207"/>
              <a:chExt cx="1237883" cy="1260540"/>
            </a:xfrm>
            <a:grpFill/>
          </p:grpSpPr>
          <p:cxnSp>
            <p:nvCxnSpPr>
              <p:cNvPr id="477" name="Straight Connector 476">
                <a:extLst>
                  <a:ext uri="{FF2B5EF4-FFF2-40B4-BE49-F238E27FC236}">
                    <a16:creationId xmlns:a16="http://schemas.microsoft.com/office/drawing/2014/main" id="{CD7BD831-7557-C24C-F5B4-8CEB8AE6B219}"/>
                  </a:ext>
                </a:extLst>
              </p:cNvPr>
              <p:cNvCxnSpPr>
                <a:cxnSpLocks/>
              </p:cNvCxnSpPr>
              <p:nvPr/>
            </p:nvCxnSpPr>
            <p:spPr>
              <a:xfrm>
                <a:off x="4690808" y="4623395"/>
                <a:ext cx="923002" cy="1352"/>
              </a:xfrm>
              <a:prstGeom prst="line">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8" name="Arc 477">
                <a:extLst>
                  <a:ext uri="{FF2B5EF4-FFF2-40B4-BE49-F238E27FC236}">
                    <a16:creationId xmlns:a16="http://schemas.microsoft.com/office/drawing/2014/main" id="{ADA77325-7B12-8664-726F-123A18BD0842}"/>
                  </a:ext>
                </a:extLst>
              </p:cNvPr>
              <p:cNvSpPr/>
              <p:nvPr/>
            </p:nvSpPr>
            <p:spPr>
              <a:xfrm>
                <a:off x="5345003" y="4073220"/>
                <a:ext cx="542442" cy="536432"/>
              </a:xfrm>
              <a:prstGeom prst="arc">
                <a:avLst>
                  <a:gd name="adj1" fmla="val 14804960"/>
                  <a:gd name="adj2" fmla="val 5430947"/>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9" name="Arc 478">
                <a:extLst>
                  <a:ext uri="{FF2B5EF4-FFF2-40B4-BE49-F238E27FC236}">
                    <a16:creationId xmlns:a16="http://schemas.microsoft.com/office/drawing/2014/main" id="{64BF2038-9766-B18C-DCEA-AC42B94BDB2A}"/>
                  </a:ext>
                </a:extLst>
              </p:cNvPr>
              <p:cNvSpPr/>
              <p:nvPr/>
            </p:nvSpPr>
            <p:spPr>
              <a:xfrm>
                <a:off x="4908976" y="3799277"/>
                <a:ext cx="405872" cy="403574"/>
              </a:xfrm>
              <a:prstGeom prst="arc">
                <a:avLst>
                  <a:gd name="adj1" fmla="val 4662796"/>
                  <a:gd name="adj2" fmla="val 16087141"/>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80" name="Straight Connector 479">
                <a:extLst>
                  <a:ext uri="{FF2B5EF4-FFF2-40B4-BE49-F238E27FC236}">
                    <a16:creationId xmlns:a16="http://schemas.microsoft.com/office/drawing/2014/main" id="{12A82DBD-EA89-FB63-71A8-3D9B29169BEE}"/>
                  </a:ext>
                </a:extLst>
              </p:cNvPr>
              <p:cNvCxnSpPr>
                <a:cxnSpLocks/>
                <a:stCxn id="479" idx="0"/>
                <a:endCxn id="478" idx="0"/>
              </p:cNvCxnSpPr>
              <p:nvPr/>
            </p:nvCxnSpPr>
            <p:spPr>
              <a:xfrm flipV="1">
                <a:off x="5154864" y="4094579"/>
                <a:ext cx="355298" cy="103700"/>
              </a:xfrm>
              <a:prstGeom prst="line">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1" name="Arc 480">
                <a:extLst>
                  <a:ext uri="{FF2B5EF4-FFF2-40B4-BE49-F238E27FC236}">
                    <a16:creationId xmlns:a16="http://schemas.microsoft.com/office/drawing/2014/main" id="{7D3CBAC4-E422-BA13-A230-66B7DC3AA4A1}"/>
                  </a:ext>
                </a:extLst>
              </p:cNvPr>
              <p:cNvSpPr/>
              <p:nvPr/>
            </p:nvSpPr>
            <p:spPr>
              <a:xfrm>
                <a:off x="4992695" y="3572274"/>
                <a:ext cx="224588" cy="224589"/>
              </a:xfrm>
              <a:prstGeom prst="arc">
                <a:avLst>
                  <a:gd name="adj1" fmla="val 363583"/>
                  <a:gd name="adj2" fmla="val 5485434"/>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82" name="Straight Connector 481">
                <a:extLst>
                  <a:ext uri="{FF2B5EF4-FFF2-40B4-BE49-F238E27FC236}">
                    <a16:creationId xmlns:a16="http://schemas.microsoft.com/office/drawing/2014/main" id="{35ECDED4-6C5F-301B-F54B-A8B7F1B1F39F}"/>
                  </a:ext>
                </a:extLst>
              </p:cNvPr>
              <p:cNvCxnSpPr>
                <a:cxnSpLocks/>
                <a:stCxn id="481" idx="0"/>
                <a:endCxn id="483" idx="0"/>
              </p:cNvCxnSpPr>
              <p:nvPr/>
            </p:nvCxnSpPr>
            <p:spPr>
              <a:xfrm flipV="1">
                <a:off x="5216656" y="3472301"/>
                <a:ext cx="6685" cy="224122"/>
              </a:xfrm>
              <a:prstGeom prst="line">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3" name="Arc 482">
                <a:extLst>
                  <a:ext uri="{FF2B5EF4-FFF2-40B4-BE49-F238E27FC236}">
                    <a16:creationId xmlns:a16="http://schemas.microsoft.com/office/drawing/2014/main" id="{DE1311A8-5505-558D-F2AC-EF0D6849C494}"/>
                  </a:ext>
                </a:extLst>
              </p:cNvPr>
              <p:cNvSpPr/>
              <p:nvPr/>
            </p:nvSpPr>
            <p:spPr>
              <a:xfrm>
                <a:off x="5223262" y="3364207"/>
                <a:ext cx="224588" cy="224589"/>
              </a:xfrm>
              <a:prstGeom prst="arc">
                <a:avLst>
                  <a:gd name="adj1" fmla="val 10928622"/>
                  <a:gd name="adj2" fmla="val 110740"/>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84" name="Straight Connector 483">
                <a:extLst>
                  <a:ext uri="{FF2B5EF4-FFF2-40B4-BE49-F238E27FC236}">
                    <a16:creationId xmlns:a16="http://schemas.microsoft.com/office/drawing/2014/main" id="{69BEE937-5D66-1B26-0C02-EC78F4250641}"/>
                  </a:ext>
                </a:extLst>
              </p:cNvPr>
              <p:cNvCxnSpPr>
                <a:cxnSpLocks/>
                <a:stCxn id="485" idx="2"/>
                <a:endCxn id="483" idx="2"/>
              </p:cNvCxnSpPr>
              <p:nvPr/>
            </p:nvCxnSpPr>
            <p:spPr>
              <a:xfrm flipH="1" flipV="1">
                <a:off x="5447792" y="3480118"/>
                <a:ext cx="8164" cy="217293"/>
              </a:xfrm>
              <a:prstGeom prst="line">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5" name="Arc 484">
                <a:extLst>
                  <a:ext uri="{FF2B5EF4-FFF2-40B4-BE49-F238E27FC236}">
                    <a16:creationId xmlns:a16="http://schemas.microsoft.com/office/drawing/2014/main" id="{6E950A0E-86D1-1275-7A6D-464D7AF70AD4}"/>
                  </a:ext>
                </a:extLst>
              </p:cNvPr>
              <p:cNvSpPr/>
              <p:nvPr/>
            </p:nvSpPr>
            <p:spPr>
              <a:xfrm>
                <a:off x="5455953" y="3584260"/>
                <a:ext cx="224588" cy="224589"/>
              </a:xfrm>
              <a:prstGeom prst="arc">
                <a:avLst>
                  <a:gd name="adj1" fmla="val 21597315"/>
                  <a:gd name="adj2" fmla="val 10773777"/>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86" name="Straight Connector 485">
                <a:extLst>
                  <a:ext uri="{FF2B5EF4-FFF2-40B4-BE49-F238E27FC236}">
                    <a16:creationId xmlns:a16="http://schemas.microsoft.com/office/drawing/2014/main" id="{EFBEA7F8-4E13-AABC-0CE6-0EF659D753F8}"/>
                  </a:ext>
                </a:extLst>
              </p:cNvPr>
              <p:cNvCxnSpPr>
                <a:cxnSpLocks/>
                <a:stCxn id="485" idx="0"/>
                <a:endCxn id="488" idx="0"/>
              </p:cNvCxnSpPr>
              <p:nvPr/>
            </p:nvCxnSpPr>
            <p:spPr>
              <a:xfrm flipV="1">
                <a:off x="5680541" y="3477488"/>
                <a:ext cx="7769" cy="218979"/>
              </a:xfrm>
              <a:prstGeom prst="line">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88" name="Arc 487">
                <a:extLst>
                  <a:ext uri="{FF2B5EF4-FFF2-40B4-BE49-F238E27FC236}">
                    <a16:creationId xmlns:a16="http://schemas.microsoft.com/office/drawing/2014/main" id="{0D071CA2-AE4F-177F-0E80-8FB01753499C}"/>
                  </a:ext>
                </a:extLst>
              </p:cNvPr>
              <p:cNvSpPr/>
              <p:nvPr/>
            </p:nvSpPr>
            <p:spPr>
              <a:xfrm>
                <a:off x="5688231" y="3369394"/>
                <a:ext cx="224588" cy="224589"/>
              </a:xfrm>
              <a:prstGeom prst="arc">
                <a:avLst>
                  <a:gd name="adj1" fmla="val 10928622"/>
                  <a:gd name="adj2" fmla="val 110740"/>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97" name="Straight Connector 496">
                <a:extLst>
                  <a:ext uri="{FF2B5EF4-FFF2-40B4-BE49-F238E27FC236}">
                    <a16:creationId xmlns:a16="http://schemas.microsoft.com/office/drawing/2014/main" id="{7F9D7134-9227-5B8E-4B97-86A77BB8AA73}"/>
                  </a:ext>
                </a:extLst>
              </p:cNvPr>
              <p:cNvCxnSpPr>
                <a:cxnSpLocks/>
                <a:endCxn id="488" idx="2"/>
              </p:cNvCxnSpPr>
              <p:nvPr/>
            </p:nvCxnSpPr>
            <p:spPr>
              <a:xfrm flipH="1" flipV="1">
                <a:off x="5912761" y="3485305"/>
                <a:ext cx="15930" cy="362795"/>
              </a:xfrm>
              <a:prstGeom prst="line">
                <a:avLst/>
              </a:prstGeom>
              <a:grpFill/>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501" name="TextBox 500">
            <a:extLst>
              <a:ext uri="{FF2B5EF4-FFF2-40B4-BE49-F238E27FC236}">
                <a16:creationId xmlns:a16="http://schemas.microsoft.com/office/drawing/2014/main" id="{B7395BD9-767F-AA4F-E78A-AD5BBE872455}"/>
              </a:ext>
            </a:extLst>
          </p:cNvPr>
          <p:cNvSpPr txBox="1"/>
          <p:nvPr/>
        </p:nvSpPr>
        <p:spPr>
          <a:xfrm flipH="1">
            <a:off x="7150503" y="5254490"/>
            <a:ext cx="1338572" cy="615553"/>
          </a:xfrm>
          <a:prstGeom prst="rect">
            <a:avLst/>
          </a:prstGeom>
          <a:noFill/>
          <a:ln>
            <a:noFill/>
          </a:ln>
        </p:spPr>
        <p:txBody>
          <a:bodyPr wrap="square" lIns="91440" tIns="45720" rIns="91440" bIns="45720" rtlCol="0" anchor="t">
            <a:spAutoFit/>
          </a:bodyPr>
          <a:lstStyle/>
          <a:p>
            <a:r>
              <a:rPr lang="en-US" sz="1200" dirty="0">
                <a:solidFill>
                  <a:srgbClr val="00375F"/>
                </a:solidFill>
                <a:latin typeface="Aptos" panose="020B0004020202020204" pitchFamily="34" charset="0"/>
                <a:cs typeface="Arial"/>
              </a:rPr>
              <a:t>Solids</a:t>
            </a:r>
            <a:r>
              <a:rPr lang="en-US" sz="1100" dirty="0">
                <a:solidFill>
                  <a:srgbClr val="00375F"/>
                </a:solidFill>
                <a:latin typeface="Aptos" panose="020B0004020202020204" pitchFamily="34" charset="0"/>
                <a:cs typeface="Arial"/>
              </a:rPr>
              <a:t> to</a:t>
            </a:r>
          </a:p>
          <a:p>
            <a:endParaRPr lang="en-US" sz="1100" dirty="0">
              <a:solidFill>
                <a:srgbClr val="00375F"/>
              </a:solidFill>
              <a:latin typeface="Aptos" panose="020B0004020202020204" pitchFamily="34" charset="0"/>
              <a:cs typeface="Arial"/>
            </a:endParaRPr>
          </a:p>
          <a:p>
            <a:r>
              <a:rPr lang="en-US" sz="1100" dirty="0">
                <a:solidFill>
                  <a:srgbClr val="00375F"/>
                </a:solidFill>
                <a:latin typeface="Aptos" panose="020B0004020202020204" pitchFamily="34" charset="0"/>
                <a:cs typeface="Arial"/>
              </a:rPr>
              <a:t>Dewatering</a:t>
            </a:r>
          </a:p>
        </p:txBody>
      </p:sp>
      <p:cxnSp>
        <p:nvCxnSpPr>
          <p:cNvPr id="504" name="Straight Arrow Connector 503">
            <a:extLst>
              <a:ext uri="{FF2B5EF4-FFF2-40B4-BE49-F238E27FC236}">
                <a16:creationId xmlns:a16="http://schemas.microsoft.com/office/drawing/2014/main" id="{FDFC9242-6137-207B-AF34-DE38A1A7BA7C}"/>
              </a:ext>
            </a:extLst>
          </p:cNvPr>
          <p:cNvCxnSpPr>
            <a:cxnSpLocks/>
          </p:cNvCxnSpPr>
          <p:nvPr/>
        </p:nvCxnSpPr>
        <p:spPr>
          <a:xfrm>
            <a:off x="8946194" y="5565985"/>
            <a:ext cx="1872697"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18" name="Oval 917">
            <a:extLst>
              <a:ext uri="{FF2B5EF4-FFF2-40B4-BE49-F238E27FC236}">
                <a16:creationId xmlns:a16="http://schemas.microsoft.com/office/drawing/2014/main" id="{E077094B-D6AD-60DA-0CD7-5DDC51FFDEE8}"/>
              </a:ext>
            </a:extLst>
          </p:cNvPr>
          <p:cNvSpPr/>
          <p:nvPr/>
        </p:nvSpPr>
        <p:spPr>
          <a:xfrm>
            <a:off x="347471" y="3324399"/>
            <a:ext cx="431042" cy="431042"/>
          </a:xfrm>
          <a:prstGeom prst="ellipse">
            <a:avLst/>
          </a:prstGeom>
          <a:noFill/>
          <a:ln w="28575">
            <a:solidFill>
              <a:srgbClr val="FF88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 name="Oval 922">
            <a:extLst>
              <a:ext uri="{FF2B5EF4-FFF2-40B4-BE49-F238E27FC236}">
                <a16:creationId xmlns:a16="http://schemas.microsoft.com/office/drawing/2014/main" id="{6DD9A19A-E708-5489-19E1-B1450536FB28}"/>
              </a:ext>
            </a:extLst>
          </p:cNvPr>
          <p:cNvSpPr/>
          <p:nvPr/>
        </p:nvSpPr>
        <p:spPr>
          <a:xfrm>
            <a:off x="5461317" y="2744239"/>
            <a:ext cx="431042" cy="431042"/>
          </a:xfrm>
          <a:prstGeom prst="ellipse">
            <a:avLst/>
          </a:prstGeom>
          <a:noFill/>
          <a:ln w="28575">
            <a:solidFill>
              <a:srgbClr val="FF88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 name="Oval 923">
            <a:extLst>
              <a:ext uri="{FF2B5EF4-FFF2-40B4-BE49-F238E27FC236}">
                <a16:creationId xmlns:a16="http://schemas.microsoft.com/office/drawing/2014/main" id="{DA0C3C10-0D73-724D-DDC3-5524A90AFFDB}"/>
              </a:ext>
            </a:extLst>
          </p:cNvPr>
          <p:cNvSpPr/>
          <p:nvPr/>
        </p:nvSpPr>
        <p:spPr>
          <a:xfrm>
            <a:off x="6996238" y="2736933"/>
            <a:ext cx="431042" cy="431042"/>
          </a:xfrm>
          <a:prstGeom prst="ellipse">
            <a:avLst/>
          </a:prstGeom>
          <a:noFill/>
          <a:ln w="28575">
            <a:solidFill>
              <a:srgbClr val="FF88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 name="Oval 925">
            <a:extLst>
              <a:ext uri="{FF2B5EF4-FFF2-40B4-BE49-F238E27FC236}">
                <a16:creationId xmlns:a16="http://schemas.microsoft.com/office/drawing/2014/main" id="{B394953D-1A66-3A85-7ECE-3CAC18C55129}"/>
              </a:ext>
            </a:extLst>
          </p:cNvPr>
          <p:cNvSpPr/>
          <p:nvPr/>
        </p:nvSpPr>
        <p:spPr>
          <a:xfrm>
            <a:off x="8515152" y="2729340"/>
            <a:ext cx="431042" cy="431042"/>
          </a:xfrm>
          <a:prstGeom prst="ellipse">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 name="Oval 926">
            <a:extLst>
              <a:ext uri="{FF2B5EF4-FFF2-40B4-BE49-F238E27FC236}">
                <a16:creationId xmlns:a16="http://schemas.microsoft.com/office/drawing/2014/main" id="{C7EA0E73-2273-D2DD-3F78-10203C6064B6}"/>
              </a:ext>
            </a:extLst>
          </p:cNvPr>
          <p:cNvSpPr/>
          <p:nvPr/>
        </p:nvSpPr>
        <p:spPr>
          <a:xfrm>
            <a:off x="9008983" y="1878794"/>
            <a:ext cx="431042" cy="431042"/>
          </a:xfrm>
          <a:prstGeom prst="ellipse">
            <a:avLst/>
          </a:prstGeom>
          <a:noFill/>
          <a:ln w="28575">
            <a:solidFill>
              <a:srgbClr val="FF88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 name="Oval 927">
            <a:extLst>
              <a:ext uri="{FF2B5EF4-FFF2-40B4-BE49-F238E27FC236}">
                <a16:creationId xmlns:a16="http://schemas.microsoft.com/office/drawing/2014/main" id="{55E97949-80E4-12AC-430C-9521FA5E9A9E}"/>
              </a:ext>
            </a:extLst>
          </p:cNvPr>
          <p:cNvSpPr/>
          <p:nvPr/>
        </p:nvSpPr>
        <p:spPr>
          <a:xfrm>
            <a:off x="10644475" y="3888871"/>
            <a:ext cx="431042" cy="431042"/>
          </a:xfrm>
          <a:prstGeom prst="ellipse">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25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8"/>
                                        </p:tgtEl>
                                        <p:attrNameLst>
                                          <p:attrName>style.visibility</p:attrName>
                                        </p:attrNameLst>
                                      </p:cBhvr>
                                      <p:to>
                                        <p:strVal val="visible"/>
                                      </p:to>
                                    </p:set>
                                    <p:animEffect transition="in" filter="dissolve">
                                      <p:cBhvr>
                                        <p:cTn id="7" dur="500"/>
                                        <p:tgtEl>
                                          <p:spTgt spid="9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3"/>
                                        </p:tgtEl>
                                        <p:attrNameLst>
                                          <p:attrName>style.visibility</p:attrName>
                                        </p:attrNameLst>
                                      </p:cBhvr>
                                      <p:to>
                                        <p:strVal val="visible"/>
                                      </p:to>
                                    </p:set>
                                    <p:animEffect transition="in" filter="dissolve">
                                      <p:cBhvr>
                                        <p:cTn id="12" dur="500"/>
                                        <p:tgtEl>
                                          <p:spTgt spid="9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4"/>
                                        </p:tgtEl>
                                        <p:attrNameLst>
                                          <p:attrName>style.visibility</p:attrName>
                                        </p:attrNameLst>
                                      </p:cBhvr>
                                      <p:to>
                                        <p:strVal val="visible"/>
                                      </p:to>
                                    </p:set>
                                    <p:animEffect transition="in" filter="dissolve">
                                      <p:cBhvr>
                                        <p:cTn id="17" dur="500"/>
                                        <p:tgtEl>
                                          <p:spTgt spid="9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7"/>
                                        </p:tgtEl>
                                        <p:attrNameLst>
                                          <p:attrName>style.visibility</p:attrName>
                                        </p:attrNameLst>
                                      </p:cBhvr>
                                      <p:to>
                                        <p:strVal val="visible"/>
                                      </p:to>
                                    </p:set>
                                    <p:animEffect transition="in" filter="dissolve">
                                      <p:cBhvr>
                                        <p:cTn id="22" dur="500"/>
                                        <p:tgtEl>
                                          <p:spTgt spid="92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6"/>
                                        </p:tgtEl>
                                        <p:attrNameLst>
                                          <p:attrName>style.visibility</p:attrName>
                                        </p:attrNameLst>
                                      </p:cBhvr>
                                      <p:to>
                                        <p:strVal val="visible"/>
                                      </p:to>
                                    </p:set>
                                    <p:animEffect transition="in" filter="dissolve">
                                      <p:cBhvr>
                                        <p:cTn id="27" dur="500"/>
                                        <p:tgtEl>
                                          <p:spTgt spid="926"/>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928"/>
                                        </p:tgtEl>
                                        <p:attrNameLst>
                                          <p:attrName>style.visibility</p:attrName>
                                        </p:attrNameLst>
                                      </p:cBhvr>
                                      <p:to>
                                        <p:strVal val="visible"/>
                                      </p:to>
                                    </p:set>
                                    <p:animEffect transition="in" filter="dissolve">
                                      <p:cBhvr>
                                        <p:cTn id="30" dur="500"/>
                                        <p:tgtEl>
                                          <p:spTgt spid="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8" grpId="0" animBg="1"/>
      <p:bldP spid="923" grpId="0" animBg="1"/>
      <p:bldP spid="924" grpId="0" animBg="1"/>
      <p:bldP spid="926" grpId="0" animBg="1"/>
      <p:bldP spid="927" grpId="0" animBg="1"/>
      <p:bldP spid="9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EABCF-23EE-9ACE-CBCD-79D7F5F53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ED5BE-168C-7C00-79CF-9DF7400B60CC}"/>
              </a:ext>
            </a:extLst>
          </p:cNvPr>
          <p:cNvSpPr>
            <a:spLocks noGrp="1"/>
          </p:cNvSpPr>
          <p:nvPr>
            <p:ph type="title"/>
          </p:nvPr>
        </p:nvSpPr>
        <p:spPr/>
        <p:txBody>
          <a:bodyPr>
            <a:normAutofit/>
          </a:bodyPr>
          <a:lstStyle/>
          <a:p>
            <a:r>
              <a:rPr lang="en-US" sz="3400" dirty="0"/>
              <a:t>Timeline of Major Events that Advanced the Field</a:t>
            </a:r>
          </a:p>
        </p:txBody>
      </p:sp>
      <p:cxnSp>
        <p:nvCxnSpPr>
          <p:cNvPr id="5" name="Straight Connector 4">
            <a:extLst>
              <a:ext uri="{FF2B5EF4-FFF2-40B4-BE49-F238E27FC236}">
                <a16:creationId xmlns:a16="http://schemas.microsoft.com/office/drawing/2014/main" id="{97A9F586-57F0-62C6-F9E4-AF51B52D120A}"/>
              </a:ext>
            </a:extLst>
          </p:cNvPr>
          <p:cNvCxnSpPr>
            <a:cxnSpLocks/>
          </p:cNvCxnSpPr>
          <p:nvPr/>
        </p:nvCxnSpPr>
        <p:spPr>
          <a:xfrm>
            <a:off x="146336" y="3341406"/>
            <a:ext cx="11480945" cy="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FCAEB822-4608-9807-7B34-0F1345855E1A}"/>
              </a:ext>
            </a:extLst>
          </p:cNvPr>
          <p:cNvCxnSpPr>
            <a:cxnSpLocks/>
          </p:cNvCxnSpPr>
          <p:nvPr/>
        </p:nvCxnSpPr>
        <p:spPr>
          <a:xfrm flipV="1">
            <a:off x="144912"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67703D08-0573-35AF-F1B7-6223EB5BB7C8}"/>
              </a:ext>
            </a:extLst>
          </p:cNvPr>
          <p:cNvSpPr txBox="1"/>
          <p:nvPr/>
        </p:nvSpPr>
        <p:spPr>
          <a:xfrm>
            <a:off x="54904" y="2812133"/>
            <a:ext cx="769185" cy="369332"/>
          </a:xfrm>
          <a:prstGeom prst="rect">
            <a:avLst/>
          </a:prstGeom>
          <a:noFill/>
        </p:spPr>
        <p:txBody>
          <a:bodyPr wrap="none" rtlCol="0">
            <a:spAutoFit/>
          </a:bodyPr>
          <a:lstStyle/>
          <a:p>
            <a:r>
              <a:rPr lang="en-US" dirty="0">
                <a:solidFill>
                  <a:schemeClr val="accent3"/>
                </a:solidFill>
              </a:rPr>
              <a:t>2019 </a:t>
            </a:r>
          </a:p>
        </p:txBody>
      </p:sp>
      <p:sp>
        <p:nvSpPr>
          <p:cNvPr id="10" name="TextBox 9">
            <a:extLst>
              <a:ext uri="{FF2B5EF4-FFF2-40B4-BE49-F238E27FC236}">
                <a16:creationId xmlns:a16="http://schemas.microsoft.com/office/drawing/2014/main" id="{00CCC23D-4D76-0D58-FCE0-179859C6D55C}"/>
              </a:ext>
            </a:extLst>
          </p:cNvPr>
          <p:cNvSpPr txBox="1"/>
          <p:nvPr/>
        </p:nvSpPr>
        <p:spPr>
          <a:xfrm>
            <a:off x="1188009" y="3516594"/>
            <a:ext cx="780983" cy="369332"/>
          </a:xfrm>
          <a:prstGeom prst="rect">
            <a:avLst/>
          </a:prstGeom>
          <a:noFill/>
        </p:spPr>
        <p:txBody>
          <a:bodyPr wrap="none" rtlCol="0">
            <a:spAutoFit/>
          </a:bodyPr>
          <a:lstStyle/>
          <a:p>
            <a:r>
              <a:rPr lang="en-US" dirty="0">
                <a:solidFill>
                  <a:schemeClr val="accent3"/>
                </a:solidFill>
              </a:rPr>
              <a:t>2020 </a:t>
            </a:r>
          </a:p>
        </p:txBody>
      </p:sp>
      <p:cxnSp>
        <p:nvCxnSpPr>
          <p:cNvPr id="12" name="Straight Connector 11">
            <a:extLst>
              <a:ext uri="{FF2B5EF4-FFF2-40B4-BE49-F238E27FC236}">
                <a16:creationId xmlns:a16="http://schemas.microsoft.com/office/drawing/2014/main" id="{6438B0F1-3A14-9338-64CE-9E41EAA0CB8D}"/>
              </a:ext>
            </a:extLst>
          </p:cNvPr>
          <p:cNvCxnSpPr>
            <a:cxnSpLocks/>
          </p:cNvCxnSpPr>
          <p:nvPr/>
        </p:nvCxnSpPr>
        <p:spPr>
          <a:xfrm flipV="1">
            <a:off x="1578501"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ED01FA2C-9761-DE5D-1171-EC5A26776839}"/>
              </a:ext>
            </a:extLst>
          </p:cNvPr>
          <p:cNvCxnSpPr>
            <a:cxnSpLocks/>
          </p:cNvCxnSpPr>
          <p:nvPr/>
        </p:nvCxnSpPr>
        <p:spPr>
          <a:xfrm flipV="1">
            <a:off x="3016369"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7BE3727C-9344-963B-163C-3FE575FA6FDE}"/>
              </a:ext>
            </a:extLst>
          </p:cNvPr>
          <p:cNvSpPr txBox="1"/>
          <p:nvPr/>
        </p:nvSpPr>
        <p:spPr>
          <a:xfrm>
            <a:off x="2601990" y="2809569"/>
            <a:ext cx="772840" cy="369332"/>
          </a:xfrm>
          <a:prstGeom prst="rect">
            <a:avLst/>
          </a:prstGeom>
          <a:noFill/>
        </p:spPr>
        <p:txBody>
          <a:bodyPr wrap="none" rtlCol="0">
            <a:spAutoFit/>
          </a:bodyPr>
          <a:lstStyle/>
          <a:p>
            <a:r>
              <a:rPr lang="en-US" dirty="0">
                <a:solidFill>
                  <a:schemeClr val="accent3"/>
                </a:solidFill>
              </a:rPr>
              <a:t>2021 </a:t>
            </a:r>
          </a:p>
        </p:txBody>
      </p:sp>
      <p:cxnSp>
        <p:nvCxnSpPr>
          <p:cNvPr id="16" name="Straight Connector 15">
            <a:extLst>
              <a:ext uri="{FF2B5EF4-FFF2-40B4-BE49-F238E27FC236}">
                <a16:creationId xmlns:a16="http://schemas.microsoft.com/office/drawing/2014/main" id="{68909186-8A98-60F0-73C8-7AFF2ABAE1B5}"/>
              </a:ext>
            </a:extLst>
          </p:cNvPr>
          <p:cNvCxnSpPr>
            <a:cxnSpLocks/>
          </p:cNvCxnSpPr>
          <p:nvPr/>
        </p:nvCxnSpPr>
        <p:spPr>
          <a:xfrm flipV="1">
            <a:off x="5894922"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346AC5F7-F7D6-EDCE-1CA0-78898153A764}"/>
              </a:ext>
            </a:extLst>
          </p:cNvPr>
          <p:cNvSpPr txBox="1"/>
          <p:nvPr/>
        </p:nvSpPr>
        <p:spPr>
          <a:xfrm>
            <a:off x="4089665" y="3527371"/>
            <a:ext cx="780983" cy="369332"/>
          </a:xfrm>
          <a:prstGeom prst="rect">
            <a:avLst/>
          </a:prstGeom>
          <a:noFill/>
        </p:spPr>
        <p:txBody>
          <a:bodyPr wrap="none" rtlCol="0">
            <a:spAutoFit/>
          </a:bodyPr>
          <a:lstStyle/>
          <a:p>
            <a:r>
              <a:rPr lang="en-US" dirty="0">
                <a:solidFill>
                  <a:schemeClr val="accent3"/>
                </a:solidFill>
              </a:rPr>
              <a:t>2022 </a:t>
            </a:r>
          </a:p>
        </p:txBody>
      </p:sp>
      <p:cxnSp>
        <p:nvCxnSpPr>
          <p:cNvPr id="19" name="Straight Connector 18">
            <a:extLst>
              <a:ext uri="{FF2B5EF4-FFF2-40B4-BE49-F238E27FC236}">
                <a16:creationId xmlns:a16="http://schemas.microsoft.com/office/drawing/2014/main" id="{D24E46A5-F769-6CE4-CAFD-9179D6C1A248}"/>
              </a:ext>
            </a:extLst>
          </p:cNvPr>
          <p:cNvCxnSpPr>
            <a:cxnSpLocks/>
          </p:cNvCxnSpPr>
          <p:nvPr/>
        </p:nvCxnSpPr>
        <p:spPr>
          <a:xfrm flipV="1">
            <a:off x="4438958" y="320213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09E824E4-EC26-04D5-4E8B-FDAECD28D983}"/>
              </a:ext>
            </a:extLst>
          </p:cNvPr>
          <p:cNvCxnSpPr>
            <a:cxnSpLocks/>
          </p:cNvCxnSpPr>
          <p:nvPr/>
        </p:nvCxnSpPr>
        <p:spPr>
          <a:xfrm flipV="1">
            <a:off x="8797751"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1" name="TextBox 20">
            <a:extLst>
              <a:ext uri="{FF2B5EF4-FFF2-40B4-BE49-F238E27FC236}">
                <a16:creationId xmlns:a16="http://schemas.microsoft.com/office/drawing/2014/main" id="{CDB378F0-17CC-5AE9-EC25-238D4AF1902F}"/>
              </a:ext>
            </a:extLst>
          </p:cNvPr>
          <p:cNvSpPr txBox="1"/>
          <p:nvPr/>
        </p:nvSpPr>
        <p:spPr>
          <a:xfrm>
            <a:off x="8439081" y="2839618"/>
            <a:ext cx="780983" cy="369332"/>
          </a:xfrm>
          <a:prstGeom prst="rect">
            <a:avLst/>
          </a:prstGeom>
          <a:noFill/>
        </p:spPr>
        <p:txBody>
          <a:bodyPr wrap="none" rtlCol="0">
            <a:spAutoFit/>
          </a:bodyPr>
          <a:lstStyle/>
          <a:p>
            <a:r>
              <a:rPr lang="en-US" dirty="0">
                <a:solidFill>
                  <a:schemeClr val="accent3"/>
                </a:solidFill>
              </a:rPr>
              <a:t>2025 </a:t>
            </a:r>
          </a:p>
        </p:txBody>
      </p:sp>
      <p:cxnSp>
        <p:nvCxnSpPr>
          <p:cNvPr id="23" name="Straight Connector 22">
            <a:extLst>
              <a:ext uri="{FF2B5EF4-FFF2-40B4-BE49-F238E27FC236}">
                <a16:creationId xmlns:a16="http://schemas.microsoft.com/office/drawing/2014/main" id="{B6C0E49F-81E9-6A8E-D9CC-18C6D31620DA}"/>
              </a:ext>
            </a:extLst>
          </p:cNvPr>
          <p:cNvCxnSpPr>
            <a:cxnSpLocks/>
          </p:cNvCxnSpPr>
          <p:nvPr/>
        </p:nvCxnSpPr>
        <p:spPr>
          <a:xfrm flipV="1">
            <a:off x="7338211" y="3219427"/>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4" name="TextBox 23">
            <a:extLst>
              <a:ext uri="{FF2B5EF4-FFF2-40B4-BE49-F238E27FC236}">
                <a16:creationId xmlns:a16="http://schemas.microsoft.com/office/drawing/2014/main" id="{46F1CD14-E849-0254-911D-E99CB4EFB572}"/>
              </a:ext>
            </a:extLst>
          </p:cNvPr>
          <p:cNvSpPr txBox="1"/>
          <p:nvPr/>
        </p:nvSpPr>
        <p:spPr>
          <a:xfrm>
            <a:off x="9856844" y="3532491"/>
            <a:ext cx="723275" cy="369332"/>
          </a:xfrm>
          <a:prstGeom prst="rect">
            <a:avLst/>
          </a:prstGeom>
          <a:noFill/>
        </p:spPr>
        <p:txBody>
          <a:bodyPr wrap="none" rtlCol="0">
            <a:spAutoFit/>
          </a:bodyPr>
          <a:lstStyle/>
          <a:p>
            <a:r>
              <a:rPr lang="en-US" dirty="0">
                <a:solidFill>
                  <a:schemeClr val="accent3"/>
                </a:solidFill>
              </a:rPr>
              <a:t>2026</a:t>
            </a:r>
          </a:p>
        </p:txBody>
      </p:sp>
      <p:cxnSp>
        <p:nvCxnSpPr>
          <p:cNvPr id="25" name="Straight Connector 24">
            <a:extLst>
              <a:ext uri="{FF2B5EF4-FFF2-40B4-BE49-F238E27FC236}">
                <a16:creationId xmlns:a16="http://schemas.microsoft.com/office/drawing/2014/main" id="{22EA17D9-1128-2427-EAD3-1F00603158A2}"/>
              </a:ext>
            </a:extLst>
          </p:cNvPr>
          <p:cNvCxnSpPr>
            <a:cxnSpLocks/>
          </p:cNvCxnSpPr>
          <p:nvPr/>
        </p:nvCxnSpPr>
        <p:spPr>
          <a:xfrm flipV="1">
            <a:off x="10218482" y="3216423"/>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grpSp>
        <p:nvGrpSpPr>
          <p:cNvPr id="66" name="Group 65">
            <a:extLst>
              <a:ext uri="{FF2B5EF4-FFF2-40B4-BE49-F238E27FC236}">
                <a16:creationId xmlns:a16="http://schemas.microsoft.com/office/drawing/2014/main" id="{0CEB4837-7BA0-B641-FD1F-8061DBF77B05}"/>
              </a:ext>
            </a:extLst>
          </p:cNvPr>
          <p:cNvGrpSpPr/>
          <p:nvPr/>
        </p:nvGrpSpPr>
        <p:grpSpPr>
          <a:xfrm>
            <a:off x="96098" y="3252449"/>
            <a:ext cx="1578410" cy="1835354"/>
            <a:chOff x="103851" y="3252449"/>
            <a:chExt cx="1578410" cy="1835354"/>
          </a:xfrm>
        </p:grpSpPr>
        <p:sp>
          <p:nvSpPr>
            <p:cNvPr id="11" name="TextBox 10">
              <a:extLst>
                <a:ext uri="{FF2B5EF4-FFF2-40B4-BE49-F238E27FC236}">
                  <a16:creationId xmlns:a16="http://schemas.microsoft.com/office/drawing/2014/main" id="{DCFB89C7-8E54-190E-B84D-0AF251194313}"/>
                </a:ext>
              </a:extLst>
            </p:cNvPr>
            <p:cNvSpPr txBox="1"/>
            <p:nvPr/>
          </p:nvSpPr>
          <p:spPr>
            <a:xfrm>
              <a:off x="103851" y="4164473"/>
              <a:ext cx="1578410" cy="923330"/>
            </a:xfrm>
            <a:prstGeom prst="rect">
              <a:avLst/>
            </a:prstGeom>
            <a:noFill/>
          </p:spPr>
          <p:txBody>
            <a:bodyPr wrap="square" rtlCol="0">
              <a:spAutoFit/>
            </a:bodyPr>
            <a:lstStyle/>
            <a:p>
              <a:r>
                <a:rPr lang="en-US" dirty="0"/>
                <a:t>NM HB 546</a:t>
              </a:r>
            </a:p>
            <a:p>
              <a:r>
                <a:rPr lang="en-US" dirty="0"/>
                <a:t>Produced Water Act</a:t>
              </a:r>
            </a:p>
          </p:txBody>
        </p:sp>
        <p:cxnSp>
          <p:nvCxnSpPr>
            <p:cNvPr id="30" name="Straight Connector 29">
              <a:extLst>
                <a:ext uri="{FF2B5EF4-FFF2-40B4-BE49-F238E27FC236}">
                  <a16:creationId xmlns:a16="http://schemas.microsoft.com/office/drawing/2014/main" id="{922D200A-2E15-6C35-DE40-060C7788C1FA}"/>
                </a:ext>
              </a:extLst>
            </p:cNvPr>
            <p:cNvCxnSpPr>
              <a:cxnSpLocks/>
            </p:cNvCxnSpPr>
            <p:nvPr/>
          </p:nvCxnSpPr>
          <p:spPr>
            <a:xfrm flipV="1">
              <a:off x="832602" y="3465026"/>
              <a:ext cx="0" cy="744171"/>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1" name="Oval 30">
              <a:extLst>
                <a:ext uri="{FF2B5EF4-FFF2-40B4-BE49-F238E27FC236}">
                  <a16:creationId xmlns:a16="http://schemas.microsoft.com/office/drawing/2014/main" id="{068C1237-98FA-7493-449E-A49B6A9DBD3B}"/>
                </a:ext>
              </a:extLst>
            </p:cNvPr>
            <p:cNvSpPr/>
            <p:nvPr/>
          </p:nvSpPr>
          <p:spPr>
            <a:xfrm>
              <a:off x="725043" y="3252449"/>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C96FC208-6C55-E88F-E258-15084BBD66AE}"/>
              </a:ext>
            </a:extLst>
          </p:cNvPr>
          <p:cNvGrpSpPr/>
          <p:nvPr/>
        </p:nvGrpSpPr>
        <p:grpSpPr>
          <a:xfrm>
            <a:off x="565686" y="1345615"/>
            <a:ext cx="1743342" cy="2097439"/>
            <a:chOff x="2145096" y="1401352"/>
            <a:chExt cx="1743342" cy="2097439"/>
          </a:xfrm>
        </p:grpSpPr>
        <p:sp>
          <p:nvSpPr>
            <p:cNvPr id="9" name="TextBox 8">
              <a:extLst>
                <a:ext uri="{FF2B5EF4-FFF2-40B4-BE49-F238E27FC236}">
                  <a16:creationId xmlns:a16="http://schemas.microsoft.com/office/drawing/2014/main" id="{F663B5F6-1DC4-E869-3286-8FEEEB423C35}"/>
                </a:ext>
              </a:extLst>
            </p:cNvPr>
            <p:cNvSpPr txBox="1"/>
            <p:nvPr/>
          </p:nvSpPr>
          <p:spPr>
            <a:xfrm>
              <a:off x="2145096" y="1401352"/>
              <a:ext cx="1743342" cy="1200329"/>
            </a:xfrm>
            <a:prstGeom prst="rect">
              <a:avLst/>
            </a:prstGeom>
            <a:noFill/>
          </p:spPr>
          <p:txBody>
            <a:bodyPr wrap="square" rtlCol="0">
              <a:spAutoFit/>
            </a:bodyPr>
            <a:lstStyle/>
            <a:p>
              <a:r>
                <a:rPr lang="en-US" dirty="0"/>
                <a:t>NMPWRC Created - MOU between NMSU and NMED</a:t>
              </a:r>
            </a:p>
          </p:txBody>
        </p:sp>
        <p:cxnSp>
          <p:nvCxnSpPr>
            <p:cNvPr id="38" name="Straight Connector 37">
              <a:extLst>
                <a:ext uri="{FF2B5EF4-FFF2-40B4-BE49-F238E27FC236}">
                  <a16:creationId xmlns:a16="http://schemas.microsoft.com/office/drawing/2014/main" id="{5F154E5E-95FA-C16C-FCDB-D4F8158A6E05}"/>
                </a:ext>
              </a:extLst>
            </p:cNvPr>
            <p:cNvCxnSpPr>
              <a:cxnSpLocks/>
            </p:cNvCxnSpPr>
            <p:nvPr/>
          </p:nvCxnSpPr>
          <p:spPr>
            <a:xfrm>
              <a:off x="2943961" y="2651766"/>
              <a:ext cx="0" cy="634448"/>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9" name="Oval 38">
              <a:extLst>
                <a:ext uri="{FF2B5EF4-FFF2-40B4-BE49-F238E27FC236}">
                  <a16:creationId xmlns:a16="http://schemas.microsoft.com/office/drawing/2014/main" id="{0192B436-F69F-014F-4DC8-90FDE2A82D29}"/>
                </a:ext>
              </a:extLst>
            </p:cNvPr>
            <p:cNvSpPr/>
            <p:nvPr/>
          </p:nvSpPr>
          <p:spPr>
            <a:xfrm>
              <a:off x="2837672" y="3286214"/>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CB846CA2-6F65-93A6-B8B0-1894BE9FB617}"/>
              </a:ext>
            </a:extLst>
          </p:cNvPr>
          <p:cNvGrpSpPr/>
          <p:nvPr/>
        </p:nvGrpSpPr>
        <p:grpSpPr>
          <a:xfrm>
            <a:off x="3016367" y="1622613"/>
            <a:ext cx="9086589" cy="1134099"/>
            <a:chOff x="-2296985" y="1743782"/>
            <a:chExt cx="38620161" cy="1134099"/>
          </a:xfrm>
        </p:grpSpPr>
        <p:sp>
          <p:nvSpPr>
            <p:cNvPr id="26" name="TextBox 25">
              <a:extLst>
                <a:ext uri="{FF2B5EF4-FFF2-40B4-BE49-F238E27FC236}">
                  <a16:creationId xmlns:a16="http://schemas.microsoft.com/office/drawing/2014/main" id="{99444415-E185-7C2F-7320-48C3408A7DEE}"/>
                </a:ext>
              </a:extLst>
            </p:cNvPr>
            <p:cNvSpPr txBox="1"/>
            <p:nvPr/>
          </p:nvSpPr>
          <p:spPr>
            <a:xfrm>
              <a:off x="4482998" y="1743782"/>
              <a:ext cx="10909106" cy="646331"/>
            </a:xfrm>
            <a:prstGeom prst="rect">
              <a:avLst/>
            </a:prstGeom>
            <a:noFill/>
          </p:spPr>
          <p:txBody>
            <a:bodyPr wrap="square" rtlCol="0">
              <a:spAutoFit/>
            </a:bodyPr>
            <a:lstStyle/>
            <a:p>
              <a:pPr algn="ctr"/>
              <a:r>
                <a:rPr lang="en-US" dirty="0"/>
                <a:t>Phase 2: </a:t>
              </a:r>
            </a:p>
            <a:p>
              <a:pPr algn="ctr"/>
              <a:r>
                <a:rPr lang="en-US" dirty="0"/>
                <a:t>Pilot Projects Testing</a:t>
              </a:r>
            </a:p>
          </p:txBody>
        </p:sp>
        <p:sp>
          <p:nvSpPr>
            <p:cNvPr id="43" name="Left Brace 42">
              <a:extLst>
                <a:ext uri="{FF2B5EF4-FFF2-40B4-BE49-F238E27FC236}">
                  <a16:creationId xmlns:a16="http://schemas.microsoft.com/office/drawing/2014/main" id="{291EC2B5-5A92-121A-E8D8-785635A25118}"/>
                </a:ext>
              </a:extLst>
            </p:cNvPr>
            <p:cNvSpPr/>
            <p:nvPr/>
          </p:nvSpPr>
          <p:spPr>
            <a:xfrm rot="5400000">
              <a:off x="16872169" y="-16573126"/>
              <a:ext cx="281853" cy="38620161"/>
            </a:xfrm>
            <a:prstGeom prst="leftBrace">
              <a:avLst>
                <a:gd name="adj1" fmla="val 33482"/>
                <a:gd name="adj2" fmla="val 59731"/>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5" name="TextBox 64">
            <a:extLst>
              <a:ext uri="{FF2B5EF4-FFF2-40B4-BE49-F238E27FC236}">
                <a16:creationId xmlns:a16="http://schemas.microsoft.com/office/drawing/2014/main" id="{432D85F1-2D9C-6047-241C-EA73ECAE999E}"/>
              </a:ext>
            </a:extLst>
          </p:cNvPr>
          <p:cNvSpPr txBox="1"/>
          <p:nvPr/>
        </p:nvSpPr>
        <p:spPr>
          <a:xfrm>
            <a:off x="144913" y="5660222"/>
            <a:ext cx="8403438" cy="553998"/>
          </a:xfrm>
          <a:prstGeom prst="rect">
            <a:avLst/>
          </a:prstGeom>
          <a:noFill/>
        </p:spPr>
        <p:txBody>
          <a:bodyPr wrap="square">
            <a:spAutoFit/>
          </a:bodyPr>
          <a:lstStyle/>
          <a:p>
            <a:r>
              <a:rPr lang="en-US" sz="1500" b="1" dirty="0"/>
              <a:t>NMPWRC Mission</a:t>
            </a:r>
            <a:r>
              <a:rPr lang="en-US" sz="1500" dirty="0"/>
              <a:t>: To fill in science and research gaps that will enable NMED and the Water Quality Control Commission (WQCC) to make science-based regulations on safe reuse of PW.</a:t>
            </a:r>
          </a:p>
        </p:txBody>
      </p:sp>
      <p:sp>
        <p:nvSpPr>
          <p:cNvPr id="117" name="TextBox 116">
            <a:extLst>
              <a:ext uri="{FF2B5EF4-FFF2-40B4-BE49-F238E27FC236}">
                <a16:creationId xmlns:a16="http://schemas.microsoft.com/office/drawing/2014/main" id="{D2AC0D52-9B0F-F605-D908-66AA80575DC9}"/>
              </a:ext>
            </a:extLst>
          </p:cNvPr>
          <p:cNvSpPr txBox="1"/>
          <p:nvPr/>
        </p:nvSpPr>
        <p:spPr>
          <a:xfrm>
            <a:off x="5500979" y="2784294"/>
            <a:ext cx="780983" cy="369332"/>
          </a:xfrm>
          <a:prstGeom prst="rect">
            <a:avLst/>
          </a:prstGeom>
          <a:noFill/>
        </p:spPr>
        <p:txBody>
          <a:bodyPr wrap="none" rtlCol="0">
            <a:spAutoFit/>
          </a:bodyPr>
          <a:lstStyle/>
          <a:p>
            <a:r>
              <a:rPr lang="en-US" dirty="0">
                <a:solidFill>
                  <a:schemeClr val="accent3"/>
                </a:solidFill>
              </a:rPr>
              <a:t>2023 </a:t>
            </a:r>
          </a:p>
        </p:txBody>
      </p:sp>
      <p:sp>
        <p:nvSpPr>
          <p:cNvPr id="118" name="TextBox 117">
            <a:extLst>
              <a:ext uri="{FF2B5EF4-FFF2-40B4-BE49-F238E27FC236}">
                <a16:creationId xmlns:a16="http://schemas.microsoft.com/office/drawing/2014/main" id="{DA5523D2-22B6-0256-1896-206DB6782A8C}"/>
              </a:ext>
            </a:extLst>
          </p:cNvPr>
          <p:cNvSpPr txBox="1"/>
          <p:nvPr/>
        </p:nvSpPr>
        <p:spPr>
          <a:xfrm>
            <a:off x="6955188" y="3498791"/>
            <a:ext cx="770852" cy="369332"/>
          </a:xfrm>
          <a:prstGeom prst="rect">
            <a:avLst/>
          </a:prstGeom>
          <a:noFill/>
        </p:spPr>
        <p:txBody>
          <a:bodyPr wrap="none" rtlCol="0">
            <a:spAutoFit/>
          </a:bodyPr>
          <a:lstStyle/>
          <a:p>
            <a:r>
              <a:rPr lang="en-US" dirty="0">
                <a:solidFill>
                  <a:schemeClr val="accent3"/>
                </a:solidFill>
              </a:rPr>
              <a:t>2024 </a:t>
            </a:r>
          </a:p>
        </p:txBody>
      </p:sp>
      <p:sp>
        <p:nvSpPr>
          <p:cNvPr id="4" name="TextBox 3">
            <a:extLst>
              <a:ext uri="{FF2B5EF4-FFF2-40B4-BE49-F238E27FC236}">
                <a16:creationId xmlns:a16="http://schemas.microsoft.com/office/drawing/2014/main" id="{813648E0-9845-3994-690F-A2E064D95204}"/>
              </a:ext>
            </a:extLst>
          </p:cNvPr>
          <p:cNvSpPr txBox="1"/>
          <p:nvPr/>
        </p:nvSpPr>
        <p:spPr>
          <a:xfrm>
            <a:off x="274617" y="6460015"/>
            <a:ext cx="1694375" cy="276999"/>
          </a:xfrm>
          <a:prstGeom prst="rect">
            <a:avLst/>
          </a:prstGeom>
          <a:noFill/>
        </p:spPr>
        <p:txBody>
          <a:bodyPr wrap="none" rtlCol="0">
            <a:spAutoFit/>
          </a:bodyPr>
          <a:lstStyle/>
          <a:p>
            <a:r>
              <a:rPr lang="en-US" sz="1200" dirty="0">
                <a:solidFill>
                  <a:schemeClr val="accent3"/>
                </a:solidFill>
              </a:rPr>
              <a:t>* Timeline not to scale</a:t>
            </a:r>
          </a:p>
        </p:txBody>
      </p:sp>
      <p:grpSp>
        <p:nvGrpSpPr>
          <p:cNvPr id="7" name="Group 6">
            <a:extLst>
              <a:ext uri="{FF2B5EF4-FFF2-40B4-BE49-F238E27FC236}">
                <a16:creationId xmlns:a16="http://schemas.microsoft.com/office/drawing/2014/main" id="{CF630237-7500-2E50-ABE3-6440D11DF5B3}"/>
              </a:ext>
            </a:extLst>
          </p:cNvPr>
          <p:cNvGrpSpPr/>
          <p:nvPr/>
        </p:nvGrpSpPr>
        <p:grpSpPr>
          <a:xfrm>
            <a:off x="1578952" y="3974032"/>
            <a:ext cx="2860008" cy="1374165"/>
            <a:chOff x="1578952" y="3896702"/>
            <a:chExt cx="2860008" cy="1374165"/>
          </a:xfrm>
        </p:grpSpPr>
        <p:sp>
          <p:nvSpPr>
            <p:cNvPr id="15" name="TextBox 14">
              <a:extLst>
                <a:ext uri="{FF2B5EF4-FFF2-40B4-BE49-F238E27FC236}">
                  <a16:creationId xmlns:a16="http://schemas.microsoft.com/office/drawing/2014/main" id="{3C1F6595-6606-F777-8994-B5C50AE68534}"/>
                </a:ext>
              </a:extLst>
            </p:cNvPr>
            <p:cNvSpPr txBox="1"/>
            <p:nvPr/>
          </p:nvSpPr>
          <p:spPr>
            <a:xfrm>
              <a:off x="1838771" y="4347537"/>
              <a:ext cx="2258736" cy="923330"/>
            </a:xfrm>
            <a:prstGeom prst="rect">
              <a:avLst/>
            </a:prstGeom>
            <a:noFill/>
          </p:spPr>
          <p:txBody>
            <a:bodyPr wrap="square" rtlCol="0">
              <a:spAutoFit/>
            </a:bodyPr>
            <a:lstStyle/>
            <a:p>
              <a:pPr algn="ctr"/>
              <a:r>
                <a:rPr lang="en-US" dirty="0"/>
                <a:t>Phase 1: Development of NPDES+ List</a:t>
              </a:r>
            </a:p>
          </p:txBody>
        </p:sp>
        <p:sp>
          <p:nvSpPr>
            <p:cNvPr id="3" name="Left Brace 2">
              <a:extLst>
                <a:ext uri="{FF2B5EF4-FFF2-40B4-BE49-F238E27FC236}">
                  <a16:creationId xmlns:a16="http://schemas.microsoft.com/office/drawing/2014/main" id="{79E778A1-B99A-3E77-2141-2D520DE0CEA3}"/>
                </a:ext>
              </a:extLst>
            </p:cNvPr>
            <p:cNvSpPr/>
            <p:nvPr/>
          </p:nvSpPr>
          <p:spPr>
            <a:xfrm rot="16200000">
              <a:off x="2819058" y="2656596"/>
              <a:ext cx="379795" cy="2860008"/>
            </a:xfrm>
            <a:prstGeom prst="leftBrace">
              <a:avLst>
                <a:gd name="adj1" fmla="val 33482"/>
                <a:gd name="adj2" fmla="val 49986"/>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3DE338E3-86A4-E3E7-D693-ADD012C82EEB}"/>
              </a:ext>
            </a:extLst>
          </p:cNvPr>
          <p:cNvGrpSpPr/>
          <p:nvPr/>
        </p:nvGrpSpPr>
        <p:grpSpPr>
          <a:xfrm>
            <a:off x="5894921" y="3974033"/>
            <a:ext cx="4323557" cy="1399980"/>
            <a:chOff x="5894921" y="3974033"/>
            <a:chExt cx="4323557" cy="1399980"/>
          </a:xfrm>
        </p:grpSpPr>
        <p:sp>
          <p:nvSpPr>
            <p:cNvPr id="32" name="TextBox 31">
              <a:extLst>
                <a:ext uri="{FF2B5EF4-FFF2-40B4-BE49-F238E27FC236}">
                  <a16:creationId xmlns:a16="http://schemas.microsoft.com/office/drawing/2014/main" id="{E2853F96-00FB-98D0-95CD-820782205A52}"/>
                </a:ext>
              </a:extLst>
            </p:cNvPr>
            <p:cNvSpPr txBox="1"/>
            <p:nvPr/>
          </p:nvSpPr>
          <p:spPr>
            <a:xfrm>
              <a:off x="6571897" y="4450683"/>
              <a:ext cx="2969606" cy="923330"/>
            </a:xfrm>
            <a:prstGeom prst="rect">
              <a:avLst/>
            </a:prstGeom>
            <a:noFill/>
          </p:spPr>
          <p:txBody>
            <a:bodyPr wrap="square" rtlCol="0">
              <a:spAutoFit/>
            </a:bodyPr>
            <a:lstStyle/>
            <a:p>
              <a:pPr algn="ctr"/>
              <a:r>
                <a:rPr lang="en-US" dirty="0"/>
                <a:t>Phase 3: </a:t>
              </a:r>
            </a:p>
            <a:p>
              <a:pPr algn="ctr"/>
              <a:r>
                <a:rPr lang="en-US" dirty="0"/>
                <a:t>Analysis of Treated PW and Investigating Toxicity</a:t>
              </a:r>
            </a:p>
          </p:txBody>
        </p:sp>
        <p:sp>
          <p:nvSpPr>
            <p:cNvPr id="34" name="Left Brace 33">
              <a:extLst>
                <a:ext uri="{FF2B5EF4-FFF2-40B4-BE49-F238E27FC236}">
                  <a16:creationId xmlns:a16="http://schemas.microsoft.com/office/drawing/2014/main" id="{F44006C8-1E60-EA75-59F2-224D25EEF6A0}"/>
                </a:ext>
              </a:extLst>
            </p:cNvPr>
            <p:cNvSpPr/>
            <p:nvPr/>
          </p:nvSpPr>
          <p:spPr>
            <a:xfrm rot="16200000">
              <a:off x="7872037" y="1996917"/>
              <a:ext cx="369326" cy="4323557"/>
            </a:xfrm>
            <a:prstGeom prst="leftBrace">
              <a:avLst>
                <a:gd name="adj1" fmla="val 33482"/>
                <a:gd name="adj2" fmla="val 49986"/>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10995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6C280-7284-7FFC-2B9A-9BEDE17D89CE}"/>
              </a:ext>
            </a:extLst>
          </p:cNvPr>
          <p:cNvSpPr>
            <a:spLocks noGrp="1"/>
          </p:cNvSpPr>
          <p:nvPr>
            <p:ph type="title"/>
          </p:nvPr>
        </p:nvSpPr>
        <p:spPr/>
        <p:txBody>
          <a:bodyPr/>
          <a:lstStyle/>
          <a:p>
            <a:r>
              <a:rPr lang="en-US" dirty="0"/>
              <a:t>What is the State of the Science on PW Toxicity?</a:t>
            </a:r>
          </a:p>
        </p:txBody>
      </p:sp>
      <p:grpSp>
        <p:nvGrpSpPr>
          <p:cNvPr id="131" name="Group 130">
            <a:extLst>
              <a:ext uri="{FF2B5EF4-FFF2-40B4-BE49-F238E27FC236}">
                <a16:creationId xmlns:a16="http://schemas.microsoft.com/office/drawing/2014/main" id="{543BBB92-BC89-F541-41CB-1093E3DC6724}"/>
              </a:ext>
            </a:extLst>
          </p:cNvPr>
          <p:cNvGrpSpPr/>
          <p:nvPr/>
        </p:nvGrpSpPr>
        <p:grpSpPr>
          <a:xfrm>
            <a:off x="-44479" y="2039797"/>
            <a:ext cx="1827680" cy="3985444"/>
            <a:chOff x="-44479" y="2039797"/>
            <a:chExt cx="1827680" cy="3985444"/>
          </a:xfrm>
        </p:grpSpPr>
        <p:sp>
          <p:nvSpPr>
            <p:cNvPr id="43" name="TextBox 42">
              <a:extLst>
                <a:ext uri="{FF2B5EF4-FFF2-40B4-BE49-F238E27FC236}">
                  <a16:creationId xmlns:a16="http://schemas.microsoft.com/office/drawing/2014/main" id="{F3B318BC-4BA3-CD8F-4B72-E588200ECFDF}"/>
                </a:ext>
              </a:extLst>
            </p:cNvPr>
            <p:cNvSpPr txBox="1"/>
            <p:nvPr/>
          </p:nvSpPr>
          <p:spPr>
            <a:xfrm>
              <a:off x="113074" y="2039797"/>
              <a:ext cx="1457450" cy="1107996"/>
            </a:xfrm>
            <a:prstGeom prst="rect">
              <a:avLst/>
            </a:prstGeom>
            <a:noFill/>
          </p:spPr>
          <p:txBody>
            <a:bodyPr wrap="none" rtlCol="0">
              <a:spAutoFit/>
            </a:bodyPr>
            <a:lstStyle/>
            <a:p>
              <a:pPr algn="ctr"/>
              <a:r>
                <a:rPr lang="en-US" sz="2200" dirty="0"/>
                <a:t>WET</a:t>
              </a:r>
            </a:p>
            <a:p>
              <a:pPr algn="ctr"/>
              <a:r>
                <a:rPr lang="en-US" sz="2200" dirty="0"/>
                <a:t>(Surface </a:t>
              </a:r>
            </a:p>
            <a:p>
              <a:pPr algn="ctr"/>
              <a:r>
                <a:rPr lang="en-US" sz="2200" dirty="0"/>
                <a:t>Discharge)</a:t>
              </a:r>
            </a:p>
          </p:txBody>
        </p:sp>
        <p:sp>
          <p:nvSpPr>
            <p:cNvPr id="44" name="TextBox 43">
              <a:extLst>
                <a:ext uri="{FF2B5EF4-FFF2-40B4-BE49-F238E27FC236}">
                  <a16:creationId xmlns:a16="http://schemas.microsoft.com/office/drawing/2014/main" id="{2A1BD19F-0431-4FB7-9C05-B58A18B66D30}"/>
                </a:ext>
              </a:extLst>
            </p:cNvPr>
            <p:cNvSpPr txBox="1"/>
            <p:nvPr/>
          </p:nvSpPr>
          <p:spPr>
            <a:xfrm>
              <a:off x="158846" y="3600561"/>
              <a:ext cx="1367874" cy="1107996"/>
            </a:xfrm>
            <a:prstGeom prst="rect">
              <a:avLst/>
            </a:prstGeom>
            <a:noFill/>
          </p:spPr>
          <p:txBody>
            <a:bodyPr wrap="none" rtlCol="0">
              <a:spAutoFit/>
            </a:bodyPr>
            <a:lstStyle/>
            <a:p>
              <a:pPr algn="ctr"/>
              <a:r>
                <a:rPr lang="en-US" sz="2200" dirty="0"/>
                <a:t>Bioassays</a:t>
              </a:r>
            </a:p>
            <a:p>
              <a:pPr algn="ctr"/>
              <a:r>
                <a:rPr lang="en-US" sz="2200" dirty="0"/>
                <a:t>(Human</a:t>
              </a:r>
            </a:p>
            <a:p>
              <a:pPr algn="ctr"/>
              <a:r>
                <a:rPr lang="en-US" sz="2200" dirty="0"/>
                <a:t>Exposure)</a:t>
              </a:r>
            </a:p>
          </p:txBody>
        </p:sp>
        <p:sp>
          <p:nvSpPr>
            <p:cNvPr id="45" name="TextBox 44">
              <a:extLst>
                <a:ext uri="{FF2B5EF4-FFF2-40B4-BE49-F238E27FC236}">
                  <a16:creationId xmlns:a16="http://schemas.microsoft.com/office/drawing/2014/main" id="{6D728F59-E065-8B2A-159E-0EB354361E02}"/>
                </a:ext>
              </a:extLst>
            </p:cNvPr>
            <p:cNvSpPr txBox="1"/>
            <p:nvPr/>
          </p:nvSpPr>
          <p:spPr>
            <a:xfrm>
              <a:off x="-44479" y="5255800"/>
              <a:ext cx="1827680" cy="769441"/>
            </a:xfrm>
            <a:prstGeom prst="rect">
              <a:avLst/>
            </a:prstGeom>
            <a:noFill/>
          </p:spPr>
          <p:txBody>
            <a:bodyPr wrap="none" rtlCol="0">
              <a:spAutoFit/>
            </a:bodyPr>
            <a:lstStyle/>
            <a:p>
              <a:pPr algn="ctr"/>
              <a:r>
                <a:rPr lang="en-US" sz="2200" dirty="0"/>
                <a:t>Greenhouse </a:t>
              </a:r>
            </a:p>
            <a:p>
              <a:pPr algn="ctr"/>
              <a:r>
                <a:rPr lang="en-US" sz="2200" dirty="0"/>
                <a:t>(Ag/Irrigation)</a:t>
              </a:r>
            </a:p>
          </p:txBody>
        </p:sp>
      </p:grpSp>
      <p:grpSp>
        <p:nvGrpSpPr>
          <p:cNvPr id="14" name="Group 13">
            <a:extLst>
              <a:ext uri="{FF2B5EF4-FFF2-40B4-BE49-F238E27FC236}">
                <a16:creationId xmlns:a16="http://schemas.microsoft.com/office/drawing/2014/main" id="{7B3F35F5-3346-8A9F-DCA6-EFE122EBC014}"/>
              </a:ext>
            </a:extLst>
          </p:cNvPr>
          <p:cNvGrpSpPr/>
          <p:nvPr/>
        </p:nvGrpSpPr>
        <p:grpSpPr>
          <a:xfrm>
            <a:off x="11175655" y="2087789"/>
            <a:ext cx="954107" cy="3653570"/>
            <a:chOff x="11175655" y="2087789"/>
            <a:chExt cx="954107" cy="3653570"/>
          </a:xfrm>
        </p:grpSpPr>
        <p:sp>
          <p:nvSpPr>
            <p:cNvPr id="63" name="TextBox 62">
              <a:extLst>
                <a:ext uri="{FF2B5EF4-FFF2-40B4-BE49-F238E27FC236}">
                  <a16:creationId xmlns:a16="http://schemas.microsoft.com/office/drawing/2014/main" id="{71C90E57-6059-F8D2-2ED8-8480FABFDF4B}"/>
                </a:ext>
              </a:extLst>
            </p:cNvPr>
            <p:cNvSpPr txBox="1"/>
            <p:nvPr/>
          </p:nvSpPr>
          <p:spPr>
            <a:xfrm>
              <a:off x="11241378" y="2087789"/>
              <a:ext cx="752129" cy="646331"/>
            </a:xfrm>
            <a:prstGeom prst="rect">
              <a:avLst/>
            </a:prstGeom>
            <a:noFill/>
          </p:spPr>
          <p:txBody>
            <a:bodyPr wrap="none" rtlCol="0">
              <a:spAutoFit/>
            </a:bodyPr>
            <a:lstStyle/>
            <a:p>
              <a:r>
                <a:rPr lang="en-US" dirty="0"/>
                <a:t>[3, 4, </a:t>
              </a:r>
            </a:p>
            <a:p>
              <a:r>
                <a:rPr lang="en-US" dirty="0"/>
                <a:t>5, 6 ]</a:t>
              </a:r>
            </a:p>
          </p:txBody>
        </p:sp>
        <p:sp>
          <p:nvSpPr>
            <p:cNvPr id="65" name="TextBox 64">
              <a:extLst>
                <a:ext uri="{FF2B5EF4-FFF2-40B4-BE49-F238E27FC236}">
                  <a16:creationId xmlns:a16="http://schemas.microsoft.com/office/drawing/2014/main" id="{A576C85E-1628-6A5C-0A00-9AE7C952EA83}"/>
                </a:ext>
              </a:extLst>
            </p:cNvPr>
            <p:cNvSpPr txBox="1"/>
            <p:nvPr/>
          </p:nvSpPr>
          <p:spPr>
            <a:xfrm>
              <a:off x="11175655" y="3936111"/>
              <a:ext cx="954107" cy="369332"/>
            </a:xfrm>
            <a:prstGeom prst="rect">
              <a:avLst/>
            </a:prstGeom>
            <a:noFill/>
          </p:spPr>
          <p:txBody>
            <a:bodyPr wrap="none" rtlCol="0">
              <a:spAutoFit/>
            </a:bodyPr>
            <a:lstStyle/>
            <a:p>
              <a:r>
                <a:rPr lang="en-US" dirty="0"/>
                <a:t>[6, 7, 8]</a:t>
              </a:r>
            </a:p>
          </p:txBody>
        </p:sp>
        <p:sp>
          <p:nvSpPr>
            <p:cNvPr id="66" name="TextBox 65">
              <a:extLst>
                <a:ext uri="{FF2B5EF4-FFF2-40B4-BE49-F238E27FC236}">
                  <a16:creationId xmlns:a16="http://schemas.microsoft.com/office/drawing/2014/main" id="{CD6B8C96-256C-B99F-E824-3810BF3AAB8E}"/>
                </a:ext>
              </a:extLst>
            </p:cNvPr>
            <p:cNvSpPr txBox="1"/>
            <p:nvPr/>
          </p:nvSpPr>
          <p:spPr>
            <a:xfrm>
              <a:off x="11488473" y="5372027"/>
              <a:ext cx="453970" cy="369332"/>
            </a:xfrm>
            <a:prstGeom prst="rect">
              <a:avLst/>
            </a:prstGeom>
            <a:noFill/>
          </p:spPr>
          <p:txBody>
            <a:bodyPr wrap="none" rtlCol="0">
              <a:spAutoFit/>
            </a:bodyPr>
            <a:lstStyle/>
            <a:p>
              <a:r>
                <a:rPr lang="en-US" dirty="0"/>
                <a:t>[9]</a:t>
              </a:r>
            </a:p>
          </p:txBody>
        </p:sp>
      </p:grpSp>
      <p:grpSp>
        <p:nvGrpSpPr>
          <p:cNvPr id="3" name="Group 2">
            <a:extLst>
              <a:ext uri="{FF2B5EF4-FFF2-40B4-BE49-F238E27FC236}">
                <a16:creationId xmlns:a16="http://schemas.microsoft.com/office/drawing/2014/main" id="{CB42718D-04C9-123D-EAA5-A753B7A7724A}"/>
              </a:ext>
            </a:extLst>
          </p:cNvPr>
          <p:cNvGrpSpPr/>
          <p:nvPr/>
        </p:nvGrpSpPr>
        <p:grpSpPr>
          <a:xfrm>
            <a:off x="1971327" y="2064308"/>
            <a:ext cx="1580946" cy="3668388"/>
            <a:chOff x="1971327" y="2064308"/>
            <a:chExt cx="1580946" cy="3668388"/>
          </a:xfrm>
        </p:grpSpPr>
        <p:grpSp>
          <p:nvGrpSpPr>
            <p:cNvPr id="53" name="Group 52">
              <a:extLst>
                <a:ext uri="{FF2B5EF4-FFF2-40B4-BE49-F238E27FC236}">
                  <a16:creationId xmlns:a16="http://schemas.microsoft.com/office/drawing/2014/main" id="{D08379FD-C755-E4BF-34F5-0E08C34E1AEF}"/>
                </a:ext>
              </a:extLst>
            </p:cNvPr>
            <p:cNvGrpSpPr/>
            <p:nvPr/>
          </p:nvGrpSpPr>
          <p:grpSpPr>
            <a:xfrm>
              <a:off x="2159553" y="2064308"/>
              <a:ext cx="914400" cy="1114455"/>
              <a:chOff x="2310963" y="2279402"/>
              <a:chExt cx="914400" cy="1114455"/>
            </a:xfrm>
          </p:grpSpPr>
          <p:pic>
            <p:nvPicPr>
              <p:cNvPr id="51" name="Graphic 50" descr="Fish with solid fill">
                <a:extLst>
                  <a:ext uri="{FF2B5EF4-FFF2-40B4-BE49-F238E27FC236}">
                    <a16:creationId xmlns:a16="http://schemas.microsoft.com/office/drawing/2014/main" id="{0A218734-FFA2-5F09-BA03-A5F70707C8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10963" y="2479457"/>
                <a:ext cx="914400" cy="914400"/>
              </a:xfrm>
              <a:prstGeom prst="rect">
                <a:avLst/>
              </a:prstGeom>
            </p:spPr>
          </p:pic>
          <p:sp>
            <p:nvSpPr>
              <p:cNvPr id="52" name="TextBox 51">
                <a:extLst>
                  <a:ext uri="{FF2B5EF4-FFF2-40B4-BE49-F238E27FC236}">
                    <a16:creationId xmlns:a16="http://schemas.microsoft.com/office/drawing/2014/main" id="{49B560F0-0E96-71B4-5CF1-620A05A4EDD5}"/>
                  </a:ext>
                </a:extLst>
              </p:cNvPr>
              <p:cNvSpPr txBox="1"/>
              <p:nvPr/>
            </p:nvSpPr>
            <p:spPr>
              <a:xfrm>
                <a:off x="2425601" y="2279402"/>
                <a:ext cx="711220" cy="400110"/>
              </a:xfrm>
              <a:prstGeom prst="rect">
                <a:avLst/>
              </a:prstGeom>
              <a:noFill/>
            </p:spPr>
            <p:txBody>
              <a:bodyPr wrap="none" rtlCol="0">
                <a:spAutoFit/>
              </a:bodyPr>
              <a:lstStyle/>
              <a:p>
                <a:r>
                  <a:rPr lang="en-US" sz="2000" dirty="0"/>
                  <a:t>Toxic</a:t>
                </a:r>
              </a:p>
            </p:txBody>
          </p:sp>
        </p:grpSp>
        <p:grpSp>
          <p:nvGrpSpPr>
            <p:cNvPr id="74" name="Group 73">
              <a:extLst>
                <a:ext uri="{FF2B5EF4-FFF2-40B4-BE49-F238E27FC236}">
                  <a16:creationId xmlns:a16="http://schemas.microsoft.com/office/drawing/2014/main" id="{8D9FB1AD-9C09-6A1D-0616-A61475B0EF67}"/>
                </a:ext>
              </a:extLst>
            </p:cNvPr>
            <p:cNvGrpSpPr/>
            <p:nvPr/>
          </p:nvGrpSpPr>
          <p:grpSpPr>
            <a:xfrm>
              <a:off x="2051480" y="3559030"/>
              <a:ext cx="1137812" cy="1191057"/>
              <a:chOff x="2214240" y="3436618"/>
              <a:chExt cx="1137812" cy="1191057"/>
            </a:xfrm>
          </p:grpSpPr>
          <p:pic>
            <p:nvPicPr>
              <p:cNvPr id="57" name="Graphic 56" descr="Germ with solid fill">
                <a:extLst>
                  <a:ext uri="{FF2B5EF4-FFF2-40B4-BE49-F238E27FC236}">
                    <a16:creationId xmlns:a16="http://schemas.microsoft.com/office/drawing/2014/main" id="{2D6572CE-0CD8-3E2A-43E2-1F85D81033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59271" y="3832638"/>
                <a:ext cx="795037" cy="795037"/>
              </a:xfrm>
              <a:prstGeom prst="rect">
                <a:avLst/>
              </a:prstGeom>
            </p:spPr>
          </p:pic>
          <p:sp>
            <p:nvSpPr>
              <p:cNvPr id="58" name="TextBox 57">
                <a:extLst>
                  <a:ext uri="{FF2B5EF4-FFF2-40B4-BE49-F238E27FC236}">
                    <a16:creationId xmlns:a16="http://schemas.microsoft.com/office/drawing/2014/main" id="{57141C0E-AB3B-6962-FAA4-FAA018A607A1}"/>
                  </a:ext>
                </a:extLst>
              </p:cNvPr>
              <p:cNvSpPr txBox="1"/>
              <p:nvPr/>
            </p:nvSpPr>
            <p:spPr>
              <a:xfrm>
                <a:off x="2214240" y="3436618"/>
                <a:ext cx="1137812" cy="400110"/>
              </a:xfrm>
              <a:prstGeom prst="rect">
                <a:avLst/>
              </a:prstGeom>
              <a:noFill/>
            </p:spPr>
            <p:txBody>
              <a:bodyPr wrap="none" rtlCol="0">
                <a:spAutoFit/>
              </a:bodyPr>
              <a:lstStyle/>
              <a:p>
                <a:r>
                  <a:rPr lang="en-US" sz="2000" dirty="0"/>
                  <a:t>Cytotoxic</a:t>
                </a:r>
              </a:p>
            </p:txBody>
          </p:sp>
        </p:grpSp>
        <p:sp>
          <p:nvSpPr>
            <p:cNvPr id="105" name="TextBox 104">
              <a:extLst>
                <a:ext uri="{FF2B5EF4-FFF2-40B4-BE49-F238E27FC236}">
                  <a16:creationId xmlns:a16="http://schemas.microsoft.com/office/drawing/2014/main" id="{FD4F0E48-4145-EDF9-ADF3-9129FBD06CF7}"/>
                </a:ext>
              </a:extLst>
            </p:cNvPr>
            <p:cNvSpPr txBox="1"/>
            <p:nvPr/>
          </p:nvSpPr>
          <p:spPr>
            <a:xfrm>
              <a:off x="1971327" y="5332586"/>
              <a:ext cx="1580946" cy="400110"/>
            </a:xfrm>
            <a:prstGeom prst="rect">
              <a:avLst/>
            </a:prstGeom>
            <a:noFill/>
          </p:spPr>
          <p:txBody>
            <a:bodyPr wrap="none" rtlCol="0">
              <a:spAutoFit/>
            </a:bodyPr>
            <a:lstStyle/>
            <a:p>
              <a:r>
                <a:rPr lang="en-US" sz="2000" dirty="0"/>
                <a:t>[Did not test]</a:t>
              </a:r>
            </a:p>
          </p:txBody>
        </p:sp>
      </p:grpSp>
      <p:grpSp>
        <p:nvGrpSpPr>
          <p:cNvPr id="4" name="Group 3">
            <a:extLst>
              <a:ext uri="{FF2B5EF4-FFF2-40B4-BE49-F238E27FC236}">
                <a16:creationId xmlns:a16="http://schemas.microsoft.com/office/drawing/2014/main" id="{E46D0368-E625-3174-A64F-2EF49E4D8251}"/>
              </a:ext>
            </a:extLst>
          </p:cNvPr>
          <p:cNvGrpSpPr/>
          <p:nvPr/>
        </p:nvGrpSpPr>
        <p:grpSpPr>
          <a:xfrm>
            <a:off x="4154181" y="2036513"/>
            <a:ext cx="1580946" cy="3690068"/>
            <a:chOff x="4154181" y="2036513"/>
            <a:chExt cx="1580946" cy="3690068"/>
          </a:xfrm>
        </p:grpSpPr>
        <p:grpSp>
          <p:nvGrpSpPr>
            <p:cNvPr id="67" name="Group 66">
              <a:extLst>
                <a:ext uri="{FF2B5EF4-FFF2-40B4-BE49-F238E27FC236}">
                  <a16:creationId xmlns:a16="http://schemas.microsoft.com/office/drawing/2014/main" id="{7F112A15-ADAC-21F4-E313-08EDD35F292C}"/>
                </a:ext>
              </a:extLst>
            </p:cNvPr>
            <p:cNvGrpSpPr/>
            <p:nvPr/>
          </p:nvGrpSpPr>
          <p:grpSpPr>
            <a:xfrm>
              <a:off x="4418898" y="2036513"/>
              <a:ext cx="914400" cy="1114455"/>
              <a:chOff x="2310963" y="2279402"/>
              <a:chExt cx="914400" cy="1114455"/>
            </a:xfrm>
          </p:grpSpPr>
          <p:pic>
            <p:nvPicPr>
              <p:cNvPr id="68" name="Graphic 67" descr="Fish with solid fill">
                <a:extLst>
                  <a:ext uri="{FF2B5EF4-FFF2-40B4-BE49-F238E27FC236}">
                    <a16:creationId xmlns:a16="http://schemas.microsoft.com/office/drawing/2014/main" id="{855A1841-E224-FA17-03B7-43C24D8E38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10963" y="2479457"/>
                <a:ext cx="914400" cy="914400"/>
              </a:xfrm>
              <a:prstGeom prst="rect">
                <a:avLst/>
              </a:prstGeom>
            </p:spPr>
          </p:pic>
          <p:sp>
            <p:nvSpPr>
              <p:cNvPr id="69" name="TextBox 68">
                <a:extLst>
                  <a:ext uri="{FF2B5EF4-FFF2-40B4-BE49-F238E27FC236}">
                    <a16:creationId xmlns:a16="http://schemas.microsoft.com/office/drawing/2014/main" id="{C68F9EC5-EDA1-86D2-C7BF-7B4B87423F1D}"/>
                  </a:ext>
                </a:extLst>
              </p:cNvPr>
              <p:cNvSpPr txBox="1"/>
              <p:nvPr/>
            </p:nvSpPr>
            <p:spPr>
              <a:xfrm>
                <a:off x="2425601" y="2279402"/>
                <a:ext cx="711220" cy="400110"/>
              </a:xfrm>
              <a:prstGeom prst="rect">
                <a:avLst/>
              </a:prstGeom>
              <a:noFill/>
            </p:spPr>
            <p:txBody>
              <a:bodyPr wrap="none" rtlCol="0">
                <a:spAutoFit/>
              </a:bodyPr>
              <a:lstStyle/>
              <a:p>
                <a:r>
                  <a:rPr lang="en-US" sz="2000" dirty="0"/>
                  <a:t>Toxic</a:t>
                </a:r>
              </a:p>
            </p:txBody>
          </p:sp>
        </p:grpSp>
        <p:grpSp>
          <p:nvGrpSpPr>
            <p:cNvPr id="75" name="Group 74">
              <a:extLst>
                <a:ext uri="{FF2B5EF4-FFF2-40B4-BE49-F238E27FC236}">
                  <a16:creationId xmlns:a16="http://schemas.microsoft.com/office/drawing/2014/main" id="{54540059-5CC4-89D5-01A7-DC7EE5D5224F}"/>
                </a:ext>
              </a:extLst>
            </p:cNvPr>
            <p:cNvGrpSpPr/>
            <p:nvPr/>
          </p:nvGrpSpPr>
          <p:grpSpPr>
            <a:xfrm>
              <a:off x="4266514" y="3559030"/>
              <a:ext cx="1137812" cy="1191057"/>
              <a:chOff x="2214240" y="3436618"/>
              <a:chExt cx="1137812" cy="1191057"/>
            </a:xfrm>
          </p:grpSpPr>
          <p:pic>
            <p:nvPicPr>
              <p:cNvPr id="76" name="Graphic 75" descr="Germ with solid fill">
                <a:extLst>
                  <a:ext uri="{FF2B5EF4-FFF2-40B4-BE49-F238E27FC236}">
                    <a16:creationId xmlns:a16="http://schemas.microsoft.com/office/drawing/2014/main" id="{AE64137A-2A6F-AA7A-99A0-2E4A6137FD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59271" y="3832638"/>
                <a:ext cx="795037" cy="795037"/>
              </a:xfrm>
              <a:prstGeom prst="rect">
                <a:avLst/>
              </a:prstGeom>
            </p:spPr>
          </p:pic>
          <p:sp>
            <p:nvSpPr>
              <p:cNvPr id="77" name="TextBox 76">
                <a:extLst>
                  <a:ext uri="{FF2B5EF4-FFF2-40B4-BE49-F238E27FC236}">
                    <a16:creationId xmlns:a16="http://schemas.microsoft.com/office/drawing/2014/main" id="{C6BC3155-A91E-0F71-851C-B95628A28EDF}"/>
                  </a:ext>
                </a:extLst>
              </p:cNvPr>
              <p:cNvSpPr txBox="1"/>
              <p:nvPr/>
            </p:nvSpPr>
            <p:spPr>
              <a:xfrm>
                <a:off x="2214240" y="3436618"/>
                <a:ext cx="1137812" cy="400110"/>
              </a:xfrm>
              <a:prstGeom prst="rect">
                <a:avLst/>
              </a:prstGeom>
              <a:noFill/>
            </p:spPr>
            <p:txBody>
              <a:bodyPr wrap="none" rtlCol="0">
                <a:spAutoFit/>
              </a:bodyPr>
              <a:lstStyle/>
              <a:p>
                <a:r>
                  <a:rPr lang="en-US" sz="2000" dirty="0"/>
                  <a:t>Cytotoxic</a:t>
                </a:r>
              </a:p>
            </p:txBody>
          </p:sp>
        </p:grpSp>
        <p:sp>
          <p:nvSpPr>
            <p:cNvPr id="106" name="TextBox 105">
              <a:extLst>
                <a:ext uri="{FF2B5EF4-FFF2-40B4-BE49-F238E27FC236}">
                  <a16:creationId xmlns:a16="http://schemas.microsoft.com/office/drawing/2014/main" id="{94BB7873-EAFA-1700-6B36-76B37724A9FC}"/>
                </a:ext>
              </a:extLst>
            </p:cNvPr>
            <p:cNvSpPr txBox="1"/>
            <p:nvPr/>
          </p:nvSpPr>
          <p:spPr>
            <a:xfrm>
              <a:off x="4154181" y="5326471"/>
              <a:ext cx="1580946" cy="400110"/>
            </a:xfrm>
            <a:prstGeom prst="rect">
              <a:avLst/>
            </a:prstGeom>
            <a:noFill/>
          </p:spPr>
          <p:txBody>
            <a:bodyPr wrap="none" rtlCol="0">
              <a:spAutoFit/>
            </a:bodyPr>
            <a:lstStyle/>
            <a:p>
              <a:r>
                <a:rPr lang="en-US" sz="2000" dirty="0"/>
                <a:t>[Did not test]</a:t>
              </a:r>
            </a:p>
          </p:txBody>
        </p:sp>
      </p:grpSp>
      <p:grpSp>
        <p:nvGrpSpPr>
          <p:cNvPr id="12" name="Group 11">
            <a:extLst>
              <a:ext uri="{FF2B5EF4-FFF2-40B4-BE49-F238E27FC236}">
                <a16:creationId xmlns:a16="http://schemas.microsoft.com/office/drawing/2014/main" id="{712E7CC7-D75C-CBC3-6907-0C8A26D0C0AA}"/>
              </a:ext>
            </a:extLst>
          </p:cNvPr>
          <p:cNvGrpSpPr/>
          <p:nvPr/>
        </p:nvGrpSpPr>
        <p:grpSpPr>
          <a:xfrm>
            <a:off x="8904469" y="2128266"/>
            <a:ext cx="2330318" cy="4100007"/>
            <a:chOff x="8904469" y="2128266"/>
            <a:chExt cx="2330318" cy="4100007"/>
          </a:xfrm>
        </p:grpSpPr>
        <p:grpSp>
          <p:nvGrpSpPr>
            <p:cNvPr id="92" name="Group 91">
              <a:extLst>
                <a:ext uri="{FF2B5EF4-FFF2-40B4-BE49-F238E27FC236}">
                  <a16:creationId xmlns:a16="http://schemas.microsoft.com/office/drawing/2014/main" id="{C9826FCD-52D8-2044-F21E-C20BB9037EBA}"/>
                </a:ext>
              </a:extLst>
            </p:cNvPr>
            <p:cNvGrpSpPr/>
            <p:nvPr/>
          </p:nvGrpSpPr>
          <p:grpSpPr>
            <a:xfrm>
              <a:off x="9234614" y="2128266"/>
              <a:ext cx="1551330" cy="1197089"/>
              <a:chOff x="2179751" y="2290359"/>
              <a:chExt cx="1551330" cy="1197089"/>
            </a:xfrm>
          </p:grpSpPr>
          <p:pic>
            <p:nvPicPr>
              <p:cNvPr id="93" name="Graphic 92" descr="Fish with solid fill">
                <a:extLst>
                  <a:ext uri="{FF2B5EF4-FFF2-40B4-BE49-F238E27FC236}">
                    <a16:creationId xmlns:a16="http://schemas.microsoft.com/office/drawing/2014/main" id="{2B2F89D7-9509-1387-D35E-894D6D7878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0109" y="2573048"/>
                <a:ext cx="914400" cy="914400"/>
              </a:xfrm>
              <a:prstGeom prst="rect">
                <a:avLst/>
              </a:prstGeom>
            </p:spPr>
          </p:pic>
          <p:sp>
            <p:nvSpPr>
              <p:cNvPr id="94" name="TextBox 93">
                <a:extLst>
                  <a:ext uri="{FF2B5EF4-FFF2-40B4-BE49-F238E27FC236}">
                    <a16:creationId xmlns:a16="http://schemas.microsoft.com/office/drawing/2014/main" id="{BE74FB2F-822D-26D3-00E2-F40BA7829D56}"/>
                  </a:ext>
                </a:extLst>
              </p:cNvPr>
              <p:cNvSpPr txBox="1"/>
              <p:nvPr/>
            </p:nvSpPr>
            <p:spPr>
              <a:xfrm>
                <a:off x="2179751" y="2290359"/>
                <a:ext cx="1551330" cy="400110"/>
              </a:xfrm>
              <a:prstGeom prst="rect">
                <a:avLst/>
              </a:prstGeom>
              <a:noFill/>
            </p:spPr>
            <p:txBody>
              <a:bodyPr wrap="square" rtlCol="0">
                <a:spAutoFit/>
              </a:bodyPr>
              <a:lstStyle/>
              <a:p>
                <a:pPr algn="ctr"/>
                <a:r>
                  <a:rPr lang="en-US" sz="2000" dirty="0"/>
                  <a:t>No Toxicity</a:t>
                </a:r>
              </a:p>
            </p:txBody>
          </p:sp>
        </p:grpSp>
        <p:grpSp>
          <p:nvGrpSpPr>
            <p:cNvPr id="103" name="Group 102">
              <a:extLst>
                <a:ext uri="{FF2B5EF4-FFF2-40B4-BE49-F238E27FC236}">
                  <a16:creationId xmlns:a16="http://schemas.microsoft.com/office/drawing/2014/main" id="{768DE651-8F38-AA05-481A-D2B8762D6D0F}"/>
                </a:ext>
              </a:extLst>
            </p:cNvPr>
            <p:cNvGrpSpPr/>
            <p:nvPr/>
          </p:nvGrpSpPr>
          <p:grpSpPr>
            <a:xfrm>
              <a:off x="9141705" y="3488096"/>
              <a:ext cx="1746953" cy="1261991"/>
              <a:chOff x="9331664" y="3248153"/>
              <a:chExt cx="1746953" cy="1261991"/>
            </a:xfrm>
          </p:grpSpPr>
          <p:sp>
            <p:nvSpPr>
              <p:cNvPr id="97" name="TextBox 96">
                <a:extLst>
                  <a:ext uri="{FF2B5EF4-FFF2-40B4-BE49-F238E27FC236}">
                    <a16:creationId xmlns:a16="http://schemas.microsoft.com/office/drawing/2014/main" id="{584DFB58-BA0F-17D9-34ED-B8F02D97D7C6}"/>
                  </a:ext>
                </a:extLst>
              </p:cNvPr>
              <p:cNvSpPr txBox="1"/>
              <p:nvPr/>
            </p:nvSpPr>
            <p:spPr>
              <a:xfrm>
                <a:off x="9331664" y="3248153"/>
                <a:ext cx="1746953" cy="400110"/>
              </a:xfrm>
              <a:prstGeom prst="rect">
                <a:avLst/>
              </a:prstGeom>
              <a:noFill/>
            </p:spPr>
            <p:txBody>
              <a:bodyPr wrap="none" rtlCol="0">
                <a:spAutoFit/>
              </a:bodyPr>
              <a:lstStyle/>
              <a:p>
                <a:pPr algn="ctr"/>
                <a:r>
                  <a:rPr lang="en-US" sz="2000" dirty="0"/>
                  <a:t>No Cytotoxicity</a:t>
                </a:r>
              </a:p>
            </p:txBody>
          </p:sp>
          <p:pic>
            <p:nvPicPr>
              <p:cNvPr id="98" name="Graphic 97" descr="Germ with solid fill">
                <a:extLst>
                  <a:ext uri="{FF2B5EF4-FFF2-40B4-BE49-F238E27FC236}">
                    <a16:creationId xmlns:a16="http://schemas.microsoft.com/office/drawing/2014/main" id="{55CC110D-C323-3B45-563C-CD90B8D65AF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09836" y="3715107"/>
                <a:ext cx="795037" cy="795037"/>
              </a:xfrm>
              <a:prstGeom prst="rect">
                <a:avLst/>
              </a:prstGeom>
            </p:spPr>
          </p:pic>
        </p:grpSp>
        <p:grpSp>
          <p:nvGrpSpPr>
            <p:cNvPr id="129" name="Group 128">
              <a:extLst>
                <a:ext uri="{FF2B5EF4-FFF2-40B4-BE49-F238E27FC236}">
                  <a16:creationId xmlns:a16="http://schemas.microsoft.com/office/drawing/2014/main" id="{A2507A05-0C30-2C86-A042-3D7AD42EFEE8}"/>
                </a:ext>
              </a:extLst>
            </p:cNvPr>
            <p:cNvGrpSpPr/>
            <p:nvPr/>
          </p:nvGrpSpPr>
          <p:grpSpPr>
            <a:xfrm>
              <a:off x="8904469" y="4889365"/>
              <a:ext cx="2330318" cy="1338908"/>
              <a:chOff x="8904469" y="4889365"/>
              <a:chExt cx="2330318" cy="1338908"/>
            </a:xfrm>
          </p:grpSpPr>
          <p:sp>
            <p:nvSpPr>
              <p:cNvPr id="100" name="TextBox 99">
                <a:extLst>
                  <a:ext uri="{FF2B5EF4-FFF2-40B4-BE49-F238E27FC236}">
                    <a16:creationId xmlns:a16="http://schemas.microsoft.com/office/drawing/2014/main" id="{1B330EEC-DAC5-3FB4-1E81-1E16BF52FC16}"/>
                  </a:ext>
                </a:extLst>
              </p:cNvPr>
              <p:cNvSpPr txBox="1"/>
              <p:nvPr/>
            </p:nvSpPr>
            <p:spPr>
              <a:xfrm>
                <a:off x="8904469" y="4889365"/>
                <a:ext cx="2330318" cy="400110"/>
              </a:xfrm>
              <a:prstGeom prst="rect">
                <a:avLst/>
              </a:prstGeom>
              <a:noFill/>
            </p:spPr>
            <p:txBody>
              <a:bodyPr wrap="none" rtlCol="0">
                <a:spAutoFit/>
              </a:bodyPr>
              <a:lstStyle/>
              <a:p>
                <a:pPr algn="ctr"/>
                <a:r>
                  <a:rPr lang="en-US" sz="2000" dirty="0"/>
                  <a:t>No Adverse Impacts</a:t>
                </a:r>
              </a:p>
            </p:txBody>
          </p:sp>
          <p:pic>
            <p:nvPicPr>
              <p:cNvPr id="102" name="Graphic 101" descr="Germ with solid fill">
                <a:extLst>
                  <a:ext uri="{FF2B5EF4-FFF2-40B4-BE49-F238E27FC236}">
                    <a16:creationId xmlns:a16="http://schemas.microsoft.com/office/drawing/2014/main" id="{2EDE16A5-DEAE-28C0-3FA8-95369ABCBE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43798" y="5493041"/>
                <a:ext cx="735232" cy="735232"/>
              </a:xfrm>
              <a:prstGeom prst="rect">
                <a:avLst/>
              </a:prstGeom>
            </p:spPr>
          </p:pic>
          <p:grpSp>
            <p:nvGrpSpPr>
              <p:cNvPr id="118" name="Group 117">
                <a:extLst>
                  <a:ext uri="{FF2B5EF4-FFF2-40B4-BE49-F238E27FC236}">
                    <a16:creationId xmlns:a16="http://schemas.microsoft.com/office/drawing/2014/main" id="{964AABF7-8655-C9DE-76E9-763DE3727C42}"/>
                  </a:ext>
                </a:extLst>
              </p:cNvPr>
              <p:cNvGrpSpPr/>
              <p:nvPr/>
            </p:nvGrpSpPr>
            <p:grpSpPr>
              <a:xfrm>
                <a:off x="9202275" y="5237876"/>
                <a:ext cx="914400" cy="990276"/>
                <a:chOff x="8609433" y="5241566"/>
                <a:chExt cx="914400" cy="990276"/>
              </a:xfrm>
            </p:grpSpPr>
            <p:grpSp>
              <p:nvGrpSpPr>
                <p:cNvPr id="115" name="Group 114">
                  <a:extLst>
                    <a:ext uri="{FF2B5EF4-FFF2-40B4-BE49-F238E27FC236}">
                      <a16:creationId xmlns:a16="http://schemas.microsoft.com/office/drawing/2014/main" id="{0CF7624B-68A5-1D1C-4705-C63AB74264DF}"/>
                    </a:ext>
                  </a:extLst>
                </p:cNvPr>
                <p:cNvGrpSpPr/>
                <p:nvPr/>
              </p:nvGrpSpPr>
              <p:grpSpPr>
                <a:xfrm>
                  <a:off x="8609433" y="5241566"/>
                  <a:ext cx="914400" cy="914400"/>
                  <a:chOff x="8219586" y="5339173"/>
                  <a:chExt cx="914400" cy="914400"/>
                </a:xfrm>
              </p:grpSpPr>
              <p:pic>
                <p:nvPicPr>
                  <p:cNvPr id="110" name="Graphic 109" descr="Plant With Roots with solid fill">
                    <a:extLst>
                      <a:ext uri="{FF2B5EF4-FFF2-40B4-BE49-F238E27FC236}">
                        <a16:creationId xmlns:a16="http://schemas.microsoft.com/office/drawing/2014/main" id="{DBA4199C-BD40-497E-AB31-34D93115A8C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19586" y="5339173"/>
                    <a:ext cx="914400" cy="914400"/>
                  </a:xfrm>
                  <a:prstGeom prst="rect">
                    <a:avLst/>
                  </a:prstGeom>
                </p:spPr>
              </p:pic>
              <p:sp>
                <p:nvSpPr>
                  <p:cNvPr id="111" name="Rectangle 110">
                    <a:extLst>
                      <a:ext uri="{FF2B5EF4-FFF2-40B4-BE49-F238E27FC236}">
                        <a16:creationId xmlns:a16="http://schemas.microsoft.com/office/drawing/2014/main" id="{C3556F40-EC4B-6AA7-68E1-8F2BECEC62F0}"/>
                      </a:ext>
                    </a:extLst>
                  </p:cNvPr>
                  <p:cNvSpPr/>
                  <p:nvPr/>
                </p:nvSpPr>
                <p:spPr>
                  <a:xfrm>
                    <a:off x="8439044" y="5941507"/>
                    <a:ext cx="559204" cy="3120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7" name="Picture 116">
                  <a:extLst>
                    <a:ext uri="{FF2B5EF4-FFF2-40B4-BE49-F238E27FC236}">
                      <a16:creationId xmlns:a16="http://schemas.microsoft.com/office/drawing/2014/main" id="{CA4F6038-E25D-A2B3-4589-3EC40C37AEF5}"/>
                    </a:ext>
                  </a:extLst>
                </p:cNvPr>
                <p:cNvPicPr>
                  <a:picLocks noChangeAspect="1"/>
                </p:cNvPicPr>
                <p:nvPr/>
              </p:nvPicPr>
              <p:blipFill>
                <a:blip r:embed="rId9"/>
                <a:stretch>
                  <a:fillRect/>
                </a:stretch>
              </p:blipFill>
              <p:spPr>
                <a:xfrm>
                  <a:off x="8781410" y="5809505"/>
                  <a:ext cx="585823" cy="422337"/>
                </a:xfrm>
                <a:prstGeom prst="rect">
                  <a:avLst/>
                </a:prstGeom>
              </p:spPr>
            </p:pic>
          </p:grpSp>
        </p:grpSp>
      </p:grpSp>
      <p:grpSp>
        <p:nvGrpSpPr>
          <p:cNvPr id="6" name="Group 5">
            <a:extLst>
              <a:ext uri="{FF2B5EF4-FFF2-40B4-BE49-F238E27FC236}">
                <a16:creationId xmlns:a16="http://schemas.microsoft.com/office/drawing/2014/main" id="{151EDE3C-0A31-3B62-AA78-9D822E161C4C}"/>
              </a:ext>
            </a:extLst>
          </p:cNvPr>
          <p:cNvGrpSpPr/>
          <p:nvPr/>
        </p:nvGrpSpPr>
        <p:grpSpPr>
          <a:xfrm>
            <a:off x="6255791" y="1802364"/>
            <a:ext cx="2146078" cy="4396195"/>
            <a:chOff x="6255791" y="1802364"/>
            <a:chExt cx="2146078" cy="4396195"/>
          </a:xfrm>
        </p:grpSpPr>
        <p:grpSp>
          <p:nvGrpSpPr>
            <p:cNvPr id="78" name="Group 77">
              <a:extLst>
                <a:ext uri="{FF2B5EF4-FFF2-40B4-BE49-F238E27FC236}">
                  <a16:creationId xmlns:a16="http://schemas.microsoft.com/office/drawing/2014/main" id="{23222D6D-1BA4-BC51-A349-C7DFDE1BFE90}"/>
                </a:ext>
              </a:extLst>
            </p:cNvPr>
            <p:cNvGrpSpPr/>
            <p:nvPr/>
          </p:nvGrpSpPr>
          <p:grpSpPr>
            <a:xfrm>
              <a:off x="6463069" y="1802364"/>
              <a:ext cx="1938800" cy="1479868"/>
              <a:chOff x="1957909" y="2007580"/>
              <a:chExt cx="1938800" cy="1479868"/>
            </a:xfrm>
          </p:grpSpPr>
          <p:pic>
            <p:nvPicPr>
              <p:cNvPr id="79" name="Graphic 78" descr="Fish with solid fill">
                <a:extLst>
                  <a:ext uri="{FF2B5EF4-FFF2-40B4-BE49-F238E27FC236}">
                    <a16:creationId xmlns:a16="http://schemas.microsoft.com/office/drawing/2014/main" id="{4C36F663-5680-7969-1D5E-BDA6208EAF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470109" y="2573048"/>
                <a:ext cx="914400" cy="914400"/>
              </a:xfrm>
              <a:prstGeom prst="rect">
                <a:avLst/>
              </a:prstGeom>
            </p:spPr>
          </p:pic>
          <p:sp>
            <p:nvSpPr>
              <p:cNvPr id="80" name="TextBox 79">
                <a:extLst>
                  <a:ext uri="{FF2B5EF4-FFF2-40B4-BE49-F238E27FC236}">
                    <a16:creationId xmlns:a16="http://schemas.microsoft.com/office/drawing/2014/main" id="{4B2A03A7-0181-C018-A1BB-96A705E4F696}"/>
                  </a:ext>
                </a:extLst>
              </p:cNvPr>
              <p:cNvSpPr txBox="1"/>
              <p:nvPr/>
            </p:nvSpPr>
            <p:spPr>
              <a:xfrm>
                <a:off x="1957909" y="2007580"/>
                <a:ext cx="1938800" cy="707886"/>
              </a:xfrm>
              <a:prstGeom prst="rect">
                <a:avLst/>
              </a:prstGeom>
              <a:noFill/>
            </p:spPr>
            <p:txBody>
              <a:bodyPr wrap="none" rtlCol="0">
                <a:spAutoFit/>
              </a:bodyPr>
              <a:lstStyle/>
              <a:p>
                <a:pPr algn="ctr"/>
                <a:r>
                  <a:rPr lang="en-US" sz="2000" dirty="0" err="1"/>
                  <a:t>Signif</a:t>
                </a:r>
                <a:r>
                  <a:rPr lang="en-US" sz="2000" dirty="0"/>
                  <a:t>. Reduced </a:t>
                </a:r>
              </a:p>
              <a:p>
                <a:pPr algn="ctr"/>
                <a:r>
                  <a:rPr lang="en-US" sz="2000" dirty="0"/>
                  <a:t>Toxicity</a:t>
                </a:r>
              </a:p>
            </p:txBody>
          </p:sp>
        </p:grpSp>
        <p:grpSp>
          <p:nvGrpSpPr>
            <p:cNvPr id="91" name="Group 90">
              <a:extLst>
                <a:ext uri="{FF2B5EF4-FFF2-40B4-BE49-F238E27FC236}">
                  <a16:creationId xmlns:a16="http://schemas.microsoft.com/office/drawing/2014/main" id="{3A1BD252-89C6-170C-9406-6A23831A8B7B}"/>
                </a:ext>
              </a:extLst>
            </p:cNvPr>
            <p:cNvGrpSpPr/>
            <p:nvPr/>
          </p:nvGrpSpPr>
          <p:grpSpPr>
            <a:xfrm>
              <a:off x="6458824" y="3282232"/>
              <a:ext cx="1938800" cy="1502923"/>
              <a:chOff x="7107019" y="3322292"/>
              <a:chExt cx="1938800" cy="1502923"/>
            </a:xfrm>
          </p:grpSpPr>
          <p:sp>
            <p:nvSpPr>
              <p:cNvPr id="83" name="TextBox 82">
                <a:extLst>
                  <a:ext uri="{FF2B5EF4-FFF2-40B4-BE49-F238E27FC236}">
                    <a16:creationId xmlns:a16="http://schemas.microsoft.com/office/drawing/2014/main" id="{039383CB-3347-DE88-1D6A-96F1A925E7C1}"/>
                  </a:ext>
                </a:extLst>
              </p:cNvPr>
              <p:cNvSpPr txBox="1"/>
              <p:nvPr/>
            </p:nvSpPr>
            <p:spPr>
              <a:xfrm>
                <a:off x="7107019" y="3322292"/>
                <a:ext cx="1938800" cy="707886"/>
              </a:xfrm>
              <a:prstGeom prst="rect">
                <a:avLst/>
              </a:prstGeom>
              <a:noFill/>
            </p:spPr>
            <p:txBody>
              <a:bodyPr wrap="none" rtlCol="0">
                <a:spAutoFit/>
              </a:bodyPr>
              <a:lstStyle/>
              <a:p>
                <a:pPr algn="ctr"/>
                <a:r>
                  <a:rPr lang="en-US" sz="2000" dirty="0" err="1"/>
                  <a:t>Signif</a:t>
                </a:r>
                <a:r>
                  <a:rPr lang="en-US" sz="2000" dirty="0"/>
                  <a:t>. Reduced </a:t>
                </a:r>
              </a:p>
              <a:p>
                <a:pPr algn="ctr"/>
                <a:r>
                  <a:rPr lang="en-US" sz="2000" dirty="0" err="1"/>
                  <a:t>Cyotoxicity</a:t>
                </a:r>
                <a:endParaRPr lang="en-US" sz="2000" dirty="0"/>
              </a:p>
            </p:txBody>
          </p:sp>
          <p:pic>
            <p:nvPicPr>
              <p:cNvPr id="84" name="Graphic 83" descr="Germ with solid fill">
                <a:extLst>
                  <a:ext uri="{FF2B5EF4-FFF2-40B4-BE49-F238E27FC236}">
                    <a16:creationId xmlns:a16="http://schemas.microsoft.com/office/drawing/2014/main" id="{E21FBCDE-75E6-77F7-2BCA-95C890C4B06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619219" y="4030178"/>
                <a:ext cx="795037" cy="795037"/>
              </a:xfrm>
              <a:prstGeom prst="rect">
                <a:avLst/>
              </a:prstGeom>
            </p:spPr>
          </p:pic>
        </p:grpSp>
        <p:grpSp>
          <p:nvGrpSpPr>
            <p:cNvPr id="132" name="Group 131">
              <a:extLst>
                <a:ext uri="{FF2B5EF4-FFF2-40B4-BE49-F238E27FC236}">
                  <a16:creationId xmlns:a16="http://schemas.microsoft.com/office/drawing/2014/main" id="{0400124F-7B3F-8E75-077E-F583EA1476FC}"/>
                </a:ext>
              </a:extLst>
            </p:cNvPr>
            <p:cNvGrpSpPr/>
            <p:nvPr/>
          </p:nvGrpSpPr>
          <p:grpSpPr>
            <a:xfrm>
              <a:off x="6255791" y="4892128"/>
              <a:ext cx="2130070" cy="1306431"/>
              <a:chOff x="6255791" y="4892128"/>
              <a:chExt cx="2130070" cy="1306431"/>
            </a:xfrm>
          </p:grpSpPr>
          <p:grpSp>
            <p:nvGrpSpPr>
              <p:cNvPr id="104" name="Group 103">
                <a:extLst>
                  <a:ext uri="{FF2B5EF4-FFF2-40B4-BE49-F238E27FC236}">
                    <a16:creationId xmlns:a16="http://schemas.microsoft.com/office/drawing/2014/main" id="{01EB8B90-2000-DCBA-01A2-3AA203D39384}"/>
                  </a:ext>
                </a:extLst>
              </p:cNvPr>
              <p:cNvGrpSpPr/>
              <p:nvPr/>
            </p:nvGrpSpPr>
            <p:grpSpPr>
              <a:xfrm>
                <a:off x="6255791" y="4892128"/>
                <a:ext cx="2130070" cy="1306431"/>
                <a:chOff x="6255791" y="4892128"/>
                <a:chExt cx="2130070" cy="1306431"/>
              </a:xfrm>
            </p:grpSpPr>
            <p:sp>
              <p:nvSpPr>
                <p:cNvPr id="88" name="TextBox 87">
                  <a:extLst>
                    <a:ext uri="{FF2B5EF4-FFF2-40B4-BE49-F238E27FC236}">
                      <a16:creationId xmlns:a16="http://schemas.microsoft.com/office/drawing/2014/main" id="{C144A7AB-4CEE-6CFF-C1D4-247165F6ADDD}"/>
                    </a:ext>
                  </a:extLst>
                </p:cNvPr>
                <p:cNvSpPr txBox="1"/>
                <p:nvPr/>
              </p:nvSpPr>
              <p:spPr>
                <a:xfrm>
                  <a:off x="6255791" y="4892128"/>
                  <a:ext cx="2130070" cy="400110"/>
                </a:xfrm>
                <a:prstGeom prst="rect">
                  <a:avLst/>
                </a:prstGeom>
                <a:noFill/>
              </p:spPr>
              <p:txBody>
                <a:bodyPr wrap="none" rtlCol="0">
                  <a:spAutoFit/>
                </a:bodyPr>
                <a:lstStyle/>
                <a:p>
                  <a:pPr algn="ctr"/>
                  <a:r>
                    <a:rPr lang="en-US" sz="2000" dirty="0"/>
                    <a:t>Minimal Impacts*</a:t>
                  </a:r>
                </a:p>
              </p:txBody>
            </p:sp>
            <p:pic>
              <p:nvPicPr>
                <p:cNvPr id="90" name="Graphic 89" descr="Wilting Pot Plant with solid fill">
                  <a:extLst>
                    <a:ext uri="{FF2B5EF4-FFF2-40B4-BE49-F238E27FC236}">
                      <a16:creationId xmlns:a16="http://schemas.microsoft.com/office/drawing/2014/main" id="{F0FA2EAF-4778-0DAA-6632-608570C9AB7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36812" y="5284159"/>
                  <a:ext cx="914400" cy="914400"/>
                </a:xfrm>
                <a:prstGeom prst="rect">
                  <a:avLst/>
                </a:prstGeom>
              </p:spPr>
            </p:pic>
          </p:grpSp>
          <p:pic>
            <p:nvPicPr>
              <p:cNvPr id="121" name="Graphic 120" descr="Germ with solid fill">
                <a:extLst>
                  <a:ext uri="{FF2B5EF4-FFF2-40B4-BE49-F238E27FC236}">
                    <a16:creationId xmlns:a16="http://schemas.microsoft.com/office/drawing/2014/main" id="{24BC217B-DEDC-6421-4B5C-42489ABB385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484670" y="5399211"/>
                <a:ext cx="735232" cy="735232"/>
              </a:xfrm>
              <a:prstGeom prst="rect">
                <a:avLst/>
              </a:prstGeom>
            </p:spPr>
          </p:pic>
        </p:grpSp>
      </p:grpSp>
      <p:grpSp>
        <p:nvGrpSpPr>
          <p:cNvPr id="130" name="Group 129">
            <a:extLst>
              <a:ext uri="{FF2B5EF4-FFF2-40B4-BE49-F238E27FC236}">
                <a16:creationId xmlns:a16="http://schemas.microsoft.com/office/drawing/2014/main" id="{5D00C2E6-824B-4794-213B-5D4A6B55579B}"/>
              </a:ext>
            </a:extLst>
          </p:cNvPr>
          <p:cNvGrpSpPr/>
          <p:nvPr/>
        </p:nvGrpSpPr>
        <p:grpSpPr>
          <a:xfrm>
            <a:off x="-44479" y="916432"/>
            <a:ext cx="12236479" cy="881917"/>
            <a:chOff x="-44479" y="916432"/>
            <a:chExt cx="12236479" cy="881917"/>
          </a:xfrm>
        </p:grpSpPr>
        <p:grpSp>
          <p:nvGrpSpPr>
            <p:cNvPr id="125" name="Group 124">
              <a:extLst>
                <a:ext uri="{FF2B5EF4-FFF2-40B4-BE49-F238E27FC236}">
                  <a16:creationId xmlns:a16="http://schemas.microsoft.com/office/drawing/2014/main" id="{E3D10EFC-034F-D8D5-F4FC-323EE6B87A8F}"/>
                </a:ext>
              </a:extLst>
            </p:cNvPr>
            <p:cNvGrpSpPr/>
            <p:nvPr/>
          </p:nvGrpSpPr>
          <p:grpSpPr>
            <a:xfrm>
              <a:off x="1613296" y="916432"/>
              <a:ext cx="1783073" cy="733292"/>
              <a:chOff x="1613296" y="916432"/>
              <a:chExt cx="1783073" cy="733292"/>
            </a:xfrm>
          </p:grpSpPr>
          <p:grpSp>
            <p:nvGrpSpPr>
              <p:cNvPr id="5" name="Group 4">
                <a:extLst>
                  <a:ext uri="{FF2B5EF4-FFF2-40B4-BE49-F238E27FC236}">
                    <a16:creationId xmlns:a16="http://schemas.microsoft.com/office/drawing/2014/main" id="{B5310AB7-718D-CEFB-6C08-527A8BBCB0EF}"/>
                  </a:ext>
                </a:extLst>
              </p:cNvPr>
              <p:cNvGrpSpPr/>
              <p:nvPr/>
            </p:nvGrpSpPr>
            <p:grpSpPr>
              <a:xfrm>
                <a:off x="1613296" y="916432"/>
                <a:ext cx="788603" cy="733292"/>
                <a:chOff x="789327" y="5082914"/>
                <a:chExt cx="1425547" cy="1325563"/>
              </a:xfrm>
            </p:grpSpPr>
            <p:pic>
              <p:nvPicPr>
                <p:cNvPr id="7" name="Content Placeholder 6" descr="Water outline">
                  <a:extLst>
                    <a:ext uri="{FF2B5EF4-FFF2-40B4-BE49-F238E27FC236}">
                      <a16:creationId xmlns:a16="http://schemas.microsoft.com/office/drawing/2014/main" id="{88F8C003-1384-E09F-73F6-A1E607FCB24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89327" y="5082914"/>
                  <a:ext cx="1425547" cy="1325563"/>
                </a:xfrm>
                <a:prstGeom prst="rect">
                  <a:avLst/>
                </a:prstGeom>
              </p:spPr>
            </p:pic>
            <p:grpSp>
              <p:nvGrpSpPr>
                <p:cNvPr id="8" name="Group 7">
                  <a:extLst>
                    <a:ext uri="{FF2B5EF4-FFF2-40B4-BE49-F238E27FC236}">
                      <a16:creationId xmlns:a16="http://schemas.microsoft.com/office/drawing/2014/main" id="{FB2719FE-5CD7-F9CF-B0BC-7BDF5DED71DA}"/>
                    </a:ext>
                  </a:extLst>
                </p:cNvPr>
                <p:cNvGrpSpPr/>
                <p:nvPr/>
              </p:nvGrpSpPr>
              <p:grpSpPr>
                <a:xfrm>
                  <a:off x="1071127" y="5355182"/>
                  <a:ext cx="905371" cy="886448"/>
                  <a:chOff x="1071127" y="5355182"/>
                  <a:chExt cx="905371" cy="886448"/>
                </a:xfrm>
              </p:grpSpPr>
              <p:pic>
                <p:nvPicPr>
                  <p:cNvPr id="9" name="Content Placeholder 6" descr="Water outline">
                    <a:extLst>
                      <a:ext uri="{FF2B5EF4-FFF2-40B4-BE49-F238E27FC236}">
                        <a16:creationId xmlns:a16="http://schemas.microsoft.com/office/drawing/2014/main" id="{5B85549A-0516-771B-30FA-A2F1E063D18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71127" y="5355182"/>
                    <a:ext cx="905371" cy="883080"/>
                  </a:xfrm>
                  <a:prstGeom prst="rect">
                    <a:avLst/>
                  </a:prstGeom>
                </p:spPr>
              </p:pic>
              <p:pic>
                <p:nvPicPr>
                  <p:cNvPr id="10" name="Content Placeholder 6" descr="Water outline">
                    <a:extLst>
                      <a:ext uri="{FF2B5EF4-FFF2-40B4-BE49-F238E27FC236}">
                        <a16:creationId xmlns:a16="http://schemas.microsoft.com/office/drawing/2014/main" id="{14EEB5CB-6279-8D74-C5A2-838D7A0CECB9}"/>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222606" y="5531124"/>
                    <a:ext cx="558987" cy="584328"/>
                  </a:xfrm>
                  <a:prstGeom prst="rect">
                    <a:avLst/>
                  </a:prstGeom>
                </p:spPr>
              </p:pic>
              <p:sp>
                <p:nvSpPr>
                  <p:cNvPr id="11" name="Moon 10">
                    <a:extLst>
                      <a:ext uri="{FF2B5EF4-FFF2-40B4-BE49-F238E27FC236}">
                        <a16:creationId xmlns:a16="http://schemas.microsoft.com/office/drawing/2014/main" id="{43385183-A6B8-FFD8-3D6E-2FE061956B43}"/>
                      </a:ext>
                    </a:extLst>
                  </p:cNvPr>
                  <p:cNvSpPr/>
                  <p:nvPr/>
                </p:nvSpPr>
                <p:spPr>
                  <a:xfrm rot="19881817">
                    <a:off x="1168624" y="5835331"/>
                    <a:ext cx="125954" cy="406299"/>
                  </a:xfrm>
                  <a:prstGeom prst="moon">
                    <a:avLst>
                      <a:gd name="adj" fmla="val 3906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7" name="TextBox 36">
                <a:extLst>
                  <a:ext uri="{FF2B5EF4-FFF2-40B4-BE49-F238E27FC236}">
                    <a16:creationId xmlns:a16="http://schemas.microsoft.com/office/drawing/2014/main" id="{B818EA6F-5461-CD8C-B3F6-986A715E8962}"/>
                  </a:ext>
                </a:extLst>
              </p:cNvPr>
              <p:cNvSpPr txBox="1"/>
              <p:nvPr/>
            </p:nvSpPr>
            <p:spPr>
              <a:xfrm>
                <a:off x="2249132" y="1114746"/>
                <a:ext cx="1147237" cy="430887"/>
              </a:xfrm>
              <a:prstGeom prst="rect">
                <a:avLst/>
              </a:prstGeom>
              <a:noFill/>
            </p:spPr>
            <p:txBody>
              <a:bodyPr wrap="none" rtlCol="0">
                <a:spAutoFit/>
              </a:bodyPr>
              <a:lstStyle/>
              <a:p>
                <a:r>
                  <a:rPr lang="en-US" sz="2200" dirty="0"/>
                  <a:t>Raw PW</a:t>
                </a:r>
              </a:p>
            </p:txBody>
          </p:sp>
        </p:grpSp>
        <p:grpSp>
          <p:nvGrpSpPr>
            <p:cNvPr id="126" name="Group 125">
              <a:extLst>
                <a:ext uri="{FF2B5EF4-FFF2-40B4-BE49-F238E27FC236}">
                  <a16:creationId xmlns:a16="http://schemas.microsoft.com/office/drawing/2014/main" id="{F2B2B436-4A1E-F692-AC37-39AC0F607AB8}"/>
                </a:ext>
              </a:extLst>
            </p:cNvPr>
            <p:cNvGrpSpPr/>
            <p:nvPr/>
          </p:nvGrpSpPr>
          <p:grpSpPr>
            <a:xfrm>
              <a:off x="3783832" y="916492"/>
              <a:ext cx="2098559" cy="769102"/>
              <a:chOff x="3783832" y="916492"/>
              <a:chExt cx="2098559" cy="769102"/>
            </a:xfrm>
          </p:grpSpPr>
          <p:grpSp>
            <p:nvGrpSpPr>
              <p:cNvPr id="13" name="Group 12">
                <a:extLst>
                  <a:ext uri="{FF2B5EF4-FFF2-40B4-BE49-F238E27FC236}">
                    <a16:creationId xmlns:a16="http://schemas.microsoft.com/office/drawing/2014/main" id="{574CCDF2-5324-3DA2-A21A-B56E5D9325C6}"/>
                  </a:ext>
                </a:extLst>
              </p:cNvPr>
              <p:cNvGrpSpPr/>
              <p:nvPr/>
            </p:nvGrpSpPr>
            <p:grpSpPr>
              <a:xfrm>
                <a:off x="3783832" y="916492"/>
                <a:ext cx="827114" cy="769102"/>
                <a:chOff x="550862" y="206550"/>
                <a:chExt cx="1291072" cy="1200519"/>
              </a:xfrm>
            </p:grpSpPr>
            <p:pic>
              <p:nvPicPr>
                <p:cNvPr id="15" name="Content Placeholder 6" descr="Water outline">
                  <a:extLst>
                    <a:ext uri="{FF2B5EF4-FFF2-40B4-BE49-F238E27FC236}">
                      <a16:creationId xmlns:a16="http://schemas.microsoft.com/office/drawing/2014/main" id="{1D99D360-3FC6-DD1D-0A0D-37D7174D176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550862" y="206550"/>
                  <a:ext cx="1291072" cy="1200519"/>
                </a:xfrm>
                <a:prstGeom prst="rect">
                  <a:avLst/>
                </a:prstGeom>
              </p:spPr>
            </p:pic>
            <p:pic>
              <p:nvPicPr>
                <p:cNvPr id="16" name="Content Placeholder 6" descr="Water outline">
                  <a:extLst>
                    <a:ext uri="{FF2B5EF4-FFF2-40B4-BE49-F238E27FC236}">
                      <a16:creationId xmlns:a16="http://schemas.microsoft.com/office/drawing/2014/main" id="{BB570C96-03F2-1563-59AA-B3111AF8B89C}"/>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06079" y="453134"/>
                  <a:ext cx="819966" cy="799777"/>
                </a:xfrm>
                <a:prstGeom prst="rect">
                  <a:avLst/>
                </a:prstGeom>
              </p:spPr>
            </p:pic>
            <p:pic>
              <p:nvPicPr>
                <p:cNvPr id="17" name="Content Placeholder 6" descr="Water outline">
                  <a:extLst>
                    <a:ext uri="{FF2B5EF4-FFF2-40B4-BE49-F238E27FC236}">
                      <a16:creationId xmlns:a16="http://schemas.microsoft.com/office/drawing/2014/main" id="{A052E74D-2703-AD50-0E87-746032E00AF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943269" y="612479"/>
                  <a:ext cx="506257" cy="529207"/>
                </a:xfrm>
                <a:prstGeom prst="rect">
                  <a:avLst/>
                </a:prstGeom>
              </p:spPr>
            </p:pic>
            <p:sp>
              <p:nvSpPr>
                <p:cNvPr id="18" name="Moon 17">
                  <a:extLst>
                    <a:ext uri="{FF2B5EF4-FFF2-40B4-BE49-F238E27FC236}">
                      <a16:creationId xmlns:a16="http://schemas.microsoft.com/office/drawing/2014/main" id="{47168291-179C-DDA5-6ECF-73F37AE4B445}"/>
                    </a:ext>
                  </a:extLst>
                </p:cNvPr>
                <p:cNvSpPr/>
                <p:nvPr/>
              </p:nvSpPr>
              <p:spPr>
                <a:xfrm rot="19881817">
                  <a:off x="894379" y="887990"/>
                  <a:ext cx="114073" cy="367972"/>
                </a:xfrm>
                <a:prstGeom prst="moon">
                  <a:avLst>
                    <a:gd name="adj" fmla="val 39066"/>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Box 37">
                <a:extLst>
                  <a:ext uri="{FF2B5EF4-FFF2-40B4-BE49-F238E27FC236}">
                    <a16:creationId xmlns:a16="http://schemas.microsoft.com/office/drawing/2014/main" id="{8F59016B-D4AF-7E61-E8A4-BE0C6865A6D0}"/>
                  </a:ext>
                </a:extLst>
              </p:cNvPr>
              <p:cNvSpPr txBox="1"/>
              <p:nvPr/>
            </p:nvSpPr>
            <p:spPr>
              <a:xfrm>
                <a:off x="4443920" y="1113443"/>
                <a:ext cx="1438471" cy="430887"/>
              </a:xfrm>
              <a:prstGeom prst="rect">
                <a:avLst/>
              </a:prstGeom>
              <a:noFill/>
            </p:spPr>
            <p:txBody>
              <a:bodyPr wrap="none" rtlCol="0">
                <a:spAutoFit/>
              </a:bodyPr>
              <a:lstStyle/>
              <a:p>
                <a:r>
                  <a:rPr lang="en-US" sz="2200" dirty="0"/>
                  <a:t>Pretreated</a:t>
                </a:r>
              </a:p>
            </p:txBody>
          </p:sp>
        </p:grpSp>
        <p:grpSp>
          <p:nvGrpSpPr>
            <p:cNvPr id="127" name="Group 126">
              <a:extLst>
                <a:ext uri="{FF2B5EF4-FFF2-40B4-BE49-F238E27FC236}">
                  <a16:creationId xmlns:a16="http://schemas.microsoft.com/office/drawing/2014/main" id="{7873E229-281E-2E95-8853-6BB3FBD0FC78}"/>
                </a:ext>
              </a:extLst>
            </p:cNvPr>
            <p:cNvGrpSpPr/>
            <p:nvPr/>
          </p:nvGrpSpPr>
          <p:grpSpPr>
            <a:xfrm>
              <a:off x="6046187" y="916432"/>
              <a:ext cx="2295329" cy="769102"/>
              <a:chOff x="6046187" y="916432"/>
              <a:chExt cx="2295329" cy="769102"/>
            </a:xfrm>
          </p:grpSpPr>
          <p:grpSp>
            <p:nvGrpSpPr>
              <p:cNvPr id="20" name="Group 19">
                <a:extLst>
                  <a:ext uri="{FF2B5EF4-FFF2-40B4-BE49-F238E27FC236}">
                    <a16:creationId xmlns:a16="http://schemas.microsoft.com/office/drawing/2014/main" id="{35166C23-0F16-8F20-F394-802351DBA97D}"/>
                  </a:ext>
                </a:extLst>
              </p:cNvPr>
              <p:cNvGrpSpPr/>
              <p:nvPr/>
            </p:nvGrpSpPr>
            <p:grpSpPr>
              <a:xfrm>
                <a:off x="6046187" y="916432"/>
                <a:ext cx="827114" cy="769102"/>
                <a:chOff x="550862" y="206550"/>
                <a:chExt cx="1291072" cy="1200519"/>
              </a:xfrm>
            </p:grpSpPr>
            <p:pic>
              <p:nvPicPr>
                <p:cNvPr id="22" name="Content Placeholder 6" descr="Water outline">
                  <a:extLst>
                    <a:ext uri="{FF2B5EF4-FFF2-40B4-BE49-F238E27FC236}">
                      <a16:creationId xmlns:a16="http://schemas.microsoft.com/office/drawing/2014/main" id="{DA2DCE75-8814-8D72-CBE5-1D9F0060AC7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50862" y="206550"/>
                  <a:ext cx="1291072" cy="1200519"/>
                </a:xfrm>
                <a:prstGeom prst="rect">
                  <a:avLst/>
                </a:prstGeom>
              </p:spPr>
            </p:pic>
            <p:pic>
              <p:nvPicPr>
                <p:cNvPr id="23" name="Content Placeholder 6" descr="Water outline">
                  <a:extLst>
                    <a:ext uri="{FF2B5EF4-FFF2-40B4-BE49-F238E27FC236}">
                      <a16:creationId xmlns:a16="http://schemas.microsoft.com/office/drawing/2014/main" id="{420A1AA1-7ADD-F1DA-52F1-8FE2E17C243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06079" y="453134"/>
                  <a:ext cx="819966" cy="799777"/>
                </a:xfrm>
                <a:prstGeom prst="rect">
                  <a:avLst/>
                </a:prstGeom>
              </p:spPr>
            </p:pic>
            <p:pic>
              <p:nvPicPr>
                <p:cNvPr id="24" name="Content Placeholder 6" descr="Water outline">
                  <a:extLst>
                    <a:ext uri="{FF2B5EF4-FFF2-40B4-BE49-F238E27FC236}">
                      <a16:creationId xmlns:a16="http://schemas.microsoft.com/office/drawing/2014/main" id="{1EB8E49A-2F9A-F1B0-7943-833104508888}"/>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43269" y="612479"/>
                  <a:ext cx="506257" cy="529207"/>
                </a:xfrm>
                <a:prstGeom prst="rect">
                  <a:avLst/>
                </a:prstGeom>
              </p:spPr>
            </p:pic>
            <p:sp>
              <p:nvSpPr>
                <p:cNvPr id="25" name="Moon 24">
                  <a:extLst>
                    <a:ext uri="{FF2B5EF4-FFF2-40B4-BE49-F238E27FC236}">
                      <a16:creationId xmlns:a16="http://schemas.microsoft.com/office/drawing/2014/main" id="{1321364E-31A3-EE3D-FDD0-F16AE8266A32}"/>
                    </a:ext>
                  </a:extLst>
                </p:cNvPr>
                <p:cNvSpPr/>
                <p:nvPr/>
              </p:nvSpPr>
              <p:spPr>
                <a:xfrm rot="19881817">
                  <a:off x="894379" y="887990"/>
                  <a:ext cx="114073" cy="367972"/>
                </a:xfrm>
                <a:prstGeom prst="moon">
                  <a:avLst>
                    <a:gd name="adj" fmla="val 39066"/>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a:extLst>
                  <a:ext uri="{FF2B5EF4-FFF2-40B4-BE49-F238E27FC236}">
                    <a16:creationId xmlns:a16="http://schemas.microsoft.com/office/drawing/2014/main" id="{2BCD96C1-BE14-D773-28F8-061AAE372F83}"/>
                  </a:ext>
                </a:extLst>
              </p:cNvPr>
              <p:cNvSpPr txBox="1"/>
              <p:nvPr/>
            </p:nvSpPr>
            <p:spPr>
              <a:xfrm>
                <a:off x="6734986" y="1128419"/>
                <a:ext cx="1606530" cy="430887"/>
              </a:xfrm>
              <a:prstGeom prst="rect">
                <a:avLst/>
              </a:prstGeom>
              <a:noFill/>
            </p:spPr>
            <p:txBody>
              <a:bodyPr wrap="none" rtlCol="0">
                <a:spAutoFit/>
              </a:bodyPr>
              <a:lstStyle/>
              <a:p>
                <a:r>
                  <a:rPr lang="en-US" sz="2200" dirty="0"/>
                  <a:t>Desalinated</a:t>
                </a:r>
              </a:p>
            </p:txBody>
          </p:sp>
        </p:grpSp>
        <p:grpSp>
          <p:nvGrpSpPr>
            <p:cNvPr id="128" name="Group 127">
              <a:extLst>
                <a:ext uri="{FF2B5EF4-FFF2-40B4-BE49-F238E27FC236}">
                  <a16:creationId xmlns:a16="http://schemas.microsoft.com/office/drawing/2014/main" id="{8FA73F5B-07DF-1035-92AD-5EA3AFA6B87A}"/>
                </a:ext>
              </a:extLst>
            </p:cNvPr>
            <p:cNvGrpSpPr/>
            <p:nvPr/>
          </p:nvGrpSpPr>
          <p:grpSpPr>
            <a:xfrm>
              <a:off x="8653077" y="916492"/>
              <a:ext cx="2310604" cy="769102"/>
              <a:chOff x="8653077" y="916492"/>
              <a:chExt cx="2310604" cy="769102"/>
            </a:xfrm>
          </p:grpSpPr>
          <p:grpSp>
            <p:nvGrpSpPr>
              <p:cNvPr id="27" name="Group 26">
                <a:extLst>
                  <a:ext uri="{FF2B5EF4-FFF2-40B4-BE49-F238E27FC236}">
                    <a16:creationId xmlns:a16="http://schemas.microsoft.com/office/drawing/2014/main" id="{01321962-2176-EB3D-EE94-D257F93FB676}"/>
                  </a:ext>
                </a:extLst>
              </p:cNvPr>
              <p:cNvGrpSpPr/>
              <p:nvPr/>
            </p:nvGrpSpPr>
            <p:grpSpPr>
              <a:xfrm>
                <a:off x="8653077" y="916492"/>
                <a:ext cx="827114" cy="769102"/>
                <a:chOff x="550862" y="206550"/>
                <a:chExt cx="1291072" cy="1200519"/>
              </a:xfrm>
            </p:grpSpPr>
            <p:pic>
              <p:nvPicPr>
                <p:cNvPr id="29" name="Content Placeholder 6" descr="Water outline">
                  <a:extLst>
                    <a:ext uri="{FF2B5EF4-FFF2-40B4-BE49-F238E27FC236}">
                      <a16:creationId xmlns:a16="http://schemas.microsoft.com/office/drawing/2014/main" id="{0FB1DFBA-5598-A603-92B5-5D7280BB1D6B}"/>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550862" y="206550"/>
                  <a:ext cx="1291072" cy="1200519"/>
                </a:xfrm>
                <a:prstGeom prst="rect">
                  <a:avLst/>
                </a:prstGeom>
              </p:spPr>
            </p:pic>
            <p:pic>
              <p:nvPicPr>
                <p:cNvPr id="30" name="Content Placeholder 6" descr="Water outline">
                  <a:extLst>
                    <a:ext uri="{FF2B5EF4-FFF2-40B4-BE49-F238E27FC236}">
                      <a16:creationId xmlns:a16="http://schemas.microsoft.com/office/drawing/2014/main" id="{64853B0A-6F5D-8459-2D0F-64750605471B}"/>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06079" y="453134"/>
                  <a:ext cx="819966" cy="799777"/>
                </a:xfrm>
                <a:prstGeom prst="rect">
                  <a:avLst/>
                </a:prstGeom>
              </p:spPr>
            </p:pic>
            <p:pic>
              <p:nvPicPr>
                <p:cNvPr id="31" name="Content Placeholder 6" descr="Water outline">
                  <a:extLst>
                    <a:ext uri="{FF2B5EF4-FFF2-40B4-BE49-F238E27FC236}">
                      <a16:creationId xmlns:a16="http://schemas.microsoft.com/office/drawing/2014/main" id="{42644E68-352E-23BB-261F-A84ED5D869CF}"/>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943269" y="612479"/>
                  <a:ext cx="506257" cy="529207"/>
                </a:xfrm>
                <a:prstGeom prst="rect">
                  <a:avLst/>
                </a:prstGeom>
              </p:spPr>
            </p:pic>
            <p:sp>
              <p:nvSpPr>
                <p:cNvPr id="32" name="Moon 31">
                  <a:extLst>
                    <a:ext uri="{FF2B5EF4-FFF2-40B4-BE49-F238E27FC236}">
                      <a16:creationId xmlns:a16="http://schemas.microsoft.com/office/drawing/2014/main" id="{375F0C97-DED6-9AB1-9741-EDB8890C784B}"/>
                    </a:ext>
                  </a:extLst>
                </p:cNvPr>
                <p:cNvSpPr/>
                <p:nvPr/>
              </p:nvSpPr>
              <p:spPr>
                <a:xfrm rot="19881817">
                  <a:off x="894379" y="887990"/>
                  <a:ext cx="114073" cy="367972"/>
                </a:xfrm>
                <a:prstGeom prst="moon">
                  <a:avLst>
                    <a:gd name="adj" fmla="val 39066"/>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Box 39">
                <a:extLst>
                  <a:ext uri="{FF2B5EF4-FFF2-40B4-BE49-F238E27FC236}">
                    <a16:creationId xmlns:a16="http://schemas.microsoft.com/office/drawing/2014/main" id="{F4CF493F-2F7A-3E72-3BBA-91889B57C4F1}"/>
                  </a:ext>
                </a:extLst>
              </p:cNvPr>
              <p:cNvSpPr txBox="1"/>
              <p:nvPr/>
            </p:nvSpPr>
            <p:spPr>
              <a:xfrm>
                <a:off x="9312139" y="1109292"/>
                <a:ext cx="1651542" cy="430887"/>
              </a:xfrm>
              <a:prstGeom prst="rect">
                <a:avLst/>
              </a:prstGeom>
              <a:noFill/>
            </p:spPr>
            <p:txBody>
              <a:bodyPr wrap="none" rtlCol="0">
                <a:spAutoFit/>
              </a:bodyPr>
              <a:lstStyle/>
              <a:p>
                <a:r>
                  <a:rPr lang="en-US" sz="2200" dirty="0"/>
                  <a:t>Post-Treated</a:t>
                </a:r>
              </a:p>
            </p:txBody>
          </p:sp>
        </p:grpSp>
        <p:sp>
          <p:nvSpPr>
            <p:cNvPr id="41" name="TextBox 40">
              <a:extLst>
                <a:ext uri="{FF2B5EF4-FFF2-40B4-BE49-F238E27FC236}">
                  <a16:creationId xmlns:a16="http://schemas.microsoft.com/office/drawing/2014/main" id="{37E9B8B9-BD7B-8B1D-CB22-A22EB6A06F65}"/>
                </a:ext>
              </a:extLst>
            </p:cNvPr>
            <p:cNvSpPr txBox="1"/>
            <p:nvPr/>
          </p:nvSpPr>
          <p:spPr>
            <a:xfrm>
              <a:off x="94792" y="950687"/>
              <a:ext cx="1330814" cy="769441"/>
            </a:xfrm>
            <a:prstGeom prst="rect">
              <a:avLst/>
            </a:prstGeom>
            <a:noFill/>
          </p:spPr>
          <p:txBody>
            <a:bodyPr wrap="none" rtlCol="0">
              <a:spAutoFit/>
            </a:bodyPr>
            <a:lstStyle/>
            <a:p>
              <a:pPr algn="ctr"/>
              <a:r>
                <a:rPr lang="en-US" sz="2200" dirty="0"/>
                <a:t>Test</a:t>
              </a:r>
            </a:p>
            <a:p>
              <a:pPr algn="ctr"/>
              <a:r>
                <a:rPr lang="en-US" sz="2200" dirty="0"/>
                <a:t>(End-Use)</a:t>
              </a:r>
            </a:p>
          </p:txBody>
        </p:sp>
        <p:sp>
          <p:nvSpPr>
            <p:cNvPr id="64" name="TextBox 63">
              <a:extLst>
                <a:ext uri="{FF2B5EF4-FFF2-40B4-BE49-F238E27FC236}">
                  <a16:creationId xmlns:a16="http://schemas.microsoft.com/office/drawing/2014/main" id="{D3E7A6A7-6C8B-2D84-BD4A-12A7D3C74AAB}"/>
                </a:ext>
              </a:extLst>
            </p:cNvPr>
            <p:cNvSpPr txBox="1"/>
            <p:nvPr/>
          </p:nvSpPr>
          <p:spPr>
            <a:xfrm>
              <a:off x="11205215" y="1109292"/>
              <a:ext cx="822661" cy="430887"/>
            </a:xfrm>
            <a:prstGeom prst="rect">
              <a:avLst/>
            </a:prstGeom>
            <a:noFill/>
          </p:spPr>
          <p:txBody>
            <a:bodyPr wrap="none" rtlCol="0">
              <a:spAutoFit/>
            </a:bodyPr>
            <a:lstStyle/>
            <a:p>
              <a:r>
                <a:rPr lang="en-US" sz="2200" dirty="0"/>
                <a:t>[Ref.]</a:t>
              </a:r>
            </a:p>
          </p:txBody>
        </p:sp>
        <p:cxnSp>
          <p:nvCxnSpPr>
            <p:cNvPr id="124" name="Straight Connector 123">
              <a:extLst>
                <a:ext uri="{FF2B5EF4-FFF2-40B4-BE49-F238E27FC236}">
                  <a16:creationId xmlns:a16="http://schemas.microsoft.com/office/drawing/2014/main" id="{D063CAD0-9523-C335-D3CD-A122B7007120}"/>
                </a:ext>
              </a:extLst>
            </p:cNvPr>
            <p:cNvCxnSpPr/>
            <p:nvPr/>
          </p:nvCxnSpPr>
          <p:spPr>
            <a:xfrm>
              <a:off x="-44479" y="1798349"/>
              <a:ext cx="12236479"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814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dissolve">
                                      <p:cBhvr>
                                        <p:cTn id="7" dur="500"/>
                                        <p:tgtEl>
                                          <p:spTgt spid="1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1"/>
                                        </p:tgtEl>
                                        <p:attrNameLst>
                                          <p:attrName>style.visibility</p:attrName>
                                        </p:attrNameLst>
                                      </p:cBhvr>
                                      <p:to>
                                        <p:strVal val="visible"/>
                                      </p:to>
                                    </p:set>
                                    <p:animEffect transition="in" filter="dissolve">
                                      <p:cBhvr>
                                        <p:cTn id="12" dur="500"/>
                                        <p:tgtEl>
                                          <p:spTgt spid="1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AE2A43E-E3F5-57D8-9743-B7101AD4C12B}"/>
              </a:ext>
            </a:extLst>
          </p:cNvPr>
          <p:cNvGraphicFramePr>
            <a:graphicFrameLocks/>
          </p:cNvGraphicFramePr>
          <p:nvPr/>
        </p:nvGraphicFramePr>
        <p:xfrm>
          <a:off x="103851" y="924608"/>
          <a:ext cx="8748315" cy="536389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CBBCEA8-9BF2-F6CA-857A-CA4354A11C3F}"/>
              </a:ext>
            </a:extLst>
          </p:cNvPr>
          <p:cNvSpPr>
            <a:spLocks noGrp="1"/>
          </p:cNvSpPr>
          <p:nvPr>
            <p:ph type="title"/>
          </p:nvPr>
        </p:nvSpPr>
        <p:spPr/>
        <p:txBody>
          <a:bodyPr/>
          <a:lstStyle/>
          <a:p>
            <a:r>
              <a:rPr lang="en-US" dirty="0"/>
              <a:t>Analytes Detected in Produced Water</a:t>
            </a:r>
          </a:p>
        </p:txBody>
      </p:sp>
      <p:sp>
        <p:nvSpPr>
          <p:cNvPr id="7" name="TextBox 6">
            <a:extLst>
              <a:ext uri="{FF2B5EF4-FFF2-40B4-BE49-F238E27FC236}">
                <a16:creationId xmlns:a16="http://schemas.microsoft.com/office/drawing/2014/main" id="{0DF8450B-C53B-4CBD-5999-9B298CFEA5D3}"/>
              </a:ext>
            </a:extLst>
          </p:cNvPr>
          <p:cNvSpPr txBox="1"/>
          <p:nvPr/>
        </p:nvSpPr>
        <p:spPr>
          <a:xfrm>
            <a:off x="4349390" y="3366986"/>
            <a:ext cx="979884" cy="338554"/>
          </a:xfrm>
          <a:prstGeom prst="rect">
            <a:avLst/>
          </a:prstGeom>
          <a:noFill/>
        </p:spPr>
        <p:txBody>
          <a:bodyPr wrap="none" rtlCol="0">
            <a:spAutoFit/>
          </a:bodyPr>
          <a:lstStyle/>
          <a:p>
            <a:r>
              <a:rPr lang="en-US" sz="1600" dirty="0"/>
              <a:t>285 total</a:t>
            </a:r>
          </a:p>
        </p:txBody>
      </p:sp>
      <p:grpSp>
        <p:nvGrpSpPr>
          <p:cNvPr id="56" name="Group 55">
            <a:extLst>
              <a:ext uri="{FF2B5EF4-FFF2-40B4-BE49-F238E27FC236}">
                <a16:creationId xmlns:a16="http://schemas.microsoft.com/office/drawing/2014/main" id="{AF6ADBBB-D5B2-E860-FB2C-722315C63B22}"/>
              </a:ext>
            </a:extLst>
          </p:cNvPr>
          <p:cNvGrpSpPr/>
          <p:nvPr/>
        </p:nvGrpSpPr>
        <p:grpSpPr>
          <a:xfrm>
            <a:off x="1681979" y="1358758"/>
            <a:ext cx="1215333" cy="4070648"/>
            <a:chOff x="1681979" y="1358758"/>
            <a:chExt cx="1215333" cy="4070648"/>
          </a:xfrm>
        </p:grpSpPr>
        <p:sp>
          <p:nvSpPr>
            <p:cNvPr id="6" name="TextBox 5">
              <a:extLst>
                <a:ext uri="{FF2B5EF4-FFF2-40B4-BE49-F238E27FC236}">
                  <a16:creationId xmlns:a16="http://schemas.microsoft.com/office/drawing/2014/main" id="{490B294F-32F8-4F09-9448-65A348F236A3}"/>
                </a:ext>
              </a:extLst>
            </p:cNvPr>
            <p:cNvSpPr txBox="1"/>
            <p:nvPr/>
          </p:nvSpPr>
          <p:spPr>
            <a:xfrm>
              <a:off x="1799703" y="1358758"/>
              <a:ext cx="979884" cy="338554"/>
            </a:xfrm>
            <a:prstGeom prst="rect">
              <a:avLst/>
            </a:prstGeom>
            <a:noFill/>
          </p:spPr>
          <p:txBody>
            <a:bodyPr wrap="none" rtlCol="0">
              <a:spAutoFit/>
            </a:bodyPr>
            <a:lstStyle/>
            <a:p>
              <a:r>
                <a:rPr lang="en-US" sz="1600" dirty="0"/>
                <a:t>596 total</a:t>
              </a:r>
            </a:p>
          </p:txBody>
        </p:sp>
        <p:sp>
          <p:nvSpPr>
            <p:cNvPr id="8" name="TextBox 7">
              <a:extLst>
                <a:ext uri="{FF2B5EF4-FFF2-40B4-BE49-F238E27FC236}">
                  <a16:creationId xmlns:a16="http://schemas.microsoft.com/office/drawing/2014/main" id="{ADF109A3-7B28-27A4-0493-2A827C386138}"/>
                </a:ext>
              </a:extLst>
            </p:cNvPr>
            <p:cNvSpPr txBox="1"/>
            <p:nvPr/>
          </p:nvSpPr>
          <p:spPr>
            <a:xfrm>
              <a:off x="1795438" y="4844631"/>
              <a:ext cx="941220" cy="584775"/>
            </a:xfrm>
            <a:prstGeom prst="rect">
              <a:avLst/>
            </a:prstGeom>
            <a:noFill/>
          </p:spPr>
          <p:txBody>
            <a:bodyPr wrap="none" rtlCol="0">
              <a:spAutoFit/>
            </a:bodyPr>
            <a:lstStyle/>
            <a:p>
              <a:pPr algn="ctr"/>
              <a:r>
                <a:rPr lang="en-US" sz="1600" dirty="0"/>
                <a:t>not </a:t>
              </a:r>
            </a:p>
            <a:p>
              <a:pPr algn="ctr"/>
              <a:r>
                <a:rPr lang="en-US" sz="1600" dirty="0"/>
                <a:t>detected</a:t>
              </a:r>
            </a:p>
          </p:txBody>
        </p:sp>
        <p:sp>
          <p:nvSpPr>
            <p:cNvPr id="9" name="TextBox 8">
              <a:extLst>
                <a:ext uri="{FF2B5EF4-FFF2-40B4-BE49-F238E27FC236}">
                  <a16:creationId xmlns:a16="http://schemas.microsoft.com/office/drawing/2014/main" id="{7A1A9E43-3748-BAC9-E58E-80B1612DDCF2}"/>
                </a:ext>
              </a:extLst>
            </p:cNvPr>
            <p:cNvSpPr txBox="1"/>
            <p:nvPr/>
          </p:nvSpPr>
          <p:spPr>
            <a:xfrm>
              <a:off x="1681979" y="2909923"/>
              <a:ext cx="1215333" cy="584775"/>
            </a:xfrm>
            <a:prstGeom prst="rect">
              <a:avLst/>
            </a:prstGeom>
            <a:noFill/>
          </p:spPr>
          <p:txBody>
            <a:bodyPr wrap="none" rtlCol="0">
              <a:spAutoFit/>
            </a:bodyPr>
            <a:lstStyle/>
            <a:p>
              <a:pPr algn="ctr"/>
              <a:r>
                <a:rPr lang="en-US" sz="1600" dirty="0"/>
                <a:t>detected at </a:t>
              </a:r>
            </a:p>
            <a:p>
              <a:pPr algn="ctr"/>
              <a:r>
                <a:rPr lang="en-US" sz="1600" dirty="0"/>
                <a:t>least once</a:t>
              </a:r>
            </a:p>
          </p:txBody>
        </p:sp>
      </p:grpSp>
      <p:sp>
        <p:nvSpPr>
          <p:cNvPr id="12" name="TextBox 11">
            <a:extLst>
              <a:ext uri="{FF2B5EF4-FFF2-40B4-BE49-F238E27FC236}">
                <a16:creationId xmlns:a16="http://schemas.microsoft.com/office/drawing/2014/main" id="{25AF7948-3ED8-C891-712F-79A0407C9ED8}"/>
              </a:ext>
            </a:extLst>
          </p:cNvPr>
          <p:cNvSpPr txBox="1"/>
          <p:nvPr/>
        </p:nvSpPr>
        <p:spPr>
          <a:xfrm>
            <a:off x="4268470" y="4816659"/>
            <a:ext cx="1195840" cy="830997"/>
          </a:xfrm>
          <a:prstGeom prst="rect">
            <a:avLst/>
          </a:prstGeom>
          <a:noFill/>
        </p:spPr>
        <p:txBody>
          <a:bodyPr wrap="none" rtlCol="0">
            <a:spAutoFit/>
          </a:bodyPr>
          <a:lstStyle/>
          <a:p>
            <a:pPr algn="ctr"/>
            <a:r>
              <a:rPr lang="en-US" sz="1600" dirty="0"/>
              <a:t>raw, </a:t>
            </a:r>
          </a:p>
          <a:p>
            <a:pPr algn="ctr"/>
            <a:r>
              <a:rPr lang="en-US" sz="1600" dirty="0"/>
              <a:t>pre-treated,</a:t>
            </a:r>
          </a:p>
          <a:p>
            <a:pPr algn="ctr"/>
            <a:r>
              <a:rPr lang="en-US" sz="1600" dirty="0"/>
              <a:t>desalinated</a:t>
            </a:r>
          </a:p>
        </p:txBody>
      </p:sp>
      <p:sp>
        <p:nvSpPr>
          <p:cNvPr id="13" name="TextBox 12">
            <a:extLst>
              <a:ext uri="{FF2B5EF4-FFF2-40B4-BE49-F238E27FC236}">
                <a16:creationId xmlns:a16="http://schemas.microsoft.com/office/drawing/2014/main" id="{1B6A1FFA-07E7-4271-63B7-5FDAA329C30D}"/>
              </a:ext>
            </a:extLst>
          </p:cNvPr>
          <p:cNvSpPr txBox="1"/>
          <p:nvPr/>
        </p:nvSpPr>
        <p:spPr>
          <a:xfrm>
            <a:off x="4227475" y="3957801"/>
            <a:ext cx="1232709" cy="338554"/>
          </a:xfrm>
          <a:prstGeom prst="rect">
            <a:avLst/>
          </a:prstGeom>
          <a:noFill/>
        </p:spPr>
        <p:txBody>
          <a:bodyPr wrap="none" rtlCol="0">
            <a:spAutoFit/>
          </a:bodyPr>
          <a:lstStyle/>
          <a:p>
            <a:pPr algn="ctr"/>
            <a:r>
              <a:rPr lang="en-US" sz="1600" dirty="0"/>
              <a:t>post-treated</a:t>
            </a:r>
          </a:p>
        </p:txBody>
      </p:sp>
      <p:sp>
        <p:nvSpPr>
          <p:cNvPr id="14" name="TextBox 13">
            <a:extLst>
              <a:ext uri="{FF2B5EF4-FFF2-40B4-BE49-F238E27FC236}">
                <a16:creationId xmlns:a16="http://schemas.microsoft.com/office/drawing/2014/main" id="{CDF007AB-BC0B-D7EB-F81A-743C70385B9A}"/>
              </a:ext>
            </a:extLst>
          </p:cNvPr>
          <p:cNvSpPr txBox="1"/>
          <p:nvPr/>
        </p:nvSpPr>
        <p:spPr>
          <a:xfrm>
            <a:off x="6878365" y="5429406"/>
            <a:ext cx="1076769" cy="307777"/>
          </a:xfrm>
          <a:prstGeom prst="rect">
            <a:avLst/>
          </a:prstGeom>
          <a:noFill/>
        </p:spPr>
        <p:txBody>
          <a:bodyPr wrap="none" rtlCol="0">
            <a:spAutoFit/>
          </a:bodyPr>
          <a:lstStyle/>
          <a:p>
            <a:pPr algn="ctr"/>
            <a:r>
              <a:rPr lang="en-US" sz="1400" dirty="0"/>
              <a:t>below RSL*</a:t>
            </a:r>
          </a:p>
        </p:txBody>
      </p:sp>
      <p:sp>
        <p:nvSpPr>
          <p:cNvPr id="15" name="TextBox 14">
            <a:extLst>
              <a:ext uri="{FF2B5EF4-FFF2-40B4-BE49-F238E27FC236}">
                <a16:creationId xmlns:a16="http://schemas.microsoft.com/office/drawing/2014/main" id="{C13E0090-387E-36CC-6F3A-7D5DA47073A9}"/>
              </a:ext>
            </a:extLst>
          </p:cNvPr>
          <p:cNvSpPr txBox="1"/>
          <p:nvPr/>
        </p:nvSpPr>
        <p:spPr>
          <a:xfrm>
            <a:off x="6996454" y="4554518"/>
            <a:ext cx="2163861" cy="338554"/>
          </a:xfrm>
          <a:prstGeom prst="rect">
            <a:avLst/>
          </a:prstGeom>
          <a:noFill/>
        </p:spPr>
        <p:txBody>
          <a:bodyPr wrap="none" rtlCol="0">
            <a:spAutoFit/>
          </a:bodyPr>
          <a:lstStyle/>
          <a:p>
            <a:pPr algn="ctr"/>
            <a:r>
              <a:rPr lang="en-US" sz="1600" dirty="0"/>
              <a:t>from membrane-based</a:t>
            </a:r>
          </a:p>
        </p:txBody>
      </p:sp>
      <p:sp>
        <p:nvSpPr>
          <p:cNvPr id="16" name="TextBox 15">
            <a:extLst>
              <a:ext uri="{FF2B5EF4-FFF2-40B4-BE49-F238E27FC236}">
                <a16:creationId xmlns:a16="http://schemas.microsoft.com/office/drawing/2014/main" id="{9D9CA382-9E5A-D703-77F6-10965C8200AF}"/>
              </a:ext>
            </a:extLst>
          </p:cNvPr>
          <p:cNvSpPr txBox="1"/>
          <p:nvPr/>
        </p:nvSpPr>
        <p:spPr>
          <a:xfrm>
            <a:off x="7010636" y="4854866"/>
            <a:ext cx="1888146" cy="338554"/>
          </a:xfrm>
          <a:prstGeom prst="rect">
            <a:avLst/>
          </a:prstGeom>
          <a:noFill/>
        </p:spPr>
        <p:txBody>
          <a:bodyPr wrap="none" rtlCol="0">
            <a:spAutoFit/>
          </a:bodyPr>
          <a:lstStyle/>
          <a:p>
            <a:pPr algn="ctr"/>
            <a:r>
              <a:rPr lang="en-US" sz="1600" dirty="0"/>
              <a:t>from thermal-based</a:t>
            </a:r>
          </a:p>
        </p:txBody>
      </p:sp>
      <p:cxnSp>
        <p:nvCxnSpPr>
          <p:cNvPr id="19" name="Straight Connector 18">
            <a:extLst>
              <a:ext uri="{FF2B5EF4-FFF2-40B4-BE49-F238E27FC236}">
                <a16:creationId xmlns:a16="http://schemas.microsoft.com/office/drawing/2014/main" id="{DBD961F0-3D77-BC54-5015-EC5E293D4758}"/>
              </a:ext>
            </a:extLst>
          </p:cNvPr>
          <p:cNvCxnSpPr>
            <a:cxnSpLocks/>
          </p:cNvCxnSpPr>
          <p:nvPr/>
        </p:nvCxnSpPr>
        <p:spPr>
          <a:xfrm>
            <a:off x="2755972" y="2840304"/>
            <a:ext cx="1564371" cy="28604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5A367E-BD64-E5EE-D668-BB58CAB0DBFD}"/>
              </a:ext>
            </a:extLst>
          </p:cNvPr>
          <p:cNvCxnSpPr>
            <a:cxnSpLocks/>
          </p:cNvCxnSpPr>
          <p:nvPr/>
        </p:nvCxnSpPr>
        <p:spPr>
          <a:xfrm>
            <a:off x="2777138" y="2860573"/>
            <a:ext cx="1546335" cy="96639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F008B62-0694-20B4-9976-EEB1FAAF5FFD}"/>
              </a:ext>
            </a:extLst>
          </p:cNvPr>
          <p:cNvCxnSpPr>
            <a:cxnSpLocks/>
          </p:cNvCxnSpPr>
          <p:nvPr/>
        </p:nvCxnSpPr>
        <p:spPr>
          <a:xfrm>
            <a:off x="5362550" y="4104494"/>
            <a:ext cx="1522419" cy="11064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82CA022-335F-AA0F-E56B-9FA5D674BB7E}"/>
              </a:ext>
            </a:extLst>
          </p:cNvPr>
          <p:cNvCxnSpPr>
            <a:cxnSpLocks/>
          </p:cNvCxnSpPr>
          <p:nvPr/>
        </p:nvCxnSpPr>
        <p:spPr>
          <a:xfrm>
            <a:off x="5355153" y="4104494"/>
            <a:ext cx="1561170" cy="1596221"/>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A0819D2-C0FB-C46B-CA7A-71FF775B94AF}"/>
              </a:ext>
            </a:extLst>
          </p:cNvPr>
          <p:cNvSpPr txBox="1"/>
          <p:nvPr/>
        </p:nvSpPr>
        <p:spPr>
          <a:xfrm>
            <a:off x="7018384" y="4078868"/>
            <a:ext cx="859659" cy="338554"/>
          </a:xfrm>
          <a:prstGeom prst="rect">
            <a:avLst/>
          </a:prstGeom>
          <a:noFill/>
        </p:spPr>
        <p:txBody>
          <a:bodyPr wrap="none" rtlCol="0">
            <a:spAutoFit/>
          </a:bodyPr>
          <a:lstStyle/>
          <a:p>
            <a:r>
              <a:rPr lang="en-US" sz="1600" dirty="0"/>
              <a:t>74 total</a:t>
            </a:r>
          </a:p>
        </p:txBody>
      </p:sp>
      <p:sp>
        <p:nvSpPr>
          <p:cNvPr id="39" name="TextBox 38">
            <a:extLst>
              <a:ext uri="{FF2B5EF4-FFF2-40B4-BE49-F238E27FC236}">
                <a16:creationId xmlns:a16="http://schemas.microsoft.com/office/drawing/2014/main" id="{C1571384-C116-52CB-E9EA-17C39F2E433F}"/>
              </a:ext>
            </a:extLst>
          </p:cNvPr>
          <p:cNvSpPr txBox="1"/>
          <p:nvPr/>
        </p:nvSpPr>
        <p:spPr>
          <a:xfrm>
            <a:off x="176463" y="6443117"/>
            <a:ext cx="2465611" cy="276999"/>
          </a:xfrm>
          <a:prstGeom prst="rect">
            <a:avLst/>
          </a:prstGeom>
          <a:noFill/>
        </p:spPr>
        <p:txBody>
          <a:bodyPr wrap="none" rtlCol="0">
            <a:spAutoFit/>
          </a:bodyPr>
          <a:lstStyle/>
          <a:p>
            <a:r>
              <a:rPr lang="en-US" sz="1200" dirty="0">
                <a:solidFill>
                  <a:schemeClr val="accent3">
                    <a:lumMod val="40000"/>
                    <a:lumOff val="60000"/>
                  </a:schemeClr>
                </a:solidFill>
              </a:rPr>
              <a:t>*preliminary and unpublished data</a:t>
            </a:r>
          </a:p>
        </p:txBody>
      </p:sp>
      <p:grpSp>
        <p:nvGrpSpPr>
          <p:cNvPr id="54" name="Group 53">
            <a:extLst>
              <a:ext uri="{FF2B5EF4-FFF2-40B4-BE49-F238E27FC236}">
                <a16:creationId xmlns:a16="http://schemas.microsoft.com/office/drawing/2014/main" id="{72D4B320-B1C8-3A0D-2DA0-A437456235A9}"/>
              </a:ext>
            </a:extLst>
          </p:cNvPr>
          <p:cNvGrpSpPr/>
          <p:nvPr/>
        </p:nvGrpSpPr>
        <p:grpSpPr>
          <a:xfrm>
            <a:off x="2778115" y="870451"/>
            <a:ext cx="3408759" cy="5387035"/>
            <a:chOff x="2790008" y="870451"/>
            <a:chExt cx="3408759" cy="5387035"/>
          </a:xfrm>
        </p:grpSpPr>
        <p:sp>
          <p:nvSpPr>
            <p:cNvPr id="46" name="Rectangle 45">
              <a:extLst>
                <a:ext uri="{FF2B5EF4-FFF2-40B4-BE49-F238E27FC236}">
                  <a16:creationId xmlns:a16="http://schemas.microsoft.com/office/drawing/2014/main" id="{EEC87DC8-51CB-0AB3-809A-1574F6240FF9}"/>
                </a:ext>
              </a:extLst>
            </p:cNvPr>
            <p:cNvSpPr/>
            <p:nvPr/>
          </p:nvSpPr>
          <p:spPr>
            <a:xfrm>
              <a:off x="2790008" y="870451"/>
              <a:ext cx="2598771" cy="48667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F057ED7-9F4F-5BE1-E876-5444EC659D30}"/>
                </a:ext>
              </a:extLst>
            </p:cNvPr>
            <p:cNvSpPr/>
            <p:nvPr/>
          </p:nvSpPr>
          <p:spPr>
            <a:xfrm>
              <a:off x="3487667" y="5668957"/>
              <a:ext cx="2711100" cy="5885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33E58663-3CFF-4086-D139-9F3AC99366C3}"/>
              </a:ext>
            </a:extLst>
          </p:cNvPr>
          <p:cNvGrpSpPr/>
          <p:nvPr/>
        </p:nvGrpSpPr>
        <p:grpSpPr>
          <a:xfrm>
            <a:off x="5355153" y="865816"/>
            <a:ext cx="3777345" cy="5337081"/>
            <a:chOff x="5366034" y="3350131"/>
            <a:chExt cx="3777345" cy="2857401"/>
          </a:xfrm>
        </p:grpSpPr>
        <p:sp>
          <p:nvSpPr>
            <p:cNvPr id="52" name="Rectangle 51">
              <a:extLst>
                <a:ext uri="{FF2B5EF4-FFF2-40B4-BE49-F238E27FC236}">
                  <a16:creationId xmlns:a16="http://schemas.microsoft.com/office/drawing/2014/main" id="{CA05DE34-68F7-6BA8-CBA3-E097453A588F}"/>
                </a:ext>
              </a:extLst>
            </p:cNvPr>
            <p:cNvSpPr/>
            <p:nvPr/>
          </p:nvSpPr>
          <p:spPr>
            <a:xfrm>
              <a:off x="5366034" y="3350131"/>
              <a:ext cx="3777345" cy="24504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1B085AAC-C546-1D62-BE66-86521D63B5FB}"/>
                </a:ext>
              </a:extLst>
            </p:cNvPr>
            <p:cNvSpPr/>
            <p:nvPr/>
          </p:nvSpPr>
          <p:spPr>
            <a:xfrm>
              <a:off x="5905169" y="5800573"/>
              <a:ext cx="2849131" cy="406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Picture 19">
            <a:extLst>
              <a:ext uri="{FF2B5EF4-FFF2-40B4-BE49-F238E27FC236}">
                <a16:creationId xmlns:a16="http://schemas.microsoft.com/office/drawing/2014/main" id="{842A1C4D-B1EB-AEAC-ADC6-17B363E7B53A}"/>
              </a:ext>
            </a:extLst>
          </p:cNvPr>
          <p:cNvPicPr>
            <a:picLocks noChangeAspect="1"/>
          </p:cNvPicPr>
          <p:nvPr/>
        </p:nvPicPr>
        <p:blipFill>
          <a:blip r:embed="rId4"/>
          <a:stretch>
            <a:fillRect/>
          </a:stretch>
        </p:blipFill>
        <p:spPr>
          <a:xfrm>
            <a:off x="9617237" y="1620522"/>
            <a:ext cx="2574763" cy="2796900"/>
          </a:xfrm>
          <a:prstGeom prst="rect">
            <a:avLst/>
          </a:prstGeom>
        </p:spPr>
      </p:pic>
      <p:sp>
        <p:nvSpPr>
          <p:cNvPr id="21" name="Rounded Rectangle 20">
            <a:extLst>
              <a:ext uri="{FF2B5EF4-FFF2-40B4-BE49-F238E27FC236}">
                <a16:creationId xmlns:a16="http://schemas.microsoft.com/office/drawing/2014/main" id="{CE10C85B-E7A2-3126-2AE9-6E6C3ED69235}"/>
              </a:ext>
            </a:extLst>
          </p:cNvPr>
          <p:cNvSpPr/>
          <p:nvPr/>
        </p:nvSpPr>
        <p:spPr>
          <a:xfrm>
            <a:off x="9724445" y="3900560"/>
            <a:ext cx="2397744" cy="453035"/>
          </a:xfrm>
          <a:prstGeom prst="roundRect">
            <a:avLst>
              <a:gd name="adj" fmla="val 32449"/>
            </a:avLst>
          </a:prstGeom>
          <a:solidFill>
            <a:srgbClr val="009DB8"/>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Rounded Rectangle 21">
            <a:extLst>
              <a:ext uri="{FF2B5EF4-FFF2-40B4-BE49-F238E27FC236}">
                <a16:creationId xmlns:a16="http://schemas.microsoft.com/office/drawing/2014/main" id="{672AB825-FB1F-7FCB-C37E-BD22613C1FD2}"/>
              </a:ext>
            </a:extLst>
          </p:cNvPr>
          <p:cNvSpPr/>
          <p:nvPr/>
        </p:nvSpPr>
        <p:spPr>
          <a:xfrm>
            <a:off x="9690405" y="3383698"/>
            <a:ext cx="2397744" cy="453035"/>
          </a:xfrm>
          <a:prstGeom prst="roundRect">
            <a:avLst>
              <a:gd name="adj" fmla="val 32449"/>
            </a:avLst>
          </a:prstGeom>
          <a:solidFill>
            <a:srgbClr val="009DB8"/>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3" name="Rounded Rectangle 22">
            <a:extLst>
              <a:ext uri="{FF2B5EF4-FFF2-40B4-BE49-F238E27FC236}">
                <a16:creationId xmlns:a16="http://schemas.microsoft.com/office/drawing/2014/main" id="{E67303B4-C4F5-2EB0-5CDD-8C19455892F2}"/>
              </a:ext>
            </a:extLst>
          </p:cNvPr>
          <p:cNvSpPr/>
          <p:nvPr/>
        </p:nvSpPr>
        <p:spPr>
          <a:xfrm>
            <a:off x="9705746" y="2930663"/>
            <a:ext cx="2397744" cy="453035"/>
          </a:xfrm>
          <a:prstGeom prst="roundRect">
            <a:avLst>
              <a:gd name="adj" fmla="val 32449"/>
            </a:avLst>
          </a:prstGeom>
          <a:solidFill>
            <a:srgbClr val="009DB8"/>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87353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dissolve">
                                      <p:cBhvr>
                                        <p:cTn id="13" dur="500"/>
                                        <p:tgtEl>
                                          <p:spTgt spid="5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nodeType="clickEffect">
                                  <p:stCondLst>
                                    <p:cond delay="0"/>
                                  </p:stCondLst>
                                  <p:childTnLst>
                                    <p:animEffect transition="out" filter="dissolve">
                                      <p:cBhvr>
                                        <p:cTn id="17" dur="500"/>
                                        <p:tgtEl>
                                          <p:spTgt spid="54"/>
                                        </p:tgtEl>
                                      </p:cBhvr>
                                    </p:animEffect>
                                    <p:set>
                                      <p:cBhvr>
                                        <p:cTn id="18" dur="1" fill="hold">
                                          <p:stCondLst>
                                            <p:cond delay="499"/>
                                          </p:stCondLst>
                                        </p:cTn>
                                        <p:tgtEl>
                                          <p:spTgt spid="54"/>
                                        </p:tgtEl>
                                        <p:attrNameLst>
                                          <p:attrName>style.visibility</p:attrName>
                                        </p:attrNameLst>
                                      </p:cBhvr>
                                      <p:to>
                                        <p:strVal val="hidden"/>
                                      </p:to>
                                    </p:set>
                                  </p:childTnLst>
                                </p:cTn>
                              </p:par>
                              <p:par>
                                <p:cTn id="19" presetID="9" presetClass="exit" presetSubtype="0" fill="hold" grpId="0" nodeType="withEffect">
                                  <p:stCondLst>
                                    <p:cond delay="0"/>
                                  </p:stCondLst>
                                  <p:childTnLst>
                                    <p:animEffect transition="out" filter="dissolve">
                                      <p:cBhvr>
                                        <p:cTn id="20" dur="500"/>
                                        <p:tgtEl>
                                          <p:spTgt spid="22"/>
                                        </p:tgtEl>
                                      </p:cBhvr>
                                    </p:animEffect>
                                    <p:set>
                                      <p:cBhvr>
                                        <p:cTn id="21" dur="1" fill="hold">
                                          <p:stCondLst>
                                            <p:cond delay="499"/>
                                          </p:stCondLst>
                                        </p:cTn>
                                        <p:tgtEl>
                                          <p:spTgt spid="2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nodeType="clickEffect">
                                  <p:stCondLst>
                                    <p:cond delay="0"/>
                                  </p:stCondLst>
                                  <p:childTnLst>
                                    <p:animEffect transition="out" filter="dissolve">
                                      <p:cBhvr>
                                        <p:cTn id="25" dur="500"/>
                                        <p:tgtEl>
                                          <p:spTgt spid="55"/>
                                        </p:tgtEl>
                                      </p:cBhvr>
                                    </p:animEffect>
                                    <p:set>
                                      <p:cBhvr>
                                        <p:cTn id="26" dur="1" fill="hold">
                                          <p:stCondLst>
                                            <p:cond delay="499"/>
                                          </p:stCondLst>
                                        </p:cTn>
                                        <p:tgtEl>
                                          <p:spTgt spid="55"/>
                                        </p:tgtEl>
                                        <p:attrNameLst>
                                          <p:attrName>style.visibility</p:attrName>
                                        </p:attrNameLst>
                                      </p:cBhvr>
                                      <p:to>
                                        <p:strVal val="hidden"/>
                                      </p:to>
                                    </p:set>
                                  </p:childTnLst>
                                </p:cTn>
                              </p:par>
                              <p:par>
                                <p:cTn id="27" presetID="9" presetClass="exit" presetSubtype="0" fill="hold" grpId="0" nodeType="withEffect">
                                  <p:stCondLst>
                                    <p:cond delay="0"/>
                                  </p:stCondLst>
                                  <p:childTnLst>
                                    <p:animEffect transition="out" filter="dissolve">
                                      <p:cBhvr>
                                        <p:cTn id="28" dur="500"/>
                                        <p:tgtEl>
                                          <p:spTgt spid="21"/>
                                        </p:tgtEl>
                                      </p:cBhvr>
                                    </p:animEffect>
                                    <p:set>
                                      <p:cBhvr>
                                        <p:cTn id="29"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21" grpId="0" animBg="1"/>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102F2-35C8-C5CF-F39F-1B2F2520B3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DC2FE8-2349-188E-DFBC-DF797D5D6E7D}"/>
              </a:ext>
            </a:extLst>
          </p:cNvPr>
          <p:cNvSpPr>
            <a:spLocks noGrp="1"/>
          </p:cNvSpPr>
          <p:nvPr>
            <p:ph type="title"/>
          </p:nvPr>
        </p:nvSpPr>
        <p:spPr/>
        <p:txBody>
          <a:bodyPr>
            <a:normAutofit/>
          </a:bodyPr>
          <a:lstStyle/>
          <a:p>
            <a:r>
              <a:rPr lang="en-US" sz="3400" dirty="0"/>
              <a:t>Timeline of Major Events that Advanced the Field</a:t>
            </a:r>
          </a:p>
        </p:txBody>
      </p:sp>
      <p:cxnSp>
        <p:nvCxnSpPr>
          <p:cNvPr id="5" name="Straight Connector 4">
            <a:extLst>
              <a:ext uri="{FF2B5EF4-FFF2-40B4-BE49-F238E27FC236}">
                <a16:creationId xmlns:a16="http://schemas.microsoft.com/office/drawing/2014/main" id="{45596C89-5CE9-DD04-C87F-9935BF8774E9}"/>
              </a:ext>
            </a:extLst>
          </p:cNvPr>
          <p:cNvCxnSpPr>
            <a:cxnSpLocks/>
          </p:cNvCxnSpPr>
          <p:nvPr/>
        </p:nvCxnSpPr>
        <p:spPr>
          <a:xfrm>
            <a:off x="146336" y="3341406"/>
            <a:ext cx="11480945" cy="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364808C7-0039-5949-E048-CC86A5E613B5}"/>
              </a:ext>
            </a:extLst>
          </p:cNvPr>
          <p:cNvCxnSpPr>
            <a:cxnSpLocks/>
          </p:cNvCxnSpPr>
          <p:nvPr/>
        </p:nvCxnSpPr>
        <p:spPr>
          <a:xfrm flipV="1">
            <a:off x="144912"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F3DFCC16-D5A2-C436-8C65-92DC67A58E6D}"/>
              </a:ext>
            </a:extLst>
          </p:cNvPr>
          <p:cNvSpPr txBox="1"/>
          <p:nvPr/>
        </p:nvSpPr>
        <p:spPr>
          <a:xfrm>
            <a:off x="54904" y="2812133"/>
            <a:ext cx="769185" cy="369332"/>
          </a:xfrm>
          <a:prstGeom prst="rect">
            <a:avLst/>
          </a:prstGeom>
          <a:noFill/>
        </p:spPr>
        <p:txBody>
          <a:bodyPr wrap="none" rtlCol="0">
            <a:spAutoFit/>
          </a:bodyPr>
          <a:lstStyle/>
          <a:p>
            <a:r>
              <a:rPr lang="en-US" dirty="0">
                <a:solidFill>
                  <a:schemeClr val="accent3"/>
                </a:solidFill>
              </a:rPr>
              <a:t>2019 </a:t>
            </a:r>
          </a:p>
        </p:txBody>
      </p:sp>
      <p:sp>
        <p:nvSpPr>
          <p:cNvPr id="10" name="TextBox 9">
            <a:extLst>
              <a:ext uri="{FF2B5EF4-FFF2-40B4-BE49-F238E27FC236}">
                <a16:creationId xmlns:a16="http://schemas.microsoft.com/office/drawing/2014/main" id="{EAA673DF-0B57-5518-49B8-CA9F69136C48}"/>
              </a:ext>
            </a:extLst>
          </p:cNvPr>
          <p:cNvSpPr txBox="1"/>
          <p:nvPr/>
        </p:nvSpPr>
        <p:spPr>
          <a:xfrm>
            <a:off x="1188009" y="3516594"/>
            <a:ext cx="780983" cy="369332"/>
          </a:xfrm>
          <a:prstGeom prst="rect">
            <a:avLst/>
          </a:prstGeom>
          <a:noFill/>
        </p:spPr>
        <p:txBody>
          <a:bodyPr wrap="none" rtlCol="0">
            <a:spAutoFit/>
          </a:bodyPr>
          <a:lstStyle/>
          <a:p>
            <a:r>
              <a:rPr lang="en-US" dirty="0">
                <a:solidFill>
                  <a:schemeClr val="accent3"/>
                </a:solidFill>
              </a:rPr>
              <a:t>2020 </a:t>
            </a:r>
          </a:p>
        </p:txBody>
      </p:sp>
      <p:cxnSp>
        <p:nvCxnSpPr>
          <p:cNvPr id="12" name="Straight Connector 11">
            <a:extLst>
              <a:ext uri="{FF2B5EF4-FFF2-40B4-BE49-F238E27FC236}">
                <a16:creationId xmlns:a16="http://schemas.microsoft.com/office/drawing/2014/main" id="{8C52DA04-8537-21A3-28AF-81530D466DE1}"/>
              </a:ext>
            </a:extLst>
          </p:cNvPr>
          <p:cNvCxnSpPr>
            <a:cxnSpLocks/>
          </p:cNvCxnSpPr>
          <p:nvPr/>
        </p:nvCxnSpPr>
        <p:spPr>
          <a:xfrm flipV="1">
            <a:off x="1578501"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1580C472-5BF8-D9D5-D304-8BD01192427C}"/>
              </a:ext>
            </a:extLst>
          </p:cNvPr>
          <p:cNvCxnSpPr>
            <a:cxnSpLocks/>
          </p:cNvCxnSpPr>
          <p:nvPr/>
        </p:nvCxnSpPr>
        <p:spPr>
          <a:xfrm flipV="1">
            <a:off x="3016369" y="3184021"/>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0CB3D004-BA26-181F-897E-57D43A37641D}"/>
              </a:ext>
            </a:extLst>
          </p:cNvPr>
          <p:cNvSpPr txBox="1"/>
          <p:nvPr/>
        </p:nvSpPr>
        <p:spPr>
          <a:xfrm>
            <a:off x="2601990" y="2809569"/>
            <a:ext cx="772840" cy="369332"/>
          </a:xfrm>
          <a:prstGeom prst="rect">
            <a:avLst/>
          </a:prstGeom>
          <a:noFill/>
        </p:spPr>
        <p:txBody>
          <a:bodyPr wrap="none" rtlCol="0">
            <a:spAutoFit/>
          </a:bodyPr>
          <a:lstStyle/>
          <a:p>
            <a:r>
              <a:rPr lang="en-US" dirty="0">
                <a:solidFill>
                  <a:schemeClr val="accent3"/>
                </a:solidFill>
              </a:rPr>
              <a:t>2021 </a:t>
            </a:r>
          </a:p>
        </p:txBody>
      </p:sp>
      <p:cxnSp>
        <p:nvCxnSpPr>
          <p:cNvPr id="16" name="Straight Connector 15">
            <a:extLst>
              <a:ext uri="{FF2B5EF4-FFF2-40B4-BE49-F238E27FC236}">
                <a16:creationId xmlns:a16="http://schemas.microsoft.com/office/drawing/2014/main" id="{1E1891D4-F3AD-4CB6-5A31-FEBE91206235}"/>
              </a:ext>
            </a:extLst>
          </p:cNvPr>
          <p:cNvCxnSpPr>
            <a:cxnSpLocks/>
          </p:cNvCxnSpPr>
          <p:nvPr/>
        </p:nvCxnSpPr>
        <p:spPr>
          <a:xfrm flipV="1">
            <a:off x="5894922"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B14EFE97-F9B1-27BD-EAA0-7D5244A5559B}"/>
              </a:ext>
            </a:extLst>
          </p:cNvPr>
          <p:cNvSpPr txBox="1"/>
          <p:nvPr/>
        </p:nvSpPr>
        <p:spPr>
          <a:xfrm>
            <a:off x="4089665" y="3527371"/>
            <a:ext cx="780983" cy="369332"/>
          </a:xfrm>
          <a:prstGeom prst="rect">
            <a:avLst/>
          </a:prstGeom>
          <a:noFill/>
        </p:spPr>
        <p:txBody>
          <a:bodyPr wrap="none" rtlCol="0">
            <a:spAutoFit/>
          </a:bodyPr>
          <a:lstStyle/>
          <a:p>
            <a:r>
              <a:rPr lang="en-US" dirty="0">
                <a:solidFill>
                  <a:schemeClr val="accent3"/>
                </a:solidFill>
              </a:rPr>
              <a:t>2022 </a:t>
            </a:r>
          </a:p>
        </p:txBody>
      </p:sp>
      <p:cxnSp>
        <p:nvCxnSpPr>
          <p:cNvPr id="19" name="Straight Connector 18">
            <a:extLst>
              <a:ext uri="{FF2B5EF4-FFF2-40B4-BE49-F238E27FC236}">
                <a16:creationId xmlns:a16="http://schemas.microsoft.com/office/drawing/2014/main" id="{8CEB3F38-C79E-3BE8-0392-F2AEA6DFBF46}"/>
              </a:ext>
            </a:extLst>
          </p:cNvPr>
          <p:cNvCxnSpPr>
            <a:cxnSpLocks/>
          </p:cNvCxnSpPr>
          <p:nvPr/>
        </p:nvCxnSpPr>
        <p:spPr>
          <a:xfrm flipV="1">
            <a:off x="4438958" y="320213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3E1EA9D2-2B16-EE21-F028-D9FAFAFBA6A0}"/>
              </a:ext>
            </a:extLst>
          </p:cNvPr>
          <p:cNvCxnSpPr>
            <a:cxnSpLocks/>
          </p:cNvCxnSpPr>
          <p:nvPr/>
        </p:nvCxnSpPr>
        <p:spPr>
          <a:xfrm flipV="1">
            <a:off x="8797751" y="3155442"/>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1" name="TextBox 20">
            <a:extLst>
              <a:ext uri="{FF2B5EF4-FFF2-40B4-BE49-F238E27FC236}">
                <a16:creationId xmlns:a16="http://schemas.microsoft.com/office/drawing/2014/main" id="{00BFF61B-3FE1-0DF9-8A9D-FD5151D5A8D9}"/>
              </a:ext>
            </a:extLst>
          </p:cNvPr>
          <p:cNvSpPr txBox="1"/>
          <p:nvPr/>
        </p:nvSpPr>
        <p:spPr>
          <a:xfrm>
            <a:off x="8439081" y="2839618"/>
            <a:ext cx="780983" cy="369332"/>
          </a:xfrm>
          <a:prstGeom prst="rect">
            <a:avLst/>
          </a:prstGeom>
          <a:noFill/>
        </p:spPr>
        <p:txBody>
          <a:bodyPr wrap="none" rtlCol="0">
            <a:spAutoFit/>
          </a:bodyPr>
          <a:lstStyle/>
          <a:p>
            <a:r>
              <a:rPr lang="en-US" dirty="0">
                <a:solidFill>
                  <a:schemeClr val="accent3"/>
                </a:solidFill>
              </a:rPr>
              <a:t>2025 </a:t>
            </a:r>
          </a:p>
        </p:txBody>
      </p:sp>
      <p:cxnSp>
        <p:nvCxnSpPr>
          <p:cNvPr id="23" name="Straight Connector 22">
            <a:extLst>
              <a:ext uri="{FF2B5EF4-FFF2-40B4-BE49-F238E27FC236}">
                <a16:creationId xmlns:a16="http://schemas.microsoft.com/office/drawing/2014/main" id="{E0F94F0B-8BB4-2BE6-67B3-E16BF5838C70}"/>
              </a:ext>
            </a:extLst>
          </p:cNvPr>
          <p:cNvCxnSpPr>
            <a:cxnSpLocks/>
          </p:cNvCxnSpPr>
          <p:nvPr/>
        </p:nvCxnSpPr>
        <p:spPr>
          <a:xfrm flipV="1">
            <a:off x="7338211" y="3219427"/>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sp>
        <p:nvSpPr>
          <p:cNvPr id="24" name="TextBox 23">
            <a:extLst>
              <a:ext uri="{FF2B5EF4-FFF2-40B4-BE49-F238E27FC236}">
                <a16:creationId xmlns:a16="http://schemas.microsoft.com/office/drawing/2014/main" id="{392A5044-B4C3-CBF3-3733-64DB4AA1828C}"/>
              </a:ext>
            </a:extLst>
          </p:cNvPr>
          <p:cNvSpPr txBox="1"/>
          <p:nvPr/>
        </p:nvSpPr>
        <p:spPr>
          <a:xfrm>
            <a:off x="9856844" y="3532491"/>
            <a:ext cx="723275" cy="369332"/>
          </a:xfrm>
          <a:prstGeom prst="rect">
            <a:avLst/>
          </a:prstGeom>
          <a:noFill/>
        </p:spPr>
        <p:txBody>
          <a:bodyPr wrap="none" rtlCol="0">
            <a:spAutoFit/>
          </a:bodyPr>
          <a:lstStyle/>
          <a:p>
            <a:r>
              <a:rPr lang="en-US" dirty="0">
                <a:solidFill>
                  <a:schemeClr val="accent3"/>
                </a:solidFill>
              </a:rPr>
              <a:t>2026</a:t>
            </a:r>
          </a:p>
        </p:txBody>
      </p:sp>
      <p:cxnSp>
        <p:nvCxnSpPr>
          <p:cNvPr id="25" name="Straight Connector 24">
            <a:extLst>
              <a:ext uri="{FF2B5EF4-FFF2-40B4-BE49-F238E27FC236}">
                <a16:creationId xmlns:a16="http://schemas.microsoft.com/office/drawing/2014/main" id="{EEDA2A84-F450-977F-1941-DDA9D3592B5E}"/>
              </a:ext>
            </a:extLst>
          </p:cNvPr>
          <p:cNvCxnSpPr>
            <a:cxnSpLocks/>
          </p:cNvCxnSpPr>
          <p:nvPr/>
        </p:nvCxnSpPr>
        <p:spPr>
          <a:xfrm flipV="1">
            <a:off x="10218482" y="3216423"/>
            <a:ext cx="0" cy="314770"/>
          </a:xfrm>
          <a:prstGeom prst="line">
            <a:avLst/>
          </a:prstGeom>
          <a:ln w="12700"/>
        </p:spPr>
        <p:style>
          <a:lnRef idx="1">
            <a:schemeClr val="accent6"/>
          </a:lnRef>
          <a:fillRef idx="0">
            <a:schemeClr val="accent6"/>
          </a:fillRef>
          <a:effectRef idx="0">
            <a:schemeClr val="accent6"/>
          </a:effectRef>
          <a:fontRef idx="minor">
            <a:schemeClr val="tx1"/>
          </a:fontRef>
        </p:style>
      </p:cxnSp>
      <p:grpSp>
        <p:nvGrpSpPr>
          <p:cNvPr id="66" name="Group 65">
            <a:extLst>
              <a:ext uri="{FF2B5EF4-FFF2-40B4-BE49-F238E27FC236}">
                <a16:creationId xmlns:a16="http://schemas.microsoft.com/office/drawing/2014/main" id="{988CE222-78C2-65B6-78BB-ED7C19FBEC36}"/>
              </a:ext>
            </a:extLst>
          </p:cNvPr>
          <p:cNvGrpSpPr/>
          <p:nvPr/>
        </p:nvGrpSpPr>
        <p:grpSpPr>
          <a:xfrm>
            <a:off x="96098" y="3252449"/>
            <a:ext cx="1578410" cy="1835354"/>
            <a:chOff x="103851" y="3252449"/>
            <a:chExt cx="1578410" cy="1835354"/>
          </a:xfrm>
        </p:grpSpPr>
        <p:sp>
          <p:nvSpPr>
            <p:cNvPr id="11" name="TextBox 10">
              <a:extLst>
                <a:ext uri="{FF2B5EF4-FFF2-40B4-BE49-F238E27FC236}">
                  <a16:creationId xmlns:a16="http://schemas.microsoft.com/office/drawing/2014/main" id="{E2E817EB-F3AA-0A84-C442-7DA27128E692}"/>
                </a:ext>
              </a:extLst>
            </p:cNvPr>
            <p:cNvSpPr txBox="1"/>
            <p:nvPr/>
          </p:nvSpPr>
          <p:spPr>
            <a:xfrm>
              <a:off x="103851" y="4164473"/>
              <a:ext cx="1578410" cy="923330"/>
            </a:xfrm>
            <a:prstGeom prst="rect">
              <a:avLst/>
            </a:prstGeom>
            <a:noFill/>
          </p:spPr>
          <p:txBody>
            <a:bodyPr wrap="square" rtlCol="0">
              <a:spAutoFit/>
            </a:bodyPr>
            <a:lstStyle/>
            <a:p>
              <a:r>
                <a:rPr lang="en-US" dirty="0"/>
                <a:t>NM HB 546</a:t>
              </a:r>
            </a:p>
            <a:p>
              <a:r>
                <a:rPr lang="en-US" dirty="0"/>
                <a:t>Produced Water Act</a:t>
              </a:r>
            </a:p>
          </p:txBody>
        </p:sp>
        <p:cxnSp>
          <p:nvCxnSpPr>
            <p:cNvPr id="30" name="Straight Connector 29">
              <a:extLst>
                <a:ext uri="{FF2B5EF4-FFF2-40B4-BE49-F238E27FC236}">
                  <a16:creationId xmlns:a16="http://schemas.microsoft.com/office/drawing/2014/main" id="{D57810A9-A20B-ECDE-3D23-C8B9374EF1CD}"/>
                </a:ext>
              </a:extLst>
            </p:cNvPr>
            <p:cNvCxnSpPr>
              <a:cxnSpLocks/>
            </p:cNvCxnSpPr>
            <p:nvPr/>
          </p:nvCxnSpPr>
          <p:spPr>
            <a:xfrm flipV="1">
              <a:off x="832602" y="3465026"/>
              <a:ext cx="0" cy="744171"/>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1" name="Oval 30">
              <a:extLst>
                <a:ext uri="{FF2B5EF4-FFF2-40B4-BE49-F238E27FC236}">
                  <a16:creationId xmlns:a16="http://schemas.microsoft.com/office/drawing/2014/main" id="{4066C47B-C409-C8E8-CCEB-FF48EEBD01D9}"/>
                </a:ext>
              </a:extLst>
            </p:cNvPr>
            <p:cNvSpPr/>
            <p:nvPr/>
          </p:nvSpPr>
          <p:spPr>
            <a:xfrm>
              <a:off x="725043" y="3252449"/>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BC503543-7042-320D-EDB0-AA1F236B3271}"/>
              </a:ext>
            </a:extLst>
          </p:cNvPr>
          <p:cNvGrpSpPr/>
          <p:nvPr/>
        </p:nvGrpSpPr>
        <p:grpSpPr>
          <a:xfrm>
            <a:off x="565686" y="1345615"/>
            <a:ext cx="1743342" cy="2097439"/>
            <a:chOff x="2145096" y="1401352"/>
            <a:chExt cx="1743342" cy="2097439"/>
          </a:xfrm>
        </p:grpSpPr>
        <p:sp>
          <p:nvSpPr>
            <p:cNvPr id="9" name="TextBox 8">
              <a:extLst>
                <a:ext uri="{FF2B5EF4-FFF2-40B4-BE49-F238E27FC236}">
                  <a16:creationId xmlns:a16="http://schemas.microsoft.com/office/drawing/2014/main" id="{0893F293-1279-41C4-EE97-965B07FF24A0}"/>
                </a:ext>
              </a:extLst>
            </p:cNvPr>
            <p:cNvSpPr txBox="1"/>
            <p:nvPr/>
          </p:nvSpPr>
          <p:spPr>
            <a:xfrm>
              <a:off x="2145096" y="1401352"/>
              <a:ext cx="1743342" cy="1200329"/>
            </a:xfrm>
            <a:prstGeom prst="rect">
              <a:avLst/>
            </a:prstGeom>
            <a:noFill/>
          </p:spPr>
          <p:txBody>
            <a:bodyPr wrap="square" rtlCol="0">
              <a:spAutoFit/>
            </a:bodyPr>
            <a:lstStyle/>
            <a:p>
              <a:r>
                <a:rPr lang="en-US" dirty="0"/>
                <a:t>NMPWRC Created - MOU between NMSU and NMED</a:t>
              </a:r>
            </a:p>
          </p:txBody>
        </p:sp>
        <p:cxnSp>
          <p:nvCxnSpPr>
            <p:cNvPr id="38" name="Straight Connector 37">
              <a:extLst>
                <a:ext uri="{FF2B5EF4-FFF2-40B4-BE49-F238E27FC236}">
                  <a16:creationId xmlns:a16="http://schemas.microsoft.com/office/drawing/2014/main" id="{044692A8-74F3-C573-A67E-733079E08E6B}"/>
                </a:ext>
              </a:extLst>
            </p:cNvPr>
            <p:cNvCxnSpPr>
              <a:cxnSpLocks/>
            </p:cNvCxnSpPr>
            <p:nvPr/>
          </p:nvCxnSpPr>
          <p:spPr>
            <a:xfrm>
              <a:off x="2943961" y="2651766"/>
              <a:ext cx="0" cy="634448"/>
            </a:xfrm>
            <a:prstGeom prst="line">
              <a:avLst/>
            </a:prstGeom>
            <a:ln w="12700">
              <a:prstDash val="sysDot"/>
            </a:ln>
          </p:spPr>
          <p:style>
            <a:lnRef idx="1">
              <a:schemeClr val="accent6"/>
            </a:lnRef>
            <a:fillRef idx="0">
              <a:schemeClr val="accent6"/>
            </a:fillRef>
            <a:effectRef idx="0">
              <a:schemeClr val="accent6"/>
            </a:effectRef>
            <a:fontRef idx="minor">
              <a:schemeClr val="tx1"/>
            </a:fontRef>
          </p:style>
        </p:cxnSp>
        <p:sp>
          <p:nvSpPr>
            <p:cNvPr id="39" name="Oval 38">
              <a:extLst>
                <a:ext uri="{FF2B5EF4-FFF2-40B4-BE49-F238E27FC236}">
                  <a16:creationId xmlns:a16="http://schemas.microsoft.com/office/drawing/2014/main" id="{A398D7E6-AEF8-5A03-4A6C-AA15DDA65C27}"/>
                </a:ext>
              </a:extLst>
            </p:cNvPr>
            <p:cNvSpPr/>
            <p:nvPr/>
          </p:nvSpPr>
          <p:spPr>
            <a:xfrm>
              <a:off x="2837672" y="3286214"/>
              <a:ext cx="212577" cy="212577"/>
            </a:xfrm>
            <a:prstGeom prst="ellipse">
              <a:avLst/>
            </a:prstGeom>
            <a:no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06042C3A-6BD6-E541-8D82-97E113AA6FD9}"/>
              </a:ext>
            </a:extLst>
          </p:cNvPr>
          <p:cNvGrpSpPr/>
          <p:nvPr/>
        </p:nvGrpSpPr>
        <p:grpSpPr>
          <a:xfrm>
            <a:off x="3016367" y="1622613"/>
            <a:ext cx="9086581" cy="1134099"/>
            <a:chOff x="-2296985" y="1743782"/>
            <a:chExt cx="38620127" cy="1134099"/>
          </a:xfrm>
        </p:grpSpPr>
        <p:sp>
          <p:nvSpPr>
            <p:cNvPr id="26" name="TextBox 25">
              <a:extLst>
                <a:ext uri="{FF2B5EF4-FFF2-40B4-BE49-F238E27FC236}">
                  <a16:creationId xmlns:a16="http://schemas.microsoft.com/office/drawing/2014/main" id="{F77594D1-BD17-B94E-939C-D5A3FA53FAD7}"/>
                </a:ext>
              </a:extLst>
            </p:cNvPr>
            <p:cNvSpPr txBox="1"/>
            <p:nvPr/>
          </p:nvSpPr>
          <p:spPr>
            <a:xfrm>
              <a:off x="4482998" y="1743782"/>
              <a:ext cx="10909106" cy="646331"/>
            </a:xfrm>
            <a:prstGeom prst="rect">
              <a:avLst/>
            </a:prstGeom>
            <a:noFill/>
          </p:spPr>
          <p:txBody>
            <a:bodyPr wrap="square" rtlCol="0">
              <a:spAutoFit/>
            </a:bodyPr>
            <a:lstStyle/>
            <a:p>
              <a:pPr algn="ctr"/>
              <a:r>
                <a:rPr lang="en-US" dirty="0"/>
                <a:t>Phase 2: </a:t>
              </a:r>
            </a:p>
            <a:p>
              <a:pPr algn="ctr"/>
              <a:r>
                <a:rPr lang="en-US" dirty="0"/>
                <a:t>Pilot Projects Testing</a:t>
              </a:r>
            </a:p>
          </p:txBody>
        </p:sp>
        <p:sp>
          <p:nvSpPr>
            <p:cNvPr id="43" name="Left Brace 42">
              <a:extLst>
                <a:ext uri="{FF2B5EF4-FFF2-40B4-BE49-F238E27FC236}">
                  <a16:creationId xmlns:a16="http://schemas.microsoft.com/office/drawing/2014/main" id="{A52DA3FE-8E36-4121-8AA9-B67A0E856438}"/>
                </a:ext>
              </a:extLst>
            </p:cNvPr>
            <p:cNvSpPr/>
            <p:nvPr/>
          </p:nvSpPr>
          <p:spPr>
            <a:xfrm rot="5400000">
              <a:off x="16872152" y="-16573109"/>
              <a:ext cx="281853" cy="38620127"/>
            </a:xfrm>
            <a:prstGeom prst="leftBrace">
              <a:avLst>
                <a:gd name="adj1" fmla="val 33482"/>
                <a:gd name="adj2" fmla="val 59731"/>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5" name="TextBox 64">
            <a:extLst>
              <a:ext uri="{FF2B5EF4-FFF2-40B4-BE49-F238E27FC236}">
                <a16:creationId xmlns:a16="http://schemas.microsoft.com/office/drawing/2014/main" id="{B2F68CDC-A50A-D1E7-F544-4FFE475964EF}"/>
              </a:ext>
            </a:extLst>
          </p:cNvPr>
          <p:cNvSpPr txBox="1"/>
          <p:nvPr/>
        </p:nvSpPr>
        <p:spPr>
          <a:xfrm>
            <a:off x="144913" y="5660222"/>
            <a:ext cx="8403438" cy="553998"/>
          </a:xfrm>
          <a:prstGeom prst="rect">
            <a:avLst/>
          </a:prstGeom>
          <a:noFill/>
        </p:spPr>
        <p:txBody>
          <a:bodyPr wrap="square">
            <a:spAutoFit/>
          </a:bodyPr>
          <a:lstStyle/>
          <a:p>
            <a:r>
              <a:rPr lang="en-US" sz="1500" b="1" dirty="0"/>
              <a:t>NMPWRC Mission</a:t>
            </a:r>
            <a:r>
              <a:rPr lang="en-US" sz="1500" dirty="0"/>
              <a:t>: To fill in science and research gaps that will enable NMED and the Water Quality Control Commission (WQCC) to make science-based regulations on safe reuse of PW.</a:t>
            </a:r>
          </a:p>
        </p:txBody>
      </p:sp>
      <p:sp>
        <p:nvSpPr>
          <p:cNvPr id="117" name="TextBox 116">
            <a:extLst>
              <a:ext uri="{FF2B5EF4-FFF2-40B4-BE49-F238E27FC236}">
                <a16:creationId xmlns:a16="http://schemas.microsoft.com/office/drawing/2014/main" id="{4378FFA4-6FC7-AA4B-FEB5-62E9E66A42E9}"/>
              </a:ext>
            </a:extLst>
          </p:cNvPr>
          <p:cNvSpPr txBox="1"/>
          <p:nvPr/>
        </p:nvSpPr>
        <p:spPr>
          <a:xfrm>
            <a:off x="5500979" y="2784294"/>
            <a:ext cx="780983" cy="369332"/>
          </a:xfrm>
          <a:prstGeom prst="rect">
            <a:avLst/>
          </a:prstGeom>
          <a:noFill/>
        </p:spPr>
        <p:txBody>
          <a:bodyPr wrap="none" rtlCol="0">
            <a:spAutoFit/>
          </a:bodyPr>
          <a:lstStyle/>
          <a:p>
            <a:r>
              <a:rPr lang="en-US" dirty="0">
                <a:solidFill>
                  <a:schemeClr val="accent3"/>
                </a:solidFill>
              </a:rPr>
              <a:t>2023 </a:t>
            </a:r>
          </a:p>
        </p:txBody>
      </p:sp>
      <p:sp>
        <p:nvSpPr>
          <p:cNvPr id="118" name="TextBox 117">
            <a:extLst>
              <a:ext uri="{FF2B5EF4-FFF2-40B4-BE49-F238E27FC236}">
                <a16:creationId xmlns:a16="http://schemas.microsoft.com/office/drawing/2014/main" id="{B7A41A9D-3368-2B55-F92A-516BDB94973C}"/>
              </a:ext>
            </a:extLst>
          </p:cNvPr>
          <p:cNvSpPr txBox="1"/>
          <p:nvPr/>
        </p:nvSpPr>
        <p:spPr>
          <a:xfrm>
            <a:off x="6955188" y="3498791"/>
            <a:ext cx="770852" cy="369332"/>
          </a:xfrm>
          <a:prstGeom prst="rect">
            <a:avLst/>
          </a:prstGeom>
          <a:noFill/>
        </p:spPr>
        <p:txBody>
          <a:bodyPr wrap="none" rtlCol="0">
            <a:spAutoFit/>
          </a:bodyPr>
          <a:lstStyle/>
          <a:p>
            <a:r>
              <a:rPr lang="en-US" dirty="0">
                <a:solidFill>
                  <a:schemeClr val="accent3"/>
                </a:solidFill>
              </a:rPr>
              <a:t>2024 </a:t>
            </a:r>
          </a:p>
        </p:txBody>
      </p:sp>
      <p:sp>
        <p:nvSpPr>
          <p:cNvPr id="4" name="TextBox 3">
            <a:extLst>
              <a:ext uri="{FF2B5EF4-FFF2-40B4-BE49-F238E27FC236}">
                <a16:creationId xmlns:a16="http://schemas.microsoft.com/office/drawing/2014/main" id="{809F6479-8BD5-ED05-AA61-3A06B42A2948}"/>
              </a:ext>
            </a:extLst>
          </p:cNvPr>
          <p:cNvSpPr txBox="1"/>
          <p:nvPr/>
        </p:nvSpPr>
        <p:spPr>
          <a:xfrm>
            <a:off x="274617" y="6460015"/>
            <a:ext cx="1694375" cy="276999"/>
          </a:xfrm>
          <a:prstGeom prst="rect">
            <a:avLst/>
          </a:prstGeom>
          <a:noFill/>
        </p:spPr>
        <p:txBody>
          <a:bodyPr wrap="none" rtlCol="0">
            <a:spAutoFit/>
          </a:bodyPr>
          <a:lstStyle/>
          <a:p>
            <a:r>
              <a:rPr lang="en-US" sz="1200" dirty="0">
                <a:solidFill>
                  <a:schemeClr val="accent3"/>
                </a:solidFill>
              </a:rPr>
              <a:t>* Timeline not to scale</a:t>
            </a:r>
          </a:p>
        </p:txBody>
      </p:sp>
      <p:grpSp>
        <p:nvGrpSpPr>
          <p:cNvPr id="7" name="Group 6">
            <a:extLst>
              <a:ext uri="{FF2B5EF4-FFF2-40B4-BE49-F238E27FC236}">
                <a16:creationId xmlns:a16="http://schemas.microsoft.com/office/drawing/2014/main" id="{26635034-029D-91A4-2F57-2A67D902DFCA}"/>
              </a:ext>
            </a:extLst>
          </p:cNvPr>
          <p:cNvGrpSpPr/>
          <p:nvPr/>
        </p:nvGrpSpPr>
        <p:grpSpPr>
          <a:xfrm>
            <a:off x="1578952" y="3974032"/>
            <a:ext cx="2860008" cy="1374165"/>
            <a:chOff x="1578952" y="3896702"/>
            <a:chExt cx="2860008" cy="1374165"/>
          </a:xfrm>
        </p:grpSpPr>
        <p:sp>
          <p:nvSpPr>
            <p:cNvPr id="15" name="TextBox 14">
              <a:extLst>
                <a:ext uri="{FF2B5EF4-FFF2-40B4-BE49-F238E27FC236}">
                  <a16:creationId xmlns:a16="http://schemas.microsoft.com/office/drawing/2014/main" id="{C55FCC10-2815-F76E-10B1-41D9707CBE2A}"/>
                </a:ext>
              </a:extLst>
            </p:cNvPr>
            <p:cNvSpPr txBox="1"/>
            <p:nvPr/>
          </p:nvSpPr>
          <p:spPr>
            <a:xfrm>
              <a:off x="1838771" y="4347537"/>
              <a:ext cx="2258736" cy="923330"/>
            </a:xfrm>
            <a:prstGeom prst="rect">
              <a:avLst/>
            </a:prstGeom>
            <a:noFill/>
          </p:spPr>
          <p:txBody>
            <a:bodyPr wrap="square" rtlCol="0">
              <a:spAutoFit/>
            </a:bodyPr>
            <a:lstStyle/>
            <a:p>
              <a:pPr algn="ctr"/>
              <a:r>
                <a:rPr lang="en-US" dirty="0"/>
                <a:t>Phase 1: Development of NPDES+ List</a:t>
              </a:r>
            </a:p>
          </p:txBody>
        </p:sp>
        <p:sp>
          <p:nvSpPr>
            <p:cNvPr id="3" name="Left Brace 2">
              <a:extLst>
                <a:ext uri="{FF2B5EF4-FFF2-40B4-BE49-F238E27FC236}">
                  <a16:creationId xmlns:a16="http://schemas.microsoft.com/office/drawing/2014/main" id="{19ECEF91-A3D7-E743-DAA5-D6EFCD7BA5AD}"/>
                </a:ext>
              </a:extLst>
            </p:cNvPr>
            <p:cNvSpPr/>
            <p:nvPr/>
          </p:nvSpPr>
          <p:spPr>
            <a:xfrm rot="16200000">
              <a:off x="2819058" y="2656596"/>
              <a:ext cx="379795" cy="2860008"/>
            </a:xfrm>
            <a:prstGeom prst="leftBrace">
              <a:avLst>
                <a:gd name="adj1" fmla="val 33482"/>
                <a:gd name="adj2" fmla="val 49986"/>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6E7043D9-75FA-36BC-ABE7-6C38DDEA03E2}"/>
              </a:ext>
            </a:extLst>
          </p:cNvPr>
          <p:cNvGrpSpPr/>
          <p:nvPr/>
        </p:nvGrpSpPr>
        <p:grpSpPr>
          <a:xfrm>
            <a:off x="5894921" y="3974033"/>
            <a:ext cx="4323557" cy="1399980"/>
            <a:chOff x="5894921" y="3974033"/>
            <a:chExt cx="4323557" cy="1399980"/>
          </a:xfrm>
        </p:grpSpPr>
        <p:sp>
          <p:nvSpPr>
            <p:cNvPr id="32" name="TextBox 31">
              <a:extLst>
                <a:ext uri="{FF2B5EF4-FFF2-40B4-BE49-F238E27FC236}">
                  <a16:creationId xmlns:a16="http://schemas.microsoft.com/office/drawing/2014/main" id="{CFA3A351-8FE9-328D-0618-83E1F4819020}"/>
                </a:ext>
              </a:extLst>
            </p:cNvPr>
            <p:cNvSpPr txBox="1"/>
            <p:nvPr/>
          </p:nvSpPr>
          <p:spPr>
            <a:xfrm>
              <a:off x="6571897" y="4450683"/>
              <a:ext cx="2969606" cy="923330"/>
            </a:xfrm>
            <a:prstGeom prst="rect">
              <a:avLst/>
            </a:prstGeom>
            <a:noFill/>
          </p:spPr>
          <p:txBody>
            <a:bodyPr wrap="square" rtlCol="0">
              <a:spAutoFit/>
            </a:bodyPr>
            <a:lstStyle/>
            <a:p>
              <a:pPr algn="ctr"/>
              <a:r>
                <a:rPr lang="en-US" dirty="0"/>
                <a:t>Phase 3: </a:t>
              </a:r>
            </a:p>
            <a:p>
              <a:pPr algn="ctr"/>
              <a:r>
                <a:rPr lang="en-US" dirty="0"/>
                <a:t>Analysis of Treated PW and Investigating Toxicity</a:t>
              </a:r>
            </a:p>
          </p:txBody>
        </p:sp>
        <p:sp>
          <p:nvSpPr>
            <p:cNvPr id="34" name="Left Brace 33">
              <a:extLst>
                <a:ext uri="{FF2B5EF4-FFF2-40B4-BE49-F238E27FC236}">
                  <a16:creationId xmlns:a16="http://schemas.microsoft.com/office/drawing/2014/main" id="{7FB85CF3-9EE5-E5F0-E328-0D7649B689AA}"/>
                </a:ext>
              </a:extLst>
            </p:cNvPr>
            <p:cNvSpPr/>
            <p:nvPr/>
          </p:nvSpPr>
          <p:spPr>
            <a:xfrm rot="16200000">
              <a:off x="7872037" y="1996917"/>
              <a:ext cx="369326" cy="4323557"/>
            </a:xfrm>
            <a:prstGeom prst="leftBrace">
              <a:avLst>
                <a:gd name="adj1" fmla="val 33482"/>
                <a:gd name="adj2" fmla="val 49986"/>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553E0BC2-D6D8-13DD-8B73-751000AE60C5}"/>
              </a:ext>
            </a:extLst>
          </p:cNvPr>
          <p:cNvGrpSpPr/>
          <p:nvPr/>
        </p:nvGrpSpPr>
        <p:grpSpPr>
          <a:xfrm>
            <a:off x="9317278" y="1027373"/>
            <a:ext cx="2785670" cy="1354714"/>
            <a:chOff x="3888195" y="1523171"/>
            <a:chExt cx="25663443" cy="1354714"/>
          </a:xfrm>
        </p:grpSpPr>
        <p:sp>
          <p:nvSpPr>
            <p:cNvPr id="45" name="TextBox 44">
              <a:extLst>
                <a:ext uri="{FF2B5EF4-FFF2-40B4-BE49-F238E27FC236}">
                  <a16:creationId xmlns:a16="http://schemas.microsoft.com/office/drawing/2014/main" id="{812F0D90-BE46-34AD-A888-92DDD7974419}"/>
                </a:ext>
              </a:extLst>
            </p:cNvPr>
            <p:cNvSpPr txBox="1"/>
            <p:nvPr/>
          </p:nvSpPr>
          <p:spPr>
            <a:xfrm>
              <a:off x="3888195" y="1523171"/>
              <a:ext cx="23268264" cy="923330"/>
            </a:xfrm>
            <a:prstGeom prst="rect">
              <a:avLst/>
            </a:prstGeom>
            <a:noFill/>
          </p:spPr>
          <p:txBody>
            <a:bodyPr wrap="square" rtlCol="0">
              <a:spAutoFit/>
            </a:bodyPr>
            <a:lstStyle/>
            <a:p>
              <a:pPr algn="ctr"/>
              <a:r>
                <a:rPr lang="en-US" dirty="0"/>
                <a:t>Phase 4: </a:t>
              </a:r>
            </a:p>
            <a:p>
              <a:pPr algn="ctr"/>
              <a:r>
                <a:rPr lang="en-US" dirty="0"/>
                <a:t>Demonstration Scale Systems (in TX only)</a:t>
              </a:r>
            </a:p>
          </p:txBody>
        </p:sp>
        <p:sp>
          <p:nvSpPr>
            <p:cNvPr id="46" name="Left Brace 45">
              <a:extLst>
                <a:ext uri="{FF2B5EF4-FFF2-40B4-BE49-F238E27FC236}">
                  <a16:creationId xmlns:a16="http://schemas.microsoft.com/office/drawing/2014/main" id="{3E61592A-C1D2-2650-EDD5-5D16994C2904}"/>
                </a:ext>
              </a:extLst>
            </p:cNvPr>
            <p:cNvSpPr/>
            <p:nvPr/>
          </p:nvSpPr>
          <p:spPr>
            <a:xfrm rot="5400000">
              <a:off x="17611838" y="-9061914"/>
              <a:ext cx="281853" cy="23597746"/>
            </a:xfrm>
            <a:prstGeom prst="leftBrace">
              <a:avLst>
                <a:gd name="adj1" fmla="val 33482"/>
                <a:gd name="adj2" fmla="val 47637"/>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14512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35F1D-0324-71F3-7CE7-8B3E98A7B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07A07-B1C6-C604-D1E0-C615FB8D79EB}"/>
              </a:ext>
            </a:extLst>
          </p:cNvPr>
          <p:cNvSpPr>
            <a:spLocks noGrp="1"/>
          </p:cNvSpPr>
          <p:nvPr>
            <p:ph type="title"/>
          </p:nvPr>
        </p:nvSpPr>
        <p:spPr>
          <a:xfrm>
            <a:off x="103850" y="13765"/>
            <a:ext cx="11924025" cy="849150"/>
          </a:xfrm>
        </p:spPr>
        <p:txBody>
          <a:bodyPr/>
          <a:lstStyle/>
          <a:p>
            <a:r>
              <a:rPr lang="en-US" dirty="0"/>
              <a:t>Current Research Focus</a:t>
            </a:r>
          </a:p>
        </p:txBody>
      </p:sp>
      <p:sp>
        <p:nvSpPr>
          <p:cNvPr id="4" name="TextBox 3">
            <a:extLst>
              <a:ext uri="{FF2B5EF4-FFF2-40B4-BE49-F238E27FC236}">
                <a16:creationId xmlns:a16="http://schemas.microsoft.com/office/drawing/2014/main" id="{63AB2809-4A64-A617-B7C1-2877351D485B}"/>
              </a:ext>
            </a:extLst>
          </p:cNvPr>
          <p:cNvSpPr txBox="1"/>
          <p:nvPr/>
        </p:nvSpPr>
        <p:spPr>
          <a:xfrm>
            <a:off x="3520322" y="1351262"/>
            <a:ext cx="5448072" cy="584775"/>
          </a:xfrm>
          <a:prstGeom prst="rect">
            <a:avLst/>
          </a:prstGeom>
          <a:noFill/>
        </p:spPr>
        <p:txBody>
          <a:bodyPr wrap="square" rtlCol="0">
            <a:spAutoFit/>
          </a:bodyPr>
          <a:lstStyle/>
          <a:p>
            <a:pPr algn="just"/>
            <a:r>
              <a:rPr lang="en-US" sz="1600" dirty="0"/>
              <a:t>In conjunction with targeted analysis, conduct Non-Targeted Analysis to screen for transformation by-products and TICs.</a:t>
            </a:r>
          </a:p>
        </p:txBody>
      </p:sp>
      <p:sp>
        <p:nvSpPr>
          <p:cNvPr id="5" name="TextBox 4">
            <a:extLst>
              <a:ext uri="{FF2B5EF4-FFF2-40B4-BE49-F238E27FC236}">
                <a16:creationId xmlns:a16="http://schemas.microsoft.com/office/drawing/2014/main" id="{BB60CE8D-4529-9D84-AAAE-46DB9EDAE49D}"/>
              </a:ext>
            </a:extLst>
          </p:cNvPr>
          <p:cNvSpPr txBox="1"/>
          <p:nvPr/>
        </p:nvSpPr>
        <p:spPr>
          <a:xfrm>
            <a:off x="1222468" y="941336"/>
            <a:ext cx="1148071" cy="400110"/>
          </a:xfrm>
          <a:prstGeom prst="rect">
            <a:avLst/>
          </a:prstGeom>
          <a:noFill/>
        </p:spPr>
        <p:txBody>
          <a:bodyPr wrap="none" rtlCol="0">
            <a:spAutoFit/>
          </a:bodyPr>
          <a:lstStyle/>
          <a:p>
            <a:pPr algn="just"/>
            <a:r>
              <a:rPr lang="en-US" sz="2000" b="1" dirty="0"/>
              <a:t>Question</a:t>
            </a:r>
          </a:p>
        </p:txBody>
      </p:sp>
      <p:sp>
        <p:nvSpPr>
          <p:cNvPr id="6" name="TextBox 5">
            <a:extLst>
              <a:ext uri="{FF2B5EF4-FFF2-40B4-BE49-F238E27FC236}">
                <a16:creationId xmlns:a16="http://schemas.microsoft.com/office/drawing/2014/main" id="{39B74C8C-166A-950E-F338-DBCB526A484B}"/>
              </a:ext>
            </a:extLst>
          </p:cNvPr>
          <p:cNvSpPr txBox="1"/>
          <p:nvPr/>
        </p:nvSpPr>
        <p:spPr>
          <a:xfrm>
            <a:off x="87257" y="1279125"/>
            <a:ext cx="3353814" cy="830997"/>
          </a:xfrm>
          <a:prstGeom prst="rect">
            <a:avLst/>
          </a:prstGeom>
          <a:noFill/>
        </p:spPr>
        <p:txBody>
          <a:bodyPr wrap="square" rtlCol="0">
            <a:spAutoFit/>
          </a:bodyPr>
          <a:lstStyle/>
          <a:p>
            <a:pPr algn="just"/>
            <a:r>
              <a:rPr lang="en-US" sz="1600" dirty="0"/>
              <a:t>Are there compounds outside the targeted NPDES+ List that we are not analyzing for?</a:t>
            </a:r>
          </a:p>
        </p:txBody>
      </p:sp>
      <p:sp>
        <p:nvSpPr>
          <p:cNvPr id="7" name="TextBox 6">
            <a:extLst>
              <a:ext uri="{FF2B5EF4-FFF2-40B4-BE49-F238E27FC236}">
                <a16:creationId xmlns:a16="http://schemas.microsoft.com/office/drawing/2014/main" id="{835E31D2-0BF8-7A0F-E0CD-CFFF50400B5C}"/>
              </a:ext>
            </a:extLst>
          </p:cNvPr>
          <p:cNvSpPr txBox="1"/>
          <p:nvPr/>
        </p:nvSpPr>
        <p:spPr>
          <a:xfrm>
            <a:off x="4946257" y="941336"/>
            <a:ext cx="2279727" cy="400110"/>
          </a:xfrm>
          <a:prstGeom prst="rect">
            <a:avLst/>
          </a:prstGeom>
          <a:noFill/>
        </p:spPr>
        <p:txBody>
          <a:bodyPr wrap="none" rtlCol="0">
            <a:spAutoFit/>
          </a:bodyPr>
          <a:lstStyle/>
          <a:p>
            <a:pPr algn="just"/>
            <a:r>
              <a:rPr lang="en-US" sz="2000" b="1" dirty="0"/>
              <a:t>Research Approach</a:t>
            </a:r>
          </a:p>
        </p:txBody>
      </p:sp>
      <p:sp>
        <p:nvSpPr>
          <p:cNvPr id="8" name="TextBox 7">
            <a:extLst>
              <a:ext uri="{FF2B5EF4-FFF2-40B4-BE49-F238E27FC236}">
                <a16:creationId xmlns:a16="http://schemas.microsoft.com/office/drawing/2014/main" id="{9EFF8049-F76D-09AB-F9B2-2A7F182A33D9}"/>
              </a:ext>
            </a:extLst>
          </p:cNvPr>
          <p:cNvSpPr txBox="1"/>
          <p:nvPr/>
        </p:nvSpPr>
        <p:spPr>
          <a:xfrm>
            <a:off x="9879212" y="941336"/>
            <a:ext cx="2131930" cy="400110"/>
          </a:xfrm>
          <a:prstGeom prst="rect">
            <a:avLst/>
          </a:prstGeom>
          <a:noFill/>
        </p:spPr>
        <p:txBody>
          <a:bodyPr wrap="none" rtlCol="0">
            <a:spAutoFit/>
          </a:bodyPr>
          <a:lstStyle/>
          <a:p>
            <a:r>
              <a:rPr lang="en-US" sz="2000" b="1" dirty="0"/>
              <a:t>Lead Researchers</a:t>
            </a:r>
          </a:p>
        </p:txBody>
      </p:sp>
      <p:pic>
        <p:nvPicPr>
          <p:cNvPr id="10" name="Picture 9">
            <a:extLst>
              <a:ext uri="{FF2B5EF4-FFF2-40B4-BE49-F238E27FC236}">
                <a16:creationId xmlns:a16="http://schemas.microsoft.com/office/drawing/2014/main" id="{D9F72B95-663E-8969-32E9-B3AFB0BB886A}"/>
              </a:ext>
            </a:extLst>
          </p:cNvPr>
          <p:cNvPicPr>
            <a:picLocks noChangeAspect="1"/>
          </p:cNvPicPr>
          <p:nvPr/>
        </p:nvPicPr>
        <p:blipFill>
          <a:blip r:embed="rId3"/>
          <a:stretch>
            <a:fillRect/>
          </a:stretch>
        </p:blipFill>
        <p:spPr>
          <a:xfrm>
            <a:off x="9746522" y="1377158"/>
            <a:ext cx="677732" cy="822960"/>
          </a:xfrm>
          <a:prstGeom prst="rect">
            <a:avLst/>
          </a:prstGeom>
        </p:spPr>
      </p:pic>
      <p:pic>
        <p:nvPicPr>
          <p:cNvPr id="11" name="Picture 10">
            <a:extLst>
              <a:ext uri="{FF2B5EF4-FFF2-40B4-BE49-F238E27FC236}">
                <a16:creationId xmlns:a16="http://schemas.microsoft.com/office/drawing/2014/main" id="{D700DE54-64A2-7658-22C0-EDB7C9F79FBB}"/>
              </a:ext>
            </a:extLst>
          </p:cNvPr>
          <p:cNvPicPr>
            <a:picLocks noChangeAspect="1"/>
          </p:cNvPicPr>
          <p:nvPr/>
        </p:nvPicPr>
        <p:blipFill>
          <a:blip r:embed="rId4"/>
          <a:stretch>
            <a:fillRect/>
          </a:stretch>
        </p:blipFill>
        <p:spPr>
          <a:xfrm>
            <a:off x="10536849" y="1386860"/>
            <a:ext cx="678074" cy="822960"/>
          </a:xfrm>
          <a:prstGeom prst="rect">
            <a:avLst/>
          </a:prstGeom>
        </p:spPr>
      </p:pic>
      <p:pic>
        <p:nvPicPr>
          <p:cNvPr id="1026" name="Picture 2" descr="Portrait of Thusitha Divisekara">
            <a:extLst>
              <a:ext uri="{FF2B5EF4-FFF2-40B4-BE49-F238E27FC236}">
                <a16:creationId xmlns:a16="http://schemas.microsoft.com/office/drawing/2014/main" id="{8219477D-A2BE-A854-7738-AAC39BC8F3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4500" y="1377518"/>
            <a:ext cx="657798" cy="82391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75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34217-CFD0-4DEE-9BBD-D23D3E12BBD2}"/>
              </a:ext>
            </a:extLst>
          </p:cNvPr>
          <p:cNvSpPr>
            <a:spLocks noGrp="1"/>
          </p:cNvSpPr>
          <p:nvPr>
            <p:ph type="title"/>
          </p:nvPr>
        </p:nvSpPr>
        <p:spPr>
          <a:xfrm>
            <a:off x="92110" y="-40103"/>
            <a:ext cx="12007780" cy="878825"/>
          </a:xfrm>
        </p:spPr>
        <p:txBody>
          <a:bodyPr/>
          <a:lstStyle/>
          <a:p>
            <a:r>
              <a:rPr lang="en-US" dirty="0"/>
              <a:t>Example: NTA of PW, Groundwater, and Tap Water from Midland, TX</a:t>
            </a:r>
          </a:p>
        </p:txBody>
      </p:sp>
      <p:grpSp>
        <p:nvGrpSpPr>
          <p:cNvPr id="30" name="Group 29">
            <a:extLst>
              <a:ext uri="{FF2B5EF4-FFF2-40B4-BE49-F238E27FC236}">
                <a16:creationId xmlns:a16="http://schemas.microsoft.com/office/drawing/2014/main" id="{925F21AC-0661-7BC0-F116-E9AE563C863F}"/>
              </a:ext>
            </a:extLst>
          </p:cNvPr>
          <p:cNvGrpSpPr/>
          <p:nvPr/>
        </p:nvGrpSpPr>
        <p:grpSpPr>
          <a:xfrm>
            <a:off x="44336" y="1061144"/>
            <a:ext cx="7531561" cy="5452541"/>
            <a:chOff x="92111" y="1295401"/>
            <a:chExt cx="6708740" cy="4995862"/>
          </a:xfrm>
        </p:grpSpPr>
        <p:pic>
          <p:nvPicPr>
            <p:cNvPr id="13" name="Picture 12">
              <a:extLst>
                <a:ext uri="{FF2B5EF4-FFF2-40B4-BE49-F238E27FC236}">
                  <a16:creationId xmlns:a16="http://schemas.microsoft.com/office/drawing/2014/main" id="{5E6F7829-34FD-46FF-ED4D-F6B15F6070C5}"/>
                </a:ext>
              </a:extLst>
            </p:cNvPr>
            <p:cNvPicPr>
              <a:picLocks noChangeAspect="1"/>
            </p:cNvPicPr>
            <p:nvPr/>
          </p:nvPicPr>
          <p:blipFill>
            <a:blip r:embed="rId3"/>
            <a:srcRect r="17161"/>
            <a:stretch>
              <a:fillRect/>
            </a:stretch>
          </p:blipFill>
          <p:spPr>
            <a:xfrm>
              <a:off x="92111" y="1295401"/>
              <a:ext cx="6708740" cy="4995862"/>
            </a:xfrm>
            <a:prstGeom prst="rect">
              <a:avLst/>
            </a:prstGeom>
          </p:spPr>
        </p:pic>
        <p:sp>
          <p:nvSpPr>
            <p:cNvPr id="14" name="TextBox 13">
              <a:extLst>
                <a:ext uri="{FF2B5EF4-FFF2-40B4-BE49-F238E27FC236}">
                  <a16:creationId xmlns:a16="http://schemas.microsoft.com/office/drawing/2014/main" id="{67B6D0FA-E167-532A-0F70-67440172F57D}"/>
                </a:ext>
              </a:extLst>
            </p:cNvPr>
            <p:cNvSpPr txBox="1"/>
            <p:nvPr/>
          </p:nvSpPr>
          <p:spPr>
            <a:xfrm>
              <a:off x="920785" y="1428363"/>
              <a:ext cx="790575" cy="276999"/>
            </a:xfrm>
            <a:prstGeom prst="rect">
              <a:avLst/>
            </a:prstGeom>
            <a:noFill/>
          </p:spPr>
          <p:txBody>
            <a:bodyPr wrap="square" rtlCol="0">
              <a:spAutoFit/>
            </a:bodyPr>
            <a:lstStyle/>
            <a:p>
              <a:pPr algn="ctr"/>
              <a:r>
                <a:rPr lang="en-US" sz="1200" b="1" dirty="0">
                  <a:solidFill>
                    <a:srgbClr val="FF0000"/>
                  </a:solidFill>
                </a:rPr>
                <a:t>169.9</a:t>
              </a:r>
            </a:p>
          </p:txBody>
        </p:sp>
        <p:sp>
          <p:nvSpPr>
            <p:cNvPr id="15" name="TextBox 14">
              <a:extLst>
                <a:ext uri="{FF2B5EF4-FFF2-40B4-BE49-F238E27FC236}">
                  <a16:creationId xmlns:a16="http://schemas.microsoft.com/office/drawing/2014/main" id="{C1BABF11-101C-31B5-8FA2-D6F8875CE53C}"/>
                </a:ext>
              </a:extLst>
            </p:cNvPr>
            <p:cNvSpPr txBox="1"/>
            <p:nvPr/>
          </p:nvSpPr>
          <p:spPr>
            <a:xfrm>
              <a:off x="2520986" y="4945291"/>
              <a:ext cx="552450" cy="276999"/>
            </a:xfrm>
            <a:prstGeom prst="rect">
              <a:avLst/>
            </a:prstGeom>
            <a:noFill/>
          </p:spPr>
          <p:txBody>
            <a:bodyPr wrap="square" rtlCol="0">
              <a:spAutoFit/>
            </a:bodyPr>
            <a:lstStyle/>
            <a:p>
              <a:pPr algn="ctr"/>
              <a:r>
                <a:rPr lang="en-US" sz="1200" b="1" dirty="0">
                  <a:solidFill>
                    <a:srgbClr val="FF0000"/>
                  </a:solidFill>
                </a:rPr>
                <a:t>0.37</a:t>
              </a:r>
            </a:p>
          </p:txBody>
        </p:sp>
        <p:sp>
          <p:nvSpPr>
            <p:cNvPr id="16" name="TextBox 15">
              <a:extLst>
                <a:ext uri="{FF2B5EF4-FFF2-40B4-BE49-F238E27FC236}">
                  <a16:creationId xmlns:a16="http://schemas.microsoft.com/office/drawing/2014/main" id="{AAF79E36-D23F-8C32-A4D9-426478623D6A}"/>
                </a:ext>
              </a:extLst>
            </p:cNvPr>
            <p:cNvSpPr txBox="1"/>
            <p:nvPr/>
          </p:nvSpPr>
          <p:spPr>
            <a:xfrm>
              <a:off x="3910484" y="4814486"/>
              <a:ext cx="552450" cy="276999"/>
            </a:xfrm>
            <a:prstGeom prst="rect">
              <a:avLst/>
            </a:prstGeom>
            <a:noFill/>
          </p:spPr>
          <p:txBody>
            <a:bodyPr wrap="square" rtlCol="0">
              <a:spAutoFit/>
            </a:bodyPr>
            <a:lstStyle/>
            <a:p>
              <a:pPr algn="ctr"/>
              <a:r>
                <a:rPr lang="en-US" sz="1200" b="1" dirty="0">
                  <a:solidFill>
                    <a:srgbClr val="FF0000"/>
                  </a:solidFill>
                </a:rPr>
                <a:t>16.9</a:t>
              </a:r>
            </a:p>
          </p:txBody>
        </p:sp>
        <p:sp>
          <p:nvSpPr>
            <p:cNvPr id="17" name="TextBox 16">
              <a:extLst>
                <a:ext uri="{FF2B5EF4-FFF2-40B4-BE49-F238E27FC236}">
                  <a16:creationId xmlns:a16="http://schemas.microsoft.com/office/drawing/2014/main" id="{446651C2-41C0-436C-55D1-222B5E4EED97}"/>
                </a:ext>
              </a:extLst>
            </p:cNvPr>
            <p:cNvSpPr txBox="1"/>
            <p:nvPr/>
          </p:nvSpPr>
          <p:spPr>
            <a:xfrm>
              <a:off x="5502312" y="5064680"/>
              <a:ext cx="552450" cy="276999"/>
            </a:xfrm>
            <a:prstGeom prst="rect">
              <a:avLst/>
            </a:prstGeom>
            <a:noFill/>
          </p:spPr>
          <p:txBody>
            <a:bodyPr wrap="square" rtlCol="0">
              <a:spAutoFit/>
            </a:bodyPr>
            <a:lstStyle/>
            <a:p>
              <a:pPr algn="ctr"/>
              <a:r>
                <a:rPr lang="en-US" sz="1200" b="1" dirty="0">
                  <a:solidFill>
                    <a:srgbClr val="FF0000"/>
                  </a:solidFill>
                </a:rPr>
                <a:t>1.07</a:t>
              </a:r>
            </a:p>
          </p:txBody>
        </p:sp>
        <p:sp>
          <p:nvSpPr>
            <p:cNvPr id="18" name="TextBox 17">
              <a:extLst>
                <a:ext uri="{FF2B5EF4-FFF2-40B4-BE49-F238E27FC236}">
                  <a16:creationId xmlns:a16="http://schemas.microsoft.com/office/drawing/2014/main" id="{1B6FE8C6-D6E9-732F-DFEC-E408E3A6E3E1}"/>
                </a:ext>
              </a:extLst>
            </p:cNvPr>
            <p:cNvSpPr txBox="1"/>
            <p:nvPr/>
          </p:nvSpPr>
          <p:spPr>
            <a:xfrm>
              <a:off x="2095554" y="2856860"/>
              <a:ext cx="3495675" cy="338554"/>
            </a:xfrm>
            <a:prstGeom prst="rect">
              <a:avLst/>
            </a:prstGeom>
            <a:noFill/>
          </p:spPr>
          <p:txBody>
            <a:bodyPr wrap="square" rtlCol="0">
              <a:spAutoFit/>
            </a:bodyPr>
            <a:lstStyle/>
            <a:p>
              <a:r>
                <a:rPr lang="en-US" sz="1600" dirty="0">
                  <a:solidFill>
                    <a:srgbClr val="FF0000"/>
                  </a:solidFill>
                </a:rPr>
                <a:t>*TOC values in red (mg/L)</a:t>
              </a:r>
            </a:p>
          </p:txBody>
        </p:sp>
      </p:grpSp>
      <p:pic>
        <p:nvPicPr>
          <p:cNvPr id="31" name="Picture 30">
            <a:extLst>
              <a:ext uri="{FF2B5EF4-FFF2-40B4-BE49-F238E27FC236}">
                <a16:creationId xmlns:a16="http://schemas.microsoft.com/office/drawing/2014/main" id="{92C4CB5C-4D6F-4ADB-2B7C-B20DD24673AF}"/>
              </a:ext>
            </a:extLst>
          </p:cNvPr>
          <p:cNvPicPr>
            <a:picLocks noChangeAspect="1"/>
          </p:cNvPicPr>
          <p:nvPr/>
        </p:nvPicPr>
        <p:blipFill>
          <a:blip r:embed="rId4"/>
          <a:srcRect l="66234" t="36139" b="39895"/>
          <a:stretch>
            <a:fillRect/>
          </a:stretch>
        </p:blipFill>
        <p:spPr>
          <a:xfrm>
            <a:off x="4091459" y="1467072"/>
            <a:ext cx="2476500" cy="1084273"/>
          </a:xfrm>
          <a:prstGeom prst="rect">
            <a:avLst/>
          </a:prstGeom>
        </p:spPr>
      </p:pic>
      <p:sp>
        <p:nvSpPr>
          <p:cNvPr id="33" name="TextBox 32">
            <a:extLst>
              <a:ext uri="{FF2B5EF4-FFF2-40B4-BE49-F238E27FC236}">
                <a16:creationId xmlns:a16="http://schemas.microsoft.com/office/drawing/2014/main" id="{63FC1A0B-1D53-1BA7-AC6E-B4A4F3B9BC62}"/>
              </a:ext>
            </a:extLst>
          </p:cNvPr>
          <p:cNvSpPr txBox="1"/>
          <p:nvPr/>
        </p:nvSpPr>
        <p:spPr>
          <a:xfrm>
            <a:off x="7575897" y="1717547"/>
            <a:ext cx="4585842" cy="3785652"/>
          </a:xfrm>
          <a:prstGeom prst="rect">
            <a:avLst/>
          </a:prstGeom>
          <a:noFill/>
        </p:spPr>
        <p:txBody>
          <a:bodyPr wrap="square">
            <a:spAutoFit/>
          </a:bodyPr>
          <a:lstStyle/>
          <a:p>
            <a:pPr marL="171450" indent="-171450">
              <a:buFont typeface="Arial" panose="020B0604020202020204" pitchFamily="34" charset="0"/>
              <a:buChar char="•"/>
            </a:pPr>
            <a:r>
              <a:rPr lang="en-US" sz="2000" dirty="0">
                <a:latin typeface="Arial Narrow" panose="020B0606020202030204" pitchFamily="34" charset="0"/>
              </a:rPr>
              <a:t>Raw PW showed the highest number of  detected features</a:t>
            </a:r>
          </a:p>
          <a:p>
            <a:pPr marL="171450" indent="-171450">
              <a:buFont typeface="Arial" panose="020B0604020202020204" pitchFamily="34" charset="0"/>
              <a:buChar char="•"/>
            </a:pPr>
            <a:endParaRPr lang="en-US" sz="2000" dirty="0">
              <a:latin typeface="Arial Narrow" panose="020B0606020202030204" pitchFamily="34" charset="0"/>
            </a:endParaRPr>
          </a:p>
          <a:p>
            <a:pPr marL="171450" indent="-171450">
              <a:buFont typeface="Arial" panose="020B0604020202020204" pitchFamily="34" charset="0"/>
              <a:buChar char="•"/>
            </a:pPr>
            <a:r>
              <a:rPr lang="en-US" sz="2000" dirty="0">
                <a:latin typeface="Arial Narrow" panose="020B0606020202030204" pitchFamily="34" charset="0"/>
              </a:rPr>
              <a:t> A substantial reduction in the number of features can be seen after the purification</a:t>
            </a:r>
          </a:p>
          <a:p>
            <a:pPr marL="171450" indent="-171450">
              <a:buFont typeface="Arial" panose="020B0604020202020204" pitchFamily="34" charset="0"/>
              <a:buChar char="•"/>
            </a:pPr>
            <a:endParaRPr lang="en-US" sz="2000" dirty="0">
              <a:latin typeface="Arial Narrow" panose="020B0606020202030204" pitchFamily="34" charset="0"/>
            </a:endParaRPr>
          </a:p>
          <a:p>
            <a:pPr marL="171450" indent="-171450">
              <a:buFont typeface="Arial" panose="020B0604020202020204" pitchFamily="34" charset="0"/>
              <a:buChar char="•"/>
            </a:pPr>
            <a:r>
              <a:rPr lang="en-US" sz="2000" dirty="0">
                <a:latin typeface="Arial Narrow" panose="020B0606020202030204" pitchFamily="34" charset="0"/>
              </a:rPr>
              <a:t>Groundwater also showed a relatively higher number of features</a:t>
            </a:r>
          </a:p>
          <a:p>
            <a:pPr marL="171450" indent="-171450">
              <a:buFont typeface="Arial" panose="020B0604020202020204" pitchFamily="34" charset="0"/>
              <a:buChar char="•"/>
            </a:pPr>
            <a:endParaRPr lang="en-US" sz="2000" dirty="0">
              <a:latin typeface="Arial Narrow" panose="020B0606020202030204" pitchFamily="34" charset="0"/>
            </a:endParaRPr>
          </a:p>
          <a:p>
            <a:pPr marL="171450" indent="-171450">
              <a:buFont typeface="Arial" panose="020B0604020202020204" pitchFamily="34" charset="0"/>
              <a:buChar char="•"/>
            </a:pPr>
            <a:r>
              <a:rPr lang="en-US" sz="2000" dirty="0">
                <a:latin typeface="Arial Narrow" panose="020B0606020202030204" pitchFamily="34" charset="0"/>
              </a:rPr>
              <a:t>The number of detected features was consistent with the TOC values of each sample</a:t>
            </a:r>
          </a:p>
        </p:txBody>
      </p:sp>
    </p:spTree>
    <p:extLst>
      <p:ext uri="{BB962C8B-B14F-4D97-AF65-F5344CB8AC3E}">
        <p14:creationId xmlns:p14="http://schemas.microsoft.com/office/powerpoint/2010/main" val="3500234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1CAC4-3B70-C9DD-7491-9F619787AD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A0A9C-EDAE-365D-2296-44497721D237}"/>
              </a:ext>
            </a:extLst>
          </p:cNvPr>
          <p:cNvSpPr>
            <a:spLocks noGrp="1"/>
          </p:cNvSpPr>
          <p:nvPr>
            <p:ph type="title"/>
          </p:nvPr>
        </p:nvSpPr>
        <p:spPr>
          <a:xfrm>
            <a:off x="103850" y="13765"/>
            <a:ext cx="11924025" cy="849150"/>
          </a:xfrm>
        </p:spPr>
        <p:txBody>
          <a:bodyPr/>
          <a:lstStyle/>
          <a:p>
            <a:r>
              <a:rPr lang="en-US" dirty="0"/>
              <a:t>Current Research Focus</a:t>
            </a:r>
          </a:p>
        </p:txBody>
      </p:sp>
      <p:sp>
        <p:nvSpPr>
          <p:cNvPr id="4" name="TextBox 3">
            <a:extLst>
              <a:ext uri="{FF2B5EF4-FFF2-40B4-BE49-F238E27FC236}">
                <a16:creationId xmlns:a16="http://schemas.microsoft.com/office/drawing/2014/main" id="{608DD1E3-6169-D2A3-F375-DDDCF3B15393}"/>
              </a:ext>
            </a:extLst>
          </p:cNvPr>
          <p:cNvSpPr txBox="1"/>
          <p:nvPr/>
        </p:nvSpPr>
        <p:spPr>
          <a:xfrm>
            <a:off x="3520322" y="1351262"/>
            <a:ext cx="5448072" cy="584775"/>
          </a:xfrm>
          <a:prstGeom prst="rect">
            <a:avLst/>
          </a:prstGeom>
          <a:noFill/>
        </p:spPr>
        <p:txBody>
          <a:bodyPr wrap="square" rtlCol="0">
            <a:spAutoFit/>
          </a:bodyPr>
          <a:lstStyle/>
          <a:p>
            <a:pPr algn="just"/>
            <a:r>
              <a:rPr lang="en-US" sz="1600" dirty="0"/>
              <a:t>In conjunction with targeted analysis, conduct Non-Targeted Analysis to screen for transformation by-products and TICs.</a:t>
            </a:r>
          </a:p>
        </p:txBody>
      </p:sp>
      <p:sp>
        <p:nvSpPr>
          <p:cNvPr id="5" name="TextBox 4">
            <a:extLst>
              <a:ext uri="{FF2B5EF4-FFF2-40B4-BE49-F238E27FC236}">
                <a16:creationId xmlns:a16="http://schemas.microsoft.com/office/drawing/2014/main" id="{0821FA13-E819-063C-1DD1-6B6057F14B7E}"/>
              </a:ext>
            </a:extLst>
          </p:cNvPr>
          <p:cNvSpPr txBox="1"/>
          <p:nvPr/>
        </p:nvSpPr>
        <p:spPr>
          <a:xfrm>
            <a:off x="1222468" y="941336"/>
            <a:ext cx="1148071" cy="400110"/>
          </a:xfrm>
          <a:prstGeom prst="rect">
            <a:avLst/>
          </a:prstGeom>
          <a:noFill/>
        </p:spPr>
        <p:txBody>
          <a:bodyPr wrap="none" rtlCol="0">
            <a:spAutoFit/>
          </a:bodyPr>
          <a:lstStyle/>
          <a:p>
            <a:pPr algn="just"/>
            <a:r>
              <a:rPr lang="en-US" sz="2000" b="1" dirty="0"/>
              <a:t>Question</a:t>
            </a:r>
          </a:p>
        </p:txBody>
      </p:sp>
      <p:sp>
        <p:nvSpPr>
          <p:cNvPr id="6" name="TextBox 5">
            <a:extLst>
              <a:ext uri="{FF2B5EF4-FFF2-40B4-BE49-F238E27FC236}">
                <a16:creationId xmlns:a16="http://schemas.microsoft.com/office/drawing/2014/main" id="{4899C858-A262-B67E-34D7-4DC35E6F31A6}"/>
              </a:ext>
            </a:extLst>
          </p:cNvPr>
          <p:cNvSpPr txBox="1"/>
          <p:nvPr/>
        </p:nvSpPr>
        <p:spPr>
          <a:xfrm>
            <a:off x="87257" y="1279125"/>
            <a:ext cx="3353814" cy="830997"/>
          </a:xfrm>
          <a:prstGeom prst="rect">
            <a:avLst/>
          </a:prstGeom>
          <a:noFill/>
        </p:spPr>
        <p:txBody>
          <a:bodyPr wrap="square" rtlCol="0">
            <a:spAutoFit/>
          </a:bodyPr>
          <a:lstStyle/>
          <a:p>
            <a:pPr algn="just"/>
            <a:r>
              <a:rPr lang="en-US" sz="1600" dirty="0"/>
              <a:t>Are there compounds outside the targeted NPDES+ List that we are not analyzing for?</a:t>
            </a:r>
          </a:p>
        </p:txBody>
      </p:sp>
      <p:sp>
        <p:nvSpPr>
          <p:cNvPr id="7" name="TextBox 6">
            <a:extLst>
              <a:ext uri="{FF2B5EF4-FFF2-40B4-BE49-F238E27FC236}">
                <a16:creationId xmlns:a16="http://schemas.microsoft.com/office/drawing/2014/main" id="{9D495936-1662-CC8D-AF8B-8CF9B818F5A8}"/>
              </a:ext>
            </a:extLst>
          </p:cNvPr>
          <p:cNvSpPr txBox="1"/>
          <p:nvPr/>
        </p:nvSpPr>
        <p:spPr>
          <a:xfrm>
            <a:off x="4946257" y="941336"/>
            <a:ext cx="2279727" cy="400110"/>
          </a:xfrm>
          <a:prstGeom prst="rect">
            <a:avLst/>
          </a:prstGeom>
          <a:noFill/>
        </p:spPr>
        <p:txBody>
          <a:bodyPr wrap="none" rtlCol="0">
            <a:spAutoFit/>
          </a:bodyPr>
          <a:lstStyle/>
          <a:p>
            <a:pPr algn="just"/>
            <a:r>
              <a:rPr lang="en-US" sz="2000" b="1" dirty="0"/>
              <a:t>Research Approach</a:t>
            </a:r>
          </a:p>
        </p:txBody>
      </p:sp>
      <p:sp>
        <p:nvSpPr>
          <p:cNvPr id="8" name="TextBox 7">
            <a:extLst>
              <a:ext uri="{FF2B5EF4-FFF2-40B4-BE49-F238E27FC236}">
                <a16:creationId xmlns:a16="http://schemas.microsoft.com/office/drawing/2014/main" id="{D17BDD47-7905-90D8-431F-88A6EFF74F8F}"/>
              </a:ext>
            </a:extLst>
          </p:cNvPr>
          <p:cNvSpPr txBox="1"/>
          <p:nvPr/>
        </p:nvSpPr>
        <p:spPr>
          <a:xfrm>
            <a:off x="9879212" y="941336"/>
            <a:ext cx="2131930" cy="400110"/>
          </a:xfrm>
          <a:prstGeom prst="rect">
            <a:avLst/>
          </a:prstGeom>
          <a:noFill/>
        </p:spPr>
        <p:txBody>
          <a:bodyPr wrap="none" rtlCol="0">
            <a:spAutoFit/>
          </a:bodyPr>
          <a:lstStyle/>
          <a:p>
            <a:r>
              <a:rPr lang="en-US" sz="2000" b="1" dirty="0"/>
              <a:t>Lead Researchers</a:t>
            </a:r>
          </a:p>
        </p:txBody>
      </p:sp>
      <p:pic>
        <p:nvPicPr>
          <p:cNvPr id="10" name="Picture 9">
            <a:extLst>
              <a:ext uri="{FF2B5EF4-FFF2-40B4-BE49-F238E27FC236}">
                <a16:creationId xmlns:a16="http://schemas.microsoft.com/office/drawing/2014/main" id="{EF0C10EA-4F9F-819A-7083-21A715A39F77}"/>
              </a:ext>
            </a:extLst>
          </p:cNvPr>
          <p:cNvPicPr>
            <a:picLocks noChangeAspect="1"/>
          </p:cNvPicPr>
          <p:nvPr/>
        </p:nvPicPr>
        <p:blipFill>
          <a:blip r:embed="rId3"/>
          <a:stretch>
            <a:fillRect/>
          </a:stretch>
        </p:blipFill>
        <p:spPr>
          <a:xfrm>
            <a:off x="9746522" y="1377158"/>
            <a:ext cx="677732" cy="822960"/>
          </a:xfrm>
          <a:prstGeom prst="rect">
            <a:avLst/>
          </a:prstGeom>
        </p:spPr>
      </p:pic>
      <p:pic>
        <p:nvPicPr>
          <p:cNvPr id="11" name="Picture 10">
            <a:extLst>
              <a:ext uri="{FF2B5EF4-FFF2-40B4-BE49-F238E27FC236}">
                <a16:creationId xmlns:a16="http://schemas.microsoft.com/office/drawing/2014/main" id="{09C02DF2-A41C-1C7F-8595-1AF43625ABE3}"/>
              </a:ext>
            </a:extLst>
          </p:cNvPr>
          <p:cNvPicPr>
            <a:picLocks noChangeAspect="1"/>
          </p:cNvPicPr>
          <p:nvPr/>
        </p:nvPicPr>
        <p:blipFill>
          <a:blip r:embed="rId4"/>
          <a:stretch>
            <a:fillRect/>
          </a:stretch>
        </p:blipFill>
        <p:spPr>
          <a:xfrm>
            <a:off x="10536849" y="1386860"/>
            <a:ext cx="678074" cy="822960"/>
          </a:xfrm>
          <a:prstGeom prst="rect">
            <a:avLst/>
          </a:prstGeom>
        </p:spPr>
      </p:pic>
      <p:grpSp>
        <p:nvGrpSpPr>
          <p:cNvPr id="35" name="Group 34">
            <a:extLst>
              <a:ext uri="{FF2B5EF4-FFF2-40B4-BE49-F238E27FC236}">
                <a16:creationId xmlns:a16="http://schemas.microsoft.com/office/drawing/2014/main" id="{9707148E-1CD1-CFD0-CDB7-246AC54AB3E8}"/>
              </a:ext>
            </a:extLst>
          </p:cNvPr>
          <p:cNvGrpSpPr/>
          <p:nvPr/>
        </p:nvGrpSpPr>
        <p:grpSpPr>
          <a:xfrm>
            <a:off x="100049" y="3338279"/>
            <a:ext cx="10384243" cy="838217"/>
            <a:chOff x="103851" y="2406081"/>
            <a:chExt cx="10384243" cy="838217"/>
          </a:xfrm>
        </p:grpSpPr>
        <p:sp>
          <p:nvSpPr>
            <p:cNvPr id="12" name="TextBox 11">
              <a:extLst>
                <a:ext uri="{FF2B5EF4-FFF2-40B4-BE49-F238E27FC236}">
                  <a16:creationId xmlns:a16="http://schemas.microsoft.com/office/drawing/2014/main" id="{A8C40170-DA21-A106-E9F7-15B41BD5F591}"/>
                </a:ext>
              </a:extLst>
            </p:cNvPr>
            <p:cNvSpPr txBox="1"/>
            <p:nvPr/>
          </p:nvSpPr>
          <p:spPr>
            <a:xfrm>
              <a:off x="103851" y="2411181"/>
              <a:ext cx="3232530" cy="830997"/>
            </a:xfrm>
            <a:prstGeom prst="rect">
              <a:avLst/>
            </a:prstGeom>
            <a:noFill/>
          </p:spPr>
          <p:txBody>
            <a:bodyPr wrap="square" rtlCol="0">
              <a:spAutoFit/>
            </a:bodyPr>
            <a:lstStyle/>
            <a:p>
              <a:pPr algn="just"/>
              <a:r>
                <a:rPr lang="en-US" sz="1600" dirty="0"/>
                <a:t>Do chemical additives in fracking fluids have an impact on the treated PW?</a:t>
              </a:r>
            </a:p>
          </p:txBody>
        </p:sp>
        <p:sp>
          <p:nvSpPr>
            <p:cNvPr id="13" name="TextBox 12">
              <a:extLst>
                <a:ext uri="{FF2B5EF4-FFF2-40B4-BE49-F238E27FC236}">
                  <a16:creationId xmlns:a16="http://schemas.microsoft.com/office/drawing/2014/main" id="{233EAB47-11F3-1CA3-00BB-78FE5B86BDB1}"/>
                </a:ext>
              </a:extLst>
            </p:cNvPr>
            <p:cNvSpPr txBox="1"/>
            <p:nvPr/>
          </p:nvSpPr>
          <p:spPr>
            <a:xfrm>
              <a:off x="3543526" y="2413301"/>
              <a:ext cx="5448074" cy="830997"/>
            </a:xfrm>
            <a:prstGeom prst="rect">
              <a:avLst/>
            </a:prstGeom>
            <a:noFill/>
          </p:spPr>
          <p:txBody>
            <a:bodyPr wrap="square" rtlCol="0">
              <a:spAutoFit/>
            </a:bodyPr>
            <a:lstStyle/>
            <a:p>
              <a:pPr algn="just"/>
              <a:r>
                <a:rPr lang="en-US" sz="1600" dirty="0"/>
                <a:t>Use </a:t>
              </a:r>
              <a:r>
                <a:rPr lang="en-US" sz="1600" dirty="0" err="1"/>
                <a:t>FracFocus</a:t>
              </a:r>
              <a:r>
                <a:rPr lang="en-US" sz="1600" dirty="0"/>
                <a:t> data to compare fracking chemical footprints and assess how these additives may influence produced water chemistry, toxicity, and treatment complexity.</a:t>
              </a:r>
            </a:p>
          </p:txBody>
        </p:sp>
        <p:pic>
          <p:nvPicPr>
            <p:cNvPr id="14" name="Picture 13">
              <a:extLst>
                <a:ext uri="{FF2B5EF4-FFF2-40B4-BE49-F238E27FC236}">
                  <a16:creationId xmlns:a16="http://schemas.microsoft.com/office/drawing/2014/main" id="{C5BCB75A-F6DD-BE45-5E40-5E431795AFA6}"/>
                </a:ext>
              </a:extLst>
            </p:cNvPr>
            <p:cNvPicPr>
              <a:picLocks noChangeAspect="1"/>
            </p:cNvPicPr>
            <p:nvPr/>
          </p:nvPicPr>
          <p:blipFill>
            <a:blip r:embed="rId5"/>
            <a:stretch>
              <a:fillRect/>
            </a:stretch>
          </p:blipFill>
          <p:spPr>
            <a:xfrm>
              <a:off x="9810866" y="2406081"/>
              <a:ext cx="677228" cy="822960"/>
            </a:xfrm>
            <a:prstGeom prst="rect">
              <a:avLst/>
            </a:prstGeom>
          </p:spPr>
        </p:pic>
      </p:grpSp>
      <p:grpSp>
        <p:nvGrpSpPr>
          <p:cNvPr id="36" name="Group 35">
            <a:extLst>
              <a:ext uri="{FF2B5EF4-FFF2-40B4-BE49-F238E27FC236}">
                <a16:creationId xmlns:a16="http://schemas.microsoft.com/office/drawing/2014/main" id="{7678D643-98AC-776F-F1F6-71DE617F8435}"/>
              </a:ext>
            </a:extLst>
          </p:cNvPr>
          <p:cNvGrpSpPr/>
          <p:nvPr/>
        </p:nvGrpSpPr>
        <p:grpSpPr>
          <a:xfrm>
            <a:off x="103851" y="4294549"/>
            <a:ext cx="11857506" cy="929193"/>
            <a:chOff x="103851" y="3314265"/>
            <a:chExt cx="11857506" cy="929193"/>
          </a:xfrm>
        </p:grpSpPr>
        <p:sp>
          <p:nvSpPr>
            <p:cNvPr id="15" name="TextBox 14">
              <a:extLst>
                <a:ext uri="{FF2B5EF4-FFF2-40B4-BE49-F238E27FC236}">
                  <a16:creationId xmlns:a16="http://schemas.microsoft.com/office/drawing/2014/main" id="{C1267AFC-DBF3-2114-EFF7-35A4F57A8926}"/>
                </a:ext>
              </a:extLst>
            </p:cNvPr>
            <p:cNvSpPr txBox="1"/>
            <p:nvPr/>
          </p:nvSpPr>
          <p:spPr>
            <a:xfrm>
              <a:off x="103851" y="3412461"/>
              <a:ext cx="3232529" cy="830997"/>
            </a:xfrm>
            <a:prstGeom prst="rect">
              <a:avLst/>
            </a:prstGeom>
            <a:noFill/>
          </p:spPr>
          <p:txBody>
            <a:bodyPr wrap="square" rtlCol="0">
              <a:spAutoFit/>
            </a:bodyPr>
            <a:lstStyle/>
            <a:p>
              <a:pPr algn="just"/>
              <a:r>
                <a:rPr lang="en-US" sz="1600" dirty="0"/>
                <a:t>What is the fate and transport of the (organic) compounds that make it through treatment?</a:t>
              </a:r>
            </a:p>
          </p:txBody>
        </p:sp>
        <p:sp>
          <p:nvSpPr>
            <p:cNvPr id="17" name="TextBox 16">
              <a:extLst>
                <a:ext uri="{FF2B5EF4-FFF2-40B4-BE49-F238E27FC236}">
                  <a16:creationId xmlns:a16="http://schemas.microsoft.com/office/drawing/2014/main" id="{EE1E7605-B1D0-1EA8-40B7-700DE074B1BD}"/>
                </a:ext>
              </a:extLst>
            </p:cNvPr>
            <p:cNvSpPr txBox="1"/>
            <p:nvPr/>
          </p:nvSpPr>
          <p:spPr>
            <a:xfrm>
              <a:off x="3543525" y="3436524"/>
              <a:ext cx="5448073" cy="584775"/>
            </a:xfrm>
            <a:prstGeom prst="rect">
              <a:avLst/>
            </a:prstGeom>
            <a:noFill/>
          </p:spPr>
          <p:txBody>
            <a:bodyPr wrap="square">
              <a:spAutoFit/>
            </a:bodyPr>
            <a:lstStyle/>
            <a:p>
              <a:pPr algn="just"/>
              <a:r>
                <a:rPr lang="en-US" sz="1600" dirty="0"/>
                <a:t>Build off existing F&amp;T models to model and predict if compounds pose a risk to human health &amp; environment. </a:t>
              </a:r>
            </a:p>
          </p:txBody>
        </p:sp>
        <p:pic>
          <p:nvPicPr>
            <p:cNvPr id="18" name="Picture 17">
              <a:extLst>
                <a:ext uri="{FF2B5EF4-FFF2-40B4-BE49-F238E27FC236}">
                  <a16:creationId xmlns:a16="http://schemas.microsoft.com/office/drawing/2014/main" id="{01E8852E-A7C3-C613-1374-9A69EE870E1F}"/>
                </a:ext>
              </a:extLst>
            </p:cNvPr>
            <p:cNvPicPr>
              <a:picLocks noChangeAspect="1"/>
            </p:cNvPicPr>
            <p:nvPr/>
          </p:nvPicPr>
          <p:blipFill>
            <a:blip r:embed="rId6"/>
            <a:stretch>
              <a:fillRect/>
            </a:stretch>
          </p:blipFill>
          <p:spPr>
            <a:xfrm>
              <a:off x="9751606" y="3320849"/>
              <a:ext cx="653447" cy="822960"/>
            </a:xfrm>
            <a:prstGeom prst="rect">
              <a:avLst/>
            </a:prstGeom>
          </p:spPr>
        </p:pic>
        <p:pic>
          <p:nvPicPr>
            <p:cNvPr id="20" name="Picture 19" descr="Kenneth C. Carroll - New Mexico State University | LinkedIn">
              <a:extLst>
                <a:ext uri="{FF2B5EF4-FFF2-40B4-BE49-F238E27FC236}">
                  <a16:creationId xmlns:a16="http://schemas.microsoft.com/office/drawing/2014/main" id="{25ABA5ED-0D97-5949-61DD-FBEB715D4CCD}"/>
                </a:ext>
              </a:extLst>
            </p:cNvPr>
            <p:cNvPicPr>
              <a:picLocks noChangeAspect="1"/>
            </p:cNvPicPr>
            <p:nvPr/>
          </p:nvPicPr>
          <p:blipFill>
            <a:blip r:embed="rId7"/>
            <a:stretch>
              <a:fillRect/>
            </a:stretch>
          </p:blipFill>
          <p:spPr>
            <a:xfrm>
              <a:off x="10494985" y="3349514"/>
              <a:ext cx="761803" cy="765631"/>
            </a:xfrm>
            <a:prstGeom prst="rect">
              <a:avLst/>
            </a:prstGeom>
          </p:spPr>
        </p:pic>
        <p:pic>
          <p:nvPicPr>
            <p:cNvPr id="22" name="Picture 21">
              <a:extLst>
                <a:ext uri="{FF2B5EF4-FFF2-40B4-BE49-F238E27FC236}">
                  <a16:creationId xmlns:a16="http://schemas.microsoft.com/office/drawing/2014/main" id="{F103E368-0BCC-8BF7-EB0A-EC1BD12CE0CC}"/>
                </a:ext>
              </a:extLst>
            </p:cNvPr>
            <p:cNvPicPr>
              <a:picLocks noChangeAspect="1"/>
            </p:cNvPicPr>
            <p:nvPr/>
          </p:nvPicPr>
          <p:blipFill>
            <a:blip r:embed="rId8"/>
            <a:stretch>
              <a:fillRect/>
            </a:stretch>
          </p:blipFill>
          <p:spPr>
            <a:xfrm>
              <a:off x="11303559" y="3314265"/>
              <a:ext cx="657798" cy="822960"/>
            </a:xfrm>
            <a:prstGeom prst="rect">
              <a:avLst/>
            </a:prstGeom>
          </p:spPr>
        </p:pic>
      </p:grpSp>
      <p:grpSp>
        <p:nvGrpSpPr>
          <p:cNvPr id="40" name="Group 39">
            <a:extLst>
              <a:ext uri="{FF2B5EF4-FFF2-40B4-BE49-F238E27FC236}">
                <a16:creationId xmlns:a16="http://schemas.microsoft.com/office/drawing/2014/main" id="{92D8917D-03A0-9CCC-F76A-7F625516EB18}"/>
              </a:ext>
            </a:extLst>
          </p:cNvPr>
          <p:cNvGrpSpPr/>
          <p:nvPr/>
        </p:nvGrpSpPr>
        <p:grpSpPr>
          <a:xfrm>
            <a:off x="100050" y="5323035"/>
            <a:ext cx="10486265" cy="860644"/>
            <a:chOff x="100050" y="5323035"/>
            <a:chExt cx="10557407" cy="860644"/>
          </a:xfrm>
        </p:grpSpPr>
        <p:sp>
          <p:nvSpPr>
            <p:cNvPr id="26" name="TextBox 25">
              <a:extLst>
                <a:ext uri="{FF2B5EF4-FFF2-40B4-BE49-F238E27FC236}">
                  <a16:creationId xmlns:a16="http://schemas.microsoft.com/office/drawing/2014/main" id="{EC9552A8-B8B1-BF8B-820E-5DCA78DFADE5}"/>
                </a:ext>
              </a:extLst>
            </p:cNvPr>
            <p:cNvSpPr txBox="1"/>
            <p:nvPr/>
          </p:nvSpPr>
          <p:spPr>
            <a:xfrm>
              <a:off x="100050" y="5379460"/>
              <a:ext cx="3232529" cy="584775"/>
            </a:xfrm>
            <a:prstGeom prst="rect">
              <a:avLst/>
            </a:prstGeom>
            <a:noFill/>
          </p:spPr>
          <p:txBody>
            <a:bodyPr wrap="square" rtlCol="0">
              <a:spAutoFit/>
            </a:bodyPr>
            <a:lstStyle/>
            <a:p>
              <a:pPr algn="just"/>
              <a:r>
                <a:rPr lang="en-US" sz="1600" dirty="0"/>
                <a:t>What are the economics of Permian Basin PW treatment?</a:t>
              </a:r>
            </a:p>
          </p:txBody>
        </p:sp>
        <p:sp>
          <p:nvSpPr>
            <p:cNvPr id="27" name="TextBox 26">
              <a:extLst>
                <a:ext uri="{FF2B5EF4-FFF2-40B4-BE49-F238E27FC236}">
                  <a16:creationId xmlns:a16="http://schemas.microsoft.com/office/drawing/2014/main" id="{168AE887-040A-0067-FD08-430DBD7038B7}"/>
                </a:ext>
              </a:extLst>
            </p:cNvPr>
            <p:cNvSpPr txBox="1"/>
            <p:nvPr/>
          </p:nvSpPr>
          <p:spPr>
            <a:xfrm>
              <a:off x="3543526" y="5352682"/>
              <a:ext cx="5448072" cy="830997"/>
            </a:xfrm>
            <a:prstGeom prst="rect">
              <a:avLst/>
            </a:prstGeom>
            <a:noFill/>
          </p:spPr>
          <p:txBody>
            <a:bodyPr wrap="square" rtlCol="0">
              <a:spAutoFit/>
            </a:bodyPr>
            <a:lstStyle/>
            <a:p>
              <a:pPr algn="just"/>
              <a:r>
                <a:rPr lang="en-US" sz="1600" dirty="0"/>
                <a:t>Conduct a technoeconomic analysis and calculate levelized cost of water of a conventional treatment train, w/ focus on understanding where R&amp;D is needed to reduce costs. </a:t>
              </a:r>
            </a:p>
          </p:txBody>
        </p:sp>
        <p:pic>
          <p:nvPicPr>
            <p:cNvPr id="31" name="Picture 30">
              <a:extLst>
                <a:ext uri="{FF2B5EF4-FFF2-40B4-BE49-F238E27FC236}">
                  <a16:creationId xmlns:a16="http://schemas.microsoft.com/office/drawing/2014/main" id="{98023F11-62AE-0535-A042-AA6B555517A7}"/>
                </a:ext>
              </a:extLst>
            </p:cNvPr>
            <p:cNvPicPr>
              <a:picLocks noChangeAspect="1"/>
            </p:cNvPicPr>
            <p:nvPr/>
          </p:nvPicPr>
          <p:blipFill>
            <a:blip r:embed="rId9"/>
            <a:stretch>
              <a:fillRect/>
            </a:stretch>
          </p:blipFill>
          <p:spPr>
            <a:xfrm>
              <a:off x="9354565" y="5325084"/>
              <a:ext cx="693123" cy="849150"/>
            </a:xfrm>
            <a:prstGeom prst="rect">
              <a:avLst/>
            </a:prstGeom>
          </p:spPr>
        </p:pic>
        <p:pic>
          <p:nvPicPr>
            <p:cNvPr id="39" name="Picture 38">
              <a:extLst>
                <a:ext uri="{FF2B5EF4-FFF2-40B4-BE49-F238E27FC236}">
                  <a16:creationId xmlns:a16="http://schemas.microsoft.com/office/drawing/2014/main" id="{6622161E-9BC1-6AD1-899B-72D5804858EB}"/>
                </a:ext>
              </a:extLst>
            </p:cNvPr>
            <p:cNvPicPr>
              <a:picLocks noChangeAspect="1"/>
            </p:cNvPicPr>
            <p:nvPr/>
          </p:nvPicPr>
          <p:blipFill>
            <a:blip r:embed="rId10"/>
            <a:stretch>
              <a:fillRect/>
            </a:stretch>
          </p:blipFill>
          <p:spPr>
            <a:xfrm>
              <a:off x="10086350" y="5323035"/>
              <a:ext cx="571107" cy="832425"/>
            </a:xfrm>
            <a:prstGeom prst="rect">
              <a:avLst/>
            </a:prstGeom>
          </p:spPr>
        </p:pic>
      </p:grpSp>
      <p:grpSp>
        <p:nvGrpSpPr>
          <p:cNvPr id="33" name="Group 32">
            <a:extLst>
              <a:ext uri="{FF2B5EF4-FFF2-40B4-BE49-F238E27FC236}">
                <a16:creationId xmlns:a16="http://schemas.microsoft.com/office/drawing/2014/main" id="{3ED8BBE7-9AFD-241D-47A5-4F316D9D8AB2}"/>
              </a:ext>
            </a:extLst>
          </p:cNvPr>
          <p:cNvGrpSpPr/>
          <p:nvPr/>
        </p:nvGrpSpPr>
        <p:grpSpPr>
          <a:xfrm>
            <a:off x="103851" y="2231742"/>
            <a:ext cx="11867472" cy="1077218"/>
            <a:chOff x="103851" y="4199340"/>
            <a:chExt cx="11867472" cy="1077218"/>
          </a:xfrm>
        </p:grpSpPr>
        <p:sp>
          <p:nvSpPr>
            <p:cNvPr id="38" name="TextBox 37">
              <a:extLst>
                <a:ext uri="{FF2B5EF4-FFF2-40B4-BE49-F238E27FC236}">
                  <a16:creationId xmlns:a16="http://schemas.microsoft.com/office/drawing/2014/main" id="{DD8D72A6-660B-8E7C-9714-A0148AC3BAC4}"/>
                </a:ext>
              </a:extLst>
            </p:cNvPr>
            <p:cNvSpPr txBox="1"/>
            <p:nvPr/>
          </p:nvSpPr>
          <p:spPr>
            <a:xfrm>
              <a:off x="103851" y="4244399"/>
              <a:ext cx="3232529" cy="830997"/>
            </a:xfrm>
            <a:prstGeom prst="rect">
              <a:avLst/>
            </a:prstGeom>
            <a:noFill/>
          </p:spPr>
          <p:txBody>
            <a:bodyPr wrap="square" rtlCol="0">
              <a:spAutoFit/>
            </a:bodyPr>
            <a:lstStyle/>
            <a:p>
              <a:pPr algn="just"/>
              <a:r>
                <a:rPr lang="en-US" sz="1600" dirty="0"/>
                <a:t>What about potential chronic impacts to organisms exposed to </a:t>
              </a:r>
              <a:r>
                <a:rPr lang="en-US" sz="1600" dirty="0" err="1"/>
                <a:t>tPW</a:t>
              </a:r>
              <a:r>
                <a:rPr lang="en-US" sz="1600" dirty="0"/>
                <a:t> over long durations?</a:t>
              </a:r>
            </a:p>
          </p:txBody>
        </p:sp>
        <p:sp>
          <p:nvSpPr>
            <p:cNvPr id="41" name="TextBox 40">
              <a:extLst>
                <a:ext uri="{FF2B5EF4-FFF2-40B4-BE49-F238E27FC236}">
                  <a16:creationId xmlns:a16="http://schemas.microsoft.com/office/drawing/2014/main" id="{9A7A03BE-2AD5-A94F-CECB-DA2E8A9CB5B4}"/>
                </a:ext>
              </a:extLst>
            </p:cNvPr>
            <p:cNvSpPr txBox="1"/>
            <p:nvPr/>
          </p:nvSpPr>
          <p:spPr>
            <a:xfrm>
              <a:off x="3543526" y="4199340"/>
              <a:ext cx="5625188" cy="1077218"/>
            </a:xfrm>
            <a:prstGeom prst="rect">
              <a:avLst/>
            </a:prstGeom>
            <a:noFill/>
          </p:spPr>
          <p:txBody>
            <a:bodyPr wrap="square" rtlCol="0">
              <a:spAutoFit/>
            </a:bodyPr>
            <a:lstStyle/>
            <a:p>
              <a:pPr algn="just"/>
              <a:r>
                <a:rPr lang="en-US" sz="1600" dirty="0"/>
                <a:t>Conduct long-term zebrafish toxicity testing (98 day), mouse toxicity (100 days) and reproduction studies, and mosquito studies to probe health and ecological impacts of long-term exposure.</a:t>
              </a:r>
            </a:p>
          </p:txBody>
        </p:sp>
        <p:pic>
          <p:nvPicPr>
            <p:cNvPr id="42" name="Picture 41">
              <a:extLst>
                <a:ext uri="{FF2B5EF4-FFF2-40B4-BE49-F238E27FC236}">
                  <a16:creationId xmlns:a16="http://schemas.microsoft.com/office/drawing/2014/main" id="{3A4DFC5F-1BDD-C059-3103-99A3B9165585}"/>
                </a:ext>
              </a:extLst>
            </p:cNvPr>
            <p:cNvPicPr>
              <a:picLocks noChangeAspect="1"/>
            </p:cNvPicPr>
            <p:nvPr/>
          </p:nvPicPr>
          <p:blipFill>
            <a:blip r:embed="rId11"/>
            <a:stretch>
              <a:fillRect/>
            </a:stretch>
          </p:blipFill>
          <p:spPr>
            <a:xfrm>
              <a:off x="9751976" y="4307610"/>
              <a:ext cx="672278" cy="822960"/>
            </a:xfrm>
            <a:prstGeom prst="rect">
              <a:avLst/>
            </a:prstGeom>
          </p:spPr>
        </p:pic>
        <p:pic>
          <p:nvPicPr>
            <p:cNvPr id="43" name="Picture 42">
              <a:extLst>
                <a:ext uri="{FF2B5EF4-FFF2-40B4-BE49-F238E27FC236}">
                  <a16:creationId xmlns:a16="http://schemas.microsoft.com/office/drawing/2014/main" id="{F71CE378-6BF7-CE7E-FE17-A976EAA5117C}"/>
                </a:ext>
              </a:extLst>
            </p:cNvPr>
            <p:cNvPicPr>
              <a:picLocks noChangeAspect="1"/>
            </p:cNvPicPr>
            <p:nvPr/>
          </p:nvPicPr>
          <p:blipFill>
            <a:blip r:embed="rId12"/>
            <a:stretch>
              <a:fillRect/>
            </a:stretch>
          </p:blipFill>
          <p:spPr>
            <a:xfrm>
              <a:off x="10542987" y="4307610"/>
              <a:ext cx="665798" cy="822960"/>
            </a:xfrm>
            <a:prstGeom prst="rect">
              <a:avLst/>
            </a:prstGeom>
          </p:spPr>
        </p:pic>
        <p:pic>
          <p:nvPicPr>
            <p:cNvPr id="44" name="Picture 43">
              <a:extLst>
                <a:ext uri="{FF2B5EF4-FFF2-40B4-BE49-F238E27FC236}">
                  <a16:creationId xmlns:a16="http://schemas.microsoft.com/office/drawing/2014/main" id="{285EFC7D-E9C2-912D-CFF5-13B8B8BB853D}"/>
                </a:ext>
              </a:extLst>
            </p:cNvPr>
            <p:cNvPicPr>
              <a:picLocks noChangeAspect="1"/>
            </p:cNvPicPr>
            <p:nvPr/>
          </p:nvPicPr>
          <p:blipFill>
            <a:blip r:embed="rId13"/>
            <a:stretch>
              <a:fillRect/>
            </a:stretch>
          </p:blipFill>
          <p:spPr>
            <a:xfrm>
              <a:off x="11311240" y="4307610"/>
              <a:ext cx="660083" cy="822960"/>
            </a:xfrm>
            <a:prstGeom prst="rect">
              <a:avLst/>
            </a:prstGeom>
          </p:spPr>
        </p:pic>
      </p:grpSp>
      <p:pic>
        <p:nvPicPr>
          <p:cNvPr id="1026" name="Picture 2" descr="Portrait of Thusitha Divisekara">
            <a:extLst>
              <a:ext uri="{FF2B5EF4-FFF2-40B4-BE49-F238E27FC236}">
                <a16:creationId xmlns:a16="http://schemas.microsoft.com/office/drawing/2014/main" id="{CC614547-121F-17B1-69F9-F788FBFA44B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284500" y="1377518"/>
            <a:ext cx="657798" cy="823917"/>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Portrait of Pei Xu">
            <a:extLst>
              <a:ext uri="{FF2B5EF4-FFF2-40B4-BE49-F238E27FC236}">
                <a16:creationId xmlns:a16="http://schemas.microsoft.com/office/drawing/2014/main" id="{9EE84428-06F1-3D03-BC8E-4AE363E6D45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303559" y="3313262"/>
            <a:ext cx="664797" cy="830997"/>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descr="Portrait of Huiyao Wang">
            <a:extLst>
              <a:ext uri="{FF2B5EF4-FFF2-40B4-BE49-F238E27FC236}">
                <a16:creationId xmlns:a16="http://schemas.microsoft.com/office/drawing/2014/main" id="{F1FC9510-063C-5F08-9790-227EA8A98E2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625972" y="5299401"/>
            <a:ext cx="715022" cy="916042"/>
          </a:xfrm>
          <a:prstGeom prst="roundRect">
            <a:avLst/>
          </a:prstGeom>
          <a:noFill/>
          <a:extLst>
            <a:ext uri="{909E8E84-426E-40DD-AFC4-6F175D3DCCD1}">
              <a14:hiddenFill xmlns:a14="http://schemas.microsoft.com/office/drawing/2010/main">
                <a:solidFill>
                  <a:srgbClr val="FFFFFF"/>
                </a:solidFill>
              </a14:hiddenFill>
            </a:ext>
          </a:extLst>
        </p:spPr>
      </p:pic>
      <p:pic>
        <p:nvPicPr>
          <p:cNvPr id="1032" name="Picture 8" descr="Portrait of Zach Stoll">
            <a:extLst>
              <a:ext uri="{FF2B5EF4-FFF2-40B4-BE49-F238E27FC236}">
                <a16:creationId xmlns:a16="http://schemas.microsoft.com/office/drawing/2014/main" id="{7534DAA9-4E51-FE3D-94AB-14061CC3E3E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425959" y="5293611"/>
            <a:ext cx="733682" cy="916042"/>
          </a:xfrm>
          <a:prstGeom prst="roundRect">
            <a:avLst/>
          </a:prstGeom>
          <a:noFill/>
          <a:extLst>
            <a:ext uri="{909E8E84-426E-40DD-AFC4-6F175D3DCCD1}">
              <a14:hiddenFill xmlns:a14="http://schemas.microsoft.com/office/drawing/2010/main">
                <a:solidFill>
                  <a:srgbClr val="FFFFFF"/>
                </a:solidFill>
              </a14:hiddenFill>
            </a:ext>
          </a:extLst>
        </p:spPr>
      </p:pic>
      <p:pic>
        <p:nvPicPr>
          <p:cNvPr id="1034" name="Picture 10" descr="Portrait of Thiloka Edirisooriya">
            <a:extLst>
              <a:ext uri="{FF2B5EF4-FFF2-40B4-BE49-F238E27FC236}">
                <a16:creationId xmlns:a16="http://schemas.microsoft.com/office/drawing/2014/main" id="{763DD945-BF23-2939-F67E-F9D8826A30F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536849" y="3302554"/>
            <a:ext cx="658368" cy="822246"/>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79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05B87-B457-62BE-0C1C-7295A82B45FB}"/>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DBD38DB0-99E9-4A40-1525-724D76254D9D}"/>
              </a:ext>
            </a:extLst>
          </p:cNvPr>
          <p:cNvSpPr>
            <a:spLocks noGrp="1"/>
          </p:cNvSpPr>
          <p:nvPr>
            <p:ph idx="1"/>
          </p:nvPr>
        </p:nvSpPr>
        <p:spPr>
          <a:xfrm>
            <a:off x="103851" y="1107439"/>
            <a:ext cx="11924025" cy="4875671"/>
          </a:xfrm>
        </p:spPr>
        <p:txBody>
          <a:bodyPr>
            <a:normAutofit/>
          </a:bodyPr>
          <a:lstStyle/>
          <a:p>
            <a:pPr marL="457200" lvl="0" indent="-457200">
              <a:buFont typeface="+mj-lt"/>
              <a:buAutoNum type="arabicPeriod"/>
            </a:pPr>
            <a:r>
              <a:rPr lang="en-US" sz="2400" b="1" dirty="0"/>
              <a:t>Produced water is both a management challenge and a potential water resource</a:t>
            </a:r>
            <a:r>
              <a:rPr lang="en-US" sz="2400" dirty="0"/>
              <a:t>, creating a reason to evaluate additional management options.</a:t>
            </a:r>
            <a:br>
              <a:rPr lang="en-US" sz="2400" dirty="0"/>
            </a:br>
            <a:endParaRPr lang="en-US" sz="2400" dirty="0"/>
          </a:p>
          <a:p>
            <a:pPr marL="457200" lvl="0" indent="-457200">
              <a:buFont typeface="+mj-lt"/>
              <a:buAutoNum type="arabicPeriod"/>
            </a:pPr>
            <a:r>
              <a:rPr lang="en-US" sz="2400" b="1" dirty="0"/>
              <a:t>Advanced, multi-barrier treatment can substantially improve produced-water quality</a:t>
            </a:r>
            <a:r>
              <a:rPr lang="en-US" sz="2400" dirty="0"/>
              <a:t>, but treatment must be designed and validated for the intended use.</a:t>
            </a:r>
            <a:br>
              <a:rPr lang="en-US" sz="2400" dirty="0"/>
            </a:br>
            <a:endParaRPr lang="en-US" sz="2400" dirty="0"/>
          </a:p>
          <a:p>
            <a:pPr marL="457200" lvl="0" indent="-457200">
              <a:buFont typeface="+mj-lt"/>
              <a:buAutoNum type="arabicPeriod"/>
            </a:pPr>
            <a:r>
              <a:rPr lang="en-US" sz="2400" b="1" dirty="0"/>
              <a:t>Important scientific questions and uncertainties remain</a:t>
            </a:r>
            <a:r>
              <a:rPr lang="en-US" sz="2400" dirty="0"/>
              <a:t>, particularly around long-term effects, presence of compounds outside the targeted NPDES+ list, and long-term treatment performance and reliability at scale.</a:t>
            </a:r>
            <a:br>
              <a:rPr lang="en-US" sz="2400" dirty="0"/>
            </a:br>
            <a:endParaRPr lang="en-US" sz="2400" dirty="0"/>
          </a:p>
          <a:p>
            <a:pPr marL="457200" lvl="0" indent="-457200">
              <a:buFont typeface="+mj-lt"/>
              <a:buAutoNum type="arabicPeriod"/>
            </a:pPr>
            <a:r>
              <a:rPr lang="en-US" sz="2400" b="1" dirty="0"/>
              <a:t>Not every scientific uncertainty must be resolved before a regulatory framework can be considered.</a:t>
            </a:r>
            <a:r>
              <a:rPr lang="en-US" sz="2400" dirty="0"/>
              <a:t> The existing body of research can inform a structured evaluation of what is known, what remains uncertain.</a:t>
            </a:r>
          </a:p>
        </p:txBody>
      </p:sp>
    </p:spTree>
    <p:extLst>
      <p:ext uri="{BB962C8B-B14F-4D97-AF65-F5344CB8AC3E}">
        <p14:creationId xmlns:p14="http://schemas.microsoft.com/office/powerpoint/2010/main" val="94303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D6347FF-20ED-BB41-B9C1-E5B66AD2B85E}"/>
              </a:ext>
            </a:extLst>
          </p:cNvPr>
          <p:cNvSpPr>
            <a:spLocks noGrp="1"/>
          </p:cNvSpPr>
          <p:nvPr>
            <p:ph sz="half" idx="1"/>
          </p:nvPr>
        </p:nvSpPr>
        <p:spPr>
          <a:xfrm>
            <a:off x="1435395" y="885826"/>
            <a:ext cx="9824484" cy="4919551"/>
          </a:xfrm>
        </p:spPr>
        <p:txBody>
          <a:bodyPr>
            <a:normAutofit fontScale="92500" lnSpcReduction="20000"/>
          </a:bodyPr>
          <a:lstStyle/>
          <a:p>
            <a:pPr marL="0" indent="0" algn="ctr">
              <a:lnSpc>
                <a:spcPct val="100000"/>
              </a:lnSpc>
              <a:spcBef>
                <a:spcPts val="0"/>
              </a:spcBef>
              <a:buNone/>
            </a:pPr>
            <a:r>
              <a:rPr lang="en-US" sz="2600" b="1" dirty="0">
                <a:solidFill>
                  <a:srgbClr val="8C0B42"/>
                </a:solidFill>
              </a:rPr>
              <a:t>New Mexico State University</a:t>
            </a:r>
          </a:p>
          <a:p>
            <a:pPr marL="0" indent="0" algn="ctr">
              <a:lnSpc>
                <a:spcPct val="100000"/>
              </a:lnSpc>
              <a:spcBef>
                <a:spcPts val="0"/>
              </a:spcBef>
              <a:buNone/>
            </a:pPr>
            <a:r>
              <a:rPr lang="en-US" sz="2600" b="1" dirty="0"/>
              <a:t>New Mexico Produced Water Research Consortium (NMPWRC)</a:t>
            </a:r>
          </a:p>
          <a:p>
            <a:pPr marL="0" indent="0" algn="ctr">
              <a:lnSpc>
                <a:spcPct val="100000"/>
              </a:lnSpc>
              <a:spcBef>
                <a:spcPts val="0"/>
              </a:spcBef>
              <a:buNone/>
            </a:pPr>
            <a:r>
              <a:rPr lang="en-US" sz="2600" b="1" dirty="0"/>
              <a:t>College of Engineering Outreach | (575) 646-2913 | </a:t>
            </a:r>
            <a:r>
              <a:rPr lang="en-US" sz="2600" b="1" dirty="0">
                <a:solidFill>
                  <a:srgbClr val="8C0B42"/>
                </a:solidFill>
                <a:hlinkClick r:id="rId2">
                  <a:extLst>
                    <a:ext uri="{A12FA001-AC4F-418D-AE19-62706E023703}">
                      <ahyp:hlinkClr xmlns:ahyp="http://schemas.microsoft.com/office/drawing/2018/hyperlinkcolor" val="tx"/>
                    </a:ext>
                  </a:extLst>
                </a:hlinkClick>
              </a:rPr>
              <a:t>nmpwrc@nmsu.edu</a:t>
            </a:r>
            <a:r>
              <a:rPr lang="en-US" sz="2600" b="1" dirty="0">
                <a:solidFill>
                  <a:srgbClr val="8C0B42"/>
                </a:solidFill>
              </a:rPr>
              <a:t> </a:t>
            </a:r>
          </a:p>
          <a:p>
            <a:pPr marL="0" indent="0">
              <a:lnSpc>
                <a:spcPct val="100000"/>
              </a:lnSpc>
              <a:spcBef>
                <a:spcPts val="0"/>
              </a:spcBef>
              <a:buNone/>
            </a:pPr>
            <a:endParaRPr lang="en-US" sz="1800" b="1" dirty="0">
              <a:hlinkClick r:id="rId3">
                <a:extLst>
                  <a:ext uri="{A12FA001-AC4F-418D-AE19-62706E023703}">
                    <ahyp:hlinkClr xmlns:ahyp="http://schemas.microsoft.com/office/drawing/2018/hyperlinkcolor" val="tx"/>
                  </a:ext>
                </a:extLst>
              </a:hlinkClick>
            </a:endParaRPr>
          </a:p>
          <a:p>
            <a:pPr marL="0" indent="0">
              <a:lnSpc>
                <a:spcPct val="100000"/>
              </a:lnSpc>
              <a:spcBef>
                <a:spcPts val="0"/>
              </a:spcBef>
              <a:buNone/>
            </a:pPr>
            <a:endParaRPr lang="en-US" sz="1900" b="1" dirty="0">
              <a:hlinkClick r:id="rId3">
                <a:extLst>
                  <a:ext uri="{A12FA001-AC4F-418D-AE19-62706E023703}">
                    <ahyp:hlinkClr xmlns:ahyp="http://schemas.microsoft.com/office/drawing/2018/hyperlinkcolor" val="tx"/>
                  </a:ext>
                </a:extLst>
              </a:hlinkClick>
            </a:endParaRPr>
          </a:p>
          <a:p>
            <a:pPr marL="0" indent="0">
              <a:lnSpc>
                <a:spcPct val="100000"/>
              </a:lnSpc>
              <a:spcBef>
                <a:spcPts val="0"/>
              </a:spcBef>
              <a:buNone/>
            </a:pPr>
            <a:r>
              <a:rPr lang="en-US" sz="1900" b="1" dirty="0"/>
              <a:t>Dr. Craig Newtson</a:t>
            </a:r>
          </a:p>
          <a:p>
            <a:pPr marL="0" indent="0">
              <a:lnSpc>
                <a:spcPct val="100000"/>
              </a:lnSpc>
              <a:spcBef>
                <a:spcPts val="0"/>
              </a:spcBef>
              <a:buNone/>
            </a:pPr>
            <a:r>
              <a:rPr lang="en-US" sz="1900" dirty="0"/>
              <a:t>Interim Associate Dean</a:t>
            </a:r>
          </a:p>
          <a:p>
            <a:pPr marL="0" indent="0">
              <a:lnSpc>
                <a:spcPct val="100000"/>
              </a:lnSpc>
              <a:spcBef>
                <a:spcPts val="0"/>
              </a:spcBef>
              <a:buNone/>
            </a:pPr>
            <a:r>
              <a:rPr lang="en-US" sz="1900" dirty="0"/>
              <a:t>Office of Engineering Extension and Outreach</a:t>
            </a:r>
          </a:p>
          <a:p>
            <a:pPr marL="0" indent="0">
              <a:lnSpc>
                <a:spcPct val="100000"/>
              </a:lnSpc>
              <a:spcBef>
                <a:spcPts val="0"/>
              </a:spcBef>
              <a:buNone/>
            </a:pPr>
            <a:r>
              <a:rPr lang="en-US" sz="1900" dirty="0">
                <a:solidFill>
                  <a:srgbClr val="8C0B42"/>
                </a:solidFill>
                <a:hlinkClick r:id="rId4">
                  <a:extLst>
                    <a:ext uri="{A12FA001-AC4F-418D-AE19-62706E023703}">
                      <ahyp:hlinkClr xmlns:ahyp="http://schemas.microsoft.com/office/drawing/2018/hyperlinkcolor" val="tx"/>
                    </a:ext>
                  </a:extLst>
                </a:hlinkClick>
              </a:rPr>
              <a:t>Patsulli@nmsu.edu</a:t>
            </a:r>
            <a:r>
              <a:rPr lang="en-US" sz="1900" dirty="0">
                <a:solidFill>
                  <a:srgbClr val="8C0B42"/>
                </a:solidFill>
              </a:rPr>
              <a:t> </a:t>
            </a:r>
          </a:p>
          <a:p>
            <a:pPr marL="0" indent="0">
              <a:lnSpc>
                <a:spcPct val="100000"/>
              </a:lnSpc>
              <a:spcBef>
                <a:spcPts val="0"/>
              </a:spcBef>
              <a:buNone/>
            </a:pPr>
            <a:endParaRPr lang="en-US" sz="1700" dirty="0"/>
          </a:p>
          <a:p>
            <a:pPr marL="0" indent="0">
              <a:lnSpc>
                <a:spcPct val="100000"/>
              </a:lnSpc>
              <a:spcBef>
                <a:spcPts val="0"/>
              </a:spcBef>
              <a:buNone/>
            </a:pPr>
            <a:endParaRPr lang="en-US" sz="1900" dirty="0"/>
          </a:p>
          <a:p>
            <a:pPr marL="0" indent="0">
              <a:lnSpc>
                <a:spcPct val="100000"/>
              </a:lnSpc>
              <a:spcBef>
                <a:spcPts val="0"/>
              </a:spcBef>
              <a:buNone/>
            </a:pPr>
            <a:r>
              <a:rPr lang="en-US" sz="1900" b="1" dirty="0"/>
              <a:t>Dr. Pei Xu</a:t>
            </a:r>
          </a:p>
          <a:p>
            <a:pPr marL="0" indent="0">
              <a:lnSpc>
                <a:spcPct val="100000"/>
              </a:lnSpc>
              <a:spcBef>
                <a:spcPts val="0"/>
              </a:spcBef>
              <a:buNone/>
            </a:pPr>
            <a:r>
              <a:rPr lang="en-US" sz="1900" dirty="0"/>
              <a:t>Research Director</a:t>
            </a:r>
          </a:p>
          <a:p>
            <a:pPr marL="0" indent="0">
              <a:lnSpc>
                <a:spcPct val="100000"/>
              </a:lnSpc>
              <a:spcBef>
                <a:spcPts val="0"/>
              </a:spcBef>
              <a:buNone/>
            </a:pPr>
            <a:r>
              <a:rPr lang="en-US" sz="1900" dirty="0"/>
              <a:t>Professor, Civil and Environmental Engineering</a:t>
            </a:r>
          </a:p>
          <a:p>
            <a:pPr marL="0" indent="0">
              <a:lnSpc>
                <a:spcPct val="100000"/>
              </a:lnSpc>
              <a:spcBef>
                <a:spcPts val="0"/>
              </a:spcBef>
              <a:buNone/>
            </a:pPr>
            <a:r>
              <a:rPr lang="fr-FR" sz="1900" dirty="0">
                <a:solidFill>
                  <a:srgbClr val="8C0B42"/>
                </a:solidFill>
                <a:hlinkClick r:id="rId5">
                  <a:extLst>
                    <a:ext uri="{A12FA001-AC4F-418D-AE19-62706E023703}">
                      <ahyp:hlinkClr xmlns:ahyp="http://schemas.microsoft.com/office/drawing/2018/hyperlinkcolor" val="tx"/>
                    </a:ext>
                  </a:extLst>
                </a:hlinkClick>
              </a:rPr>
              <a:t>pxu@nmsu.edu</a:t>
            </a:r>
            <a:r>
              <a:rPr lang="fr-FR" sz="1900" dirty="0">
                <a:solidFill>
                  <a:srgbClr val="8C0B42"/>
                </a:solidFill>
              </a:rPr>
              <a:t> </a:t>
            </a:r>
          </a:p>
          <a:p>
            <a:pPr marL="0" indent="0">
              <a:lnSpc>
                <a:spcPct val="100000"/>
              </a:lnSpc>
              <a:spcBef>
                <a:spcPts val="0"/>
              </a:spcBef>
              <a:buNone/>
            </a:pPr>
            <a:endParaRPr lang="en-US" sz="1700" dirty="0"/>
          </a:p>
          <a:p>
            <a:pPr marL="0" indent="0">
              <a:lnSpc>
                <a:spcPct val="100000"/>
              </a:lnSpc>
              <a:spcBef>
                <a:spcPts val="0"/>
              </a:spcBef>
              <a:buNone/>
            </a:pPr>
            <a:endParaRPr lang="en-US" sz="1900" dirty="0"/>
          </a:p>
          <a:p>
            <a:pPr marL="0" indent="0">
              <a:lnSpc>
                <a:spcPct val="100000"/>
              </a:lnSpc>
              <a:spcBef>
                <a:spcPts val="0"/>
              </a:spcBef>
              <a:buNone/>
            </a:pPr>
            <a:r>
              <a:rPr lang="en-US" sz="1900" b="1" dirty="0"/>
              <a:t>Dr. Zach Stoll</a:t>
            </a:r>
          </a:p>
          <a:p>
            <a:pPr marL="0" indent="0">
              <a:lnSpc>
                <a:spcPct val="100000"/>
              </a:lnSpc>
              <a:spcBef>
                <a:spcPts val="0"/>
              </a:spcBef>
              <a:buNone/>
            </a:pPr>
            <a:r>
              <a:rPr lang="en-US" sz="1900" dirty="0"/>
              <a:t>Assistant Director</a:t>
            </a:r>
          </a:p>
          <a:p>
            <a:pPr marL="0" indent="0">
              <a:lnSpc>
                <a:spcPct val="100000"/>
              </a:lnSpc>
              <a:spcBef>
                <a:spcPts val="0"/>
              </a:spcBef>
              <a:buNone/>
            </a:pPr>
            <a:r>
              <a:rPr lang="en-US" sz="1900" dirty="0">
                <a:solidFill>
                  <a:srgbClr val="8C0B42"/>
                </a:solidFill>
                <a:hlinkClick r:id="rId6">
                  <a:extLst>
                    <a:ext uri="{A12FA001-AC4F-418D-AE19-62706E023703}">
                      <ahyp:hlinkClr xmlns:ahyp="http://schemas.microsoft.com/office/drawing/2018/hyperlinkcolor" val="tx"/>
                    </a:ext>
                  </a:extLst>
                </a:hlinkClick>
              </a:rPr>
              <a:t>zstoll@nmsu.edu</a:t>
            </a:r>
            <a:endParaRPr lang="en-US" sz="1900" dirty="0">
              <a:solidFill>
                <a:srgbClr val="8C0B42"/>
              </a:solidFill>
            </a:endParaRPr>
          </a:p>
          <a:p>
            <a:pPr marL="0" indent="0">
              <a:lnSpc>
                <a:spcPct val="100000"/>
              </a:lnSpc>
              <a:spcBef>
                <a:spcPts val="0"/>
              </a:spcBef>
              <a:buNone/>
            </a:pPr>
            <a:endParaRPr lang="en-US" sz="1600" dirty="0">
              <a:solidFill>
                <a:srgbClr val="077F9D"/>
              </a:solidFill>
            </a:endParaRPr>
          </a:p>
          <a:p>
            <a:pPr marL="0" indent="0">
              <a:buNone/>
            </a:pPr>
            <a:endParaRPr lang="en-US" sz="1800" dirty="0"/>
          </a:p>
        </p:txBody>
      </p:sp>
      <p:sp>
        <p:nvSpPr>
          <p:cNvPr id="3" name="Title 2">
            <a:extLst>
              <a:ext uri="{FF2B5EF4-FFF2-40B4-BE49-F238E27FC236}">
                <a16:creationId xmlns:a16="http://schemas.microsoft.com/office/drawing/2014/main" id="{F45C33BA-3CD1-461A-9CEA-0403FB8678C0}"/>
              </a:ext>
            </a:extLst>
          </p:cNvPr>
          <p:cNvSpPr>
            <a:spLocks noGrp="1"/>
          </p:cNvSpPr>
          <p:nvPr>
            <p:ph type="title"/>
          </p:nvPr>
        </p:nvSpPr>
        <p:spPr/>
        <p:txBody>
          <a:bodyPr/>
          <a:lstStyle/>
          <a:p>
            <a:r>
              <a:rPr lang="en-US" dirty="0"/>
              <a:t>Contact Information</a:t>
            </a:r>
          </a:p>
        </p:txBody>
      </p:sp>
      <p:pic>
        <p:nvPicPr>
          <p:cNvPr id="4" name="Picture 3">
            <a:extLst>
              <a:ext uri="{FF2B5EF4-FFF2-40B4-BE49-F238E27FC236}">
                <a16:creationId xmlns:a16="http://schemas.microsoft.com/office/drawing/2014/main" id="{E34E10AC-F0AA-4F1F-A2FB-5F614CF6073C}"/>
              </a:ext>
            </a:extLst>
          </p:cNvPr>
          <p:cNvPicPr>
            <a:picLocks noChangeAspect="1"/>
          </p:cNvPicPr>
          <p:nvPr/>
        </p:nvPicPr>
        <p:blipFill>
          <a:blip r:embed="rId7"/>
          <a:stretch>
            <a:fillRect/>
          </a:stretch>
        </p:blipFill>
        <p:spPr>
          <a:xfrm>
            <a:off x="8464326" y="2864329"/>
            <a:ext cx="1979548" cy="19795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26205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54B69C-B681-2F49-DD68-649A72E0E3D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DDAB711-D951-9475-6816-92BE67AB465A}"/>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B3AFABB-ABE5-D285-92B7-200804CAA0F3}"/>
              </a:ext>
            </a:extLst>
          </p:cNvPr>
          <p:cNvSpPr>
            <a:spLocks noGrp="1"/>
          </p:cNvSpPr>
          <p:nvPr>
            <p:ph type="title"/>
          </p:nvPr>
        </p:nvSpPr>
        <p:spPr>
          <a:xfrm>
            <a:off x="103851" y="-34657"/>
            <a:ext cx="11924025" cy="4018027"/>
          </a:xfrm>
        </p:spPr>
        <p:txBody>
          <a:bodyPr>
            <a:noAutofit/>
          </a:bodyPr>
          <a:lstStyle/>
          <a:p>
            <a:pPr algn="ctr"/>
            <a:r>
              <a:rPr lang="en-US" sz="7200" dirty="0"/>
              <a:t>Thank You!</a:t>
            </a:r>
            <a:br>
              <a:rPr lang="en-US" sz="7200" dirty="0"/>
            </a:br>
            <a:br>
              <a:rPr lang="en-US" sz="7200" dirty="0"/>
            </a:br>
            <a:endParaRPr lang="en-US" sz="7200" dirty="0">
              <a:solidFill>
                <a:schemeClr val="bg1"/>
              </a:solidFill>
            </a:endParaRPr>
          </a:p>
        </p:txBody>
      </p:sp>
    </p:spTree>
    <p:extLst>
      <p:ext uri="{BB962C8B-B14F-4D97-AF65-F5344CB8AC3E}">
        <p14:creationId xmlns:p14="http://schemas.microsoft.com/office/powerpoint/2010/main" val="1091526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0EC3-950D-BE4E-B27F-ACE91A788CA5}"/>
              </a:ext>
            </a:extLst>
          </p:cNvPr>
          <p:cNvSpPr>
            <a:spLocks noGrp="1"/>
          </p:cNvSpPr>
          <p:nvPr>
            <p:ph type="title"/>
          </p:nvPr>
        </p:nvSpPr>
        <p:spPr/>
        <p:txBody>
          <a:bodyPr/>
          <a:lstStyle/>
          <a:p>
            <a:r>
              <a:rPr lang="en-US" dirty="0"/>
              <a:t>Extra Slides</a:t>
            </a:r>
          </a:p>
        </p:txBody>
      </p:sp>
      <p:sp>
        <p:nvSpPr>
          <p:cNvPr id="3" name="Content Placeholder 2">
            <a:extLst>
              <a:ext uri="{FF2B5EF4-FFF2-40B4-BE49-F238E27FC236}">
                <a16:creationId xmlns:a16="http://schemas.microsoft.com/office/drawing/2014/main" id="{D9E219FC-66C4-2538-DC80-FD1E6082C7E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31253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374D5-9A8D-D179-70FC-76041C8774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3E0FCC-8083-F6D9-CB1A-5364949B56E7}"/>
              </a:ext>
            </a:extLst>
          </p:cNvPr>
          <p:cNvSpPr>
            <a:spLocks noGrp="1"/>
          </p:cNvSpPr>
          <p:nvPr>
            <p:ph type="title"/>
          </p:nvPr>
        </p:nvSpPr>
        <p:spPr/>
        <p:txBody>
          <a:bodyPr>
            <a:normAutofit/>
          </a:bodyPr>
          <a:lstStyle/>
          <a:p>
            <a:r>
              <a:rPr lang="en-US" sz="3000" dirty="0"/>
              <a:t>NM Produced Water Volumes by Year (2026 OCD Data)</a:t>
            </a:r>
            <a:endParaRPr lang="en-US" sz="3000" dirty="0">
              <a:highlight>
                <a:srgbClr val="FFFF00"/>
              </a:highlight>
            </a:endParaRPr>
          </a:p>
        </p:txBody>
      </p:sp>
      <p:sp>
        <p:nvSpPr>
          <p:cNvPr id="6" name="TextBox 5">
            <a:extLst>
              <a:ext uri="{FF2B5EF4-FFF2-40B4-BE49-F238E27FC236}">
                <a16:creationId xmlns:a16="http://schemas.microsoft.com/office/drawing/2014/main" id="{17F822AE-0828-6B46-BE6C-FFCCABD54C8A}"/>
              </a:ext>
            </a:extLst>
          </p:cNvPr>
          <p:cNvSpPr txBox="1"/>
          <p:nvPr/>
        </p:nvSpPr>
        <p:spPr>
          <a:xfrm>
            <a:off x="103851" y="6513651"/>
            <a:ext cx="3494867" cy="246221"/>
          </a:xfrm>
          <a:prstGeom prst="rect">
            <a:avLst/>
          </a:prstGeom>
          <a:noFill/>
        </p:spPr>
        <p:txBody>
          <a:bodyPr wrap="none" rtlCol="0">
            <a:spAutoFit/>
          </a:bodyPr>
          <a:lstStyle/>
          <a:p>
            <a:r>
              <a:rPr lang="en-US" sz="1000" dirty="0">
                <a:solidFill>
                  <a:schemeClr val="accent3">
                    <a:lumMod val="60000"/>
                    <a:lumOff val="40000"/>
                  </a:schemeClr>
                </a:solidFill>
              </a:rPr>
              <a:t>Source: https://</a:t>
            </a:r>
            <a:r>
              <a:rPr lang="en-US" sz="1000" dirty="0" err="1">
                <a:solidFill>
                  <a:schemeClr val="accent3">
                    <a:lumMod val="60000"/>
                    <a:lumOff val="40000"/>
                  </a:schemeClr>
                </a:solidFill>
              </a:rPr>
              <a:t>www.emnrd.nm.gov</a:t>
            </a:r>
            <a:r>
              <a:rPr lang="en-US" sz="1000" dirty="0">
                <a:solidFill>
                  <a:schemeClr val="accent3">
                    <a:lumMod val="60000"/>
                    <a:lumOff val="40000"/>
                  </a:schemeClr>
                </a:solidFill>
              </a:rPr>
              <a:t>/</a:t>
            </a:r>
            <a:r>
              <a:rPr lang="en-US" sz="1000" dirty="0" err="1">
                <a:solidFill>
                  <a:schemeClr val="accent3">
                    <a:lumMod val="60000"/>
                    <a:lumOff val="40000"/>
                  </a:schemeClr>
                </a:solidFill>
              </a:rPr>
              <a:t>ocd</a:t>
            </a:r>
            <a:r>
              <a:rPr lang="en-US" sz="1000" dirty="0">
                <a:solidFill>
                  <a:schemeClr val="accent3">
                    <a:lumMod val="60000"/>
                    <a:lumOff val="40000"/>
                  </a:schemeClr>
                </a:solidFill>
              </a:rPr>
              <a:t>/</a:t>
            </a:r>
            <a:r>
              <a:rPr lang="en-US" sz="1000" dirty="0" err="1">
                <a:solidFill>
                  <a:schemeClr val="accent3">
                    <a:lumMod val="60000"/>
                    <a:lumOff val="40000"/>
                  </a:schemeClr>
                </a:solidFill>
              </a:rPr>
              <a:t>ocd</a:t>
            </a:r>
            <a:r>
              <a:rPr lang="en-US" sz="1000" dirty="0">
                <a:solidFill>
                  <a:schemeClr val="accent3">
                    <a:lumMod val="60000"/>
                    <a:lumOff val="40000"/>
                  </a:schemeClr>
                </a:solidFill>
              </a:rPr>
              <a:t>-data/statistics/</a:t>
            </a:r>
          </a:p>
        </p:txBody>
      </p:sp>
      <p:graphicFrame>
        <p:nvGraphicFramePr>
          <p:cNvPr id="21" name="Chart 20">
            <a:extLst>
              <a:ext uri="{FF2B5EF4-FFF2-40B4-BE49-F238E27FC236}">
                <a16:creationId xmlns:a16="http://schemas.microsoft.com/office/drawing/2014/main" id="{639CB415-4B05-09A5-F46B-B8EE9BB2886B}"/>
              </a:ext>
            </a:extLst>
          </p:cNvPr>
          <p:cNvGraphicFramePr>
            <a:graphicFrameLocks/>
          </p:cNvGraphicFramePr>
          <p:nvPr/>
        </p:nvGraphicFramePr>
        <p:xfrm>
          <a:off x="514830" y="937452"/>
          <a:ext cx="10450285" cy="52945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9953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839F-58DD-C3B3-AEA0-A58A4F6BB5FC}"/>
              </a:ext>
            </a:extLst>
          </p:cNvPr>
          <p:cNvSpPr>
            <a:spLocks noGrp="1"/>
          </p:cNvSpPr>
          <p:nvPr>
            <p:ph type="title"/>
          </p:nvPr>
        </p:nvSpPr>
        <p:spPr/>
        <p:txBody>
          <a:bodyPr>
            <a:normAutofit/>
          </a:bodyPr>
          <a:lstStyle/>
          <a:p>
            <a:r>
              <a:rPr lang="en-US" sz="3000" dirty="0"/>
              <a:t>Progress in R&amp;T Space – 2024 Tarazona et al (a, b)</a:t>
            </a:r>
          </a:p>
        </p:txBody>
      </p:sp>
      <p:pic>
        <p:nvPicPr>
          <p:cNvPr id="4" name="Picture 3">
            <a:extLst>
              <a:ext uri="{FF2B5EF4-FFF2-40B4-BE49-F238E27FC236}">
                <a16:creationId xmlns:a16="http://schemas.microsoft.com/office/drawing/2014/main" id="{5C5A9188-BFEF-6BC4-9B92-119D78FC0EF1}"/>
              </a:ext>
            </a:extLst>
          </p:cNvPr>
          <p:cNvPicPr>
            <a:picLocks noChangeAspect="1"/>
          </p:cNvPicPr>
          <p:nvPr/>
        </p:nvPicPr>
        <p:blipFill>
          <a:blip r:embed="rId3"/>
          <a:stretch>
            <a:fillRect/>
          </a:stretch>
        </p:blipFill>
        <p:spPr>
          <a:xfrm>
            <a:off x="283580" y="899763"/>
            <a:ext cx="5222443" cy="3812228"/>
          </a:xfrm>
          <a:prstGeom prst="rect">
            <a:avLst/>
          </a:prstGeom>
        </p:spPr>
      </p:pic>
      <p:sp>
        <p:nvSpPr>
          <p:cNvPr id="7" name="TextBox 6">
            <a:extLst>
              <a:ext uri="{FF2B5EF4-FFF2-40B4-BE49-F238E27FC236}">
                <a16:creationId xmlns:a16="http://schemas.microsoft.com/office/drawing/2014/main" id="{F92EFB58-1DBF-B829-A71C-0402FD449054}"/>
              </a:ext>
            </a:extLst>
          </p:cNvPr>
          <p:cNvSpPr txBox="1"/>
          <p:nvPr/>
        </p:nvSpPr>
        <p:spPr>
          <a:xfrm>
            <a:off x="283581" y="4675791"/>
            <a:ext cx="5332838" cy="1246495"/>
          </a:xfrm>
          <a:prstGeom prst="rect">
            <a:avLst/>
          </a:prstGeom>
          <a:noFill/>
        </p:spPr>
        <p:txBody>
          <a:bodyPr wrap="square" rtlCol="0">
            <a:spAutoFit/>
          </a:bodyPr>
          <a:lstStyle/>
          <a:p>
            <a:pPr marL="285750" indent="-285750">
              <a:buFont typeface="Arial" panose="020B0604020202020204" pitchFamily="34" charset="0"/>
              <a:buChar char="•"/>
            </a:pPr>
            <a:r>
              <a:rPr lang="en-US" sz="1500" dirty="0"/>
              <a:t>Evaluated toxicity of model organisms across 4 trophic levels (algae, bacteria, invertebrates, fish embryos). </a:t>
            </a:r>
          </a:p>
          <a:p>
            <a:pPr marL="285750" indent="-285750">
              <a:buFont typeface="Arial" panose="020B0604020202020204" pitchFamily="34" charset="0"/>
              <a:buChar char="•"/>
            </a:pPr>
            <a:r>
              <a:rPr lang="en-US" sz="1500" dirty="0"/>
              <a:t>System removed &gt;99% salts, 60–100% metals, ~93% ammonia and, 43–60% organics.</a:t>
            </a:r>
          </a:p>
          <a:p>
            <a:pPr marL="285750" indent="-285750">
              <a:buFont typeface="Arial" panose="020B0604020202020204" pitchFamily="34" charset="0"/>
              <a:buChar char="•"/>
            </a:pPr>
            <a:r>
              <a:rPr lang="en-US" sz="1500" dirty="0"/>
              <a:t>Distillate still toxic and led to failed WET tests.</a:t>
            </a:r>
          </a:p>
        </p:txBody>
      </p:sp>
      <p:sp>
        <p:nvSpPr>
          <p:cNvPr id="8" name="TextBox 7">
            <a:extLst>
              <a:ext uri="{FF2B5EF4-FFF2-40B4-BE49-F238E27FC236}">
                <a16:creationId xmlns:a16="http://schemas.microsoft.com/office/drawing/2014/main" id="{14A08430-DFB9-392B-1169-CFD0DECB45AE}"/>
              </a:ext>
            </a:extLst>
          </p:cNvPr>
          <p:cNvSpPr txBox="1"/>
          <p:nvPr/>
        </p:nvSpPr>
        <p:spPr>
          <a:xfrm>
            <a:off x="6216267" y="4672858"/>
            <a:ext cx="5512495" cy="1477328"/>
          </a:xfrm>
          <a:prstGeom prst="rect">
            <a:avLst/>
          </a:prstGeom>
          <a:noFill/>
        </p:spPr>
        <p:txBody>
          <a:bodyPr wrap="square" rtlCol="0">
            <a:spAutoFit/>
          </a:bodyPr>
          <a:lstStyle/>
          <a:p>
            <a:pPr marL="285750" indent="-285750">
              <a:buFont typeface="Arial" panose="020B0604020202020204" pitchFamily="34" charset="0"/>
              <a:buChar char="•"/>
            </a:pPr>
            <a:r>
              <a:rPr lang="en-US" sz="1500" dirty="0"/>
              <a:t>Same experimental set up but added post-treatment as GAC + zeolite.</a:t>
            </a:r>
          </a:p>
          <a:p>
            <a:pPr marL="285750" indent="-285750">
              <a:buFont typeface="Arial" panose="020B0604020202020204" pitchFamily="34" charset="0"/>
              <a:buChar char="•"/>
            </a:pPr>
            <a:r>
              <a:rPr lang="en-US" sz="1500" dirty="0"/>
              <a:t>Re-evaluated toxicity of the same model organisms across 4 trophic levels (algae, bacteria, invertebrates, fish embryos). </a:t>
            </a:r>
          </a:p>
          <a:p>
            <a:pPr marL="285750" indent="-285750">
              <a:buFont typeface="Arial" panose="020B0604020202020204" pitchFamily="34" charset="0"/>
              <a:buChar char="•"/>
            </a:pPr>
            <a:r>
              <a:rPr lang="en-US" sz="1500" dirty="0"/>
              <a:t>Polished distillate was non-toxic across the board and led to passing WET tests.</a:t>
            </a:r>
          </a:p>
        </p:txBody>
      </p:sp>
      <p:pic>
        <p:nvPicPr>
          <p:cNvPr id="3" name="Picture 2">
            <a:extLst>
              <a:ext uri="{FF2B5EF4-FFF2-40B4-BE49-F238E27FC236}">
                <a16:creationId xmlns:a16="http://schemas.microsoft.com/office/drawing/2014/main" id="{03B4B8C1-2E7A-6B2E-F141-E06854668E4F}"/>
              </a:ext>
            </a:extLst>
          </p:cNvPr>
          <p:cNvPicPr>
            <a:picLocks noChangeAspect="1"/>
          </p:cNvPicPr>
          <p:nvPr/>
        </p:nvPicPr>
        <p:blipFill>
          <a:blip r:embed="rId4"/>
          <a:stretch>
            <a:fillRect/>
          </a:stretch>
        </p:blipFill>
        <p:spPr>
          <a:xfrm>
            <a:off x="6441846" y="817763"/>
            <a:ext cx="4945624" cy="3898316"/>
          </a:xfrm>
          <a:prstGeom prst="rect">
            <a:avLst/>
          </a:prstGeom>
        </p:spPr>
      </p:pic>
    </p:spTree>
    <p:extLst>
      <p:ext uri="{BB962C8B-B14F-4D97-AF65-F5344CB8AC3E}">
        <p14:creationId xmlns:p14="http://schemas.microsoft.com/office/powerpoint/2010/main" val="26910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dissolv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dissolv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dissolv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par>
                                <p:cTn id="28" presetID="9" presetClass="entr" presetSubtype="0" fill="hold" nodeType="with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dissolve">
                                      <p:cBhvr>
                                        <p:cTn id="30" dur="5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dissolve">
                                      <p:cBhvr>
                                        <p:cTn id="35" dur="500"/>
                                        <p:tgtEl>
                                          <p:spTgt spid="8">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8">
                                            <p:txEl>
                                              <p:pRg st="2" end="2"/>
                                            </p:txEl>
                                          </p:spTgt>
                                        </p:tgtEl>
                                        <p:attrNameLst>
                                          <p:attrName>style.visibility</p:attrName>
                                        </p:attrNameLst>
                                      </p:cBhvr>
                                      <p:to>
                                        <p:strVal val="visible"/>
                                      </p:to>
                                    </p:set>
                                    <p:animEffect transition="in" filter="dissolve">
                                      <p:cBhvr>
                                        <p:cTn id="4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84393-A706-38A2-01AF-032047497E76}"/>
              </a:ext>
            </a:extLst>
          </p:cNvPr>
          <p:cNvSpPr>
            <a:spLocks noGrp="1"/>
          </p:cNvSpPr>
          <p:nvPr>
            <p:ph type="title"/>
          </p:nvPr>
        </p:nvSpPr>
        <p:spPr/>
        <p:txBody>
          <a:bodyPr>
            <a:normAutofit/>
          </a:bodyPr>
          <a:lstStyle/>
          <a:p>
            <a:r>
              <a:rPr lang="en-US" sz="3000" dirty="0"/>
              <a:t>Progress in R&amp;T Space – 2025 Wijekoon et al</a:t>
            </a:r>
          </a:p>
        </p:txBody>
      </p:sp>
      <p:sp>
        <p:nvSpPr>
          <p:cNvPr id="3" name="Content Placeholder 2">
            <a:extLst>
              <a:ext uri="{FF2B5EF4-FFF2-40B4-BE49-F238E27FC236}">
                <a16:creationId xmlns:a16="http://schemas.microsoft.com/office/drawing/2014/main" id="{C297BA53-D833-518E-E6D4-3D562F6E20FB}"/>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35D9718-3274-355C-6E9F-BA88F7AA7BF4}"/>
              </a:ext>
            </a:extLst>
          </p:cNvPr>
          <p:cNvSpPr txBox="1"/>
          <p:nvPr/>
        </p:nvSpPr>
        <p:spPr>
          <a:xfrm>
            <a:off x="317043" y="4371403"/>
            <a:ext cx="5413906" cy="1938992"/>
          </a:xfrm>
          <a:prstGeom prst="rect">
            <a:avLst/>
          </a:prstGeom>
          <a:noFill/>
        </p:spPr>
        <p:txBody>
          <a:bodyPr wrap="square" rtlCol="0">
            <a:spAutoFit/>
          </a:bodyPr>
          <a:lstStyle/>
          <a:p>
            <a:pPr marL="285750" indent="-285750">
              <a:buFont typeface="Arial" panose="020B0604020202020204" pitchFamily="34" charset="0"/>
              <a:buChar char="•"/>
            </a:pPr>
            <a:r>
              <a:rPr lang="en-US" sz="1500" dirty="0"/>
              <a:t>Does polished PW have an impact on the genetic level?</a:t>
            </a:r>
          </a:p>
          <a:p>
            <a:pPr marL="285750" indent="-285750">
              <a:buFont typeface="Arial" panose="020B0604020202020204" pitchFamily="34" charset="0"/>
              <a:buChar char="•"/>
            </a:pPr>
            <a:r>
              <a:rPr lang="en-US" sz="1500" dirty="0"/>
              <a:t>Evaluated same LTD water + MVR</a:t>
            </a:r>
          </a:p>
          <a:p>
            <a:pPr marL="742950" lvl="1" indent="-285750">
              <a:buFont typeface="Arial" panose="020B0604020202020204" pitchFamily="34" charset="0"/>
              <a:buChar char="•"/>
            </a:pPr>
            <a:r>
              <a:rPr lang="en-US" sz="1500" dirty="0"/>
              <a:t>clean brine, </a:t>
            </a:r>
          </a:p>
          <a:p>
            <a:pPr marL="742950" lvl="1" indent="-285750">
              <a:buFont typeface="Arial" panose="020B0604020202020204" pitchFamily="34" charset="0"/>
              <a:buChar char="•"/>
            </a:pPr>
            <a:r>
              <a:rPr lang="en-US" sz="1500" dirty="0"/>
              <a:t>distillate, and </a:t>
            </a:r>
          </a:p>
          <a:p>
            <a:pPr marL="742950" lvl="1" indent="-285750">
              <a:buFont typeface="Arial" panose="020B0604020202020204" pitchFamily="34" charset="0"/>
              <a:buChar char="•"/>
            </a:pPr>
            <a:r>
              <a:rPr lang="en-US" sz="1500" dirty="0"/>
              <a:t>purified PW</a:t>
            </a:r>
          </a:p>
          <a:p>
            <a:pPr marL="285750" indent="-285750">
              <a:buFont typeface="Arial" panose="020B0604020202020204" pitchFamily="34" charset="0"/>
              <a:buChar char="•"/>
            </a:pPr>
            <a:r>
              <a:rPr lang="en-US" sz="1500" dirty="0"/>
              <a:t>3 human cell lines (kidney, intestinal, breast cancer)</a:t>
            </a:r>
          </a:p>
          <a:p>
            <a:pPr marL="285750" indent="-285750">
              <a:buFont typeface="Arial" panose="020B0604020202020204" pitchFamily="34" charset="0"/>
              <a:buChar char="•"/>
            </a:pPr>
            <a:r>
              <a:rPr lang="en-US" sz="1500" dirty="0"/>
              <a:t>Looked at 7 biomarkers/genes (cell viability, mitochondrial, ATP, LDH, nitrite, </a:t>
            </a:r>
            <a:r>
              <a:rPr lang="en-US" sz="1500" dirty="0" err="1"/>
              <a:t>AhR</a:t>
            </a:r>
            <a:r>
              <a:rPr lang="en-US" sz="1500" dirty="0"/>
              <a:t>, estradiol)</a:t>
            </a:r>
          </a:p>
        </p:txBody>
      </p:sp>
      <p:pic>
        <p:nvPicPr>
          <p:cNvPr id="6" name="Picture 5">
            <a:extLst>
              <a:ext uri="{FF2B5EF4-FFF2-40B4-BE49-F238E27FC236}">
                <a16:creationId xmlns:a16="http://schemas.microsoft.com/office/drawing/2014/main" id="{A35585EE-26CF-B12D-4374-312ECA6C82DA}"/>
              </a:ext>
            </a:extLst>
          </p:cNvPr>
          <p:cNvPicPr>
            <a:picLocks noChangeAspect="1"/>
          </p:cNvPicPr>
          <p:nvPr/>
        </p:nvPicPr>
        <p:blipFill>
          <a:blip r:embed="rId3"/>
          <a:stretch>
            <a:fillRect/>
          </a:stretch>
        </p:blipFill>
        <p:spPr>
          <a:xfrm>
            <a:off x="469507" y="745976"/>
            <a:ext cx="5051990" cy="3593528"/>
          </a:xfrm>
          <a:prstGeom prst="rect">
            <a:avLst/>
          </a:prstGeom>
        </p:spPr>
      </p:pic>
    </p:spTree>
    <p:extLst>
      <p:ext uri="{BB962C8B-B14F-4D97-AF65-F5344CB8AC3E}">
        <p14:creationId xmlns:p14="http://schemas.microsoft.com/office/powerpoint/2010/main" val="62170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ssolv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dissolve">
                                      <p:cBhvr>
                                        <p:cTn id="17" dur="500"/>
                                        <p:tgtEl>
                                          <p:spTgt spid="5">
                                            <p:txEl>
                                              <p:pRg st="1" end="1"/>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dissolve">
                                      <p:cBhvr>
                                        <p:cTn id="20" dur="500"/>
                                        <p:tgtEl>
                                          <p:spTgt spid="5">
                                            <p:txEl>
                                              <p:pRg st="2" end="2"/>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dissolve">
                                      <p:cBhvr>
                                        <p:cTn id="23" dur="500"/>
                                        <p:tgtEl>
                                          <p:spTgt spid="5">
                                            <p:txEl>
                                              <p:pRg st="3" end="3"/>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dissolve">
                                      <p:cBhvr>
                                        <p:cTn id="26" dur="500"/>
                                        <p:tgtEl>
                                          <p:spTgt spid="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dissolve">
                                      <p:cBhvr>
                                        <p:cTn id="31" dur="500"/>
                                        <p:tgtEl>
                                          <p:spTgt spid="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xEl>
                                              <p:pRg st="6" end="6"/>
                                            </p:txEl>
                                          </p:spTgt>
                                        </p:tgtEl>
                                        <p:attrNameLst>
                                          <p:attrName>style.visibility</p:attrName>
                                        </p:attrNameLst>
                                      </p:cBhvr>
                                      <p:to>
                                        <p:strVal val="visible"/>
                                      </p:to>
                                    </p:set>
                                    <p:animEffect transition="in" filter="dissolve">
                                      <p:cBhvr>
                                        <p:cTn id="36"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E51B526-ACED-E9EE-36FD-7233984A93E5}"/>
              </a:ext>
            </a:extLst>
          </p:cNvPr>
          <p:cNvSpPr/>
          <p:nvPr/>
        </p:nvSpPr>
        <p:spPr>
          <a:xfrm>
            <a:off x="0" y="854926"/>
            <a:ext cx="12192000" cy="60030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 name="Table 21">
            <a:extLst>
              <a:ext uri="{FF2B5EF4-FFF2-40B4-BE49-F238E27FC236}">
                <a16:creationId xmlns:a16="http://schemas.microsoft.com/office/drawing/2014/main" id="{D2D5790B-0302-B0A9-075E-ADB87630E69A}"/>
              </a:ext>
            </a:extLst>
          </p:cNvPr>
          <p:cNvGraphicFramePr>
            <a:graphicFrameLocks noGrp="1"/>
          </p:cNvGraphicFramePr>
          <p:nvPr/>
        </p:nvGraphicFramePr>
        <p:xfrm>
          <a:off x="185981" y="893104"/>
          <a:ext cx="11623090" cy="5677267"/>
        </p:xfrm>
        <a:graphic>
          <a:graphicData uri="http://schemas.openxmlformats.org/drawingml/2006/table">
            <a:tbl>
              <a:tblPr firstRow="1" bandRow="1">
                <a:tableStyleId>{073A0DAA-6AF3-43AB-8588-CEC1D06C72B9}</a:tableStyleId>
              </a:tblPr>
              <a:tblGrid>
                <a:gridCol w="1769373">
                  <a:extLst>
                    <a:ext uri="{9D8B030D-6E8A-4147-A177-3AD203B41FA5}">
                      <a16:colId xmlns:a16="http://schemas.microsoft.com/office/drawing/2014/main" val="3482154978"/>
                    </a:ext>
                  </a:extLst>
                </a:gridCol>
                <a:gridCol w="1672659">
                  <a:extLst>
                    <a:ext uri="{9D8B030D-6E8A-4147-A177-3AD203B41FA5}">
                      <a16:colId xmlns:a16="http://schemas.microsoft.com/office/drawing/2014/main" val="3271525595"/>
                    </a:ext>
                  </a:extLst>
                </a:gridCol>
                <a:gridCol w="1715415">
                  <a:extLst>
                    <a:ext uri="{9D8B030D-6E8A-4147-A177-3AD203B41FA5}">
                      <a16:colId xmlns:a16="http://schemas.microsoft.com/office/drawing/2014/main" val="3571209912"/>
                    </a:ext>
                  </a:extLst>
                </a:gridCol>
                <a:gridCol w="1484320">
                  <a:extLst>
                    <a:ext uri="{9D8B030D-6E8A-4147-A177-3AD203B41FA5}">
                      <a16:colId xmlns:a16="http://schemas.microsoft.com/office/drawing/2014/main" val="2907364362"/>
                    </a:ext>
                  </a:extLst>
                </a:gridCol>
                <a:gridCol w="1660441">
                  <a:extLst>
                    <a:ext uri="{9D8B030D-6E8A-4147-A177-3AD203B41FA5}">
                      <a16:colId xmlns:a16="http://schemas.microsoft.com/office/drawing/2014/main" val="3162994878"/>
                    </a:ext>
                  </a:extLst>
                </a:gridCol>
                <a:gridCol w="1660441">
                  <a:extLst>
                    <a:ext uri="{9D8B030D-6E8A-4147-A177-3AD203B41FA5}">
                      <a16:colId xmlns:a16="http://schemas.microsoft.com/office/drawing/2014/main" val="2823765501"/>
                    </a:ext>
                  </a:extLst>
                </a:gridCol>
                <a:gridCol w="1660441">
                  <a:extLst>
                    <a:ext uri="{9D8B030D-6E8A-4147-A177-3AD203B41FA5}">
                      <a16:colId xmlns:a16="http://schemas.microsoft.com/office/drawing/2014/main" val="2081891373"/>
                    </a:ext>
                  </a:extLst>
                </a:gridCol>
              </a:tblGrid>
              <a:tr h="570903">
                <a:tc>
                  <a:txBody>
                    <a:bodyPr/>
                    <a:lstStyle/>
                    <a:p>
                      <a:pPr algn="ctr"/>
                      <a:r>
                        <a:rPr lang="en-US" sz="1200" dirty="0">
                          <a:solidFill>
                            <a:schemeClr val="tx1"/>
                          </a:solidFill>
                        </a:rPr>
                        <a:t>                 </a:t>
                      </a:r>
                      <a:r>
                        <a:rPr lang="en-US" sz="1400" dirty="0">
                          <a:solidFill>
                            <a:schemeClr val="tx1"/>
                          </a:solidFill>
                        </a:rPr>
                        <a:t>PW</a:t>
                      </a:r>
                    </a:p>
                    <a:p>
                      <a:pPr algn="l"/>
                      <a:r>
                        <a:rPr lang="en-US" sz="1200" dirty="0">
                          <a:solidFill>
                            <a:schemeClr val="tx1"/>
                          </a:solidFill>
                        </a:rPr>
                        <a:t>  </a:t>
                      </a:r>
                      <a:r>
                        <a:rPr lang="en-US" sz="1400" dirty="0">
                          <a:solidFill>
                            <a:schemeClr val="tx1"/>
                          </a:solidFill>
                        </a:rPr>
                        <a:t>Test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Feed LTD</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LTD Distillate</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LTD GAC + Zeolite</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Feed MVR</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MVR Distillate</a:t>
                      </a:r>
                    </a:p>
                    <a:p>
                      <a:pPr algn="ctr"/>
                      <a:endParaRPr lang="en-US" sz="16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MVR GAC + Zeolite</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1231904"/>
                  </a:ext>
                </a:extLst>
              </a:tr>
              <a:tr h="3004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WET Test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Fail</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algn="ctr"/>
                      <a:r>
                        <a:rPr lang="en-US" sz="1200" dirty="0">
                          <a:solidFill>
                            <a:schemeClr val="tx1"/>
                          </a:solidFill>
                        </a:rPr>
                        <a:t>Fail but not as bad</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9804"/>
                      </a:srgbClr>
                    </a:solidFill>
                  </a:tcPr>
                </a:tc>
                <a:tc>
                  <a:txBody>
                    <a:bodyPr/>
                    <a:lstStyle/>
                    <a:p>
                      <a:pPr algn="ctr"/>
                      <a:r>
                        <a:rPr lang="en-US" sz="1200" dirty="0">
                          <a:solidFill>
                            <a:schemeClr val="tx1"/>
                          </a:solidFill>
                        </a:rPr>
                        <a:t>Pass</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algn="ctr"/>
                      <a:r>
                        <a:rPr lang="en-US" sz="1200" b="0" i="1" dirty="0">
                          <a:solidFill>
                            <a:schemeClr val="tx1"/>
                          </a:solidFill>
                        </a:rPr>
                        <a:t>Fail*</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algn="ctr"/>
                      <a:r>
                        <a:rPr lang="en-US" sz="1200" b="0" i="1" dirty="0">
                          <a:solidFill>
                            <a:schemeClr val="tx1"/>
                          </a:solidFill>
                        </a:rPr>
                        <a:t>Fail but not as bad*</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20000"/>
                      </a:srgbClr>
                    </a:solidFill>
                  </a:tcPr>
                </a:tc>
                <a:tc>
                  <a:txBody>
                    <a:bodyPr/>
                    <a:lstStyle/>
                    <a:p>
                      <a:pPr algn="ctr"/>
                      <a:r>
                        <a:rPr lang="en-US" sz="1200" b="0" i="1" dirty="0">
                          <a:solidFill>
                            <a:schemeClr val="tx1"/>
                          </a:solidFill>
                        </a:rPr>
                        <a:t>Pass*</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5098"/>
                      </a:srgbClr>
                    </a:solidFill>
                  </a:tcPr>
                </a:tc>
                <a:extLst>
                  <a:ext uri="{0D108BD9-81ED-4DB2-BD59-A6C34878D82A}">
                    <a16:rowId xmlns:a16="http://schemas.microsoft.com/office/drawing/2014/main" val="2404965478"/>
                  </a:ext>
                </a:extLst>
              </a:tr>
              <a:tr h="93147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MCF-7, HEK93,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Caco-2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 Cell Viability, MTT)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Low viability above 6.25% PW</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algn="ctr"/>
                      <a:r>
                        <a:rPr lang="en-US" sz="1200" dirty="0">
                          <a:solidFill>
                            <a:schemeClr val="tx1"/>
                          </a:solidFill>
                        </a:rPr>
                        <a:t>High viability at or near control levels. MCF-7 some variation</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algn="ctr"/>
                      <a:r>
                        <a:rPr lang="en-US" sz="1200" dirty="0">
                          <a:solidFill>
                            <a:schemeClr val="tx1"/>
                          </a:solidFill>
                        </a:rPr>
                        <a:t>Did not test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Low viability above 6.25% PW</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High viability at or near control levels for all</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algn="ctr"/>
                      <a:r>
                        <a:rPr lang="en-US" sz="1200" dirty="0">
                          <a:solidFill>
                            <a:schemeClr val="tx1"/>
                          </a:solidFill>
                        </a:rPr>
                        <a:t>Did not test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39540637"/>
                  </a:ext>
                </a:extLst>
              </a:tr>
              <a:tr h="93147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MCF-7, HEK93,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Caco-2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 Cell Viability, Luciferase)</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Low viability above 6.25% PW</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High viability at or near control levels. MCF-7 and HEK293 some variation</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Did not test</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Low viability above 6.25% PW</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High viability at or near control levels</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Did not test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86369043"/>
                  </a:ext>
                </a:extLst>
              </a:tr>
              <a:tr h="7211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MCF-7, HEK93,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Caco-2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(LDH)</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Increasing/dose-dependent cytotoxicity for all</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algn="ctr"/>
                      <a:r>
                        <a:rPr lang="en-US" sz="1200" dirty="0">
                          <a:solidFill>
                            <a:schemeClr val="tx1"/>
                          </a:solidFill>
                        </a:rPr>
                        <a:t>No difference vs control</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Did not test</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Elevated cytotoxicity for all, relationship not as clear</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Did not test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383841164"/>
                  </a:ext>
                </a:extLst>
              </a:tr>
              <a:tr h="7211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MCF-7, HEK93,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 Caco-2</a:t>
                      </a:r>
                    </a:p>
                    <a:p>
                      <a:pPr algn="ctr"/>
                      <a:r>
                        <a:rPr lang="en-US" sz="1400" b="1" dirty="0">
                          <a:solidFill>
                            <a:schemeClr val="tx1"/>
                          </a:solidFill>
                        </a:rPr>
                        <a:t>(Nitrite)</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Elevated nitrite and increased oxidative stress except Caco-2</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4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Elevated nitrite and increased oxidative stress</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extLst>
                  <a:ext uri="{0D108BD9-81ED-4DB2-BD59-A6C34878D82A}">
                    <a16:rowId xmlns:a16="http://schemas.microsoft.com/office/drawing/2014/main" val="774205228"/>
                  </a:ext>
                </a:extLst>
              </a:tr>
              <a:tr h="7211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MCF-7 (</a:t>
                      </a:r>
                      <a:r>
                        <a:rPr lang="en-US" sz="1400" b="1" dirty="0" err="1">
                          <a:solidFill>
                            <a:schemeClr val="tx1"/>
                          </a:solidFill>
                        </a:rPr>
                        <a:t>AhR</a:t>
                      </a:r>
                      <a:r>
                        <a:rPr lang="en-US" sz="1400" b="1" dirty="0">
                          <a:solidFill>
                            <a:schemeClr val="tx1"/>
                          </a:solidFill>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Suppressed 1A, highly upregulated 1B</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algn="ctr"/>
                      <a:r>
                        <a:rPr lang="en-US" sz="1200" dirty="0">
                          <a:solidFill>
                            <a:schemeClr val="tx1"/>
                          </a:solidFill>
                        </a:rPr>
                        <a:t>Highly upregulated 1A and 1B</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Suppressed 1A, moderately upregulated 1B</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34902"/>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Highly upregulated 1A, no difference vs control for 1B</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extLst>
                  <a:ext uri="{0D108BD9-81ED-4DB2-BD59-A6C34878D82A}">
                    <a16:rowId xmlns:a16="http://schemas.microsoft.com/office/drawing/2014/main" val="2213665035"/>
                  </a:ext>
                </a:extLst>
              </a:tr>
              <a:tr h="7211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MCF-7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(17B-estradiol)</a:t>
                      </a:r>
                    </a:p>
                    <a:p>
                      <a:pPr algn="ctr"/>
                      <a:endParaRPr lang="en-US" sz="14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 2x higher proliferation effect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algn="ctr"/>
                      <a:r>
                        <a:rPr lang="en-US" sz="1200" dirty="0">
                          <a:solidFill>
                            <a:schemeClr val="tx1"/>
                          </a:solidFill>
                        </a:rPr>
                        <a:t>~ 1.5x higher proliferation effect</a:t>
                      </a: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Higher proliferation effect</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 1.5x higher proliferation effect</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 difference vs control</a:t>
                      </a:r>
                    </a:p>
                    <a:p>
                      <a:pPr algn="ctr"/>
                      <a:endParaRPr lang="en-US" sz="1200" dirty="0">
                        <a:solidFill>
                          <a:schemeClr val="tx1"/>
                        </a:solidFill>
                      </a:endParaRPr>
                    </a:p>
                  </a:txBody>
                  <a:tcPr marL="90143" marR="90143" marT="45071" marB="450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501B">
                        <a:alpha val="20000"/>
                      </a:srgbClr>
                    </a:solidFill>
                  </a:tcPr>
                </a:tc>
                <a:extLst>
                  <a:ext uri="{0D108BD9-81ED-4DB2-BD59-A6C34878D82A}">
                    <a16:rowId xmlns:a16="http://schemas.microsoft.com/office/drawing/2014/main" val="2867434299"/>
                  </a:ext>
                </a:extLst>
              </a:tr>
            </a:tbl>
          </a:graphicData>
        </a:graphic>
      </p:graphicFrame>
      <p:cxnSp>
        <p:nvCxnSpPr>
          <p:cNvPr id="6" name="Straight Connector 5">
            <a:extLst>
              <a:ext uri="{FF2B5EF4-FFF2-40B4-BE49-F238E27FC236}">
                <a16:creationId xmlns:a16="http://schemas.microsoft.com/office/drawing/2014/main" id="{E8EB3046-7326-D0B0-41EC-1DCB1B846BFF}"/>
              </a:ext>
            </a:extLst>
          </p:cNvPr>
          <p:cNvCxnSpPr>
            <a:cxnSpLocks/>
          </p:cNvCxnSpPr>
          <p:nvPr/>
        </p:nvCxnSpPr>
        <p:spPr>
          <a:xfrm flipH="1" flipV="1">
            <a:off x="162737" y="894879"/>
            <a:ext cx="1802902" cy="564602"/>
          </a:xfrm>
          <a:prstGeom prst="line">
            <a:avLst/>
          </a:prstGeom>
        </p:spPr>
        <p:style>
          <a:lnRef idx="2">
            <a:schemeClr val="dk1"/>
          </a:lnRef>
          <a:fillRef idx="0">
            <a:schemeClr val="dk1"/>
          </a:fillRef>
          <a:effectRef idx="1">
            <a:schemeClr val="dk1"/>
          </a:effectRef>
          <a:fontRef idx="minor">
            <a:schemeClr val="tx1"/>
          </a:fontRef>
        </p:style>
      </p:cxnSp>
      <p:sp>
        <p:nvSpPr>
          <p:cNvPr id="2" name="Title 1">
            <a:extLst>
              <a:ext uri="{FF2B5EF4-FFF2-40B4-BE49-F238E27FC236}">
                <a16:creationId xmlns:a16="http://schemas.microsoft.com/office/drawing/2014/main" id="{F98A8521-EF5E-6B95-FD5A-C10B65EF4686}"/>
              </a:ext>
            </a:extLst>
          </p:cNvPr>
          <p:cNvSpPr>
            <a:spLocks noGrp="1"/>
          </p:cNvSpPr>
          <p:nvPr>
            <p:ph type="title"/>
          </p:nvPr>
        </p:nvSpPr>
        <p:spPr>
          <a:xfrm>
            <a:off x="103851" y="-302067"/>
            <a:ext cx="11924025" cy="1325563"/>
          </a:xfrm>
        </p:spPr>
        <p:txBody>
          <a:bodyPr>
            <a:normAutofit/>
          </a:bodyPr>
          <a:lstStyle/>
          <a:p>
            <a:r>
              <a:rPr lang="en-US" sz="3000" dirty="0"/>
              <a:t>Progress in R&amp;T Space – 2025 Wijekoon et al</a:t>
            </a:r>
          </a:p>
        </p:txBody>
      </p:sp>
      <p:sp>
        <p:nvSpPr>
          <p:cNvPr id="5" name="Rectangle 4">
            <a:extLst>
              <a:ext uri="{FF2B5EF4-FFF2-40B4-BE49-F238E27FC236}">
                <a16:creationId xmlns:a16="http://schemas.microsoft.com/office/drawing/2014/main" id="{151874AC-B679-6A6D-E723-1C3A2A570248}"/>
              </a:ext>
            </a:extLst>
          </p:cNvPr>
          <p:cNvSpPr/>
          <p:nvPr/>
        </p:nvSpPr>
        <p:spPr>
          <a:xfrm>
            <a:off x="6816189" y="818072"/>
            <a:ext cx="5155721" cy="5827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18E1606-726B-6436-C2B3-77D14D500FE9}"/>
              </a:ext>
            </a:extLst>
          </p:cNvPr>
          <p:cNvSpPr txBox="1"/>
          <p:nvPr/>
        </p:nvSpPr>
        <p:spPr>
          <a:xfrm>
            <a:off x="10435360" y="6538747"/>
            <a:ext cx="1408912" cy="276999"/>
          </a:xfrm>
          <a:prstGeom prst="rect">
            <a:avLst/>
          </a:prstGeom>
          <a:noFill/>
        </p:spPr>
        <p:txBody>
          <a:bodyPr wrap="none" rtlCol="0">
            <a:spAutoFit/>
          </a:bodyPr>
          <a:lstStyle/>
          <a:p>
            <a:r>
              <a:rPr lang="en-US" sz="1200" i="1" dirty="0">
                <a:solidFill>
                  <a:schemeClr val="accent3"/>
                </a:solidFill>
              </a:rPr>
              <a:t>*unpublished data</a:t>
            </a:r>
          </a:p>
        </p:txBody>
      </p:sp>
    </p:spTree>
    <p:extLst>
      <p:ext uri="{BB962C8B-B14F-4D97-AF65-F5344CB8AC3E}">
        <p14:creationId xmlns:p14="http://schemas.microsoft.com/office/powerpoint/2010/main" val="94450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9"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50F2F-8020-B073-3F84-930E801EE4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0B64BF-514E-E92A-D06C-CBA9D6753DBD}"/>
              </a:ext>
            </a:extLst>
          </p:cNvPr>
          <p:cNvSpPr>
            <a:spLocks noGrp="1"/>
          </p:cNvSpPr>
          <p:nvPr>
            <p:ph type="title"/>
          </p:nvPr>
        </p:nvSpPr>
        <p:spPr/>
        <p:txBody>
          <a:bodyPr>
            <a:normAutofit/>
          </a:bodyPr>
          <a:lstStyle/>
          <a:p>
            <a:r>
              <a:rPr lang="en-US" dirty="0"/>
              <a:t>Progress in R&amp;T Space – 2025 Wijekoon et al, 2025 Senanayake et al.</a:t>
            </a:r>
          </a:p>
        </p:txBody>
      </p:sp>
      <p:pic>
        <p:nvPicPr>
          <p:cNvPr id="4" name="Picture 3">
            <a:extLst>
              <a:ext uri="{FF2B5EF4-FFF2-40B4-BE49-F238E27FC236}">
                <a16:creationId xmlns:a16="http://schemas.microsoft.com/office/drawing/2014/main" id="{AA038E8A-931C-77DC-3E0F-6EF0CB51605C}"/>
              </a:ext>
            </a:extLst>
          </p:cNvPr>
          <p:cNvPicPr>
            <a:picLocks noChangeAspect="1"/>
          </p:cNvPicPr>
          <p:nvPr/>
        </p:nvPicPr>
        <p:blipFill>
          <a:blip r:embed="rId3"/>
          <a:stretch>
            <a:fillRect/>
          </a:stretch>
        </p:blipFill>
        <p:spPr>
          <a:xfrm>
            <a:off x="469507" y="745976"/>
            <a:ext cx="5051990" cy="3593528"/>
          </a:xfrm>
          <a:prstGeom prst="rect">
            <a:avLst/>
          </a:prstGeom>
        </p:spPr>
      </p:pic>
      <p:sp>
        <p:nvSpPr>
          <p:cNvPr id="5" name="TextBox 4">
            <a:extLst>
              <a:ext uri="{FF2B5EF4-FFF2-40B4-BE49-F238E27FC236}">
                <a16:creationId xmlns:a16="http://schemas.microsoft.com/office/drawing/2014/main" id="{79AA627D-8488-7B17-A3DE-08D5F5585159}"/>
              </a:ext>
            </a:extLst>
          </p:cNvPr>
          <p:cNvSpPr txBox="1"/>
          <p:nvPr/>
        </p:nvSpPr>
        <p:spPr>
          <a:xfrm>
            <a:off x="317043" y="4371403"/>
            <a:ext cx="4995425" cy="1938992"/>
          </a:xfrm>
          <a:prstGeom prst="rect">
            <a:avLst/>
          </a:prstGeom>
          <a:noFill/>
        </p:spPr>
        <p:txBody>
          <a:bodyPr wrap="square" rtlCol="0">
            <a:spAutoFit/>
          </a:bodyPr>
          <a:lstStyle/>
          <a:p>
            <a:pPr marL="285750" indent="-285750">
              <a:buFont typeface="Arial" panose="020B0604020202020204" pitchFamily="34" charset="0"/>
              <a:buChar char="•"/>
            </a:pPr>
            <a:r>
              <a:rPr lang="en-US" sz="1500" dirty="0"/>
              <a:t>Does polished PW have an impact on the genetic level?</a:t>
            </a:r>
          </a:p>
          <a:p>
            <a:pPr marL="285750" indent="-285750">
              <a:buFont typeface="Arial" panose="020B0604020202020204" pitchFamily="34" charset="0"/>
              <a:buChar char="•"/>
            </a:pPr>
            <a:r>
              <a:rPr lang="en-US" sz="1500" dirty="0"/>
              <a:t>Evaluated same LTD water + MVR</a:t>
            </a:r>
          </a:p>
          <a:p>
            <a:pPr marL="742950" lvl="1" indent="-285750">
              <a:buFont typeface="Arial" panose="020B0604020202020204" pitchFamily="34" charset="0"/>
              <a:buChar char="•"/>
            </a:pPr>
            <a:r>
              <a:rPr lang="en-US" sz="1500" dirty="0"/>
              <a:t>clean brine, </a:t>
            </a:r>
          </a:p>
          <a:p>
            <a:pPr marL="742950" lvl="1" indent="-285750">
              <a:buFont typeface="Arial" panose="020B0604020202020204" pitchFamily="34" charset="0"/>
              <a:buChar char="•"/>
            </a:pPr>
            <a:r>
              <a:rPr lang="en-US" sz="1500" dirty="0"/>
              <a:t>distillate, and </a:t>
            </a:r>
          </a:p>
          <a:p>
            <a:pPr marL="742950" lvl="1" indent="-285750">
              <a:buFont typeface="Arial" panose="020B0604020202020204" pitchFamily="34" charset="0"/>
              <a:buChar char="•"/>
            </a:pPr>
            <a:r>
              <a:rPr lang="en-US" sz="1500" dirty="0"/>
              <a:t>purified PW</a:t>
            </a:r>
          </a:p>
          <a:p>
            <a:pPr marL="285750" indent="-285750">
              <a:buFont typeface="Arial" panose="020B0604020202020204" pitchFamily="34" charset="0"/>
              <a:buChar char="•"/>
            </a:pPr>
            <a:r>
              <a:rPr lang="en-US" sz="1500" dirty="0"/>
              <a:t>3 human cell lines (kidney, intestinal, breast cancer)</a:t>
            </a:r>
          </a:p>
          <a:p>
            <a:pPr marL="285750" indent="-285750">
              <a:buFont typeface="Arial" panose="020B0604020202020204" pitchFamily="34" charset="0"/>
              <a:buChar char="•"/>
            </a:pPr>
            <a:r>
              <a:rPr lang="en-US" sz="1500" dirty="0"/>
              <a:t>Looked at 7 biomarkers/genes (cell viability, mitochondrial, ATP, LDH, nitrite, </a:t>
            </a:r>
            <a:r>
              <a:rPr lang="en-US" sz="1500" dirty="0" err="1"/>
              <a:t>AhR</a:t>
            </a:r>
            <a:r>
              <a:rPr lang="en-US" sz="1500" dirty="0"/>
              <a:t>, estradiol)</a:t>
            </a:r>
          </a:p>
        </p:txBody>
      </p:sp>
      <p:pic>
        <p:nvPicPr>
          <p:cNvPr id="6" name="Picture 5">
            <a:extLst>
              <a:ext uri="{FF2B5EF4-FFF2-40B4-BE49-F238E27FC236}">
                <a16:creationId xmlns:a16="http://schemas.microsoft.com/office/drawing/2014/main" id="{6F27805D-3F7D-1F18-53A8-2948C66ADE90}"/>
              </a:ext>
            </a:extLst>
          </p:cNvPr>
          <p:cNvPicPr>
            <a:picLocks noChangeAspect="1"/>
          </p:cNvPicPr>
          <p:nvPr/>
        </p:nvPicPr>
        <p:blipFill>
          <a:blip r:embed="rId4"/>
          <a:stretch>
            <a:fillRect/>
          </a:stretch>
        </p:blipFill>
        <p:spPr>
          <a:xfrm>
            <a:off x="6379803" y="700986"/>
            <a:ext cx="5495153" cy="4015994"/>
          </a:xfrm>
          <a:prstGeom prst="rect">
            <a:avLst/>
          </a:prstGeom>
        </p:spPr>
      </p:pic>
      <p:sp>
        <p:nvSpPr>
          <p:cNvPr id="7" name="TextBox 6">
            <a:extLst>
              <a:ext uri="{FF2B5EF4-FFF2-40B4-BE49-F238E27FC236}">
                <a16:creationId xmlns:a16="http://schemas.microsoft.com/office/drawing/2014/main" id="{09832F2E-6ABF-6DAB-5B56-41553754AFC8}"/>
              </a:ext>
            </a:extLst>
          </p:cNvPr>
          <p:cNvSpPr txBox="1"/>
          <p:nvPr/>
        </p:nvSpPr>
        <p:spPr>
          <a:xfrm>
            <a:off x="6629666" y="4534436"/>
            <a:ext cx="4995425" cy="1708160"/>
          </a:xfrm>
          <a:prstGeom prst="rect">
            <a:avLst/>
          </a:prstGeom>
          <a:noFill/>
        </p:spPr>
        <p:txBody>
          <a:bodyPr wrap="square" rtlCol="0">
            <a:spAutoFit/>
          </a:bodyPr>
          <a:lstStyle/>
          <a:p>
            <a:pPr marL="285750" indent="-285750">
              <a:buFont typeface="Arial" panose="020B0604020202020204" pitchFamily="34" charset="0"/>
              <a:buChar char="•"/>
            </a:pPr>
            <a:r>
              <a:rPr lang="en-US" sz="1500" dirty="0"/>
              <a:t>Produced water from TPWR </a:t>
            </a:r>
          </a:p>
          <a:p>
            <a:pPr marL="285750" indent="-285750">
              <a:buFont typeface="Arial" panose="020B0604020202020204" pitchFamily="34" charset="0"/>
              <a:buChar char="•"/>
            </a:pPr>
            <a:r>
              <a:rPr lang="en-US" sz="1500" dirty="0"/>
              <a:t>Treatment = conventional pretreatment, freeze desal, post-treatment (See 2026 Edirisooriya et al paper)</a:t>
            </a:r>
          </a:p>
          <a:p>
            <a:pPr marL="285750" indent="-285750">
              <a:buFont typeface="Arial" panose="020B0604020202020204" pitchFamily="34" charset="0"/>
              <a:buChar char="•"/>
            </a:pPr>
            <a:r>
              <a:rPr lang="en-US" sz="1500" dirty="0"/>
              <a:t>Looked at impact on plants, soil, and soil microbiome</a:t>
            </a:r>
          </a:p>
          <a:p>
            <a:pPr marL="285750" indent="-285750">
              <a:buFont typeface="Arial" panose="020B0604020202020204" pitchFamily="34" charset="0"/>
              <a:buChar char="•"/>
            </a:pPr>
            <a:r>
              <a:rPr lang="en-US" sz="1500" dirty="0"/>
              <a:t> Results showed…</a:t>
            </a: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spTree>
    <p:extLst>
      <p:ext uri="{BB962C8B-B14F-4D97-AF65-F5344CB8AC3E}">
        <p14:creationId xmlns:p14="http://schemas.microsoft.com/office/powerpoint/2010/main" val="3348442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E76E-36EC-2922-336B-A36DFE3F5C4E}"/>
              </a:ext>
            </a:extLst>
          </p:cNvPr>
          <p:cNvSpPr>
            <a:spLocks noGrp="1"/>
          </p:cNvSpPr>
          <p:nvPr>
            <p:ph type="title"/>
          </p:nvPr>
        </p:nvSpPr>
        <p:spPr/>
        <p:txBody>
          <a:bodyPr>
            <a:normAutofit/>
          </a:bodyPr>
          <a:lstStyle/>
          <a:p>
            <a:r>
              <a:rPr lang="en-US" sz="3000" dirty="0"/>
              <a:t>Progress in R&amp;T Space – 2025 Senanayake et al. </a:t>
            </a:r>
          </a:p>
        </p:txBody>
      </p:sp>
      <p:sp>
        <p:nvSpPr>
          <p:cNvPr id="3" name="Content Placeholder 2">
            <a:extLst>
              <a:ext uri="{FF2B5EF4-FFF2-40B4-BE49-F238E27FC236}">
                <a16:creationId xmlns:a16="http://schemas.microsoft.com/office/drawing/2014/main" id="{F7C627FC-ED85-2B07-A136-DD35CE9374D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8DEFD30-E6EA-F825-9EA2-35CD80007C3D}"/>
              </a:ext>
            </a:extLst>
          </p:cNvPr>
          <p:cNvPicPr>
            <a:picLocks noChangeAspect="1"/>
          </p:cNvPicPr>
          <p:nvPr/>
        </p:nvPicPr>
        <p:blipFill>
          <a:blip r:embed="rId3"/>
          <a:stretch>
            <a:fillRect/>
          </a:stretch>
        </p:blipFill>
        <p:spPr>
          <a:xfrm>
            <a:off x="677825" y="777875"/>
            <a:ext cx="10836349" cy="5453937"/>
          </a:xfrm>
          <a:prstGeom prst="rect">
            <a:avLst/>
          </a:prstGeom>
        </p:spPr>
      </p:pic>
    </p:spTree>
    <p:extLst>
      <p:ext uri="{BB962C8B-B14F-4D97-AF65-F5344CB8AC3E}">
        <p14:creationId xmlns:p14="http://schemas.microsoft.com/office/powerpoint/2010/main" val="1809309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7288C3-4B05-4BC0-945A-1631B2A00AF0}"/>
              </a:ext>
            </a:extLst>
          </p:cNvPr>
          <p:cNvSpPr>
            <a:spLocks noGrp="1"/>
          </p:cNvSpPr>
          <p:nvPr>
            <p:ph type="title"/>
          </p:nvPr>
        </p:nvSpPr>
        <p:spPr>
          <a:xfrm>
            <a:off x="103851" y="213405"/>
            <a:ext cx="11924025" cy="659720"/>
          </a:xfrm>
        </p:spPr>
        <p:txBody>
          <a:bodyPr>
            <a:normAutofit/>
          </a:bodyPr>
          <a:lstStyle/>
          <a:p>
            <a:r>
              <a:rPr lang="en-US" sz="3600" kern="100" dirty="0">
                <a:latin typeface="Times New Roman" panose="02020603050405020304" pitchFamily="18" charset="0"/>
                <a:ea typeface="Calibri" panose="020F0502020204030204" pitchFamily="34" charset="0"/>
                <a:cs typeface="Times New Roman" panose="02020603050405020304" pitchFamily="18" charset="0"/>
              </a:rPr>
              <a:t>Seed Germination</a:t>
            </a:r>
            <a:endParaRPr lang="en-US" dirty="0"/>
          </a:p>
        </p:txBody>
      </p:sp>
      <p:pic>
        <p:nvPicPr>
          <p:cNvPr id="4" name="Picture 3" descr="The image is a heatmap representing the water quality parameters of irrigation water, including pH, conductivity, TDS, alkalinity, SAR, ammonia, boron, sodium, and chloride, with varying numerical values for each parameter.&#10;&#10;AI-generated content may be incorrect.">
            <a:extLst>
              <a:ext uri="{FF2B5EF4-FFF2-40B4-BE49-F238E27FC236}">
                <a16:creationId xmlns:a16="http://schemas.microsoft.com/office/drawing/2014/main" id="{F0CB7B69-7C52-E601-530E-D68C3007B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8523"/>
            <a:ext cx="6762416" cy="3682950"/>
          </a:xfrm>
          <a:prstGeom prst="rect">
            <a:avLst/>
          </a:prstGeom>
        </p:spPr>
      </p:pic>
      <p:sp>
        <p:nvSpPr>
          <p:cNvPr id="5" name="TextBox 4">
            <a:extLst>
              <a:ext uri="{FF2B5EF4-FFF2-40B4-BE49-F238E27FC236}">
                <a16:creationId xmlns:a16="http://schemas.microsoft.com/office/drawing/2014/main" id="{9C7E942D-29BD-5681-A7AD-29FF9AD83E11}"/>
              </a:ext>
            </a:extLst>
          </p:cNvPr>
          <p:cNvSpPr txBox="1"/>
          <p:nvPr/>
        </p:nvSpPr>
        <p:spPr>
          <a:xfrm>
            <a:off x="230836" y="4986872"/>
            <a:ext cx="5241365" cy="1200329"/>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8 native plants and crops were irrigated</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7 desalted and post-treated PW with different levels of salts, SAR, </a:t>
            </a:r>
            <a:r>
              <a:rPr lang="en-US" sz="1800" dirty="0">
                <a:latin typeface="Times New Roman" panose="02020603050405020304" pitchFamily="18" charset="0"/>
                <a:cs typeface="Times New Roman" panose="02020603050405020304" pitchFamily="18" charset="0"/>
              </a:rPr>
              <a:t>ammonia, TOC, and B were tested against tap water (CW)</a:t>
            </a:r>
          </a:p>
        </p:txBody>
      </p:sp>
      <p:pic>
        <p:nvPicPr>
          <p:cNvPr id="6" name="Picture 5" descr="The image displays a series of text descriptions and numerical values, likely related to a scientific or agricultural study, comparing different types of crops such as hemp and American upland cotton, and including a mention of alfalfa and NuMex Odyssey chili.">
            <a:extLst>
              <a:ext uri="{FF2B5EF4-FFF2-40B4-BE49-F238E27FC236}">
                <a16:creationId xmlns:a16="http://schemas.microsoft.com/office/drawing/2014/main" id="{645481E5-6200-9865-34BE-305E3C32D435}"/>
              </a:ext>
            </a:extLst>
          </p:cNvPr>
          <p:cNvPicPr>
            <a:picLocks noChangeAspect="1"/>
          </p:cNvPicPr>
          <p:nvPr/>
        </p:nvPicPr>
        <p:blipFill>
          <a:blip r:embed="rId4"/>
          <a:srcRect r="28141"/>
          <a:stretch>
            <a:fillRect/>
          </a:stretch>
        </p:blipFill>
        <p:spPr>
          <a:xfrm>
            <a:off x="6762416" y="894373"/>
            <a:ext cx="3345925" cy="1866530"/>
          </a:xfrm>
          <a:prstGeom prst="rect">
            <a:avLst/>
          </a:prstGeom>
        </p:spPr>
      </p:pic>
      <p:pic>
        <p:nvPicPr>
          <p:cNvPr id="7" name="Picture 6" descr="The provided text appears to be a list of concentrations for various tissues, including sodium and boron, with values for different isotopes (e.g., CW, M1-D, T1-D, etc.) and their respective concentration levels.&#10;&#10;AI-generated content may be incorrect.">
            <a:extLst>
              <a:ext uri="{FF2B5EF4-FFF2-40B4-BE49-F238E27FC236}">
                <a16:creationId xmlns:a16="http://schemas.microsoft.com/office/drawing/2014/main" id="{7884CFE6-DB2A-CD44-A1E3-3A6EBCDA6771}"/>
              </a:ext>
            </a:extLst>
          </p:cNvPr>
          <p:cNvPicPr>
            <a:picLocks noChangeAspect="1"/>
          </p:cNvPicPr>
          <p:nvPr/>
        </p:nvPicPr>
        <p:blipFill>
          <a:blip r:embed="rId5"/>
          <a:stretch>
            <a:fillRect/>
          </a:stretch>
        </p:blipFill>
        <p:spPr>
          <a:xfrm>
            <a:off x="10235566" y="922858"/>
            <a:ext cx="1732281" cy="3434537"/>
          </a:xfrm>
          <a:prstGeom prst="rect">
            <a:avLst/>
          </a:prstGeom>
        </p:spPr>
      </p:pic>
      <p:sp>
        <p:nvSpPr>
          <p:cNvPr id="9" name="TextBox 8">
            <a:extLst>
              <a:ext uri="{FF2B5EF4-FFF2-40B4-BE49-F238E27FC236}">
                <a16:creationId xmlns:a16="http://schemas.microsoft.com/office/drawing/2014/main" id="{5BAF2E73-D507-CDC7-B0DF-4967720526E4}"/>
              </a:ext>
            </a:extLst>
          </p:cNvPr>
          <p:cNvSpPr txBox="1"/>
          <p:nvPr/>
        </p:nvSpPr>
        <p:spPr>
          <a:xfrm>
            <a:off x="6438213" y="4507240"/>
            <a:ext cx="5589663" cy="1754326"/>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Post-treated desalinated PW (M1-P, T1-P) generally performed best for root and shoot growth.</a:t>
            </a:r>
          </a:p>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Desalting alone was not sufficient; residual constituents (B, </a:t>
            </a:r>
            <a:r>
              <a:rPr lang="en-US" dirty="0">
                <a:latin typeface="Times New Roman" panose="02020603050405020304" pitchFamily="18" charset="0"/>
                <a:cs typeface="Times New Roman" panose="02020603050405020304" pitchFamily="18" charset="0"/>
              </a:rPr>
              <a:t>NH</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-N</a:t>
            </a:r>
            <a:r>
              <a:rPr lang="en-US" sz="1800" dirty="0">
                <a:latin typeface="Times New Roman" panose="02020603050405020304" pitchFamily="18" charset="0"/>
                <a:cs typeface="Times New Roman" panose="02020603050405020304" pitchFamily="18" charset="0"/>
              </a:rPr>
              <a:t>) affected plant responses – root growth.</a:t>
            </a:r>
          </a:p>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No single water type was best for all species; responses were species-dependent.</a:t>
            </a:r>
          </a:p>
        </p:txBody>
      </p:sp>
      <p:pic>
        <p:nvPicPr>
          <p:cNvPr id="10" name="Picture 9" descr="The image shows a series of labeled diagrams comparing different types of grass, including sideoats grass and beard grass, with their respective wire and pole structures, and pricing information.&#10;&#10;AI-generated content may be incorrect.">
            <a:extLst>
              <a:ext uri="{FF2B5EF4-FFF2-40B4-BE49-F238E27FC236}">
                <a16:creationId xmlns:a16="http://schemas.microsoft.com/office/drawing/2014/main" id="{2227969D-8DB1-EE3C-B629-CD2E7E6A3E58}"/>
              </a:ext>
            </a:extLst>
          </p:cNvPr>
          <p:cNvPicPr>
            <a:picLocks noChangeAspect="1"/>
          </p:cNvPicPr>
          <p:nvPr/>
        </p:nvPicPr>
        <p:blipFill>
          <a:blip r:embed="rId6"/>
          <a:srcRect r="30463"/>
          <a:stretch>
            <a:fillRect/>
          </a:stretch>
        </p:blipFill>
        <p:spPr>
          <a:xfrm>
            <a:off x="6826028" y="2746492"/>
            <a:ext cx="3345925" cy="1754326"/>
          </a:xfrm>
          <a:prstGeom prst="rect">
            <a:avLst/>
          </a:prstGeom>
        </p:spPr>
      </p:pic>
    </p:spTree>
    <p:extLst>
      <p:ext uri="{BB962C8B-B14F-4D97-AF65-F5344CB8AC3E}">
        <p14:creationId xmlns:p14="http://schemas.microsoft.com/office/powerpoint/2010/main" val="2570305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AAF47-7265-C462-4473-5A45DD64CB7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2FBDE4A0-3FC0-205C-0646-195D84E1786B}"/>
              </a:ext>
            </a:extLst>
          </p:cNvPr>
          <p:cNvSpPr txBox="1"/>
          <p:nvPr/>
        </p:nvSpPr>
        <p:spPr>
          <a:xfrm>
            <a:off x="7263561" y="6170881"/>
            <a:ext cx="2966314" cy="369332"/>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https://nmpwrc.nmsu.edu/</a:t>
            </a:r>
            <a:endParaRPr lang="en-US" dirty="0">
              <a:solidFill>
                <a:schemeClr val="bg1"/>
              </a:solidFill>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93B40871-CDDF-3E4A-7F03-3FF40ED5974E}"/>
              </a:ext>
            </a:extLst>
          </p:cNvPr>
          <p:cNvSpPr>
            <a:spLocks noGrp="1"/>
          </p:cNvSpPr>
          <p:nvPr>
            <p:ph type="title"/>
          </p:nvPr>
        </p:nvSpPr>
        <p:spPr>
          <a:xfrm>
            <a:off x="0" y="2"/>
            <a:ext cx="12192000" cy="672028"/>
          </a:xfrm>
        </p:spPr>
        <p:txBody>
          <a:bodyPr>
            <a:normAutofit/>
          </a:bodyPr>
          <a:lstStyle/>
          <a:p>
            <a:pPr algn="ctr"/>
            <a:r>
              <a:rPr lang="en-US" sz="2800" dirty="0"/>
              <a:t>Water Quality-Driven Technoeconomic Analysis (TEA) validated by experimental data</a:t>
            </a:r>
          </a:p>
        </p:txBody>
      </p:sp>
      <p:sp>
        <p:nvSpPr>
          <p:cNvPr id="2" name="Title 4">
            <a:extLst>
              <a:ext uri="{FF2B5EF4-FFF2-40B4-BE49-F238E27FC236}">
                <a16:creationId xmlns:a16="http://schemas.microsoft.com/office/drawing/2014/main" id="{12A8C8EA-A512-0FFB-F68F-40689D6115BE}"/>
              </a:ext>
            </a:extLst>
          </p:cNvPr>
          <p:cNvSpPr txBox="1">
            <a:spLocks/>
          </p:cNvSpPr>
          <p:nvPr/>
        </p:nvSpPr>
        <p:spPr>
          <a:xfrm>
            <a:off x="1919913" y="828880"/>
            <a:ext cx="5480392" cy="507206"/>
          </a:xfrm>
          <a:prstGeom prst="rect">
            <a:avLst/>
          </a:prstGeom>
        </p:spPr>
        <p:txBody>
          <a:bodyPr vert="horz" lIns="68580" tIns="34290" rIns="68580" bIns="34290" rtlCol="0" anchor="ctr">
            <a:noAutofit/>
          </a:bodyPr>
          <a:lstStyle>
            <a:lvl1pPr algn="l" defTabSz="685783" rtl="0" eaLnBrk="1" latinLnBrk="0" hangingPunct="1">
              <a:lnSpc>
                <a:spcPct val="90000"/>
              </a:lnSpc>
              <a:spcBef>
                <a:spcPct val="0"/>
              </a:spcBef>
              <a:buNone/>
              <a:defRPr sz="30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sz="2000" dirty="0">
                <a:solidFill>
                  <a:srgbClr val="002060"/>
                </a:solidFill>
                <a:latin typeface="Arial" panose="020B0604020202020204" pitchFamily="34" charset="0"/>
                <a:cs typeface="Arial" panose="020B0604020202020204" pitchFamily="34" charset="0"/>
              </a:rPr>
              <a:t>Produced Water Treatment </a:t>
            </a:r>
          </a:p>
        </p:txBody>
      </p:sp>
      <p:sp>
        <p:nvSpPr>
          <p:cNvPr id="3" name="Right Arrow 2">
            <a:extLst>
              <a:ext uri="{FF2B5EF4-FFF2-40B4-BE49-F238E27FC236}">
                <a16:creationId xmlns:a16="http://schemas.microsoft.com/office/drawing/2014/main" id="{D6647C20-7031-57ED-CC69-3CCE4ACF8A88}"/>
              </a:ext>
            </a:extLst>
          </p:cNvPr>
          <p:cNvSpPr/>
          <p:nvPr/>
        </p:nvSpPr>
        <p:spPr>
          <a:xfrm>
            <a:off x="7843597" y="2769505"/>
            <a:ext cx="683749" cy="2311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4" name="Title 4">
            <a:extLst>
              <a:ext uri="{FF2B5EF4-FFF2-40B4-BE49-F238E27FC236}">
                <a16:creationId xmlns:a16="http://schemas.microsoft.com/office/drawing/2014/main" id="{EFCB1424-499A-E511-4F68-A75882517C7C}"/>
              </a:ext>
            </a:extLst>
          </p:cNvPr>
          <p:cNvSpPr txBox="1">
            <a:spLocks/>
          </p:cNvSpPr>
          <p:nvPr/>
        </p:nvSpPr>
        <p:spPr>
          <a:xfrm>
            <a:off x="7843597" y="1481921"/>
            <a:ext cx="4348403" cy="507206"/>
          </a:xfrm>
          <a:prstGeom prst="rect">
            <a:avLst/>
          </a:prstGeom>
        </p:spPr>
        <p:txBody>
          <a:bodyPr vert="horz" lIns="68580" tIns="34290" rIns="68580" bIns="34290" rtlCol="0" anchor="ctr">
            <a:noAutofit/>
          </a:bodyPr>
          <a:lstStyle>
            <a:lvl1pPr algn="l" defTabSz="685783" rtl="0" eaLnBrk="1" latinLnBrk="0" hangingPunct="1">
              <a:lnSpc>
                <a:spcPct val="90000"/>
              </a:lnSpc>
              <a:spcBef>
                <a:spcPct val="0"/>
              </a:spcBef>
              <a:buNone/>
              <a:defRPr sz="30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sz="2000" dirty="0">
                <a:solidFill>
                  <a:srgbClr val="0070C0"/>
                </a:solidFill>
                <a:latin typeface="Arial" panose="020B0604020202020204" pitchFamily="34" charset="0"/>
                <a:cs typeface="Arial" panose="020B0604020202020204" pitchFamily="34" charset="0"/>
              </a:rPr>
              <a:t>Fit-for-Purpose Water Reuse</a:t>
            </a:r>
          </a:p>
        </p:txBody>
      </p:sp>
      <p:pic>
        <p:nvPicPr>
          <p:cNvPr id="6" name="Picture 5">
            <a:extLst>
              <a:ext uri="{FF2B5EF4-FFF2-40B4-BE49-F238E27FC236}">
                <a16:creationId xmlns:a16="http://schemas.microsoft.com/office/drawing/2014/main" id="{73596813-4C36-8BD3-6885-E56D84BDDEAE}"/>
              </a:ext>
            </a:extLst>
          </p:cNvPr>
          <p:cNvPicPr>
            <a:picLocks noChangeAspect="1"/>
          </p:cNvPicPr>
          <p:nvPr/>
        </p:nvPicPr>
        <p:blipFill>
          <a:blip r:embed="rId3"/>
          <a:stretch>
            <a:fillRect/>
          </a:stretch>
        </p:blipFill>
        <p:spPr>
          <a:xfrm>
            <a:off x="292218" y="1581546"/>
            <a:ext cx="7739743" cy="2902403"/>
          </a:xfrm>
          <a:prstGeom prst="rect">
            <a:avLst/>
          </a:prstGeom>
        </p:spPr>
      </p:pic>
      <p:sp>
        <p:nvSpPr>
          <p:cNvPr id="7" name="Oval 6">
            <a:extLst>
              <a:ext uri="{FF2B5EF4-FFF2-40B4-BE49-F238E27FC236}">
                <a16:creationId xmlns:a16="http://schemas.microsoft.com/office/drawing/2014/main" id="{6BEA3571-6757-0D49-B795-105A59152333}"/>
              </a:ext>
            </a:extLst>
          </p:cNvPr>
          <p:cNvSpPr/>
          <p:nvPr/>
        </p:nvSpPr>
        <p:spPr>
          <a:xfrm>
            <a:off x="3133390" y="1313438"/>
            <a:ext cx="3053443" cy="3374498"/>
          </a:xfrm>
          <a:prstGeom prst="ellipse">
            <a:avLst/>
          </a:prstGeom>
          <a:noFill/>
          <a:ln w="3175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9" name="Right Arrow 8">
            <a:extLst>
              <a:ext uri="{FF2B5EF4-FFF2-40B4-BE49-F238E27FC236}">
                <a16:creationId xmlns:a16="http://schemas.microsoft.com/office/drawing/2014/main" id="{99FEA319-08CE-5578-534C-A6C609D78FCF}"/>
              </a:ext>
            </a:extLst>
          </p:cNvPr>
          <p:cNvSpPr/>
          <p:nvPr/>
        </p:nvSpPr>
        <p:spPr>
          <a:xfrm>
            <a:off x="5880506" y="3979883"/>
            <a:ext cx="612650" cy="246888"/>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1" name="Title 4">
            <a:extLst>
              <a:ext uri="{FF2B5EF4-FFF2-40B4-BE49-F238E27FC236}">
                <a16:creationId xmlns:a16="http://schemas.microsoft.com/office/drawing/2014/main" id="{216BB7E0-ABC0-2C4E-68A7-076433C05F88}"/>
              </a:ext>
            </a:extLst>
          </p:cNvPr>
          <p:cNvSpPr txBox="1">
            <a:spLocks/>
          </p:cNvSpPr>
          <p:nvPr/>
        </p:nvSpPr>
        <p:spPr>
          <a:xfrm>
            <a:off x="6374294" y="3944683"/>
            <a:ext cx="4498839" cy="507206"/>
          </a:xfrm>
          <a:prstGeom prst="rect">
            <a:avLst/>
          </a:prstGeom>
        </p:spPr>
        <p:txBody>
          <a:bodyPr vert="horz" lIns="68580" tIns="34290" rIns="68580" bIns="34290" rtlCol="0" anchor="ctr">
            <a:noAutofit/>
          </a:bodyPr>
          <a:lstStyle>
            <a:lvl1pPr algn="l" defTabSz="685783" rtl="0" eaLnBrk="1" latinLnBrk="0" hangingPunct="1">
              <a:lnSpc>
                <a:spcPct val="90000"/>
              </a:lnSpc>
              <a:spcBef>
                <a:spcPct val="0"/>
              </a:spcBef>
              <a:buNone/>
              <a:defRPr sz="30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sz="2000" dirty="0">
                <a:solidFill>
                  <a:srgbClr val="C00000"/>
                </a:solidFill>
                <a:latin typeface="Arial" panose="020B0604020202020204" pitchFamily="34" charset="0"/>
                <a:cs typeface="Arial" panose="020B0604020202020204" pitchFamily="34" charset="0"/>
              </a:rPr>
              <a:t>Resource Recovery (NH</a:t>
            </a:r>
            <a:r>
              <a:rPr lang="en-US" sz="2000" baseline="-25000" dirty="0">
                <a:solidFill>
                  <a:srgbClr val="C00000"/>
                </a:solidFill>
                <a:latin typeface="Arial" panose="020B0604020202020204" pitchFamily="34" charset="0"/>
                <a:cs typeface="Arial" panose="020B0604020202020204" pitchFamily="34" charset="0"/>
              </a:rPr>
              <a:t>3</a:t>
            </a:r>
            <a:r>
              <a:rPr lang="en-US" sz="2000" dirty="0">
                <a:solidFill>
                  <a:srgbClr val="C00000"/>
                </a:solidFill>
                <a:latin typeface="Arial" panose="020B0604020202020204" pitchFamily="34" charset="0"/>
                <a:cs typeface="Arial" panose="020B0604020202020204" pitchFamily="34" charset="0"/>
              </a:rPr>
              <a:t>, critical minerals, H</a:t>
            </a:r>
            <a:r>
              <a:rPr lang="en-US" sz="2000" baseline="-25000" dirty="0">
                <a:solidFill>
                  <a:srgbClr val="C00000"/>
                </a:solidFill>
                <a:latin typeface="Arial" panose="020B0604020202020204" pitchFamily="34" charset="0"/>
                <a:cs typeface="Arial" panose="020B0604020202020204" pitchFamily="34" charset="0"/>
              </a:rPr>
              <a:t>2</a:t>
            </a:r>
            <a:r>
              <a:rPr lang="en-US" sz="2000" dirty="0">
                <a:solidFill>
                  <a:srgbClr val="C00000"/>
                </a:solidFill>
                <a:latin typeface="Arial" panose="020B0604020202020204" pitchFamily="34" charset="0"/>
                <a:cs typeface="Arial" panose="020B0604020202020204" pitchFamily="34" charset="0"/>
              </a:rPr>
              <a:t>, acids, bases…)</a:t>
            </a:r>
          </a:p>
        </p:txBody>
      </p:sp>
      <p:sp>
        <p:nvSpPr>
          <p:cNvPr id="12" name="Title 4">
            <a:extLst>
              <a:ext uri="{FF2B5EF4-FFF2-40B4-BE49-F238E27FC236}">
                <a16:creationId xmlns:a16="http://schemas.microsoft.com/office/drawing/2014/main" id="{AC6855E5-A4A6-9999-4FA8-7FA7F591BAE0}"/>
              </a:ext>
            </a:extLst>
          </p:cNvPr>
          <p:cNvSpPr txBox="1">
            <a:spLocks/>
          </p:cNvSpPr>
          <p:nvPr/>
        </p:nvSpPr>
        <p:spPr>
          <a:xfrm>
            <a:off x="3883696" y="1358733"/>
            <a:ext cx="1552826" cy="507206"/>
          </a:xfrm>
          <a:prstGeom prst="rect">
            <a:avLst/>
          </a:prstGeom>
        </p:spPr>
        <p:txBody>
          <a:bodyPr vert="horz" lIns="68580" tIns="34290" rIns="68580" bIns="34290" rtlCol="0" anchor="ctr">
            <a:noAutofit/>
          </a:bodyPr>
          <a:lstStyle>
            <a:lvl1pPr algn="l" defTabSz="685783" rtl="0" eaLnBrk="1" latinLnBrk="0" hangingPunct="1">
              <a:lnSpc>
                <a:spcPct val="90000"/>
              </a:lnSpc>
              <a:spcBef>
                <a:spcPct val="0"/>
              </a:spcBef>
              <a:buNone/>
              <a:defRPr sz="30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sz="1600" dirty="0">
                <a:solidFill>
                  <a:srgbClr val="0070C0"/>
                </a:solidFill>
                <a:latin typeface="Arial" panose="020B0604020202020204" pitchFamily="34" charset="0"/>
                <a:cs typeface="Arial" panose="020B0604020202020204" pitchFamily="34" charset="0"/>
              </a:rPr>
              <a:t>Desalination</a:t>
            </a:r>
          </a:p>
        </p:txBody>
      </p:sp>
      <p:sp>
        <p:nvSpPr>
          <p:cNvPr id="13" name="Title 4">
            <a:extLst>
              <a:ext uri="{FF2B5EF4-FFF2-40B4-BE49-F238E27FC236}">
                <a16:creationId xmlns:a16="http://schemas.microsoft.com/office/drawing/2014/main" id="{84D89953-18CC-3978-FEB4-4FCB97C0E50E}"/>
              </a:ext>
            </a:extLst>
          </p:cNvPr>
          <p:cNvSpPr txBox="1">
            <a:spLocks/>
          </p:cNvSpPr>
          <p:nvPr/>
        </p:nvSpPr>
        <p:spPr>
          <a:xfrm>
            <a:off x="1628934" y="1562857"/>
            <a:ext cx="1552826" cy="507206"/>
          </a:xfrm>
          <a:prstGeom prst="rect">
            <a:avLst/>
          </a:prstGeom>
        </p:spPr>
        <p:txBody>
          <a:bodyPr vert="horz" lIns="68580" tIns="34290" rIns="68580" bIns="34290" rtlCol="0" anchor="ctr">
            <a:noAutofit/>
          </a:bodyPr>
          <a:lstStyle>
            <a:lvl1pPr algn="l" defTabSz="685783" rtl="0" eaLnBrk="1" latinLnBrk="0" hangingPunct="1">
              <a:lnSpc>
                <a:spcPct val="90000"/>
              </a:lnSpc>
              <a:spcBef>
                <a:spcPct val="0"/>
              </a:spcBef>
              <a:buNone/>
              <a:defRPr sz="30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sz="1600" dirty="0">
                <a:solidFill>
                  <a:srgbClr val="0070C0"/>
                </a:solidFill>
                <a:latin typeface="Arial" panose="020B0604020202020204" pitchFamily="34" charset="0"/>
                <a:cs typeface="Arial" panose="020B0604020202020204" pitchFamily="34" charset="0"/>
              </a:rPr>
              <a:t>Pretreatment</a:t>
            </a:r>
          </a:p>
        </p:txBody>
      </p:sp>
      <p:sp>
        <p:nvSpPr>
          <p:cNvPr id="14" name="Title 4">
            <a:extLst>
              <a:ext uri="{FF2B5EF4-FFF2-40B4-BE49-F238E27FC236}">
                <a16:creationId xmlns:a16="http://schemas.microsoft.com/office/drawing/2014/main" id="{99CF9E9B-01D7-4F11-1021-4A288FD189C5}"/>
              </a:ext>
            </a:extLst>
          </p:cNvPr>
          <p:cNvSpPr txBox="1">
            <a:spLocks/>
          </p:cNvSpPr>
          <p:nvPr/>
        </p:nvSpPr>
        <p:spPr>
          <a:xfrm>
            <a:off x="6112354" y="1547458"/>
            <a:ext cx="1552826" cy="507206"/>
          </a:xfrm>
          <a:prstGeom prst="rect">
            <a:avLst/>
          </a:prstGeom>
        </p:spPr>
        <p:txBody>
          <a:bodyPr vert="horz" lIns="68580" tIns="34290" rIns="68580" bIns="34290" rtlCol="0" anchor="ctr">
            <a:noAutofit/>
          </a:bodyPr>
          <a:lstStyle>
            <a:lvl1pPr algn="l" defTabSz="685783" rtl="0" eaLnBrk="1" latinLnBrk="0" hangingPunct="1">
              <a:lnSpc>
                <a:spcPct val="90000"/>
              </a:lnSpc>
              <a:spcBef>
                <a:spcPct val="0"/>
              </a:spcBef>
              <a:buNone/>
              <a:defRPr sz="30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sz="1600" dirty="0">
                <a:solidFill>
                  <a:srgbClr val="0070C0"/>
                </a:solidFill>
                <a:latin typeface="Arial" panose="020B0604020202020204" pitchFamily="34" charset="0"/>
                <a:cs typeface="Arial" panose="020B0604020202020204" pitchFamily="34" charset="0"/>
              </a:rPr>
              <a:t>Polishing/Posttreatment</a:t>
            </a:r>
          </a:p>
        </p:txBody>
      </p:sp>
      <p:sp>
        <p:nvSpPr>
          <p:cNvPr id="15" name="TextBox 14">
            <a:extLst>
              <a:ext uri="{FF2B5EF4-FFF2-40B4-BE49-F238E27FC236}">
                <a16:creationId xmlns:a16="http://schemas.microsoft.com/office/drawing/2014/main" id="{D7125A63-91E4-2717-5894-BD87078C1F26}"/>
              </a:ext>
            </a:extLst>
          </p:cNvPr>
          <p:cNvSpPr txBox="1"/>
          <p:nvPr/>
        </p:nvSpPr>
        <p:spPr>
          <a:xfrm>
            <a:off x="8584129" y="2084466"/>
            <a:ext cx="3352727" cy="1754326"/>
          </a:xfrm>
          <a:prstGeom prst="rect">
            <a:avLst/>
          </a:prstGeom>
          <a:noFill/>
        </p:spPr>
        <p:txBody>
          <a:bodyPr wrap="square" rtlCol="0">
            <a:spAutoFit/>
          </a:bodyPr>
          <a:lstStyle/>
          <a:p>
            <a:r>
              <a:rPr lang="en-US" b="1" dirty="0">
                <a:solidFill>
                  <a:srgbClr val="0070C0"/>
                </a:solidFill>
                <a:latin typeface="Arial" panose="020B0604020202020204" pitchFamily="34" charset="0"/>
                <a:cs typeface="Arial" panose="020B0604020202020204" pitchFamily="34" charset="0"/>
              </a:rPr>
              <a:t>Water quality requirements:</a:t>
            </a:r>
          </a:p>
          <a:p>
            <a:pPr marL="285750" indent="-285750">
              <a:buFontTx/>
              <a:buChar char="-"/>
            </a:pPr>
            <a:r>
              <a:rPr lang="en-US" b="1" dirty="0">
                <a:solidFill>
                  <a:srgbClr val="0070C0"/>
                </a:solidFill>
                <a:latin typeface="Arial" panose="020B0604020202020204" pitchFamily="34" charset="0"/>
                <a:cs typeface="Arial" panose="020B0604020202020204" pitchFamily="34" charset="0"/>
              </a:rPr>
              <a:t>Drinking water</a:t>
            </a:r>
          </a:p>
          <a:p>
            <a:pPr marL="285750" indent="-285750">
              <a:buFontTx/>
              <a:buChar char="-"/>
            </a:pPr>
            <a:r>
              <a:rPr lang="en-US" b="1" dirty="0">
                <a:solidFill>
                  <a:srgbClr val="0070C0"/>
                </a:solidFill>
                <a:latin typeface="Arial" panose="020B0604020202020204" pitchFamily="34" charset="0"/>
                <a:cs typeface="Arial" panose="020B0604020202020204" pitchFamily="34" charset="0"/>
              </a:rPr>
              <a:t>Ag Irrigation</a:t>
            </a:r>
          </a:p>
          <a:p>
            <a:pPr marL="285750" indent="-285750">
              <a:buFontTx/>
              <a:buChar char="-"/>
            </a:pPr>
            <a:r>
              <a:rPr lang="en-US" b="1" dirty="0">
                <a:solidFill>
                  <a:srgbClr val="0070C0"/>
                </a:solidFill>
                <a:latin typeface="Arial" panose="020B0604020202020204" pitchFamily="34" charset="0"/>
                <a:cs typeface="Arial" panose="020B0604020202020204" pitchFamily="34" charset="0"/>
              </a:rPr>
              <a:t>Land application</a:t>
            </a:r>
          </a:p>
          <a:p>
            <a:pPr marL="285750" indent="-285750">
              <a:buFontTx/>
              <a:buChar char="-"/>
            </a:pPr>
            <a:r>
              <a:rPr lang="en-US" b="1" dirty="0">
                <a:solidFill>
                  <a:srgbClr val="0070C0"/>
                </a:solidFill>
                <a:latin typeface="Arial" panose="020B0604020202020204" pitchFamily="34" charset="0"/>
                <a:cs typeface="Arial" panose="020B0604020202020204" pitchFamily="34" charset="0"/>
              </a:rPr>
              <a:t>Pure water for industry</a:t>
            </a:r>
          </a:p>
          <a:p>
            <a:pPr marL="285750" indent="-285750">
              <a:buFontTx/>
              <a:buChar char="-"/>
            </a:pPr>
            <a:endParaRPr lang="en-US" b="1" dirty="0">
              <a:solidFill>
                <a:srgbClr val="0070C0"/>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65E292F-57E5-39C6-02CA-8643D27AD4EB}"/>
              </a:ext>
            </a:extLst>
          </p:cNvPr>
          <p:cNvSpPr txBox="1"/>
          <p:nvPr/>
        </p:nvSpPr>
        <p:spPr>
          <a:xfrm>
            <a:off x="292218" y="4843651"/>
            <a:ext cx="9642688" cy="2031325"/>
          </a:xfrm>
          <a:prstGeom prst="rect">
            <a:avLst/>
          </a:prstGeom>
          <a:noFill/>
        </p:spPr>
        <p:txBody>
          <a:bodyPr wrap="square" rtlCol="0">
            <a:spAutoFit/>
          </a:bodyPr>
          <a:lstStyle/>
          <a:p>
            <a:r>
              <a:rPr lang="en-US" b="1" dirty="0">
                <a:solidFill>
                  <a:srgbClr val="0070C0"/>
                </a:solidFill>
                <a:latin typeface="Arial" panose="020B0604020202020204" pitchFamily="34" charset="0"/>
                <a:cs typeface="Arial" panose="020B0604020202020204" pitchFamily="34" charset="0"/>
              </a:rPr>
              <a:t>Levelized Cost of Water:</a:t>
            </a:r>
          </a:p>
          <a:p>
            <a:pPr marL="285750" indent="-285750">
              <a:buFontTx/>
              <a:buChar char="-"/>
            </a:pPr>
            <a:r>
              <a:rPr lang="en-US" dirty="0">
                <a:solidFill>
                  <a:srgbClr val="0070C0"/>
                </a:solidFill>
                <a:latin typeface="Arial" panose="020B0604020202020204" pitchFamily="34" charset="0"/>
                <a:cs typeface="Arial" panose="020B0604020202020204" pitchFamily="34" charset="0"/>
              </a:rPr>
              <a:t>Costs: </a:t>
            </a:r>
            <a:r>
              <a:rPr lang="en-US" dirty="0" err="1">
                <a:solidFill>
                  <a:srgbClr val="0070C0"/>
                </a:solidFill>
                <a:latin typeface="Arial" panose="020B0604020202020204" pitchFamily="34" charset="0"/>
                <a:cs typeface="Arial" panose="020B0604020202020204" pitchFamily="34" charset="0"/>
              </a:rPr>
              <a:t>CaPX</a:t>
            </a:r>
            <a:r>
              <a:rPr lang="en-US" dirty="0">
                <a:solidFill>
                  <a:srgbClr val="0070C0"/>
                </a:solidFill>
                <a:latin typeface="Arial" panose="020B0604020202020204" pitchFamily="34" charset="0"/>
                <a:cs typeface="Arial" panose="020B0604020202020204" pitchFamily="34" charset="0"/>
              </a:rPr>
              <a:t>, OPEX (energy, chemicals, labors, replacement, maintenance)</a:t>
            </a:r>
          </a:p>
          <a:p>
            <a:pPr marL="285750" indent="-285750">
              <a:buFontTx/>
              <a:buChar char="-"/>
            </a:pPr>
            <a:r>
              <a:rPr lang="en-US" dirty="0">
                <a:solidFill>
                  <a:srgbClr val="0070C0"/>
                </a:solidFill>
                <a:latin typeface="Arial" panose="020B0604020202020204" pitchFamily="34" charset="0"/>
                <a:cs typeface="Arial" panose="020B0604020202020204" pitchFamily="34" charset="0"/>
              </a:rPr>
              <a:t>Energy sources</a:t>
            </a:r>
          </a:p>
          <a:p>
            <a:pPr marL="285750" indent="-285750">
              <a:buFontTx/>
              <a:buChar char="-"/>
            </a:pPr>
            <a:r>
              <a:rPr lang="en-US" dirty="0">
                <a:solidFill>
                  <a:srgbClr val="0070C0"/>
                </a:solidFill>
                <a:latin typeface="Arial" panose="020B0604020202020204" pitchFamily="34" charset="0"/>
                <a:cs typeface="Arial" panose="020B0604020202020204" pitchFamily="34" charset="0"/>
              </a:rPr>
              <a:t>Waste management and disposal (liquid, solids)</a:t>
            </a:r>
          </a:p>
          <a:p>
            <a:pPr marL="285750" indent="-285750">
              <a:buFontTx/>
              <a:buChar char="-"/>
            </a:pPr>
            <a:r>
              <a:rPr lang="en-US" dirty="0">
                <a:solidFill>
                  <a:srgbClr val="0070C0"/>
                </a:solidFill>
                <a:latin typeface="Arial" panose="020B0604020202020204" pitchFamily="34" charset="0"/>
                <a:cs typeface="Arial" panose="020B0604020202020204" pitchFamily="34" charset="0"/>
              </a:rPr>
              <a:t>Sensitivity analysis (cost of materials, life cycle time)</a:t>
            </a:r>
          </a:p>
          <a:p>
            <a:pPr marL="285750" indent="-285750">
              <a:buFontTx/>
              <a:buChar char="-"/>
            </a:pPr>
            <a:r>
              <a:rPr lang="en-US" dirty="0">
                <a:solidFill>
                  <a:srgbClr val="0070C0"/>
                </a:solidFill>
                <a:latin typeface="Arial" panose="020B0604020202020204" pitchFamily="34" charset="0"/>
                <a:cs typeface="Arial" panose="020B0604020202020204" pitchFamily="34" charset="0"/>
              </a:rPr>
              <a:t>Benefits: water uses, resources recovery and valorization</a:t>
            </a:r>
          </a:p>
          <a:p>
            <a:pPr marL="285750" indent="-285750">
              <a:buFontTx/>
              <a:buChar char="-"/>
            </a:pPr>
            <a:endParaRPr lang="en-US"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479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01D63-292C-A6DA-C141-6844E9A0EA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D2769C-944B-FA68-D8A4-23251FB6EB46}"/>
              </a:ext>
            </a:extLst>
          </p:cNvPr>
          <p:cNvSpPr>
            <a:spLocks noGrp="1"/>
          </p:cNvSpPr>
          <p:nvPr>
            <p:ph type="title"/>
          </p:nvPr>
        </p:nvSpPr>
        <p:spPr>
          <a:xfrm>
            <a:off x="0" y="-16192"/>
            <a:ext cx="12192000" cy="810561"/>
          </a:xfrm>
        </p:spPr>
        <p:txBody>
          <a:bodyPr>
            <a:normAutofit/>
          </a:bodyPr>
          <a:lstStyle/>
          <a:p>
            <a:pPr algn="ctr"/>
            <a:r>
              <a:rPr lang="en-US" sz="3200" dirty="0"/>
              <a:t>Research Priorities - </a:t>
            </a:r>
            <a:r>
              <a:rPr lang="en-US" sz="3200" b="1" dirty="0">
                <a:latin typeface="Arial" panose="020B0604020202020204" pitchFamily="34" charset="0"/>
                <a:ea typeface="Tahoma" panose="020B0604030504040204" pitchFamily="34" charset="0"/>
                <a:cs typeface="Arial" panose="020B0604020202020204" pitchFamily="34" charset="0"/>
              </a:rPr>
              <a:t>strong consensus</a:t>
            </a:r>
            <a:endParaRPr lang="en-US" sz="3200" dirty="0"/>
          </a:p>
        </p:txBody>
      </p:sp>
      <p:sp>
        <p:nvSpPr>
          <p:cNvPr id="10" name="TextBox 9">
            <a:extLst>
              <a:ext uri="{FF2B5EF4-FFF2-40B4-BE49-F238E27FC236}">
                <a16:creationId xmlns:a16="http://schemas.microsoft.com/office/drawing/2014/main" id="{8F37924F-C61C-7798-C8AF-825186617D63}"/>
              </a:ext>
            </a:extLst>
          </p:cNvPr>
          <p:cNvSpPr txBox="1"/>
          <p:nvPr/>
        </p:nvSpPr>
        <p:spPr>
          <a:xfrm>
            <a:off x="7263561" y="6170881"/>
            <a:ext cx="2966314" cy="369332"/>
          </a:xfrm>
          <a:prstGeom prst="rect">
            <a:avLst/>
          </a:prstGeom>
          <a:noFill/>
        </p:spPr>
        <p:txBody>
          <a:bodyPr wrap="square">
            <a:spAutoFit/>
          </a:bodyPr>
          <a:lstStyle/>
          <a:p>
            <a:r>
              <a:rPr lang="en-US" dirty="0">
                <a:solidFill>
                  <a:schemeClr val="bg1"/>
                </a:solidFill>
                <a:hlinkClick r:id="rId2">
                  <a:extLst>
                    <a:ext uri="{A12FA001-AC4F-418D-AE19-62706E023703}">
                      <ahyp:hlinkClr xmlns:ahyp="http://schemas.microsoft.com/office/drawing/2018/hyperlinkcolor" val="tx"/>
                    </a:ext>
                  </a:extLst>
                </a:hlinkClick>
              </a:rPr>
              <a:t>https://nmpwrc.nmsu.edu/</a:t>
            </a:r>
            <a:endParaRPr lang="en-US" dirty="0">
              <a:solidFill>
                <a:schemeClr val="bg1"/>
              </a:solidFill>
            </a:endParaRPr>
          </a:p>
        </p:txBody>
      </p:sp>
      <p:sp>
        <p:nvSpPr>
          <p:cNvPr id="5" name="Content Placeholder 11">
            <a:extLst>
              <a:ext uri="{FF2B5EF4-FFF2-40B4-BE49-F238E27FC236}">
                <a16:creationId xmlns:a16="http://schemas.microsoft.com/office/drawing/2014/main" id="{5A5F0AD1-6E3F-83B6-2312-C4C20AC4DFE4}"/>
              </a:ext>
            </a:extLst>
          </p:cNvPr>
          <p:cNvSpPr>
            <a:spLocks noGrp="1"/>
          </p:cNvSpPr>
          <p:nvPr>
            <p:ph sz="half" idx="1"/>
          </p:nvPr>
        </p:nvSpPr>
        <p:spPr>
          <a:xfrm>
            <a:off x="188798" y="916678"/>
            <a:ext cx="11731083" cy="1179175"/>
          </a:xfrm>
        </p:spPr>
        <p:txBody>
          <a:bodyPr>
            <a:noAutofit/>
          </a:bodyPr>
          <a:lstStyle/>
          <a:p>
            <a:pPr lvl="1">
              <a:lnSpc>
                <a:spcPct val="100000"/>
              </a:lnSpc>
              <a:spcBef>
                <a:spcPts val="600"/>
              </a:spcBef>
              <a:tabLst>
                <a:tab pos="457200" algn="l"/>
              </a:tabLst>
            </a:pPr>
            <a:r>
              <a:rPr lang="en-US" sz="2000" b="1" dirty="0">
                <a:latin typeface="Arial" panose="020B0604020202020204" pitchFamily="34" charset="0"/>
                <a:ea typeface="Tahoma" panose="020B0604030504040204" pitchFamily="34" charset="0"/>
                <a:cs typeface="Arial" panose="020B0604020202020204" pitchFamily="34" charset="0"/>
              </a:rPr>
              <a:t>Provide science to enable policy/standards for regulations: </a:t>
            </a:r>
          </a:p>
          <a:p>
            <a:pPr lvl="2">
              <a:lnSpc>
                <a:spcPct val="100000"/>
              </a:lnSpc>
              <a:spcBef>
                <a:spcPts val="600"/>
              </a:spcBef>
              <a:tabLst>
                <a:tab pos="457200" algn="l"/>
              </a:tabLst>
            </a:pPr>
            <a:r>
              <a:rPr lang="en-US" sz="2000" dirty="0">
                <a:latin typeface="Arial" panose="020B0604020202020204" pitchFamily="34" charset="0"/>
                <a:ea typeface="Tahoma" panose="020B0604030504040204" pitchFamily="34" charset="0"/>
                <a:cs typeface="Arial" panose="020B0604020202020204" pitchFamily="34" charset="0"/>
              </a:rPr>
              <a:t>Need a clearer PW reuse policy/regulatory framework</a:t>
            </a:r>
          </a:p>
          <a:p>
            <a:pPr lvl="2">
              <a:lnSpc>
                <a:spcPct val="100000"/>
              </a:lnSpc>
              <a:spcBef>
                <a:spcPts val="600"/>
              </a:spcBef>
              <a:tabLst>
                <a:tab pos="457200" algn="l"/>
              </a:tabLst>
            </a:pPr>
            <a:r>
              <a:rPr lang="en-US" sz="2000" dirty="0">
                <a:latin typeface="Arial" panose="020B0604020202020204" pitchFamily="34" charset="0"/>
                <a:ea typeface="Tahoma" panose="020B0604030504040204" pitchFamily="34" charset="0"/>
                <a:cs typeface="Arial" panose="020B0604020202020204" pitchFamily="34" charset="0"/>
              </a:rPr>
              <a:t>Provide protective water quality standards/limits that regulators and industry can reference</a:t>
            </a:r>
          </a:p>
        </p:txBody>
      </p:sp>
      <p:sp>
        <p:nvSpPr>
          <p:cNvPr id="2" name="Content Placeholder 11">
            <a:extLst>
              <a:ext uri="{FF2B5EF4-FFF2-40B4-BE49-F238E27FC236}">
                <a16:creationId xmlns:a16="http://schemas.microsoft.com/office/drawing/2014/main" id="{23B0E3A5-1FA0-6AA3-6D99-9A4EDB49A690}"/>
              </a:ext>
            </a:extLst>
          </p:cNvPr>
          <p:cNvSpPr txBox="1">
            <a:spLocks/>
          </p:cNvSpPr>
          <p:nvPr/>
        </p:nvSpPr>
        <p:spPr>
          <a:xfrm>
            <a:off x="188799" y="1973464"/>
            <a:ext cx="11731083" cy="1539757"/>
          </a:xfrm>
          <a:prstGeom prst="rect">
            <a:avLst/>
          </a:prstGeom>
        </p:spPr>
        <p:txBody>
          <a:bodyPr vert="horz" lIns="91440" tIns="45720" rIns="91440" bIns="45720" rtlCol="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0000"/>
              </a:lnSpc>
              <a:spcBef>
                <a:spcPts val="600"/>
              </a:spcBef>
              <a:tabLst>
                <a:tab pos="457200" algn="l"/>
              </a:tabLst>
            </a:pPr>
            <a:r>
              <a:rPr lang="en-US" sz="2000" b="1" dirty="0">
                <a:latin typeface="Arial" panose="020B0604020202020204" pitchFamily="34" charset="0"/>
                <a:cs typeface="Arial" panose="020B0604020202020204" pitchFamily="34" charset="0"/>
              </a:rPr>
              <a:t>Build credibility through risk assessment + fate/transport: </a:t>
            </a:r>
            <a:endParaRPr lang="en-US" sz="2000" b="1" dirty="0">
              <a:latin typeface="Arial" panose="020B0604020202020204" pitchFamily="34" charset="0"/>
              <a:ea typeface="Tahoma" panose="020B0604030504040204" pitchFamily="34" charset="0"/>
              <a:cs typeface="Arial" panose="020B0604020202020204" pitchFamily="34" charset="0"/>
            </a:endParaRPr>
          </a:p>
          <a:p>
            <a:pPr lvl="2">
              <a:lnSpc>
                <a:spcPct val="100000"/>
              </a:lnSpc>
              <a:spcBef>
                <a:spcPts val="600"/>
              </a:spcBef>
              <a:tabLst>
                <a:tab pos="457200" algn="l"/>
              </a:tabLst>
            </a:pPr>
            <a:r>
              <a:rPr lang="en-US" dirty="0">
                <a:latin typeface="Arial" panose="020B0604020202020204" pitchFamily="34" charset="0"/>
                <a:ea typeface="Tahoma" panose="020B0604030504040204" pitchFamily="34" charset="0"/>
                <a:cs typeface="Arial" panose="020B0604020202020204" pitchFamily="34" charset="0"/>
              </a:rPr>
              <a:t>Risk assessment on human health and environment is central for public acceptance</a:t>
            </a:r>
          </a:p>
          <a:p>
            <a:pPr lvl="2">
              <a:lnSpc>
                <a:spcPct val="100000"/>
              </a:lnSpc>
              <a:spcBef>
                <a:spcPts val="600"/>
              </a:spcBef>
              <a:tabLst>
                <a:tab pos="457200" algn="l"/>
              </a:tabLst>
            </a:pPr>
            <a:r>
              <a:rPr lang="en-US" dirty="0">
                <a:latin typeface="Arial" panose="020B0604020202020204" pitchFamily="34" charset="0"/>
                <a:ea typeface="Tahoma" panose="020B0604030504040204" pitchFamily="34" charset="0"/>
                <a:cs typeface="Arial" panose="020B0604020202020204" pitchFamily="34" charset="0"/>
              </a:rPr>
              <a:t>Fate &amp; transport study is important for regulators and permitting: needs credible fate/transport evidence for residual compounds in receiving environments (soil, surface water, crops, etc.)</a:t>
            </a:r>
          </a:p>
        </p:txBody>
      </p:sp>
      <p:sp>
        <p:nvSpPr>
          <p:cNvPr id="12" name="Content Placeholder 11">
            <a:extLst>
              <a:ext uri="{FF2B5EF4-FFF2-40B4-BE49-F238E27FC236}">
                <a16:creationId xmlns:a16="http://schemas.microsoft.com/office/drawing/2014/main" id="{B086300E-0659-966E-0760-941A48F92E52}"/>
              </a:ext>
            </a:extLst>
          </p:cNvPr>
          <p:cNvSpPr txBox="1">
            <a:spLocks/>
          </p:cNvSpPr>
          <p:nvPr/>
        </p:nvSpPr>
        <p:spPr>
          <a:xfrm>
            <a:off x="230456" y="3429000"/>
            <a:ext cx="11731083" cy="1439563"/>
          </a:xfrm>
          <a:prstGeom prst="rect">
            <a:avLst/>
          </a:prstGeom>
        </p:spPr>
        <p:txBody>
          <a:bodyPr vert="horz" lIns="91440" tIns="45720" rIns="91440" bIns="45720" rtlCol="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0000"/>
              </a:lnSpc>
              <a:spcBef>
                <a:spcPts val="600"/>
              </a:spcBef>
              <a:tabLst>
                <a:tab pos="457200" algn="l"/>
              </a:tabLst>
            </a:pPr>
            <a:r>
              <a:rPr lang="en-US" sz="2000" b="1" dirty="0">
                <a:latin typeface="Arial" panose="020B0604020202020204" pitchFamily="34" charset="0"/>
                <a:ea typeface="Tahoma" panose="020B0604030504040204" pitchFamily="34" charset="0"/>
                <a:cs typeface="Arial" panose="020B0604020202020204" pitchFamily="34" charset="0"/>
              </a:rPr>
              <a:t>Support implementation with monitoring and transparent data:</a:t>
            </a:r>
          </a:p>
          <a:p>
            <a:pPr lvl="2">
              <a:lnSpc>
                <a:spcPct val="100000"/>
              </a:lnSpc>
              <a:spcBef>
                <a:spcPts val="600"/>
              </a:spcBef>
              <a:tabLst>
                <a:tab pos="457200" algn="l"/>
              </a:tabLst>
            </a:pPr>
            <a:r>
              <a:rPr lang="en-US" dirty="0">
                <a:latin typeface="Arial" panose="020B0604020202020204" pitchFamily="34" charset="0"/>
                <a:ea typeface="Tahoma" panose="020B0604030504040204" pitchFamily="34" charset="0"/>
                <a:cs typeface="Arial" panose="020B0604020202020204" pitchFamily="34" charset="0"/>
              </a:rPr>
              <a:t>Open access to data (e.g., on the website) </a:t>
            </a:r>
          </a:p>
          <a:p>
            <a:pPr lvl="2">
              <a:lnSpc>
                <a:spcPct val="100000"/>
              </a:lnSpc>
              <a:spcBef>
                <a:spcPts val="600"/>
              </a:spcBef>
              <a:tabLst>
                <a:tab pos="457200" algn="l"/>
              </a:tabLst>
            </a:pPr>
            <a:r>
              <a:rPr lang="en-US" dirty="0">
                <a:latin typeface="Arial" panose="020B0604020202020204" pitchFamily="34" charset="0"/>
                <a:ea typeface="Tahoma" panose="020B0604030504040204" pitchFamily="34" charset="0"/>
                <a:cs typeface="Arial" panose="020B0604020202020204" pitchFamily="34" charset="0"/>
              </a:rPr>
              <a:t>Real-time/near-real-time monitoring systems that can support discharge and reuse without requiring impractical sampling burdens.</a:t>
            </a:r>
          </a:p>
        </p:txBody>
      </p:sp>
      <p:sp>
        <p:nvSpPr>
          <p:cNvPr id="13" name="Content Placeholder 11">
            <a:extLst>
              <a:ext uri="{FF2B5EF4-FFF2-40B4-BE49-F238E27FC236}">
                <a16:creationId xmlns:a16="http://schemas.microsoft.com/office/drawing/2014/main" id="{A9D1A102-2900-5A11-E825-CC6D404D836F}"/>
              </a:ext>
            </a:extLst>
          </p:cNvPr>
          <p:cNvSpPr txBox="1">
            <a:spLocks/>
          </p:cNvSpPr>
          <p:nvPr/>
        </p:nvSpPr>
        <p:spPr>
          <a:xfrm>
            <a:off x="244343" y="4868563"/>
            <a:ext cx="11731083" cy="2390541"/>
          </a:xfrm>
          <a:prstGeom prst="rect">
            <a:avLst/>
          </a:prstGeom>
        </p:spPr>
        <p:txBody>
          <a:bodyPr vert="horz" lIns="91440" tIns="45720" rIns="91440" bIns="45720" rtlCol="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0000"/>
              </a:lnSpc>
              <a:spcBef>
                <a:spcPts val="600"/>
              </a:spcBef>
              <a:tabLst>
                <a:tab pos="457200" algn="l"/>
              </a:tabLst>
            </a:pPr>
            <a:r>
              <a:rPr lang="en-US" sz="2000" b="1" dirty="0">
                <a:latin typeface="Arial" panose="020B0604020202020204" pitchFamily="34" charset="0"/>
                <a:ea typeface="Tahoma" panose="020B0604030504040204" pitchFamily="34" charset="0"/>
                <a:cs typeface="Arial" panose="020B0604020202020204" pitchFamily="34" charset="0"/>
              </a:rPr>
              <a:t>Use TEA strategically (comparative + sensitivity) while acknowledging private cost data limitations</a:t>
            </a:r>
          </a:p>
        </p:txBody>
      </p:sp>
      <p:sp>
        <p:nvSpPr>
          <p:cNvPr id="14" name="Content Placeholder 11">
            <a:extLst>
              <a:ext uri="{FF2B5EF4-FFF2-40B4-BE49-F238E27FC236}">
                <a16:creationId xmlns:a16="http://schemas.microsoft.com/office/drawing/2014/main" id="{55A87CAD-C769-DE0E-9174-C021DC2C4288}"/>
              </a:ext>
            </a:extLst>
          </p:cNvPr>
          <p:cNvSpPr txBox="1">
            <a:spLocks/>
          </p:cNvSpPr>
          <p:nvPr/>
        </p:nvSpPr>
        <p:spPr>
          <a:xfrm>
            <a:off x="216571" y="5568387"/>
            <a:ext cx="11731083" cy="2390541"/>
          </a:xfrm>
          <a:prstGeom prst="rect">
            <a:avLst/>
          </a:prstGeom>
        </p:spPr>
        <p:txBody>
          <a:bodyPr vert="horz" lIns="91440" tIns="45720" rIns="91440" bIns="45720" rtlCol="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0000"/>
              </a:lnSpc>
              <a:spcBef>
                <a:spcPts val="600"/>
              </a:spcBef>
              <a:tabLst>
                <a:tab pos="457200" algn="l"/>
              </a:tabLst>
            </a:pPr>
            <a:r>
              <a:rPr lang="en-US" sz="2000" b="1" dirty="0">
                <a:latin typeface="Arial" panose="020B0604020202020204" pitchFamily="34" charset="0"/>
                <a:ea typeface="Tahoma" panose="020B0604030504040204" pitchFamily="34" charset="0"/>
                <a:cs typeface="Arial" panose="020B0604020202020204" pitchFamily="34" charset="0"/>
              </a:rPr>
              <a:t>Evaluate long-term field testing and impacts on fit-for-purpose reuse not just near-term lab results.</a:t>
            </a:r>
          </a:p>
          <a:p>
            <a:pPr lvl="1">
              <a:lnSpc>
                <a:spcPct val="100000"/>
              </a:lnSpc>
              <a:spcBef>
                <a:spcPts val="600"/>
              </a:spcBef>
              <a:tabLst>
                <a:tab pos="457200" algn="l"/>
              </a:tabLst>
            </a:pPr>
            <a:endParaRPr lang="en-US" sz="2000" b="1"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288372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B43C-A784-FA49-AE71-7427DC81F917}"/>
              </a:ext>
            </a:extLst>
          </p:cNvPr>
          <p:cNvSpPr>
            <a:spLocks noGrp="1"/>
          </p:cNvSpPr>
          <p:nvPr>
            <p:ph type="title"/>
          </p:nvPr>
        </p:nvSpPr>
        <p:spPr/>
        <p:txBody>
          <a:bodyPr>
            <a:normAutofit/>
          </a:bodyPr>
          <a:lstStyle/>
          <a:p>
            <a:r>
              <a:rPr lang="en-US" sz="3000" dirty="0"/>
              <a:t>Summary of Consortium Research to Date</a:t>
            </a:r>
          </a:p>
        </p:txBody>
      </p:sp>
      <p:sp>
        <p:nvSpPr>
          <p:cNvPr id="3" name="Content Placeholder 2">
            <a:extLst>
              <a:ext uri="{FF2B5EF4-FFF2-40B4-BE49-F238E27FC236}">
                <a16:creationId xmlns:a16="http://schemas.microsoft.com/office/drawing/2014/main" id="{E44B347B-1630-53FA-95CD-9C445A9804CD}"/>
              </a:ext>
            </a:extLst>
          </p:cNvPr>
          <p:cNvSpPr>
            <a:spLocks noGrp="1"/>
          </p:cNvSpPr>
          <p:nvPr>
            <p:ph idx="1"/>
          </p:nvPr>
        </p:nvSpPr>
        <p:spPr>
          <a:xfrm>
            <a:off x="103851" y="934215"/>
            <a:ext cx="11924025" cy="5583547"/>
          </a:xfrm>
        </p:spPr>
        <p:txBody>
          <a:bodyPr>
            <a:normAutofit fontScale="92500" lnSpcReduction="20000"/>
          </a:bodyPr>
          <a:lstStyle/>
          <a:p>
            <a:r>
              <a:rPr lang="en-US" sz="2400" dirty="0"/>
              <a:t>Industry, NGOs, academia, and regulators have coalesced on using the “NPDES+ List” to determine what constituents should be analyzed for in the raw and treated PW.</a:t>
            </a:r>
          </a:p>
          <a:p>
            <a:endParaRPr lang="en-US" sz="2400" dirty="0"/>
          </a:p>
          <a:p>
            <a:r>
              <a:rPr lang="en-US" sz="2400" dirty="0"/>
              <a:t>Water samples were taken from &gt; 10 different pilots operating in the Permian Basin and analyzed using the NPDES+ list to understand treatment performance.</a:t>
            </a:r>
          </a:p>
          <a:p>
            <a:endParaRPr lang="en-US" sz="2400" dirty="0"/>
          </a:p>
          <a:p>
            <a:r>
              <a:rPr lang="en-US" sz="2400" dirty="0"/>
              <a:t>Exposing model organisms to PW treated by thermal distillation alone was not sufficient to remove toxicity impacts.</a:t>
            </a:r>
          </a:p>
          <a:p>
            <a:endParaRPr lang="en-US" sz="2400" dirty="0"/>
          </a:p>
          <a:p>
            <a:r>
              <a:rPr lang="en-US" sz="2400" dirty="0"/>
              <a:t>Robust post-treatment processes are required to polish or purify the water to “safe levels” that do not lead to acute or chronic toxic effects.</a:t>
            </a:r>
          </a:p>
          <a:p>
            <a:endParaRPr lang="en-US" sz="2400" dirty="0"/>
          </a:p>
          <a:p>
            <a:r>
              <a:rPr lang="en-US" sz="2400" dirty="0"/>
              <a:t>Treated and purified PW was shown to be non-toxic to model aquatic species, with no adverse impacts on human cell lines, plants, soils, and soil microbiomes.</a:t>
            </a:r>
          </a:p>
          <a:p>
            <a:endParaRPr lang="en-US" sz="2400" dirty="0"/>
          </a:p>
          <a:p>
            <a:r>
              <a:rPr lang="en-US" sz="2400" dirty="0"/>
              <a:t>Currently looking into what specific compounds are present in polished water, at what concentration, and their toxicity. </a:t>
            </a:r>
          </a:p>
        </p:txBody>
      </p:sp>
    </p:spTree>
    <p:extLst>
      <p:ext uri="{BB962C8B-B14F-4D97-AF65-F5344CB8AC3E}">
        <p14:creationId xmlns:p14="http://schemas.microsoft.com/office/powerpoint/2010/main" val="339653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dissolv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dissolv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75354E-986D-3466-9457-CC8826A734E2}"/>
              </a:ext>
            </a:extLst>
          </p:cNvPr>
          <p:cNvSpPr>
            <a:spLocks noGrp="1"/>
          </p:cNvSpPr>
          <p:nvPr>
            <p:ph type="sldNum" sz="quarter" idx="10"/>
          </p:nvPr>
        </p:nvSpPr>
        <p:spPr/>
        <p:txBody>
          <a:bodyPr/>
          <a:lstStyle/>
          <a:p>
            <a:fld id="{5A288430-72DB-8B46-84D3-DE458980EDEC}" type="slidenum">
              <a:rPr lang="en-US" smtClean="0"/>
              <a:t>37</a:t>
            </a:fld>
            <a:endParaRPr lang="en-US"/>
          </a:p>
        </p:txBody>
      </p:sp>
      <p:graphicFrame>
        <p:nvGraphicFramePr>
          <p:cNvPr id="3" name="Chart 2">
            <a:extLst>
              <a:ext uri="{FF2B5EF4-FFF2-40B4-BE49-F238E27FC236}">
                <a16:creationId xmlns:a16="http://schemas.microsoft.com/office/drawing/2014/main" id="{A9A0589C-05D6-E707-37B3-46AB9CDCFE00}"/>
              </a:ext>
            </a:extLst>
          </p:cNvPr>
          <p:cNvGraphicFramePr>
            <a:graphicFrameLocks/>
          </p:cNvGraphicFramePr>
          <p:nvPr>
            <p:extLst>
              <p:ext uri="{D42A27DB-BD31-4B8C-83A1-F6EECF244321}">
                <p14:modId xmlns:p14="http://schemas.microsoft.com/office/powerpoint/2010/main" val="255554255"/>
              </p:ext>
            </p:extLst>
          </p:nvPr>
        </p:nvGraphicFramePr>
        <p:xfrm>
          <a:off x="1457113" y="946196"/>
          <a:ext cx="9277773" cy="496560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4728638A-9919-8135-4B43-6C1CA87971FB}"/>
              </a:ext>
            </a:extLst>
          </p:cNvPr>
          <p:cNvSpPr txBox="1"/>
          <p:nvPr/>
        </p:nvSpPr>
        <p:spPr>
          <a:xfrm>
            <a:off x="1602223" y="250853"/>
            <a:ext cx="1491114" cy="369332"/>
          </a:xfrm>
          <a:prstGeom prst="rect">
            <a:avLst/>
          </a:prstGeom>
          <a:noFill/>
        </p:spPr>
        <p:txBody>
          <a:bodyPr wrap="none" rtlCol="0">
            <a:spAutoFit/>
          </a:bodyPr>
          <a:lstStyle/>
          <a:p>
            <a:r>
              <a:rPr lang="en-US" dirty="0"/>
              <a:t>Back up slide</a:t>
            </a:r>
          </a:p>
        </p:txBody>
      </p:sp>
    </p:spTree>
    <p:extLst>
      <p:ext uri="{BB962C8B-B14F-4D97-AF65-F5344CB8AC3E}">
        <p14:creationId xmlns:p14="http://schemas.microsoft.com/office/powerpoint/2010/main" val="13418243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0.0"/>
  <p:tag name="SLIDO_PRESENTATION_ID" val="8f87d90f-0032-4405-bc82-ebcc212844f9"/>
  <p:tag name="SLIDO_EVENT_UUID" val="b10284d1-bd3b-4d61-a2e0-09fb23252713"/>
  <p:tag name="SLIDO_EVENT_SECTION_UUID" val="4f297306-7975-40f4-adc5-172bef38efe7"/>
</p:tagLst>
</file>

<file path=ppt/theme/theme1.xml><?xml version="1.0" encoding="utf-8"?>
<a:theme xmlns:a="http://schemas.openxmlformats.org/drawingml/2006/main" name="NMSU_2019">
  <a:themeElements>
    <a:clrScheme name="Custom 1">
      <a:dk1>
        <a:srgbClr val="000000"/>
      </a:dk1>
      <a:lt1>
        <a:srgbClr val="FEFFFF"/>
      </a:lt1>
      <a:dk2>
        <a:srgbClr val="226676"/>
      </a:dk2>
      <a:lt2>
        <a:srgbClr val="E7E6E6"/>
      </a:lt2>
      <a:accent1>
        <a:srgbClr val="A7BABE"/>
      </a:accent1>
      <a:accent2>
        <a:srgbClr val="CFC7BD"/>
      </a:accent2>
      <a:accent3>
        <a:srgbClr val="A5A5A5"/>
      </a:accent3>
      <a:accent4>
        <a:srgbClr val="FEFFFF"/>
      </a:accent4>
      <a:accent5>
        <a:srgbClr val="5B9BD5"/>
      </a:accent5>
      <a:accent6>
        <a:srgbClr val="8C0B41"/>
      </a:accent6>
      <a:hlink>
        <a:srgbClr val="50B9F2"/>
      </a:hlink>
      <a:folHlink>
        <a:srgbClr val="6D6E71"/>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MSU_2019" id="{F3039E45-AD72-2745-91F4-8F90602B2064}" vid="{36F2A75D-F91E-5C47-8EE5-76E117038AA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5BEB54C3330A4DB09B965BE27A7661" ma:contentTypeVersion="13" ma:contentTypeDescription="Create a new document." ma:contentTypeScope="" ma:versionID="916febf5de3ca9a52f4fd8f2fb6f92fa">
  <xsd:schema xmlns:xsd="http://www.w3.org/2001/XMLSchema" xmlns:xs="http://www.w3.org/2001/XMLSchema" xmlns:p="http://schemas.microsoft.com/office/2006/metadata/properties" xmlns:ns2="85f6e3a9-3fd4-42d9-869f-443f9c6eb9dc" xmlns:ns3="47e45b68-7aba-45eb-97f7-ff4929d8e4ea" targetNamespace="http://schemas.microsoft.com/office/2006/metadata/properties" ma:root="true" ma:fieldsID="a0e92b45c510a102dc4afda0accb4734" ns2:_="" ns3:_="">
    <xsd:import namespace="85f6e3a9-3fd4-42d9-869f-443f9c6eb9dc"/>
    <xsd:import namespace="47e45b68-7aba-45eb-97f7-ff4929d8e4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f6e3a9-3fd4-42d9-869f-443f9c6eb9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a137c5c-bb5e-4424-8d07-a7fb1c07aa9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7e45b68-7aba-45eb-97f7-ff4929d8e4e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1fcca4c-9b20-41e5-a892-8223eb7d73cb}" ma:internalName="TaxCatchAll" ma:showField="CatchAllData" ma:web="47e45b68-7aba-45eb-97f7-ff4929d8e4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7e45b68-7aba-45eb-97f7-ff4929d8e4ea" xsi:nil="true"/>
    <lcf76f155ced4ddcb4097134ff3c332f xmlns="85f6e3a9-3fd4-42d9-869f-443f9c6eb9d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851C3-B68A-4D27-8A21-8AB7C076B395}"/>
</file>

<file path=customXml/itemProps2.xml><?xml version="1.0" encoding="utf-8"?>
<ds:datastoreItem xmlns:ds="http://schemas.openxmlformats.org/officeDocument/2006/customXml" ds:itemID="{AD3944A1-40D5-4151-B914-617915658B83}"/>
</file>

<file path=customXml/itemProps3.xml><?xml version="1.0" encoding="utf-8"?>
<ds:datastoreItem xmlns:ds="http://schemas.openxmlformats.org/officeDocument/2006/customXml" ds:itemID="{197274C0-ED91-4C49-BD1D-5575FCFA7224}"/>
</file>

<file path=docProps/app.xml><?xml version="1.0" encoding="utf-8"?>
<Properties xmlns="http://schemas.openxmlformats.org/officeDocument/2006/extended-properties" xmlns:vt="http://schemas.openxmlformats.org/officeDocument/2006/docPropsVTypes">
  <Template/>
  <TotalTime>12265</TotalTime>
  <Words>6869</Words>
  <Application>Microsoft Macintosh PowerPoint</Application>
  <PresentationFormat>Widescreen</PresentationFormat>
  <Paragraphs>754</Paragraphs>
  <Slides>37</Slides>
  <Notes>29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37</vt:i4>
      </vt:variant>
    </vt:vector>
  </HeadingPairs>
  <TitlesOfParts>
    <vt:vector size="49" baseType="lpstr">
      <vt:lpstr>Aptos</vt:lpstr>
      <vt:lpstr>Arial</vt:lpstr>
      <vt:lpstr>Arial Narrow</vt:lpstr>
      <vt:lpstr>Calibri</vt:lpstr>
      <vt:lpstr>Calibri Light</vt:lpstr>
      <vt:lpstr>Franklin Gothic Book</vt:lpstr>
      <vt:lpstr>Poppins</vt:lpstr>
      <vt:lpstr>Tahoma</vt:lpstr>
      <vt:lpstr>Times New Roman</vt:lpstr>
      <vt:lpstr>NMSU_2019</vt:lpstr>
      <vt:lpstr>Custom Design</vt:lpstr>
      <vt:lpstr>1_Custom Design</vt:lpstr>
      <vt:lpstr>PowerPoint Presentation</vt:lpstr>
      <vt:lpstr>Produced Water in New Mexico: An Overview of the State of the Science</vt:lpstr>
      <vt:lpstr>Outline</vt:lpstr>
      <vt:lpstr>Over the Next 50 Years, Scientists Say…</vt:lpstr>
      <vt:lpstr>Surface and Groundwater Use by Sector (2020 NM OSE)</vt:lpstr>
      <vt:lpstr>Produced Water 101</vt:lpstr>
      <vt:lpstr>Why Can’t We Just Keep Injecting?</vt:lpstr>
      <vt:lpstr>Current Produced Water Management Strategies in NM</vt:lpstr>
      <vt:lpstr>Why is Beneficial Use of PW Being Considered?</vt:lpstr>
      <vt:lpstr>About the New Mexico Produced Water Research Consortium </vt:lpstr>
      <vt:lpstr>Timeline of Major Events that Advanced the Field</vt:lpstr>
      <vt:lpstr>The “NPDES+” List and Analytical Framework</vt:lpstr>
      <vt:lpstr>Timeline of Major Events that Advanced the Field</vt:lpstr>
      <vt:lpstr>Example of Pilot System and Sampling Event in Permian Basin</vt:lpstr>
      <vt:lpstr>Example of a Produced Water Treatment Train (Permian Basin)</vt:lpstr>
      <vt:lpstr>Timeline of Major Events that Advanced the Field</vt:lpstr>
      <vt:lpstr>What is the State of the Science on PW Toxicity?</vt:lpstr>
      <vt:lpstr>Analytes Detected in Produced Water</vt:lpstr>
      <vt:lpstr>Timeline of Major Events that Advanced the Field</vt:lpstr>
      <vt:lpstr>Current Research Focus</vt:lpstr>
      <vt:lpstr>Example: NTA of PW, Groundwater, and Tap Water from Midland, TX</vt:lpstr>
      <vt:lpstr>Current Research Focus</vt:lpstr>
      <vt:lpstr>Key Takeaways</vt:lpstr>
      <vt:lpstr>Contact Information</vt:lpstr>
      <vt:lpstr>Thank You!  </vt:lpstr>
      <vt:lpstr>Extra Slides</vt:lpstr>
      <vt:lpstr>NM Produced Water Volumes by Year (2026 OCD Data)</vt:lpstr>
      <vt:lpstr>Progress in R&amp;T Space – 2024 Tarazona et al (a, b)</vt:lpstr>
      <vt:lpstr>Progress in R&amp;T Space – 2025 Wijekoon et al</vt:lpstr>
      <vt:lpstr>Progress in R&amp;T Space – 2025 Wijekoon et al</vt:lpstr>
      <vt:lpstr>Progress in R&amp;T Space – 2025 Wijekoon et al, 2025 Senanayake et al.</vt:lpstr>
      <vt:lpstr>Progress in R&amp;T Space – 2025 Senanayake et al. </vt:lpstr>
      <vt:lpstr>Seed Germination</vt:lpstr>
      <vt:lpstr>Water Quality-Driven Technoeconomic Analysis (TEA) validated by experimental data</vt:lpstr>
      <vt:lpstr>Research Priorities - strong consensus</vt:lpstr>
      <vt:lpstr>Summary of Consortium Research to Date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Zachary Stoll</cp:lastModifiedBy>
  <cp:revision>75</cp:revision>
  <dcterms:created xsi:type="dcterms:W3CDTF">2018-09-13T15:10:43Z</dcterms:created>
  <dcterms:modified xsi:type="dcterms:W3CDTF">2026-09-25T14:53:45Z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0x010100F25BEB54C3330A4DB09B965BE27A7661</vt:lpwstr>
  </property>
</Properties>
</file>