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3" r:id="rId2"/>
  </p:sldMasterIdLst>
  <p:notesMasterIdLst>
    <p:notesMasterId r:id="rId19"/>
  </p:notesMasterIdLst>
  <p:handoutMasterIdLst>
    <p:handoutMasterId r:id="rId20"/>
  </p:handoutMasterIdLst>
  <p:sldIdLst>
    <p:sldId id="277" r:id="rId3"/>
    <p:sldId id="2797" r:id="rId4"/>
    <p:sldId id="281" r:id="rId5"/>
    <p:sldId id="2798" r:id="rId6"/>
    <p:sldId id="2799" r:id="rId7"/>
    <p:sldId id="290" r:id="rId8"/>
    <p:sldId id="2790" r:id="rId9"/>
    <p:sldId id="2791" r:id="rId10"/>
    <p:sldId id="2792" r:id="rId11"/>
    <p:sldId id="2786" r:id="rId12"/>
    <p:sldId id="2784" r:id="rId13"/>
    <p:sldId id="2800" r:id="rId14"/>
    <p:sldId id="2771" r:id="rId15"/>
    <p:sldId id="2777" r:id="rId16"/>
    <p:sldId id="2783" r:id="rId17"/>
    <p:sldId id="2776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198D"/>
    <a:srgbClr val="000F7E"/>
    <a:srgbClr val="FF9129"/>
    <a:srgbClr val="0070C1"/>
    <a:srgbClr val="00AA64"/>
    <a:srgbClr val="1A70B8"/>
    <a:srgbClr val="0A197E"/>
    <a:srgbClr val="000000"/>
    <a:srgbClr val="69C3FF"/>
    <a:srgbClr val="EB0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18"/>
    <p:restoredTop sz="94953"/>
  </p:normalViewPr>
  <p:slideViewPr>
    <p:cSldViewPr snapToGrid="0" snapToObjects="1" showGuides="1">
      <p:cViewPr>
        <p:scale>
          <a:sx n="100" d="100"/>
          <a:sy n="100" d="100"/>
        </p:scale>
        <p:origin x="816" y="1304"/>
      </p:cViewPr>
      <p:guideLst>
        <p:guide/>
        <p:guide orient="horz" pos="1620"/>
      </p:guideLst>
    </p:cSldViewPr>
  </p:slideViewPr>
  <p:outlineViewPr>
    <p:cViewPr>
      <p:scale>
        <a:sx n="33" d="100"/>
        <a:sy n="33" d="100"/>
      </p:scale>
      <p:origin x="0" y="-381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 showGuides="1">
      <p:cViewPr varScale="1">
        <p:scale>
          <a:sx n="90" d="100"/>
          <a:sy n="90" d="100"/>
        </p:scale>
        <p:origin x="384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CE6B804-3E45-364D-A045-BB358CB8E6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8BAC92-B99D-FF4D-A990-D686745CA7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5749E-04CE-F245-A958-C4F030697BC8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6A46C-39E5-FF4C-9921-815AC4BE94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EFC7B7-2133-5C4A-AC28-C1AA9FF1AC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CEA21-F2A0-454B-B622-7D3A8835A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69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264E-8066-E947-B6B5-B5BD434D7B6B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8D52D-A3F1-4B43-9554-93E43582D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3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8D52D-A3F1-4B43-9554-93E43582DB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34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A78D693-BA62-1E4A-A3D2-53CDC72AAE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560" y="190440"/>
            <a:ext cx="8805439" cy="495306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374" y="1486403"/>
            <a:ext cx="3830320" cy="1169551"/>
          </a:xfrm>
        </p:spPr>
        <p:txBody>
          <a:bodyPr lIns="0" tIns="0" rIns="0" bIns="0" anchor="t" anchorCtr="0">
            <a:normAutofit/>
          </a:bodyPr>
          <a:lstStyle>
            <a:lvl1pPr algn="l" fontAlgn="t">
              <a:lnSpc>
                <a:spcPct val="100000"/>
              </a:lnSpc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2671309"/>
            <a:ext cx="3830320" cy="485140"/>
          </a:xfrm>
        </p:spPr>
        <p:txBody>
          <a:bodyPr lIns="0" tIns="0" rIns="0" bIns="0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add presenter or presenting org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D57AE5-8F4A-FA4E-90E4-E2EE525E9D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8373"/>
            <a:ext cx="3331464" cy="152975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000446-DC24-2642-A21F-0BEA007314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3297127"/>
            <a:ext cx="2714105" cy="243609"/>
          </a:xfrm>
        </p:spPr>
        <p:txBody>
          <a:bodyPr lIns="0" tIns="0" rIns="0" bIns="0"/>
          <a:lstStyle>
            <a:lvl1pPr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the date of the presentation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85AE9854-7A76-C34E-9D7F-DE749A698C73}"/>
              </a:ext>
            </a:extLst>
          </p:cNvPr>
          <p:cNvSpPr txBox="1">
            <a:spLocks/>
          </p:cNvSpPr>
          <p:nvPr userDrawn="1"/>
        </p:nvSpPr>
        <p:spPr>
          <a:xfrm>
            <a:off x="8705088" y="4849122"/>
            <a:ext cx="220485" cy="2028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DD9D28ED-2D06-3A46-9727-8A9B2D7E7F63}"/>
              </a:ext>
            </a:extLst>
          </p:cNvPr>
          <p:cNvSpPr txBox="1">
            <a:spLocks/>
          </p:cNvSpPr>
          <p:nvPr userDrawn="1"/>
        </p:nvSpPr>
        <p:spPr>
          <a:xfrm>
            <a:off x="8074152" y="4846002"/>
            <a:ext cx="609914" cy="14850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9/26/26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15BFA-90C1-0F46-AAA7-8C67D48F4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140122"/>
            <a:ext cx="2597150" cy="379412"/>
          </a:xfrm>
        </p:spPr>
        <p:txBody>
          <a:bodyPr lIns="0" tIns="0" rIns="0" bIns="0" anchor="t" anchorCtr="0"/>
          <a:lstStyle>
            <a:lvl1pPr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2pPr>
            <a:lvl3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3pPr>
            <a:lvl4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4pPr>
            <a:lvl5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LA-UR number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14CA33-8F7C-674C-8C40-9D83B5A1C57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401" y="4751400"/>
            <a:ext cx="598099" cy="27463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45E8F88-2F04-A24D-B64D-D31A64C16106}"/>
              </a:ext>
            </a:extLst>
          </p:cNvPr>
          <p:cNvSpPr txBox="1"/>
          <p:nvPr userDrawn="1"/>
        </p:nvSpPr>
        <p:spPr>
          <a:xfrm>
            <a:off x="918682" y="4859907"/>
            <a:ext cx="3888259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by Triad National Security, LLC, for the U.S. Department of Energy’s NNSA.</a:t>
            </a:r>
          </a:p>
        </p:txBody>
      </p:sp>
    </p:spTree>
    <p:extLst>
      <p:ext uri="{BB962C8B-B14F-4D97-AF65-F5344CB8AC3E}">
        <p14:creationId xmlns:p14="http://schemas.microsoft.com/office/powerpoint/2010/main" val="1132053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Statemen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6672" y="0"/>
            <a:ext cx="3767327" cy="5143500"/>
          </a:xfrm>
          <a:noFill/>
          <a:ln>
            <a:noFill/>
          </a:ln>
        </p:spPr>
        <p:txBody>
          <a:bodyPr/>
          <a:lstStyle>
            <a:lvl1pPr>
              <a:buFontTx/>
              <a:buNone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E3296A8-807F-5647-9E27-81056A8089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57200"/>
            <a:ext cx="4526280" cy="66915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66E7E14-724D-564D-8C8A-AA19AF322B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1609" y="4420821"/>
            <a:ext cx="1505063" cy="4251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950A1-C470-5C48-B92A-282D2269A9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7200" y="1143000"/>
            <a:ext cx="4525963" cy="3195638"/>
          </a:xfrm>
        </p:spPr>
        <p:txBody>
          <a:bodyPr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559495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-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57200"/>
            <a:ext cx="8229600" cy="66915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7200" y="1143000"/>
            <a:ext cx="8229600" cy="3195638"/>
          </a:xfrm>
        </p:spPr>
        <p:txBody>
          <a:bodyPr wrap="square"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 marL="460375" indent="-230188">
              <a:tabLst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914400" indent="-227013">
              <a:tabLst/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7765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w logo wtrm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1CB73A-3EB2-0F4B-A749-FE602CE5F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4933" y="-141546"/>
            <a:ext cx="6079068" cy="5285046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57200"/>
            <a:ext cx="8226054" cy="66915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7200" y="1142999"/>
            <a:ext cx="8226054" cy="3200400"/>
          </a:xfrm>
        </p:spPr>
        <p:txBody>
          <a:bodyPr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51EB0E6-A70D-CE45-BB73-DE0110A910ED}"/>
              </a:ext>
            </a:extLst>
          </p:cNvPr>
          <p:cNvSpPr txBox="1">
            <a:spLocks/>
          </p:cNvSpPr>
          <p:nvPr userDrawn="1"/>
        </p:nvSpPr>
        <p:spPr>
          <a:xfrm>
            <a:off x="8705088" y="4846001"/>
            <a:ext cx="220485" cy="2028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7AA508B-E60F-E649-B511-759C564E884D}"/>
              </a:ext>
            </a:extLst>
          </p:cNvPr>
          <p:cNvSpPr txBox="1">
            <a:spLocks/>
          </p:cNvSpPr>
          <p:nvPr userDrawn="1"/>
        </p:nvSpPr>
        <p:spPr>
          <a:xfrm>
            <a:off x="8074152" y="4846320"/>
            <a:ext cx="609914" cy="14850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mtClean="0"/>
              <a:pPr/>
              <a:t>9/24/26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979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1143000"/>
            <a:ext cx="8226055" cy="272381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57200"/>
            <a:ext cx="8226054" cy="66915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7200" y="1508760"/>
            <a:ext cx="8226054" cy="2906613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50234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08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82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pos="2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with Text and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6672" y="0"/>
            <a:ext cx="3767327" cy="51435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 userDrawn="1"/>
        </p:nvSpPr>
        <p:spPr>
          <a:xfrm>
            <a:off x="0" y="0"/>
            <a:ext cx="5376672" cy="51435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DF54824-3A03-A745-AD49-C744B2A21D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57200"/>
            <a:ext cx="4523368" cy="66915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709C09F-8C0C-7248-AEB2-1C7859F51F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1609" y="4420821"/>
            <a:ext cx="1505254" cy="4251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E94CDEA-D510-9F45-84BD-82CAA8464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7200" y="1143000"/>
            <a:ext cx="4525963" cy="3195638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44A7A8-335B-174E-9471-7B8989F429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84" y="4809234"/>
            <a:ext cx="1037332" cy="20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255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hoto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76673" y="2571750"/>
            <a:ext cx="3767327" cy="2571750"/>
          </a:xfrm>
          <a:noFill/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6672" y="0"/>
            <a:ext cx="3767328" cy="257175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B4117486-5C49-E242-8CBE-03C8F8711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57200"/>
            <a:ext cx="4523368" cy="66751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FE409C5D-AFD1-7745-A713-F12280BE81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71609" y="4420821"/>
            <a:ext cx="1505254" cy="4251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E46F9CE-9C02-284E-A17F-0C31F82B2F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" y="1143000"/>
            <a:ext cx="4525963" cy="3195638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967738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with 2 Photos and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76673" y="2571750"/>
            <a:ext cx="3767328" cy="2571750"/>
          </a:xfrm>
          <a:noFill/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 userDrawn="1"/>
        </p:nvSpPr>
        <p:spPr>
          <a:xfrm>
            <a:off x="0" y="0"/>
            <a:ext cx="5376672" cy="51435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6672" y="0"/>
            <a:ext cx="3767328" cy="257175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225C079B-5F34-5149-9937-5E0A7D1910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57200"/>
            <a:ext cx="4523368" cy="66751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2C113B2A-25B6-4D4F-BE66-8FD128DADF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71609" y="4420821"/>
            <a:ext cx="1505254" cy="4251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4511911-ADCF-3F4A-9C7A-1469A5E074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" y="1143000"/>
            <a:ext cx="4525963" cy="3195638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BC7184-67F4-D44E-A683-638A4BD086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84" y="4809234"/>
            <a:ext cx="1037332" cy="20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022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Area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D46214E2-32D4-424B-9DE1-4EDE442968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1143000"/>
            <a:ext cx="3840480" cy="272381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40E4E95-1B27-5348-9471-7BB69800ED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57200"/>
            <a:ext cx="8229600" cy="66751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1B65E676-959E-0E41-8EAD-45D6F7E076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46320" y="1143000"/>
            <a:ext cx="3840480" cy="272381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81900B1-3D44-764E-9A42-70386E05E5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" y="1508760"/>
            <a:ext cx="3840480" cy="3034768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685422-C0F4-174C-BFA6-015246A3D4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320" y="1508760"/>
            <a:ext cx="3840480" cy="3034768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78109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 and Tex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4D7D689-7F2D-0348-816C-97C77A8DA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8229600" cy="667512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DB2A39F7-5A62-2B4C-A657-BD57B5768EF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57200" y="1143000"/>
            <a:ext cx="3685032" cy="2029968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6CCEB416-B433-8F46-8DFF-FFAC7ACCA5F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7200" y="3520440"/>
            <a:ext cx="3685032" cy="181084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66B16311-DD9F-7D43-964B-E92B217DC39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57200" y="3840480"/>
            <a:ext cx="3685032" cy="73152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023AA45D-8199-F644-847B-E64A5EC3FB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3246120"/>
            <a:ext cx="3685032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2652C890-3579-2E47-9AB6-1D78A5E4764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001768" y="1143000"/>
            <a:ext cx="3685032" cy="2029968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DD1D0C09-D811-144F-BEBD-275B6A1207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01768" y="3520440"/>
            <a:ext cx="3685032" cy="181084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2213ED2D-D77F-7D49-9E2D-96B09A5A75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01768" y="3840480"/>
            <a:ext cx="3685032" cy="73152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5AA83665-F240-0345-B903-C8950DEFAF0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001768" y="3246120"/>
            <a:ext cx="3685032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3352064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13F276B-7B5E-4A45-AB9F-2B475F2AEA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1143000"/>
            <a:ext cx="2493282" cy="2029968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3520440"/>
            <a:ext cx="2496312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3F0E9DEE-404F-3B49-8159-94FE1CD3739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3840480"/>
            <a:ext cx="2496312" cy="73152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7A3DBA4-BE0E-254D-B5C0-8A64DDD66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8229600" cy="667512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41D2BBC2-2746-3640-A719-673E2A8446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7200" y="3246120"/>
            <a:ext cx="2496312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89502A4B-C79D-094E-AB5C-63DF6E12EF8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327400" y="1143000"/>
            <a:ext cx="2496312" cy="2029968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EAC29D9-3DBA-0242-8290-359D5CA84B6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35992" y="3520440"/>
            <a:ext cx="2496312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3F9A309D-AA80-C54C-9A92-012D53D91C2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35992" y="3840480"/>
            <a:ext cx="2496312" cy="73152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03EA5BB2-66F6-4F44-964B-E9F9D73F21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35991" y="3246120"/>
            <a:ext cx="2496312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8" name="Picture Placeholder 9">
            <a:extLst>
              <a:ext uri="{FF2B5EF4-FFF2-40B4-BE49-F238E27FC236}">
                <a16:creationId xmlns:a16="http://schemas.microsoft.com/office/drawing/2014/main" id="{898309A4-718B-084E-8229-17E4D40AEA4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188617" y="1143000"/>
            <a:ext cx="2496312" cy="2029968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36A0BC0D-8996-364B-A361-13CBBB9B478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98777" y="3520440"/>
            <a:ext cx="2496312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8D60D97D-2394-F140-9FBA-975ED64074F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99632" y="3840480"/>
            <a:ext cx="2496312" cy="73152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5AA90BFA-AE15-3049-88D8-EA2FDB94E71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98067" y="3246120"/>
            <a:ext cx="2496312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929323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" userDrawn="1">
          <p15:clr>
            <a:srgbClr val="FBAE40"/>
          </p15:clr>
        </p15:guide>
        <p15:guide id="2" pos="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1FE822B-AC64-EF4D-8FBA-F5A67DA607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57200" y="1143000"/>
            <a:ext cx="1828800" cy="2029968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55F05C8A-25A6-8743-93FA-19E18F32CEE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57200" y="3520440"/>
            <a:ext cx="1828800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FCE87CD-A10E-D049-9E39-8C800BEF41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3840480"/>
            <a:ext cx="1828800" cy="73152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7B382B21-A741-2447-9794-C4BAAA2A34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7200" y="3246120"/>
            <a:ext cx="1828800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819E2C4F-8306-5F45-9827-3921D5E3EB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8229600" cy="667512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D4247F89-81E5-374A-93B4-95F0EBEEB19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600960" y="1143000"/>
            <a:ext cx="1828800" cy="2029968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F7F65FAA-0013-D547-8E1C-08509B0C975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600960" y="3520440"/>
            <a:ext cx="1828800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E0CC8275-50BB-9D46-8CBD-03E17397C17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600960" y="3840480"/>
            <a:ext cx="1828800" cy="73152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657B4D06-BD92-7545-B5A7-8502A75042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600960" y="3246120"/>
            <a:ext cx="1828800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CF4ED884-6C25-824B-BDBF-AF0431A6640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4734560" y="1143000"/>
            <a:ext cx="1828800" cy="2029968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AA0BC496-BA6C-7C4D-AC5E-A59885AE42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734560" y="3520440"/>
            <a:ext cx="1828800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07D1AADA-118E-BE41-B80B-51BBD18F656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734560" y="3840480"/>
            <a:ext cx="1828800" cy="73152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E24E11C2-3904-B24A-8E60-8EA03D6D30B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734560" y="3246120"/>
            <a:ext cx="1828800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17E6B775-F183-E24D-B8C8-C5A9D75E35BE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858000" y="1143000"/>
            <a:ext cx="1828800" cy="2029968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7BA052C5-1320-4341-BC7F-17F881F3CCB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858000" y="3520440"/>
            <a:ext cx="1828800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2BD7FEF4-B67E-064E-B1C5-49DA8EA6851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858000" y="3840480"/>
            <a:ext cx="1828800" cy="73152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EF1030E4-D0AC-614F-A18A-38721222865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858000" y="3246120"/>
            <a:ext cx="1828800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6194956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_Visual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0C70A86-A745-E949-B1D0-41B5D2173B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8229600" cy="667512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374AFBB-4A85-9144-9EB0-15F9294B61F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7200" y="1143000"/>
            <a:ext cx="8229600" cy="3106216"/>
          </a:xfrm>
        </p:spPr>
        <p:txBody>
          <a:bodyPr/>
          <a:lstStyle>
            <a:lvl1pP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graph, photo, or data visualization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0B3C679-22DF-8940-B381-273549871C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4396742"/>
            <a:ext cx="8229600" cy="18288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71237F-D7E9-904A-BC33-1E69BDE7303D}"/>
              </a:ext>
            </a:extLst>
          </p:cNvPr>
          <p:cNvSpPr/>
          <p:nvPr userDrawn="1"/>
        </p:nvSpPr>
        <p:spPr>
          <a:xfrm>
            <a:off x="-832136" y="0"/>
            <a:ext cx="565609" cy="565609"/>
          </a:xfrm>
          <a:prstGeom prst="rect">
            <a:avLst/>
          </a:prstGeom>
          <a:solidFill>
            <a:srgbClr val="0A197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7B0030-82A1-3149-AAC5-8B912D85AC60}"/>
              </a:ext>
            </a:extLst>
          </p:cNvPr>
          <p:cNvSpPr/>
          <p:nvPr userDrawn="1"/>
        </p:nvSpPr>
        <p:spPr>
          <a:xfrm>
            <a:off x="-832136" y="999242"/>
            <a:ext cx="565609" cy="565609"/>
          </a:xfrm>
          <a:prstGeom prst="rect">
            <a:avLst/>
          </a:prstGeom>
          <a:solidFill>
            <a:srgbClr val="1A70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678108-D8E6-6F48-9E71-79B4060AB9EF}"/>
              </a:ext>
            </a:extLst>
          </p:cNvPr>
          <p:cNvSpPr/>
          <p:nvPr userDrawn="1"/>
        </p:nvSpPr>
        <p:spPr>
          <a:xfrm>
            <a:off x="-832136" y="2036191"/>
            <a:ext cx="565609" cy="565609"/>
          </a:xfrm>
          <a:prstGeom prst="rect">
            <a:avLst/>
          </a:prstGeom>
          <a:solidFill>
            <a:srgbClr val="00AA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500438-DFE5-1541-A57C-CCDAE308867C}"/>
              </a:ext>
            </a:extLst>
          </p:cNvPr>
          <p:cNvSpPr/>
          <p:nvPr userDrawn="1"/>
        </p:nvSpPr>
        <p:spPr>
          <a:xfrm>
            <a:off x="-832136" y="3073140"/>
            <a:ext cx="565609" cy="565609"/>
          </a:xfrm>
          <a:prstGeom prst="rect">
            <a:avLst/>
          </a:prstGeom>
          <a:solidFill>
            <a:srgbClr val="FF91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A0A870-4CCE-B041-ADAA-FFD498F6B5DE}"/>
              </a:ext>
            </a:extLst>
          </p:cNvPr>
          <p:cNvSpPr txBox="1"/>
          <p:nvPr userDrawn="1"/>
        </p:nvSpPr>
        <p:spPr>
          <a:xfrm>
            <a:off x="-1784645" y="-715416"/>
            <a:ext cx="1518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LANL-APPROVED 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PALETTE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BAD157-F0FF-E841-B877-5FF726EE6DB4}"/>
              </a:ext>
            </a:extLst>
          </p:cNvPr>
          <p:cNvSpPr txBox="1"/>
          <p:nvPr userDrawn="1"/>
        </p:nvSpPr>
        <p:spPr>
          <a:xfrm>
            <a:off x="-2109430" y="-2497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COLOR: ULTRAMARINE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EF9DA1-1206-D94F-936A-8C56D3FA0437}"/>
              </a:ext>
            </a:extLst>
          </p:cNvPr>
          <p:cNvSpPr txBox="1"/>
          <p:nvPr userDrawn="1"/>
        </p:nvSpPr>
        <p:spPr>
          <a:xfrm>
            <a:off x="-2109430" y="987317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COLOR: BLUE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18CEFD-1271-3F43-A3DB-664C3A2A6F61}"/>
              </a:ext>
            </a:extLst>
          </p:cNvPr>
          <p:cNvSpPr txBox="1"/>
          <p:nvPr userDrawn="1"/>
        </p:nvSpPr>
        <p:spPr>
          <a:xfrm>
            <a:off x="-2109430" y="2033693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GREEN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2C2957-98B7-7447-A979-8F5F9439F931}"/>
              </a:ext>
            </a:extLst>
          </p:cNvPr>
          <p:cNvSpPr txBox="1"/>
          <p:nvPr userDrawn="1"/>
        </p:nvSpPr>
        <p:spPr>
          <a:xfrm>
            <a:off x="-2109430" y="3080068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ORANGE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D5F0D-5C60-5143-BF1E-4A0546C4287F}"/>
              </a:ext>
            </a:extLst>
          </p:cNvPr>
          <p:cNvSpPr/>
          <p:nvPr userDrawn="1"/>
        </p:nvSpPr>
        <p:spPr>
          <a:xfrm>
            <a:off x="-832136" y="4156183"/>
            <a:ext cx="565609" cy="56560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A6A2F-D5F2-CB4B-A618-B3021CB6FE30}"/>
              </a:ext>
            </a:extLst>
          </p:cNvPr>
          <p:cNvSpPr txBox="1"/>
          <p:nvPr userDrawn="1"/>
        </p:nvSpPr>
        <p:spPr>
          <a:xfrm>
            <a:off x="-2109430" y="4163111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MONOCHROMATIC: GREY</a:t>
            </a:r>
          </a:p>
        </p:txBody>
      </p:sp>
    </p:spTree>
    <p:extLst>
      <p:ext uri="{BB962C8B-B14F-4D97-AF65-F5344CB8AC3E}">
        <p14:creationId xmlns:p14="http://schemas.microsoft.com/office/powerpoint/2010/main" val="4163876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Background 2_TOC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9708-8F60-B848-8CBD-C589BF8C17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457200"/>
            <a:ext cx="8229600" cy="685800"/>
          </a:xfrm>
        </p:spPr>
        <p:txBody>
          <a:bodyPr anchor="t" anchorCtr="0"/>
          <a:lstStyle>
            <a:lvl1pPr algn="l">
              <a:defRPr sz="24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7BDE90-6843-5841-BCCB-3479AD558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8229600" cy="3200400"/>
          </a:xfrm>
        </p:spPr>
        <p:txBody>
          <a:bodyPr/>
          <a:lstStyle>
            <a:lvl1pPr marL="228600" indent="-217488">
              <a:buClr>
                <a:srgbClr val="3296DC"/>
              </a:buClr>
              <a:buFont typeface="+mj-lt"/>
              <a:buAutoNum type="arabicPeriod"/>
              <a:tabLst/>
              <a:defRPr/>
            </a:lvl1pPr>
            <a:lvl2pPr marL="458788" indent="-230188">
              <a:buClr>
                <a:srgbClr val="3296DC"/>
              </a:buClr>
              <a:buFont typeface="+mj-lt"/>
              <a:buAutoNum type="arabicPeriod"/>
              <a:tabLst/>
              <a:defRPr/>
            </a:lvl2pPr>
            <a:lvl3pPr marL="687388" indent="-228600">
              <a:buClr>
                <a:srgbClr val="3296DC"/>
              </a:buClr>
              <a:buFont typeface="+mj-lt"/>
              <a:buAutoNum type="arabicPeriod"/>
              <a:tabLst/>
              <a:defRPr/>
            </a:lvl3pPr>
            <a:lvl4pPr marL="1546225" indent="-174625">
              <a:tabLst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1284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C25BDFE-288F-694A-8F3E-5EA7C70FB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8229600" cy="667512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543AE689-5E80-EF4B-BEB2-12EB7E2E75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3671" y="2035380"/>
            <a:ext cx="1098804" cy="843802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F08DEE9-E8E9-294E-AFDB-272348017E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97816" y="2035380"/>
            <a:ext cx="1098804" cy="843802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F515D795-953A-8047-83C7-D0752DBDB0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11063" y="2035380"/>
            <a:ext cx="1098804" cy="843802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C01086B-B4A6-8A48-849F-4A810C93B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51419" y="2035380"/>
            <a:ext cx="1098804" cy="843802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C2E775BD-5F42-B44F-98CB-85BE7A979F1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6589" y="2035380"/>
            <a:ext cx="1098804" cy="843802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266F9AF-0547-674E-8536-FB560908A4E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603643" y="2035380"/>
            <a:ext cx="1098804" cy="843802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1F14FC34-4139-5E42-8B4C-3D14628AB15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73671" y="1589748"/>
            <a:ext cx="248625" cy="213487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9C51006D-405B-1540-844A-A08EDAFBA83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917717" y="1589748"/>
            <a:ext cx="248625" cy="213487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B91A61BE-01BD-F145-9B92-D20E78E3DAB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21193" y="1589748"/>
            <a:ext cx="248625" cy="213487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D5F2828C-B1EF-364B-8D48-33FAC26A31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745412" y="1589748"/>
            <a:ext cx="248625" cy="213487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0D5B74BE-11D4-3E4C-AA8A-16543EABA18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00883" y="1589748"/>
            <a:ext cx="248625" cy="213487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A61A0372-A989-7542-8743-212304AD19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600235" y="1589748"/>
            <a:ext cx="248625" cy="213487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F70A5-083D-2649-B16E-E603A2ACAC1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7519" y="3042072"/>
            <a:ext cx="1097280" cy="1289050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60BD62F-9DEA-AD47-9777-0410E222A0E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868606" y="3044952"/>
            <a:ext cx="1130626" cy="1289050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520748F-3B1C-7D44-9F74-07C77A95BDF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298553" y="3044952"/>
            <a:ext cx="1130626" cy="1289050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1F05B3B-46BF-E34A-B6EB-3B5C40F9DF4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43305" y="3044952"/>
            <a:ext cx="1130626" cy="1289050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70A64131-E697-7142-892C-FECA1AF2C56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172200" y="3044952"/>
            <a:ext cx="1130626" cy="1289050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EF72F97E-E60E-FB4D-82AA-CB9ACA474A8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596233" y="3044952"/>
            <a:ext cx="1130626" cy="1289050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521331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-No Subhead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57200"/>
            <a:ext cx="8229600" cy="66915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7200" y="1143000"/>
            <a:ext cx="12463272" cy="3195638"/>
          </a:xfrm>
        </p:spPr>
        <p:txBody>
          <a:bodyPr wrap="square"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bg1"/>
                </a:solidFill>
              </a:defRPr>
            </a:lvl1pPr>
            <a:lvl2pPr marL="460375" indent="-230188">
              <a:tabLst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marL="914400" indent="-227013">
              <a:tabLst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689557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_TOC or 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9708-8F60-B848-8CBD-C589BF8C17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457200"/>
            <a:ext cx="8229600" cy="685800"/>
          </a:xfrm>
        </p:spPr>
        <p:txBody>
          <a:bodyPr anchor="t" anchorCtr="0"/>
          <a:lstStyle>
            <a:lvl1pPr algn="l">
              <a:defRPr sz="24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7BDE90-6843-5841-BCCB-3479AD558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8229600" cy="3200400"/>
          </a:xfrm>
        </p:spPr>
        <p:txBody>
          <a:bodyPr/>
          <a:lstStyle>
            <a:lvl1pPr marL="228600" indent="-228600">
              <a:buClr>
                <a:schemeClr val="bg1"/>
              </a:buClr>
              <a:tabLst/>
              <a:defRPr/>
            </a:lvl1pPr>
            <a:lvl2pPr marL="458788" indent="-230188">
              <a:buClr>
                <a:schemeClr val="bg1"/>
              </a:buClr>
              <a:buFont typeface="System Font Regular"/>
              <a:buChar char="⁃"/>
              <a:tabLst/>
              <a:defRPr/>
            </a:lvl2pPr>
            <a:lvl3pPr marL="687388" indent="-228600">
              <a:buClr>
                <a:schemeClr val="bg1"/>
              </a:buClr>
              <a:tabLst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60208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2_TOC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9708-8F60-B848-8CBD-C589BF8C17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457200"/>
            <a:ext cx="8229600" cy="685800"/>
          </a:xfrm>
        </p:spPr>
        <p:txBody>
          <a:bodyPr anchor="t" anchorCtr="0"/>
          <a:lstStyle>
            <a:lvl1pPr algn="l">
              <a:defRPr sz="24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7BDE90-6843-5841-BCCB-3479AD558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143000"/>
            <a:ext cx="8229600" cy="3200400"/>
          </a:xfrm>
        </p:spPr>
        <p:txBody>
          <a:bodyPr/>
          <a:lstStyle>
            <a:lvl1pPr marL="228600" indent="-217488">
              <a:buClr>
                <a:srgbClr val="3296DC"/>
              </a:buClr>
              <a:buFont typeface="+mj-lt"/>
              <a:buAutoNum type="arabicPeriod"/>
              <a:tabLst/>
              <a:defRPr/>
            </a:lvl1pPr>
            <a:lvl2pPr marL="458788" indent="-230188">
              <a:buClr>
                <a:srgbClr val="3296DC"/>
              </a:buClr>
              <a:buFont typeface="+mj-lt"/>
              <a:buAutoNum type="arabicPeriod"/>
              <a:tabLst/>
              <a:defRPr/>
            </a:lvl2pPr>
            <a:lvl3pPr marL="687388" indent="-228600">
              <a:buClr>
                <a:srgbClr val="3296DC"/>
              </a:buClr>
              <a:buFont typeface="+mj-lt"/>
              <a:buAutoNum type="arabicPeriod"/>
              <a:tabLst/>
              <a:defRPr/>
            </a:lvl3pPr>
            <a:lvl4pPr marL="1546225" indent="-174625">
              <a:tabLst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82987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6627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33284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3C9D7-E9D0-FF4B-A8C0-A88200BA90FB}"/>
              </a:ext>
            </a:extLst>
          </p:cNvPr>
          <p:cNvSpPr txBox="1">
            <a:spLocks/>
          </p:cNvSpPr>
          <p:nvPr userDrawn="1"/>
        </p:nvSpPr>
        <p:spPr>
          <a:xfrm>
            <a:off x="8708182" y="4846001"/>
            <a:ext cx="220485" cy="2028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D9D28ED-2D06-3A46-9727-8A9B2D7E7F63}"/>
              </a:ext>
            </a:extLst>
          </p:cNvPr>
          <p:cNvSpPr txBox="1">
            <a:spLocks/>
          </p:cNvSpPr>
          <p:nvPr userDrawn="1"/>
        </p:nvSpPr>
        <p:spPr>
          <a:xfrm>
            <a:off x="8076886" y="4846002"/>
            <a:ext cx="609914" cy="14850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9/26/26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DDB747-6C5D-1648-A189-AC12B7E17882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84" y="4811397"/>
            <a:ext cx="1033271" cy="20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7" r:id="rId2"/>
    <p:sldLayoutId id="2147483692" r:id="rId3"/>
    <p:sldLayoutId id="2147483707" r:id="rId4"/>
    <p:sldLayoutId id="2147483686" r:id="rId5"/>
    <p:sldLayoutId id="2147483690" r:id="rId6"/>
    <p:sldLayoutId id="2147483667" r:id="rId7"/>
    <p:sldLayoutId id="2147483688" r:id="rId8"/>
    <p:sldLayoutId id="2147483674" r:id="rId9"/>
    <p:sldLayoutId id="2147483684" r:id="rId10"/>
    <p:sldLayoutId id="2147483678" r:id="rId11"/>
    <p:sldLayoutId id="2147483680" r:id="rId12"/>
    <p:sldLayoutId id="2147483682" r:id="rId13"/>
    <p:sldLayoutId id="2147483689" r:id="rId14"/>
    <p:sldLayoutId id="2147483724" r:id="rId15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rgbClr val="000F7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188" indent="-22225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0375" indent="-230188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−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8975" indent="-231775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701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−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08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39A08365-AEEB-3D48-A287-0A6C23C5D3D6}"/>
              </a:ext>
            </a:extLst>
          </p:cNvPr>
          <p:cNvSpPr txBox="1">
            <a:spLocks/>
          </p:cNvSpPr>
          <p:nvPr userDrawn="1"/>
        </p:nvSpPr>
        <p:spPr>
          <a:xfrm>
            <a:off x="8705088" y="4849122"/>
            <a:ext cx="220485" cy="2028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198D408-451C-7649-B63F-9BB20EE7A64E}"/>
              </a:ext>
            </a:extLst>
          </p:cNvPr>
          <p:cNvSpPr txBox="1">
            <a:spLocks/>
          </p:cNvSpPr>
          <p:nvPr userDrawn="1"/>
        </p:nvSpPr>
        <p:spPr>
          <a:xfrm>
            <a:off x="8074152" y="4846002"/>
            <a:ext cx="609914" cy="14850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mtClean="0"/>
              <a:pPr/>
              <a:t>9/24/26</a:t>
            </a:fld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99391D-1BCF-B249-A015-254233AE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886700" cy="6675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2BBD0-F847-394A-96EA-C2F6C3D00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7886700" cy="32623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50E74A-F632-C648-A3E6-DE91F970873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84" y="4809234"/>
            <a:ext cx="1037332" cy="20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08" r:id="rId2"/>
    <p:sldLayoutId id="2147483694" r:id="rId3"/>
    <p:sldLayoutId id="2147483705" r:id="rId4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0663" algn="l" defTabSz="914400" rtl="0" eaLnBrk="1" latinLnBrk="0" hangingPunct="1">
        <a:lnSpc>
          <a:spcPct val="100000"/>
        </a:lnSpc>
        <a:spcBef>
          <a:spcPts val="600"/>
        </a:spcBef>
        <a:buClr>
          <a:schemeClr val="bg1"/>
        </a:buClr>
        <a:buFont typeface="Arial" panose="020B0604020202020204" pitchFamily="34" charset="0"/>
        <a:buChar char="•"/>
        <a:tabLst/>
        <a:defRPr sz="18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8788" indent="-230188" algn="l" defTabSz="914400" rtl="0" eaLnBrk="1" latinLnBrk="0" hangingPunct="1">
        <a:lnSpc>
          <a:spcPct val="90000"/>
        </a:lnSpc>
        <a:spcBef>
          <a:spcPts val="375"/>
        </a:spcBef>
        <a:buClr>
          <a:schemeClr val="bg1"/>
        </a:buClr>
        <a:buSzPct val="100000"/>
        <a:buFont typeface="System Font Regular"/>
        <a:buChar char="–"/>
        <a:tabLst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7388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itchFamily="2" charset="2"/>
        <a:buChar char="§"/>
        <a:tabLst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7575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00000"/>
        <a:buFont typeface="System Font Regular"/>
        <a:buChar char="–"/>
        <a:tabLst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q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08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4F3B99C6-D0D0-D441-BB88-E3B30F0BF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9" y="1296394"/>
            <a:ext cx="8406927" cy="1169551"/>
          </a:xfrm>
        </p:spPr>
        <p:txBody>
          <a:bodyPr>
            <a:normAutofit/>
          </a:bodyPr>
          <a:lstStyle/>
          <a:p>
            <a:r>
              <a:rPr lang="en-US" dirty="0"/>
              <a:t>Brief Overview of Nuclear Energy Research at </a:t>
            </a:r>
            <a:br>
              <a:rPr lang="en-US" dirty="0"/>
            </a:br>
            <a:r>
              <a:rPr lang="en-US" dirty="0"/>
              <a:t>Los Alamos National Laboratory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7859A57D-2C14-6348-B5C3-04566EA08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" y="2465638"/>
            <a:ext cx="6341533" cy="1469478"/>
          </a:xfrm>
        </p:spPr>
        <p:txBody>
          <a:bodyPr>
            <a:normAutofit/>
          </a:bodyPr>
          <a:lstStyle/>
          <a:p>
            <a:r>
              <a:rPr lang="en-US" sz="2400" dirty="0"/>
              <a:t>Chris Stanek</a:t>
            </a:r>
          </a:p>
          <a:p>
            <a:r>
              <a:rPr lang="en-US" sz="1400" i="1" dirty="0" err="1">
                <a:solidFill>
                  <a:schemeClr val="accent5"/>
                </a:solidFill>
              </a:rPr>
              <a:t>stanek@lanl.gov</a:t>
            </a:r>
            <a:endParaRPr lang="en-US" sz="1400" i="1" dirty="0">
              <a:solidFill>
                <a:schemeClr val="accent5"/>
              </a:solidFill>
            </a:endParaRPr>
          </a:p>
          <a:p>
            <a:endParaRPr lang="en-US" sz="1400" i="1" dirty="0"/>
          </a:p>
          <a:p>
            <a:r>
              <a:rPr lang="en-US" sz="1400" i="1" dirty="0">
                <a:solidFill>
                  <a:schemeClr val="accent5"/>
                </a:solidFill>
              </a:rPr>
              <a:t>Los Alamos National Laboratory</a:t>
            </a:r>
            <a:endParaRPr lang="en-US" sz="1400" i="1" dirty="0"/>
          </a:p>
          <a:p>
            <a:endParaRPr lang="en-US" sz="2400" dirty="0"/>
          </a:p>
          <a:p>
            <a:endParaRPr lang="en-US" sz="1400" i="1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397A665-BC2C-524C-A7EC-3526226D8D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198" y="3934807"/>
            <a:ext cx="4958863" cy="704100"/>
          </a:xfrm>
        </p:spPr>
        <p:txBody>
          <a:bodyPr>
            <a:normAutofit/>
          </a:bodyPr>
          <a:lstStyle/>
          <a:p>
            <a:r>
              <a:rPr lang="en-US" dirty="0"/>
              <a:t>September 26, 2026</a:t>
            </a:r>
          </a:p>
          <a:p>
            <a:r>
              <a:rPr lang="en-US" dirty="0"/>
              <a:t>The Energy Council Annual Meeting</a:t>
            </a:r>
          </a:p>
          <a:p>
            <a:r>
              <a:rPr lang="en-US" dirty="0"/>
              <a:t>Albuquerque, NM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1017C9-942C-1BAA-1866-76A031688E80}"/>
              </a:ext>
            </a:extLst>
          </p:cNvPr>
          <p:cNvSpPr txBox="1"/>
          <p:nvPr/>
        </p:nvSpPr>
        <p:spPr>
          <a:xfrm>
            <a:off x="7710874" y="4132968"/>
            <a:ext cx="13791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LA-UR-26-27522</a:t>
            </a:r>
          </a:p>
        </p:txBody>
      </p:sp>
    </p:spTree>
    <p:extLst>
      <p:ext uri="{BB962C8B-B14F-4D97-AF65-F5344CB8AC3E}">
        <p14:creationId xmlns:p14="http://schemas.microsoft.com/office/powerpoint/2010/main" val="2623624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25A26-3D93-B86F-B78A-758FD81FC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1156" y="161283"/>
            <a:ext cx="7190936" cy="669156"/>
          </a:xfrm>
        </p:spPr>
        <p:txBody>
          <a:bodyPr/>
          <a:lstStyle/>
          <a:p>
            <a:r>
              <a:rPr lang="en-US" dirty="0"/>
              <a:t>Most exciting time for nuclear energy since advent of nuclear power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FB7719-245F-380F-607B-ABE406CBE9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82" y="1067753"/>
            <a:ext cx="2366038" cy="1867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300B15-E82F-9F63-74ED-16B22CE9E3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7509" y="2922597"/>
            <a:ext cx="3236433" cy="1802919"/>
          </a:xfrm>
          <a:prstGeom prst="rect">
            <a:avLst/>
          </a:prstGeom>
        </p:spPr>
      </p:pic>
      <p:pic>
        <p:nvPicPr>
          <p:cNvPr id="10" name="Picture 9" descr="A picture containing sky, outdoor, plane, runway&#10;&#10;AI-generated content may be incorrect.">
            <a:extLst>
              <a:ext uri="{FF2B5EF4-FFF2-40B4-BE49-F238E27FC236}">
                <a16:creationId xmlns:a16="http://schemas.microsoft.com/office/drawing/2014/main" id="{4DC9AE55-5A1F-E5F5-E9B8-568E6EA85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82" y="3001107"/>
            <a:ext cx="2376173" cy="14484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00761E-D31C-AD3B-ED98-D847D2E121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820" y="1074148"/>
            <a:ext cx="3355813" cy="1683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42D10A5-7C58-4153-90FF-9AAACBDEE7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593" y="830439"/>
            <a:ext cx="2899204" cy="19599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4C5F49-9A2A-7E92-ADB8-66E767F31C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120" y="2844089"/>
            <a:ext cx="2898677" cy="195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23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EFB470B-C42F-D96A-D4F0-0CC846007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392" y="145297"/>
            <a:ext cx="8229600" cy="669156"/>
          </a:xfrm>
        </p:spPr>
        <p:txBody>
          <a:bodyPr/>
          <a:lstStyle/>
          <a:p>
            <a:r>
              <a:rPr lang="en-US" dirty="0"/>
              <a:t>LANL R&amp;D for nuclear energy is connected to and inspired by our history</a:t>
            </a:r>
          </a:p>
        </p:txBody>
      </p:sp>
      <p:pic>
        <p:nvPicPr>
          <p:cNvPr id="9" name="Picture 8" descr="A picture containing outdoor, tree, old&#10;&#10;Description automatically generated">
            <a:extLst>
              <a:ext uri="{FF2B5EF4-FFF2-40B4-BE49-F238E27FC236}">
                <a16:creationId xmlns:a16="http://schemas.microsoft.com/office/drawing/2014/main" id="{C3775784-89D3-61F5-9A2E-4BC811255B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4987" y="954768"/>
            <a:ext cx="2500040" cy="20000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A metal ball from a metal pipe&#10;&#10;Description automatically generated with medium confidence">
            <a:extLst>
              <a:ext uri="{FF2B5EF4-FFF2-40B4-BE49-F238E27FC236}">
                <a16:creationId xmlns:a16="http://schemas.microsoft.com/office/drawing/2014/main" id="{E2C3066C-69C8-8F29-EE44-DBF9F5818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8969" y="905319"/>
            <a:ext cx="1601321" cy="21000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group of people standing around a large metal container&#10;&#10;Description automatically generated">
            <a:extLst>
              <a:ext uri="{FF2B5EF4-FFF2-40B4-BE49-F238E27FC236}">
                <a16:creationId xmlns:a16="http://schemas.microsoft.com/office/drawing/2014/main" id="{7F7467CB-1063-357F-F970-D0B6DD3A28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183" y="3265057"/>
            <a:ext cx="2500040" cy="16261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45E67A6-DEA8-73A7-F71B-B439B46CF1AD}"/>
              </a:ext>
            </a:extLst>
          </p:cNvPr>
          <p:cNvSpPr txBox="1">
            <a:spLocks/>
          </p:cNvSpPr>
          <p:nvPr/>
        </p:nvSpPr>
        <p:spPr>
          <a:xfrm>
            <a:off x="6545" y="1003339"/>
            <a:ext cx="3929201" cy="41401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0188" indent="-2301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7" lvl="1" indent="0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Manhattan Project:</a:t>
            </a:r>
          </a:p>
          <a:p>
            <a:pPr lvl="1"/>
            <a:r>
              <a:rPr lang="en-US" sz="1400" dirty="0"/>
              <a:t>LOPO: world’s 3</a:t>
            </a:r>
            <a:r>
              <a:rPr lang="en-US" sz="1400" baseline="30000" dirty="0"/>
              <a:t>rd</a:t>
            </a:r>
            <a:r>
              <a:rPr lang="en-US" sz="1400" dirty="0"/>
              <a:t> nuclear reactor and first liquid fuel reactor. Critical in 1944 using valuable U-235 with Enrico Fermi “at the controls”</a:t>
            </a:r>
          </a:p>
          <a:p>
            <a:pPr lvl="1"/>
            <a:r>
              <a:rPr lang="en-US" sz="1400" dirty="0"/>
              <a:t>Clementine: First fast reactor 1949, fueled by plutonium and cooled by liquid mercury</a:t>
            </a:r>
          </a:p>
          <a:p>
            <a:pPr marL="230187" lvl="1" indent="0">
              <a:buFont typeface="Arial" panose="020B0604020202020204" pitchFamily="34" charset="0"/>
              <a:buNone/>
            </a:pPr>
            <a:endParaRPr lang="en-US" b="1" i="1" dirty="0">
              <a:solidFill>
                <a:schemeClr val="accent1"/>
              </a:solidFill>
            </a:endParaRPr>
          </a:p>
          <a:p>
            <a:pPr marL="230187" lvl="1" indent="0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Space Nuclear Propulsion – Rover/NERVA Programs </a:t>
            </a:r>
            <a:b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(1955-1973):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1">
              <a:buFont typeface="Arial" panose="020B0604020202020204" pitchFamily="34" charset="0"/>
              <a:buChar char="‒"/>
            </a:pPr>
            <a:r>
              <a:rPr lang="en-US" sz="1400" dirty="0"/>
              <a:t>JFK visit to LANL in 1962 (Rover)</a:t>
            </a:r>
          </a:p>
          <a:p>
            <a:pPr lvl="1">
              <a:buFont typeface="Arial" panose="020B0604020202020204" pitchFamily="34" charset="0"/>
              <a:buChar char="‒"/>
            </a:pPr>
            <a:r>
              <a:rPr lang="en-US" sz="1400" dirty="0"/>
              <a:t>10s of reactors/critical assemblies – including highest power reactor ever </a:t>
            </a:r>
            <a:br>
              <a:rPr lang="en-US" sz="1400" dirty="0"/>
            </a:br>
            <a:r>
              <a:rPr lang="en-US" sz="1400" dirty="0"/>
              <a:t>tested (&gt;4,000MW)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759A08-B780-C93B-B259-2323F01FFC66}"/>
              </a:ext>
            </a:extLst>
          </p:cNvPr>
          <p:cNvSpPr txBox="1"/>
          <p:nvPr/>
        </p:nvSpPr>
        <p:spPr>
          <a:xfrm>
            <a:off x="6104986" y="2708275"/>
            <a:ext cx="2500039" cy="24622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Clementine Reactor, 1945-50</a:t>
            </a:r>
          </a:p>
        </p:txBody>
      </p:sp>
      <p:pic>
        <p:nvPicPr>
          <p:cNvPr id="13" name="Picture 12" descr="A large machine outside of a factory&#10;&#10;Description automatically generated">
            <a:extLst>
              <a:ext uri="{FF2B5EF4-FFF2-40B4-BE49-F238E27FC236}">
                <a16:creationId xmlns:a16="http://schemas.microsoft.com/office/drawing/2014/main" id="{78F9560A-1B96-0C1E-1206-5A3B48321D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5007" y="3147415"/>
            <a:ext cx="1595306" cy="18199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B455DC-5959-D656-CFDA-445085572BF6}"/>
              </a:ext>
            </a:extLst>
          </p:cNvPr>
          <p:cNvSpPr txBox="1"/>
          <p:nvPr/>
        </p:nvSpPr>
        <p:spPr>
          <a:xfrm>
            <a:off x="4128969" y="2762259"/>
            <a:ext cx="1601321" cy="24622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LOPO, 1944</a:t>
            </a:r>
          </a:p>
        </p:txBody>
      </p:sp>
      <p:pic>
        <p:nvPicPr>
          <p:cNvPr id="17" name="Picture 16" descr="A group of men standing outside&#10;&#10;Description automatically generated">
            <a:extLst>
              <a:ext uri="{FF2B5EF4-FFF2-40B4-BE49-F238E27FC236}">
                <a16:creationId xmlns:a16="http://schemas.microsoft.com/office/drawing/2014/main" id="{CA3006B9-8F90-D84B-B4D3-3C94D84721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7464" y="3266066"/>
            <a:ext cx="1258923" cy="16251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E70432-4DD9-F22B-0773-20E6F734D7FF}"/>
              </a:ext>
            </a:extLst>
          </p:cNvPr>
          <p:cNvSpPr txBox="1"/>
          <p:nvPr/>
        </p:nvSpPr>
        <p:spPr>
          <a:xfrm>
            <a:off x="3747463" y="4743617"/>
            <a:ext cx="3546759" cy="246221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JFK at Nevada and LANL, 1962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62FE60-552B-F817-1C65-65E55A334EAB}"/>
              </a:ext>
            </a:extLst>
          </p:cNvPr>
          <p:cNvSpPr txBox="1"/>
          <p:nvPr/>
        </p:nvSpPr>
        <p:spPr>
          <a:xfrm>
            <a:off x="7329497" y="4725207"/>
            <a:ext cx="1620815" cy="246221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Phoebus 2A, 1968</a:t>
            </a:r>
          </a:p>
        </p:txBody>
      </p:sp>
    </p:spTree>
    <p:extLst>
      <p:ext uri="{BB962C8B-B14F-4D97-AF65-F5344CB8AC3E}">
        <p14:creationId xmlns:p14="http://schemas.microsoft.com/office/powerpoint/2010/main" val="2057965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9129F2-5772-DED4-6F1F-0DB01014D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0274" y="191321"/>
            <a:ext cx="4526280" cy="669156"/>
          </a:xfrm>
        </p:spPr>
        <p:txBody>
          <a:bodyPr/>
          <a:lstStyle/>
          <a:p>
            <a:r>
              <a:rPr lang="en-US" dirty="0"/>
              <a:t>Other Los Alamos Reactors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2E9510-8075-AEC8-5FF1-68FDECB937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7734" y="3016275"/>
            <a:ext cx="2221133" cy="18652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E9AA15-EC05-AD49-9013-4312113DA7BC}"/>
              </a:ext>
            </a:extLst>
          </p:cNvPr>
          <p:cNvSpPr txBox="1"/>
          <p:nvPr/>
        </p:nvSpPr>
        <p:spPr>
          <a:xfrm>
            <a:off x="1927382" y="4846537"/>
            <a:ext cx="22421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Omega West, 1956-1994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C4D7F3-A260-38D8-CF2A-F00E425921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29" y="710565"/>
            <a:ext cx="1627825" cy="20979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25EA2F-C5D3-63E4-5D14-991D140FE8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0813" y="710566"/>
            <a:ext cx="2174977" cy="19738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A99B75-8EE3-9413-9E67-D46B3BE601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312" y="521703"/>
            <a:ext cx="4183517" cy="29353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5E533D-5E79-9F0D-92F0-9301A98CD34C}"/>
              </a:ext>
            </a:extLst>
          </p:cNvPr>
          <p:cNvSpPr txBox="1"/>
          <p:nvPr/>
        </p:nvSpPr>
        <p:spPr>
          <a:xfrm>
            <a:off x="4667096" y="3457010"/>
            <a:ext cx="43018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KRUSTY (</a:t>
            </a:r>
            <a:r>
              <a:rPr lang="en-US" sz="1600" b="1" dirty="0" err="1">
                <a:solidFill>
                  <a:schemeClr val="accent1"/>
                </a:solidFill>
              </a:rPr>
              <a:t>Kilopower</a:t>
            </a:r>
            <a:r>
              <a:rPr lang="en-US" sz="1600" b="1" dirty="0">
                <a:solidFill>
                  <a:schemeClr val="accent1"/>
                </a:solidFill>
              </a:rPr>
              <a:t> Reactor Using Stirling Technology), 2017-2018</a:t>
            </a:r>
          </a:p>
          <a:p>
            <a:r>
              <a:rPr lang="en-US" sz="1600" dirty="0"/>
              <a:t>Very important modern reactor test, demonstrating self regulation of heat pipe-cooled reactors, currently pursued by Space Nukes.</a:t>
            </a:r>
          </a:p>
          <a:p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1F140A-0985-82AC-FB96-63854402DF2E}"/>
              </a:ext>
            </a:extLst>
          </p:cNvPr>
          <p:cNvSpPr txBox="1"/>
          <p:nvPr/>
        </p:nvSpPr>
        <p:spPr>
          <a:xfrm>
            <a:off x="168301" y="2808478"/>
            <a:ext cx="1661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LAPRE series, 1959-1963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CC473B-0513-EB24-9699-5B2B51DED67C}"/>
              </a:ext>
            </a:extLst>
          </p:cNvPr>
          <p:cNvSpPr txBox="1"/>
          <p:nvPr/>
        </p:nvSpPr>
        <p:spPr>
          <a:xfrm>
            <a:off x="1927382" y="2646943"/>
            <a:ext cx="1856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UHTREX, 1959-1971</a:t>
            </a:r>
          </a:p>
        </p:txBody>
      </p:sp>
    </p:spTree>
    <p:extLst>
      <p:ext uri="{BB962C8B-B14F-4D97-AF65-F5344CB8AC3E}">
        <p14:creationId xmlns:p14="http://schemas.microsoft.com/office/powerpoint/2010/main" val="1270799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81B33-351D-BEBA-8D0D-0DC66796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113" y="318211"/>
            <a:ext cx="6046013" cy="669156"/>
          </a:xfrm>
        </p:spPr>
        <p:txBody>
          <a:bodyPr/>
          <a:lstStyle/>
          <a:p>
            <a:r>
              <a:rPr lang="en-US" dirty="0"/>
              <a:t>Annular Core Research Reactor (ACRR)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2E5892-C4A4-E92D-D38D-6D0F7F0A77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335" y="1005765"/>
            <a:ext cx="4253233" cy="313196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66AA3B5-B407-C549-59B5-D79E59484A45}"/>
              </a:ext>
            </a:extLst>
          </p:cNvPr>
          <p:cNvGrpSpPr/>
          <p:nvPr/>
        </p:nvGrpSpPr>
        <p:grpSpPr>
          <a:xfrm>
            <a:off x="5683301" y="3133520"/>
            <a:ext cx="2692603" cy="1004214"/>
            <a:chOff x="4915205" y="1848714"/>
            <a:chExt cx="2692603" cy="100421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EA472A3-315C-7804-6C6F-3E238EEF4D47}"/>
                </a:ext>
              </a:extLst>
            </p:cNvPr>
            <p:cNvSpPr/>
            <p:nvPr/>
          </p:nvSpPr>
          <p:spPr>
            <a:xfrm>
              <a:off x="4915814" y="1858061"/>
              <a:ext cx="2691994" cy="99486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DC720A45-795A-94A8-CECE-0FF96E5B1A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15205" y="1848714"/>
              <a:ext cx="2590800" cy="9779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27434A0-74F1-4DA3-90B0-2523B9E7B503}"/>
              </a:ext>
            </a:extLst>
          </p:cNvPr>
          <p:cNvSpPr txBox="1"/>
          <p:nvPr/>
        </p:nvSpPr>
        <p:spPr>
          <a:xfrm>
            <a:off x="4930445" y="1097280"/>
            <a:ext cx="38916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Sandia has operated ACRR since 1978.  Features of ACRR (open water pool research reactor) influenced the technology behind Eden Radioisotopes, which will produce at a commercial scale important medical isotopes.</a:t>
            </a:r>
          </a:p>
        </p:txBody>
      </p:sp>
    </p:spTree>
    <p:extLst>
      <p:ext uri="{BB962C8B-B14F-4D97-AF65-F5344CB8AC3E}">
        <p14:creationId xmlns:p14="http://schemas.microsoft.com/office/powerpoint/2010/main" val="3816308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9468428-7470-DAF2-B36B-BBEEB3952B18}"/>
              </a:ext>
            </a:extLst>
          </p:cNvPr>
          <p:cNvSpPr txBox="1">
            <a:spLocks/>
          </p:cNvSpPr>
          <p:nvPr/>
        </p:nvSpPr>
        <p:spPr>
          <a:xfrm>
            <a:off x="218214" y="1052434"/>
            <a:ext cx="8229600" cy="31956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0188" indent="-2301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Nuclear weapons, therefore nuclear energy: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dirty="0"/>
              <a:t>Key for mission-relevant capability development (e.g., actinide science, nuclear experiments, materials in radiation environments) and staffing/recruitment. Dovetails with reliable energy for global security. </a:t>
            </a:r>
            <a:endParaRPr lang="en-US" sz="1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600" b="1" i="1" dirty="0">
              <a:solidFill>
                <a:schemeClr val="accent5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79EDF81-26C8-5E0A-7D97-39AE08DC67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8354" y="1943727"/>
            <a:ext cx="2144232" cy="1367080"/>
          </a:xfrm>
          <a:prstGeom prst="rect">
            <a:avLst/>
          </a:prstGeom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CAFB50-CAB7-5A97-D102-29E359701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089" y="3271058"/>
            <a:ext cx="1958763" cy="14690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0BA832A-4482-E70A-B7FB-7563626BA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592" y="3022646"/>
            <a:ext cx="1958764" cy="1828181"/>
          </a:xfrm>
          <a:prstGeom prst="rect">
            <a:avLst/>
          </a:prstGeom>
          <a:effectLst/>
        </p:spPr>
      </p:pic>
      <p:pic>
        <p:nvPicPr>
          <p:cNvPr id="17" name="Picture 6" descr="Device Assembly Facility (DAF) - Nevada National Security Site">
            <a:extLst>
              <a:ext uri="{FF2B5EF4-FFF2-40B4-BE49-F238E27FC236}">
                <a16:creationId xmlns:a16="http://schemas.microsoft.com/office/drawing/2014/main" id="{89C1B7E5-1B3A-B6A8-5921-B75F283F8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9011" y="2050577"/>
            <a:ext cx="2208074" cy="79180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BD8A80-0F01-325D-59DB-13B3AAB1BC5C}"/>
              </a:ext>
            </a:extLst>
          </p:cNvPr>
          <p:cNvSpPr txBox="1"/>
          <p:nvPr/>
        </p:nvSpPr>
        <p:spPr>
          <a:xfrm>
            <a:off x="151156" y="3909134"/>
            <a:ext cx="4144378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core capabilities are being meaningfully utilized to accelerate the deployment of advanced reactors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D2B0E2-0B69-108B-D22F-460893D6E7C6}"/>
              </a:ext>
            </a:extLst>
          </p:cNvPr>
          <p:cNvSpPr txBox="1"/>
          <p:nvPr/>
        </p:nvSpPr>
        <p:spPr>
          <a:xfrm>
            <a:off x="156410" y="1874634"/>
            <a:ext cx="4572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capabilities: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Critical experiments and nuclear data,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Design and testing of special purpose reactors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Advanced fuel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Materials (structural, moderators)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Nonproliferation and safeguards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Used fuel and repository R&amp;D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3ADD6FA7-6D33-5CDA-430F-5FB24AA2C182}"/>
              </a:ext>
            </a:extLst>
          </p:cNvPr>
          <p:cNvSpPr txBox="1">
            <a:spLocks/>
          </p:cNvSpPr>
          <p:nvPr/>
        </p:nvSpPr>
        <p:spPr>
          <a:xfrm>
            <a:off x="305543" y="143257"/>
            <a:ext cx="8229600" cy="6691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400" b="1" i="0" kern="1200">
                <a:solidFill>
                  <a:srgbClr val="000F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tabLst/>
              <a:defRPr sz="16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4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LANL nuclear energy strategy is focused on core capabilities connected to laboratory mission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244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F3FC4-2466-C08D-6DA4-37F630EBD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363" y="298947"/>
            <a:ext cx="7943935" cy="669156"/>
          </a:xfrm>
        </p:spPr>
        <p:txBody>
          <a:bodyPr/>
          <a:lstStyle/>
          <a:p>
            <a:r>
              <a:rPr lang="en-US" dirty="0"/>
              <a:t>LANL continues to perform critical experiments – </a:t>
            </a:r>
          </a:p>
          <a:p>
            <a:r>
              <a:rPr lang="en-US" dirty="0"/>
              <a:t>but not in Los Alamos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C6EB6C-60E2-A87C-D32C-E97B1408EF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3363" y="1086113"/>
            <a:ext cx="3753095" cy="3619701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chemeClr val="accent1"/>
                </a:solidFill>
              </a:rPr>
              <a:t>National Criticality Experiments Research Center (NCERC) at Nevada Nuclear Security Site - Device Assembly Facility (DAF), 2011-present:</a:t>
            </a:r>
            <a:r>
              <a:rPr lang="en-US" dirty="0"/>
              <a:t> Critical &gt;1000 times for &gt;25 unique experiments.</a:t>
            </a:r>
          </a:p>
          <a:p>
            <a:pPr marL="0" indent="0">
              <a:buNone/>
            </a:pPr>
            <a:endParaRPr lang="en-US" b="1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b="1" i="1" dirty="0">
                <a:solidFill>
                  <a:schemeClr val="accent1"/>
                </a:solidFill>
              </a:rPr>
              <a:t>Advanced microreactor development: </a:t>
            </a:r>
            <a:r>
              <a:rPr lang="en-US" dirty="0"/>
              <a:t>First use of a heat pipe to transport heat from fission (DUFF), and demonstration of reactor self-regulation (KRUSTY).</a:t>
            </a:r>
          </a:p>
        </p:txBody>
      </p:sp>
      <p:pic>
        <p:nvPicPr>
          <p:cNvPr id="7" name="Picture 6" descr="A picture containing outdoor, sky&#10;&#10;Description automatically generated">
            <a:extLst>
              <a:ext uri="{FF2B5EF4-FFF2-40B4-BE49-F238E27FC236}">
                <a16:creationId xmlns:a16="http://schemas.microsoft.com/office/drawing/2014/main" id="{FB97F782-0170-95BA-1D54-0D3B4CEB00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1299" y="933958"/>
            <a:ext cx="2577833" cy="1451269"/>
          </a:xfrm>
          <a:prstGeom prst="rect">
            <a:avLst/>
          </a:prstGeom>
        </p:spPr>
      </p:pic>
      <p:pic>
        <p:nvPicPr>
          <p:cNvPr id="8" name="Picture 7" descr="C:\Users\187396\AppData\Local\Microsoft\Windows\Temporary Internet Files\Content.Outlook\OQ3YDU8A\100_2695.JPG">
            <a:extLst>
              <a:ext uri="{FF2B5EF4-FFF2-40B4-BE49-F238E27FC236}">
                <a16:creationId xmlns:a16="http://schemas.microsoft.com/office/drawing/2014/main" id="{A68D5240-12B8-BF99-EFE5-3CCFF97DB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3747" y="2679991"/>
            <a:ext cx="2548738" cy="190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machine in a factory&#10;&#10;Description automatically generated">
            <a:extLst>
              <a:ext uri="{FF2B5EF4-FFF2-40B4-BE49-F238E27FC236}">
                <a16:creationId xmlns:a16="http://schemas.microsoft.com/office/drawing/2014/main" id="{E33A47BE-5A3C-9C81-9CC1-8C0E95051B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0629" y="2679992"/>
            <a:ext cx="2140008" cy="14266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EE1CA9-00BA-8D69-4DB5-AD9E41EFD4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5709" y="4162697"/>
            <a:ext cx="1688573" cy="780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11F731-C050-24A9-E3D5-9E82D2D5DF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1663" y="91556"/>
            <a:ext cx="1296863" cy="7078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21F566-60BE-F68C-F049-808D6D0735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4892" y="951562"/>
            <a:ext cx="2548738" cy="143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89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C0D20B-60CB-5BDA-1A09-DE6354759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5153" y="342333"/>
            <a:ext cx="5438078" cy="669156"/>
          </a:xfrm>
        </p:spPr>
        <p:txBody>
          <a:bodyPr/>
          <a:lstStyle/>
          <a:p>
            <a:r>
              <a:rPr lang="en-US" dirty="0"/>
              <a:t>Recent NCERC Highlight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BA67A3-DD5D-B907-755C-59EF602A0C13}"/>
              </a:ext>
            </a:extLst>
          </p:cNvPr>
          <p:cNvSpPr txBox="1"/>
          <p:nvPr/>
        </p:nvSpPr>
        <p:spPr>
          <a:xfrm>
            <a:off x="215153" y="941690"/>
            <a:ext cx="398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5"/>
                </a:solidFill>
              </a:rPr>
              <a:t>Reactor experiment for Valar Atomics</a:t>
            </a:r>
          </a:p>
        </p:txBody>
      </p:sp>
      <p:pic>
        <p:nvPicPr>
          <p:cNvPr id="3" name="Picture 2" descr="A picture containing text, person, screenshot&#10;&#10;AI-generated content may be incorrect.">
            <a:extLst>
              <a:ext uri="{FF2B5EF4-FFF2-40B4-BE49-F238E27FC236}">
                <a16:creationId xmlns:a16="http://schemas.microsoft.com/office/drawing/2014/main" id="{0E42DCBD-7EE2-3781-D5B1-608EA7779C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53" y="1311022"/>
            <a:ext cx="4790902" cy="24361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BC7566-687D-D081-4122-96A51F931692}"/>
              </a:ext>
            </a:extLst>
          </p:cNvPr>
          <p:cNvSpPr txBox="1"/>
          <p:nvPr/>
        </p:nvSpPr>
        <p:spPr>
          <a:xfrm>
            <a:off x="215153" y="941690"/>
            <a:ext cx="398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5"/>
                </a:solidFill>
              </a:rPr>
              <a:t>Reactor experiment for Valar Atomics</a:t>
            </a:r>
          </a:p>
        </p:txBody>
      </p:sp>
      <p:pic>
        <p:nvPicPr>
          <p:cNvPr id="5" name="Picture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6C72C394-1B6E-ED43-C3D7-155B46FCE0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5463" y="1311022"/>
            <a:ext cx="3643384" cy="243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68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03E171-79C7-6BD0-2230-A81783AA3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9294" y="426422"/>
            <a:ext cx="5764306" cy="669156"/>
          </a:xfrm>
        </p:spPr>
        <p:txBody>
          <a:bodyPr/>
          <a:lstStyle/>
          <a:p>
            <a:r>
              <a:rPr lang="en-US" dirty="0"/>
              <a:t>Recent NCERC Highlight (continued)</a:t>
            </a:r>
          </a:p>
          <a:p>
            <a:endParaRPr lang="en-US" dirty="0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236046C-1AB7-0BE5-0508-B79AB3BE62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731" y="1434131"/>
            <a:ext cx="4732220" cy="27676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2F34EC-BFF0-E0DB-21CA-CEB1AC26C5B5}"/>
              </a:ext>
            </a:extLst>
          </p:cNvPr>
          <p:cNvSpPr txBox="1"/>
          <p:nvPr/>
        </p:nvSpPr>
        <p:spPr>
          <a:xfrm>
            <a:off x="252731" y="1095578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5"/>
                </a:solidFill>
              </a:rPr>
              <a:t>Pu critical experiment for </a:t>
            </a:r>
            <a:r>
              <a:rPr lang="en-US" i="1" dirty="0" err="1">
                <a:solidFill>
                  <a:schemeClr val="accent5"/>
                </a:solidFill>
              </a:rPr>
              <a:t>Oklo</a:t>
            </a:r>
            <a:endParaRPr lang="en-US" i="1" dirty="0">
              <a:solidFill>
                <a:schemeClr val="accent5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104B75-951D-122A-2941-8EB80A4922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224" y="532285"/>
            <a:ext cx="3020570" cy="20394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806220-0E23-66DC-E52C-8872BB8497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224" y="2704381"/>
            <a:ext cx="3020571" cy="201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19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40D8E-2011-4BB1-EC55-31DD4F7F6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DA56AA-C2D4-B6C7-3271-F71A36E12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199" y="457200"/>
            <a:ext cx="6895707" cy="669156"/>
          </a:xfrm>
        </p:spPr>
        <p:txBody>
          <a:bodyPr/>
          <a:lstStyle/>
          <a:p>
            <a:r>
              <a:rPr lang="en-US" dirty="0"/>
              <a:t>Special Purpose Reactor Design and Testing</a:t>
            </a:r>
          </a:p>
        </p:txBody>
      </p:sp>
    </p:spTree>
    <p:extLst>
      <p:ext uri="{BB962C8B-B14F-4D97-AF65-F5344CB8AC3E}">
        <p14:creationId xmlns:p14="http://schemas.microsoft.com/office/powerpoint/2010/main" val="219696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AFCDDA6-9AF2-5B27-65EC-FAD38CCE5153}"/>
              </a:ext>
            </a:extLst>
          </p:cNvPr>
          <p:cNvSpPr txBox="1">
            <a:spLocks/>
          </p:cNvSpPr>
          <p:nvPr/>
        </p:nvSpPr>
        <p:spPr>
          <a:xfrm>
            <a:off x="214212" y="973931"/>
            <a:ext cx="4694672" cy="31956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0188" indent="-2301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dirty="0"/>
              <a:t>LDRD project (using internal Los Alamos funds, began in 2024) is based on currently available fuel (i.e. LEU UO</a:t>
            </a:r>
            <a:r>
              <a:rPr lang="en-US" sz="1600" baseline="-25000" dirty="0"/>
              <a:t>2</a:t>
            </a:r>
            <a:r>
              <a:rPr lang="en-US" sz="1600" dirty="0"/>
              <a:t>) to drive reactor design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dirty="0"/>
              <a:t>Overarching goal is to demonstrate a transportable microreactor that is conceivably deployable in the very near term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dirty="0"/>
              <a:t>Transportability and scalability of </a:t>
            </a:r>
            <a:r>
              <a:rPr lang="en-US" sz="1600" dirty="0" err="1"/>
              <a:t>ZiaCore</a:t>
            </a:r>
            <a:r>
              <a:rPr lang="en-US" sz="1600" dirty="0"/>
              <a:t> results in a range of potential use cases including for national security (expeditionary power, space, etc.)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dirty="0"/>
              <a:t>The performance of enabling components were evaluated during the project, and it culminated with a critical experiment at NCERC</a:t>
            </a:r>
          </a:p>
        </p:txBody>
      </p:sp>
      <p:pic>
        <p:nvPicPr>
          <p:cNvPr id="8" name="Picture 7" descr="A logo for a laboratory direct search and development company&#10;&#10;Description automatically generated">
            <a:extLst>
              <a:ext uri="{FF2B5EF4-FFF2-40B4-BE49-F238E27FC236}">
                <a16:creationId xmlns:a16="http://schemas.microsoft.com/office/drawing/2014/main" id="{C1A00807-ACC8-9743-32A0-C3E6E3485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3590" y="68019"/>
            <a:ext cx="1043202" cy="745144"/>
          </a:xfrm>
          <a:prstGeom prst="rect">
            <a:avLst/>
          </a:prstGeom>
        </p:spPr>
      </p:pic>
      <p:pic>
        <p:nvPicPr>
          <p:cNvPr id="11" name="Picture 10" descr="A group of people in yellow protective gear&#10;&#10;Description automatically generated">
            <a:extLst>
              <a:ext uri="{FF2B5EF4-FFF2-40B4-BE49-F238E27FC236}">
                <a16:creationId xmlns:a16="http://schemas.microsoft.com/office/drawing/2014/main" id="{0F1A939A-3185-5FBA-6F55-ADCDCE6273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4109" y="1534050"/>
            <a:ext cx="3481082" cy="2335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D7988F3-0515-3E85-5CF7-746C02F625D8}"/>
              </a:ext>
            </a:extLst>
          </p:cNvPr>
          <p:cNvSpPr txBox="1">
            <a:spLocks/>
          </p:cNvSpPr>
          <p:nvPr/>
        </p:nvSpPr>
        <p:spPr>
          <a:xfrm>
            <a:off x="217553" y="144006"/>
            <a:ext cx="7566430" cy="6691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400" b="1" i="0" kern="1200">
                <a:solidFill>
                  <a:srgbClr val="000F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tabLst/>
              <a:defRPr sz="16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4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ZiaCore</a:t>
            </a:r>
            <a:r>
              <a:rPr lang="en-US" dirty="0"/>
              <a:t> is using materials science to drive special purpose reactor design</a:t>
            </a:r>
          </a:p>
        </p:txBody>
      </p:sp>
    </p:spTree>
    <p:extLst>
      <p:ext uri="{BB962C8B-B14F-4D97-AF65-F5344CB8AC3E}">
        <p14:creationId xmlns:p14="http://schemas.microsoft.com/office/powerpoint/2010/main" val="4049528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9F8CC-A52F-7208-7325-05006AFBA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194" y="341697"/>
            <a:ext cx="4952198" cy="669156"/>
          </a:xfrm>
        </p:spPr>
        <p:txBody>
          <a:bodyPr/>
          <a:lstStyle/>
          <a:p>
            <a:r>
              <a:rPr lang="en-US" dirty="0" err="1"/>
              <a:t>ZiaCore</a:t>
            </a:r>
            <a:r>
              <a:rPr lang="en-US" dirty="0"/>
              <a:t> critical experiment was successful in May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3E8F65-9278-7C30-E14C-A36AFC1FCC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15" y="1221616"/>
            <a:ext cx="4723936" cy="336001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EC12DA-5023-835D-D817-49754B2617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6726" y="2670027"/>
            <a:ext cx="3048069" cy="24159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990AA9-BA79-7A9B-6DC3-EEC582C373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6726" y="112861"/>
            <a:ext cx="2977777" cy="244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45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AA6A2D-1717-7D13-09AF-17BD2E693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457200"/>
            <a:ext cx="5311698" cy="669156"/>
          </a:xfrm>
        </p:spPr>
        <p:txBody>
          <a:bodyPr/>
          <a:lstStyle/>
          <a:p>
            <a:r>
              <a:rPr lang="en-US" dirty="0"/>
              <a:t>Nuclear Fuels and Materials R&amp;D</a:t>
            </a:r>
          </a:p>
        </p:txBody>
      </p:sp>
    </p:spTree>
    <p:extLst>
      <p:ext uri="{BB962C8B-B14F-4D97-AF65-F5344CB8AC3E}">
        <p14:creationId xmlns:p14="http://schemas.microsoft.com/office/powerpoint/2010/main" val="1833244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20071C4-F7E7-1D76-9512-A9C6AFD43A79}"/>
              </a:ext>
            </a:extLst>
          </p:cNvPr>
          <p:cNvSpPr txBox="1"/>
          <p:nvPr/>
        </p:nvSpPr>
        <p:spPr>
          <a:xfrm>
            <a:off x="5241302" y="881634"/>
            <a:ext cx="370619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Prototype-to-manufacturing: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LEFFF is a less than hazard category 3 radiological shell and authorization basis to allow fabrication of intermediate scale quantities of specialized HALEU-bearing nuclear fuel.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Original vision for LEFFF conceived nearly a decade ago, foreseeing a need to expand fuels R&amp;D to include fabrication for HALEU-demonstrations.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First occupant is Kairos Power, where fuel for Hermes will be produced.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26DAA15B-A9B8-7D53-9CA1-FA0E10E297A0}"/>
              </a:ext>
            </a:extLst>
          </p:cNvPr>
          <p:cNvSpPr txBox="1">
            <a:spLocks/>
          </p:cNvSpPr>
          <p:nvPr/>
        </p:nvSpPr>
        <p:spPr>
          <a:xfrm>
            <a:off x="196506" y="133302"/>
            <a:ext cx="8229600" cy="5846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400" b="1" i="0" kern="1200">
                <a:solidFill>
                  <a:srgbClr val="000F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tabLst/>
              <a:defRPr sz="16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4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Prototype HALEU Fuel Fabrication:</a:t>
            </a:r>
          </a:p>
          <a:p>
            <a:r>
              <a:rPr lang="en-US" sz="2000" b="0" dirty="0">
                <a:solidFill>
                  <a:srgbClr val="09198D"/>
                </a:solidFill>
              </a:rPr>
              <a:t>Low Enriched Fuel Fabrication Facility (LEFFF)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AAE425-B671-755B-AEC2-1E0E7AB350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506" y="881634"/>
            <a:ext cx="4895350" cy="36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19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ound, outdoor, screenshot&#10;&#10;AI-generated content may be incorrect.">
            <a:extLst>
              <a:ext uri="{FF2B5EF4-FFF2-40B4-BE49-F238E27FC236}">
                <a16:creationId xmlns:a16="http://schemas.microsoft.com/office/drawing/2014/main" id="{5071B0F7-DB1C-80BE-C1D3-6219F1C46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475" y="768157"/>
            <a:ext cx="4260579" cy="38644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5DF4D7-8DC9-0CAD-5E8D-9CBAD745423B}"/>
              </a:ext>
            </a:extLst>
          </p:cNvPr>
          <p:cNvSpPr txBox="1"/>
          <p:nvPr/>
        </p:nvSpPr>
        <p:spPr>
          <a:xfrm>
            <a:off x="138451" y="3032214"/>
            <a:ext cx="43740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Kairos Power established an engineering center in Albuquerque (Mesa del Sol) in 2019 to support the development of its advanced reactor technology.</a:t>
            </a:r>
          </a:p>
          <a:p>
            <a:endParaRPr lang="en-US" sz="14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Focus is non-nuclear research and development including fuel fabrication and engineering test unit of demonstration reactor Hermes.</a:t>
            </a:r>
            <a:endParaRPr lang="en-US" sz="14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A006ED99-5CB8-7306-2FA3-A9621FABD340}"/>
              </a:ext>
            </a:extLst>
          </p:cNvPr>
          <p:cNvSpPr txBox="1">
            <a:spLocks/>
          </p:cNvSpPr>
          <p:nvPr/>
        </p:nvSpPr>
        <p:spPr>
          <a:xfrm>
            <a:off x="191515" y="145681"/>
            <a:ext cx="7086514" cy="5846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400" b="1" i="0" kern="1200">
                <a:solidFill>
                  <a:srgbClr val="000F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tabLst/>
              <a:defRPr sz="16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4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Kairos Power has a Significant Presence in NM</a:t>
            </a:r>
            <a:endParaRPr lang="en-US" b="0" i="1" dirty="0">
              <a:solidFill>
                <a:schemeClr val="accent5"/>
              </a:solidFill>
            </a:endParaRP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0F5DED24-3B68-D56D-E437-0085686B86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044" y="592073"/>
            <a:ext cx="2301547" cy="236300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5320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544A517-54CC-6284-4D7D-4DBE6F402F86}"/>
              </a:ext>
            </a:extLst>
          </p:cNvPr>
          <p:cNvSpPr txBox="1">
            <a:spLocks/>
          </p:cNvSpPr>
          <p:nvPr/>
        </p:nvSpPr>
        <p:spPr>
          <a:xfrm>
            <a:off x="144966" y="741973"/>
            <a:ext cx="5049203" cy="31956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0188" indent="-2301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It’s an extremely exciting time for nuclear energy – and there’s plenty that national labs can and should be doing to accelerate the deployment of advanced nuclear energy technologies.</a:t>
            </a:r>
          </a:p>
          <a:p>
            <a:endParaRPr lang="en-US" sz="1600" dirty="0"/>
          </a:p>
          <a:p>
            <a:r>
              <a:rPr lang="en-US" sz="1600" dirty="0"/>
              <a:t>LANL is striving to make pivotal contributions to advanced nuclear, which are tightly connected to energy security, global security and weapons missions.</a:t>
            </a:r>
          </a:p>
          <a:p>
            <a:endParaRPr lang="en-US" sz="1600" dirty="0"/>
          </a:p>
          <a:p>
            <a:r>
              <a:rPr lang="en-US" sz="1600" dirty="0"/>
              <a:t>Current focus: demonstration reactor fuel R&amp;D and fabrication, safeguards-by-design, HALEU critical experiments, design and testing of special purpose reactors and spent fuel management.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9B2AA04-98FD-4083-0078-CB1C927DD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4966" y="281792"/>
            <a:ext cx="4526280" cy="66915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2FFF4D-BC23-E307-ABC6-A0726BA4B0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48" t="22287" r="22438" b="26864"/>
          <a:stretch/>
        </p:blipFill>
        <p:spPr>
          <a:xfrm>
            <a:off x="5126444" y="1222833"/>
            <a:ext cx="4017556" cy="269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843"/>
      </p:ext>
    </p:extLst>
  </p:cSld>
  <p:clrMapOvr>
    <a:masterClrMapping/>
  </p:clrMapOvr>
</p:sld>
</file>

<file path=ppt/theme/theme1.xml><?xml version="1.0" encoding="utf-8"?>
<a:theme xmlns:a="http://schemas.openxmlformats.org/drawingml/2006/main" name="Mai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1">
      <a:dk1>
        <a:srgbClr val="000000"/>
      </a:dk1>
      <a:lt1>
        <a:srgbClr val="FFFFFF"/>
      </a:lt1>
      <a:dk2>
        <a:srgbClr val="000E7E"/>
      </a:dk2>
      <a:lt2>
        <a:srgbClr val="E7E6E6"/>
      </a:lt2>
      <a:accent1>
        <a:srgbClr val="0070C1"/>
      </a:accent1>
      <a:accent2>
        <a:srgbClr val="FF9128"/>
      </a:accent2>
      <a:accent3>
        <a:srgbClr val="CCD0E1"/>
      </a:accent3>
      <a:accent4>
        <a:srgbClr val="00A963"/>
      </a:accent4>
      <a:accent5>
        <a:srgbClr val="69C3FF"/>
      </a:accent5>
      <a:accent6>
        <a:srgbClr val="EB0E1D"/>
      </a:accent6>
      <a:hlink>
        <a:srgbClr val="69C3F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109144</TotalTime>
  <Words>788</Words>
  <Application>Microsoft Macintosh PowerPoint</Application>
  <PresentationFormat>On-screen Show (16:9)</PresentationFormat>
  <Paragraphs>76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Acumin Pro</vt:lpstr>
      <vt:lpstr>Arial</vt:lpstr>
      <vt:lpstr>Calibri</vt:lpstr>
      <vt:lpstr>System Font Regular</vt:lpstr>
      <vt:lpstr>Wingdings</vt:lpstr>
      <vt:lpstr>Main</vt:lpstr>
      <vt:lpstr>Custom Design</vt:lpstr>
      <vt:lpstr>Brief Overview of Nuclear Energy Research at  Los Alamos National Laboratory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Stanek, Chris</cp:lastModifiedBy>
  <cp:revision>424</cp:revision>
  <cp:lastPrinted>2026-09-25T01:46:51Z</cp:lastPrinted>
  <dcterms:created xsi:type="dcterms:W3CDTF">2020-12-17T00:35:24Z</dcterms:created>
  <dcterms:modified xsi:type="dcterms:W3CDTF">2026-09-25T01:49:25Z</dcterms:modified>
</cp:coreProperties>
</file>