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</p:sldMasterIdLst>
  <p:notesMasterIdLst>
    <p:notesMasterId r:id="rId28"/>
  </p:notesMasterIdLst>
  <p:sldIdLst>
    <p:sldId id="256" r:id="rId3"/>
    <p:sldId id="272" r:id="rId4"/>
    <p:sldId id="273" r:id="rId5"/>
    <p:sldId id="257" r:id="rId6"/>
    <p:sldId id="282" r:id="rId7"/>
    <p:sldId id="260" r:id="rId8"/>
    <p:sldId id="275" r:id="rId9"/>
    <p:sldId id="271" r:id="rId10"/>
    <p:sldId id="281" r:id="rId11"/>
    <p:sldId id="276" r:id="rId12"/>
    <p:sldId id="277" r:id="rId13"/>
    <p:sldId id="278" r:id="rId14"/>
    <p:sldId id="258" r:id="rId15"/>
    <p:sldId id="259" r:id="rId16"/>
    <p:sldId id="261" r:id="rId17"/>
    <p:sldId id="262" r:id="rId18"/>
    <p:sldId id="263" r:id="rId19"/>
    <p:sldId id="264" r:id="rId20"/>
    <p:sldId id="265" r:id="rId21"/>
    <p:sldId id="266" r:id="rId22"/>
    <p:sldId id="267" r:id="rId23"/>
    <p:sldId id="268" r:id="rId24"/>
    <p:sldId id="279" r:id="rId25"/>
    <p:sldId id="269" r:id="rId26"/>
    <p:sldId id="27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A02"/>
    <a:srgbClr val="FFC600"/>
    <a:srgbClr val="FFFFFF"/>
    <a:srgbClr val="D4CA90"/>
    <a:srgbClr val="FFF2A7"/>
    <a:srgbClr val="D08FD5"/>
    <a:srgbClr val="DFD8AB"/>
    <a:srgbClr val="E83628"/>
    <a:srgbClr val="96CA4F"/>
    <a:srgbClr val="30115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1" d="100"/>
          <a:sy n="101" d="100"/>
        </p:scale>
        <p:origin x="876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405ECC-3C6E-4273-9001-80DCE079B92C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509057-250E-4A3C-B25F-4E428E8C40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825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09057-250E-4A3C-B25F-4E428E8C40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4706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09057-250E-4A3C-B25F-4E428E8C40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2788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509057-250E-4A3C-B25F-4E428E8C409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6984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CAF4E-49C1-4033-AB43-0B1CC55835EA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C6794D-0A0D-426C-AAA0-86D17EA09A0E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3BE102-4BC7-4B4C-A24A-E752D72A0278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A1BA42-B68B-4294-94A3-246761A4EC1A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A9E7E-9247-4367-B70B-E6A784E45F3E}" type="datetime1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4685-88C2-4561-AC26-FBBE57D40D98}" type="datetime1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641D3-E5D6-4795-A5F8-E0F8E4FFB005}" type="datetime1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0E57AE-6D0D-498C-A55E-D25A072262D0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B7F811-7D7F-40A2-AEFE-3D513378048A}" type="datetime1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77CFD2-3D6F-4B4A-AA43-7AE3917114B5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B01C56-59C2-464B-858D-0610EE2BCD55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609630"/>
            <a:fld id="{1D8BD707-D9CF-40AE-B4C6-C98DA3205C09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9/29/2026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63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609630"/>
            <a:fld id="{B6F15528-21DE-4FAA-801E-634DDDAF4B2B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60963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9740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5A0F2-C776-4378-ABC7-DF19C35F95F3}" type="datetime1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42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5.png"/><Relationship Id="rId18" Type="http://schemas.openxmlformats.org/officeDocument/2006/relationships/image" Target="../media/image30.jpeg"/><Relationship Id="rId26" Type="http://schemas.openxmlformats.org/officeDocument/2006/relationships/image" Target="../media/image38.png"/><Relationship Id="rId39" Type="http://schemas.openxmlformats.org/officeDocument/2006/relationships/image" Target="../media/image51.png"/><Relationship Id="rId21" Type="http://schemas.openxmlformats.org/officeDocument/2006/relationships/image" Target="../media/image33.png"/><Relationship Id="rId34" Type="http://schemas.openxmlformats.org/officeDocument/2006/relationships/image" Target="../media/image46.png"/><Relationship Id="rId42" Type="http://schemas.openxmlformats.org/officeDocument/2006/relationships/image" Target="../media/image54.png"/><Relationship Id="rId47" Type="http://schemas.openxmlformats.org/officeDocument/2006/relationships/image" Target="../media/image59.png"/><Relationship Id="rId50" Type="http://schemas.openxmlformats.org/officeDocument/2006/relationships/image" Target="../media/image62.png"/><Relationship Id="rId55" Type="http://schemas.openxmlformats.org/officeDocument/2006/relationships/image" Target="../media/image67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6" Type="http://schemas.openxmlformats.org/officeDocument/2006/relationships/image" Target="../media/image28.png"/><Relationship Id="rId29" Type="http://schemas.openxmlformats.org/officeDocument/2006/relationships/image" Target="../media/image41.png"/><Relationship Id="rId11" Type="http://schemas.openxmlformats.org/officeDocument/2006/relationships/image" Target="../media/image23.jpeg"/><Relationship Id="rId24" Type="http://schemas.openxmlformats.org/officeDocument/2006/relationships/image" Target="../media/image36.png"/><Relationship Id="rId32" Type="http://schemas.openxmlformats.org/officeDocument/2006/relationships/image" Target="../media/image44.png"/><Relationship Id="rId37" Type="http://schemas.openxmlformats.org/officeDocument/2006/relationships/image" Target="../media/image49.png"/><Relationship Id="rId40" Type="http://schemas.openxmlformats.org/officeDocument/2006/relationships/image" Target="../media/image52.jpeg"/><Relationship Id="rId45" Type="http://schemas.openxmlformats.org/officeDocument/2006/relationships/image" Target="../media/image57.png"/><Relationship Id="rId53" Type="http://schemas.openxmlformats.org/officeDocument/2006/relationships/image" Target="../media/image65.png"/><Relationship Id="rId58" Type="http://schemas.openxmlformats.org/officeDocument/2006/relationships/image" Target="../media/image70.png"/><Relationship Id="rId5" Type="http://schemas.openxmlformats.org/officeDocument/2006/relationships/image" Target="../media/image17.png"/><Relationship Id="rId61" Type="http://schemas.openxmlformats.org/officeDocument/2006/relationships/image" Target="../media/image73.png"/><Relationship Id="rId19" Type="http://schemas.openxmlformats.org/officeDocument/2006/relationships/image" Target="../media/image31.png"/><Relationship Id="rId14" Type="http://schemas.openxmlformats.org/officeDocument/2006/relationships/image" Target="../media/image26.png"/><Relationship Id="rId22" Type="http://schemas.openxmlformats.org/officeDocument/2006/relationships/image" Target="../media/image34.jpeg"/><Relationship Id="rId27" Type="http://schemas.openxmlformats.org/officeDocument/2006/relationships/image" Target="../media/image39.png"/><Relationship Id="rId30" Type="http://schemas.openxmlformats.org/officeDocument/2006/relationships/image" Target="../media/image42.png"/><Relationship Id="rId35" Type="http://schemas.openxmlformats.org/officeDocument/2006/relationships/image" Target="../media/image47.png"/><Relationship Id="rId43" Type="http://schemas.openxmlformats.org/officeDocument/2006/relationships/image" Target="../media/image55.png"/><Relationship Id="rId48" Type="http://schemas.openxmlformats.org/officeDocument/2006/relationships/image" Target="../media/image60.png"/><Relationship Id="rId56" Type="http://schemas.openxmlformats.org/officeDocument/2006/relationships/image" Target="../media/image68.png"/><Relationship Id="rId8" Type="http://schemas.openxmlformats.org/officeDocument/2006/relationships/image" Target="../media/image20.png"/><Relationship Id="rId51" Type="http://schemas.openxmlformats.org/officeDocument/2006/relationships/image" Target="../media/image63.png"/><Relationship Id="rId3" Type="http://schemas.openxmlformats.org/officeDocument/2006/relationships/image" Target="../media/image15.png"/><Relationship Id="rId12" Type="http://schemas.openxmlformats.org/officeDocument/2006/relationships/image" Target="../media/image24.png"/><Relationship Id="rId17" Type="http://schemas.openxmlformats.org/officeDocument/2006/relationships/image" Target="../media/image29.png"/><Relationship Id="rId25" Type="http://schemas.openxmlformats.org/officeDocument/2006/relationships/image" Target="../media/image37.png"/><Relationship Id="rId33" Type="http://schemas.openxmlformats.org/officeDocument/2006/relationships/image" Target="../media/image45.png"/><Relationship Id="rId38" Type="http://schemas.openxmlformats.org/officeDocument/2006/relationships/image" Target="../media/image50.jpeg"/><Relationship Id="rId46" Type="http://schemas.openxmlformats.org/officeDocument/2006/relationships/image" Target="../media/image58.svg"/><Relationship Id="rId59" Type="http://schemas.openxmlformats.org/officeDocument/2006/relationships/image" Target="../media/image71.png"/><Relationship Id="rId20" Type="http://schemas.openxmlformats.org/officeDocument/2006/relationships/image" Target="../media/image32.png"/><Relationship Id="rId41" Type="http://schemas.openxmlformats.org/officeDocument/2006/relationships/image" Target="../media/image53.jpeg"/><Relationship Id="rId54" Type="http://schemas.openxmlformats.org/officeDocument/2006/relationships/image" Target="../media/image6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5" Type="http://schemas.openxmlformats.org/officeDocument/2006/relationships/image" Target="../media/image27.png"/><Relationship Id="rId23" Type="http://schemas.openxmlformats.org/officeDocument/2006/relationships/image" Target="../media/image35.png"/><Relationship Id="rId28" Type="http://schemas.openxmlformats.org/officeDocument/2006/relationships/image" Target="../media/image40.png"/><Relationship Id="rId36" Type="http://schemas.openxmlformats.org/officeDocument/2006/relationships/image" Target="../media/image48.png"/><Relationship Id="rId49" Type="http://schemas.openxmlformats.org/officeDocument/2006/relationships/image" Target="../media/image61.png"/><Relationship Id="rId57" Type="http://schemas.openxmlformats.org/officeDocument/2006/relationships/image" Target="../media/image69.png"/><Relationship Id="rId10" Type="http://schemas.openxmlformats.org/officeDocument/2006/relationships/image" Target="../media/image22.png"/><Relationship Id="rId31" Type="http://schemas.openxmlformats.org/officeDocument/2006/relationships/image" Target="../media/image43.png"/><Relationship Id="rId44" Type="http://schemas.openxmlformats.org/officeDocument/2006/relationships/image" Target="../media/image56.svg"/><Relationship Id="rId52" Type="http://schemas.openxmlformats.org/officeDocument/2006/relationships/image" Target="../media/image64.png"/><Relationship Id="rId60" Type="http://schemas.openxmlformats.org/officeDocument/2006/relationships/image" Target="../media/image72.png"/><Relationship Id="rId4" Type="http://schemas.openxmlformats.org/officeDocument/2006/relationships/image" Target="../media/image16.png"/><Relationship Id="rId9" Type="http://schemas.openxmlformats.org/officeDocument/2006/relationships/image" Target="../media/image21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13" Type="http://schemas.openxmlformats.org/officeDocument/2006/relationships/image" Target="../media/image88.png"/><Relationship Id="rId18" Type="http://schemas.openxmlformats.org/officeDocument/2006/relationships/image" Target="../media/image93.png"/><Relationship Id="rId3" Type="http://schemas.openxmlformats.org/officeDocument/2006/relationships/image" Target="../media/image78.png"/><Relationship Id="rId21" Type="http://schemas.openxmlformats.org/officeDocument/2006/relationships/image" Target="../media/image96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17" Type="http://schemas.openxmlformats.org/officeDocument/2006/relationships/image" Target="../media/image92.png"/><Relationship Id="rId2" Type="http://schemas.openxmlformats.org/officeDocument/2006/relationships/image" Target="../media/image77.png"/><Relationship Id="rId16" Type="http://schemas.openxmlformats.org/officeDocument/2006/relationships/image" Target="../media/image91.png"/><Relationship Id="rId20" Type="http://schemas.openxmlformats.org/officeDocument/2006/relationships/image" Target="../media/image9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80.png"/><Relationship Id="rId15" Type="http://schemas.openxmlformats.org/officeDocument/2006/relationships/image" Target="../media/image90.png"/><Relationship Id="rId10" Type="http://schemas.openxmlformats.org/officeDocument/2006/relationships/image" Target="../media/image85.png"/><Relationship Id="rId19" Type="http://schemas.openxmlformats.org/officeDocument/2006/relationships/image" Target="../media/image94.png"/><Relationship Id="rId4" Type="http://schemas.openxmlformats.org/officeDocument/2006/relationships/image" Target="../media/image79.png"/><Relationship Id="rId9" Type="http://schemas.openxmlformats.org/officeDocument/2006/relationships/image" Target="../media/image84.png"/><Relationship Id="rId14" Type="http://schemas.openxmlformats.org/officeDocument/2006/relationships/image" Target="../media/image8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03.png"/><Relationship Id="rId7" Type="http://schemas.openxmlformats.org/officeDocument/2006/relationships/image" Target="../media/image107.png"/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6.png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61F76"/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1.jpe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545911"/>
            <a:ext cx="12192000" cy="3340384"/>
          </a:xfrm>
          <a:prstGeom prst="rect">
            <a:avLst/>
          </a:prstGeom>
          <a:effectLst/>
        </p:spPr>
      </p:pic>
      <p:sp>
        <p:nvSpPr>
          <p:cNvPr id="7" name="TextBox 6"/>
          <p:cNvSpPr txBox="1"/>
          <p:nvPr/>
        </p:nvSpPr>
        <p:spPr>
          <a:xfrm>
            <a:off x="306705" y="4511597"/>
            <a:ext cx="10789920" cy="139115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4400" b="1">
                <a:solidFill>
                  <a:srgbClr val="FFFFFF"/>
                </a:solidFill>
                <a:latin typeface="Arial"/>
              </a:rPr>
              <a:t>Higher Education</a:t>
            </a:r>
            <a:r>
              <a:rPr sz="4400" b="1">
                <a:solidFill>
                  <a:srgbClr val="FFFFFF"/>
                </a:solidFill>
                <a:latin typeface="Arial"/>
              </a:rPr>
              <a:t> Partnerships
Supporting Energy Development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EC3B9CB8-9A83-B88C-F288-12161FEAAA7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9232" y="5372063"/>
            <a:ext cx="1834786" cy="1321046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DCA6A675-CED6-2AF7-BE7A-E68001DE8AAE}"/>
              </a:ext>
            </a:extLst>
          </p:cNvPr>
          <p:cNvCxnSpPr/>
          <p:nvPr/>
        </p:nvCxnSpPr>
        <p:spPr>
          <a:xfrm>
            <a:off x="0" y="3886295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1FBB6BC-3CD5-4B8B-5155-54CD4BC5640D}"/>
              </a:ext>
            </a:extLst>
          </p:cNvPr>
          <p:cNvCxnSpPr/>
          <p:nvPr/>
        </p:nvCxnSpPr>
        <p:spPr>
          <a:xfrm>
            <a:off x="0" y="518616"/>
            <a:ext cx="12192000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8C34D38D-4294-5CAF-5676-FC38C832C5BB}"/>
              </a:ext>
            </a:extLst>
          </p:cNvPr>
          <p:cNvSpPr txBox="1"/>
          <p:nvPr/>
        </p:nvSpPr>
        <p:spPr>
          <a:xfrm>
            <a:off x="228600" y="137160"/>
            <a:ext cx="1127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Mission, Vision &amp; Values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E649D7-C929-654E-DF2A-3B847C576BE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8990" y="783491"/>
            <a:ext cx="9914020" cy="4940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464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9F19ECF-1DC1-9E10-77A5-1515A54568C8}"/>
              </a:ext>
            </a:extLst>
          </p:cNvPr>
          <p:cNvSpPr txBox="1"/>
          <p:nvPr/>
        </p:nvSpPr>
        <p:spPr>
          <a:xfrm>
            <a:off x="228600" y="137160"/>
            <a:ext cx="112702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Five Strategic Directions 2022-2027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126F57-5884-75ED-B0E8-6DA0BF9E654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552" y="783490"/>
            <a:ext cx="11440896" cy="50883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748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4000" b="1">
                <a:solidFill>
                  <a:srgbClr val="FFFFFF"/>
                </a:solidFill>
                <a:latin typeface="Arial"/>
              </a:rPr>
              <a:t>SJC Facts</a:t>
            </a:r>
            <a:endParaRPr sz="4000" b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976185" y="752094"/>
            <a:ext cx="3091326" cy="4342903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8" name="TextBox 7"/>
          <p:cNvSpPr txBox="1"/>
          <p:nvPr/>
        </p:nvSpPr>
        <p:spPr>
          <a:xfrm>
            <a:off x="328545" y="912693"/>
            <a:ext cx="7046813" cy="405341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Credit enrollment: 9,262 students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Non-credit enrollment: 2,925 students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32% Native American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23% Hispanic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66% female, 34% male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Tuition: $61 per credit hour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140+ degree and certificate programs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90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1st in nation for Native American/ Alaskan Native graduates</a:t>
            </a:r>
            <a:endParaRPr sz="2900">
              <a:solidFill>
                <a:schemeClr val="bg1"/>
              </a:solidFill>
              <a:latin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2B22240-DCE9-9325-328D-8B8018D47FE3}"/>
              </a:ext>
            </a:extLst>
          </p:cNvPr>
          <p:cNvSpPr txBox="1"/>
          <p:nvPr/>
        </p:nvSpPr>
        <p:spPr>
          <a:xfrm>
            <a:off x="95306" y="5278985"/>
            <a:ext cx="1200138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b="1">
                <a:solidFill>
                  <a:srgbClr val="FFDA02"/>
                </a:solidFill>
              </a:rPr>
              <a:t>96% of students would recommend SJC to their friends and family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D2EBA9-D991-DB1E-17FF-015E8A6E8F67}"/>
              </a:ext>
            </a:extLst>
          </p:cNvPr>
          <p:cNvSpPr txBox="1"/>
          <p:nvPr/>
        </p:nvSpPr>
        <p:spPr>
          <a:xfrm>
            <a:off x="228600" y="137160"/>
            <a:ext cx="11155680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4000" b="1">
                <a:solidFill>
                  <a:srgbClr val="FFFFFF"/>
                </a:solidFill>
                <a:latin typeface="Arial"/>
              </a:rPr>
              <a:t>Supporting Student Success</a:t>
            </a:r>
            <a:endParaRPr sz="4000" b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1A2E4F0-4714-2C44-52CC-0A0A6DBE1C46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5094" y="1466845"/>
            <a:ext cx="3190875" cy="2127250"/>
          </a:xfrm>
          <a:prstGeom prst="rect">
            <a:avLst/>
          </a:prstGeom>
          <a:ln w="28575">
            <a:solidFill>
              <a:srgbClr val="FFDA02"/>
            </a:solidFill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9A2B761-FF09-8AAA-1AAE-3B8A5C5A7E3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4760" y="1431692"/>
            <a:ext cx="2836332" cy="2127249"/>
          </a:xfrm>
          <a:prstGeom prst="rect">
            <a:avLst/>
          </a:prstGeom>
          <a:ln w="28575">
            <a:solidFill>
              <a:srgbClr val="FFDA02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B326D3-CBCA-1E2B-7825-F8B03114CFD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39884" y="1466845"/>
            <a:ext cx="3190874" cy="2127249"/>
          </a:xfrm>
          <a:prstGeom prst="rect">
            <a:avLst/>
          </a:prstGeom>
          <a:ln w="28575">
            <a:solidFill>
              <a:srgbClr val="FFDA02"/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53CFB74-BB0C-BD36-85F5-DC65DE39049D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61562" y="3429000"/>
            <a:ext cx="3075343" cy="2057400"/>
          </a:xfrm>
          <a:prstGeom prst="rect">
            <a:avLst/>
          </a:prstGeom>
          <a:ln w="19050">
            <a:solidFill>
              <a:srgbClr val="FFDA02"/>
            </a:solidFill>
          </a:ln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ED259313-200B-7448-2152-D263FCAC724C}"/>
              </a:ext>
            </a:extLst>
          </p:cNvPr>
          <p:cNvSpPr txBox="1"/>
          <p:nvPr/>
        </p:nvSpPr>
        <p:spPr>
          <a:xfrm>
            <a:off x="249829" y="973460"/>
            <a:ext cx="319087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FFDA02"/>
                </a:solidFill>
              </a:rPr>
              <a:t>Student Health Center</a:t>
            </a:r>
            <a:endParaRPr lang="en-US" sz="2400" b="1">
              <a:solidFill>
                <a:srgbClr val="FFDA02"/>
              </a:solidFill>
              <a:ea typeface="Calibri"/>
              <a:cs typeface="Calibri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AC21CF3-D637-C3EF-486E-F5A3EAD25F7E}"/>
              </a:ext>
            </a:extLst>
          </p:cNvPr>
          <p:cNvSpPr txBox="1"/>
          <p:nvPr/>
        </p:nvSpPr>
        <p:spPr>
          <a:xfrm>
            <a:off x="4257137" y="974437"/>
            <a:ext cx="319087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FFDA02"/>
                </a:solidFill>
              </a:rPr>
              <a:t>Trail Blaze Cupboard</a:t>
            </a:r>
            <a:endParaRPr lang="en-US" sz="2400" b="1">
              <a:solidFill>
                <a:srgbClr val="FFDA02"/>
              </a:solidFill>
              <a:ea typeface="Calibri"/>
              <a:cs typeface="Calibr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43E534-3CB4-120E-3519-B23B18F4F133}"/>
              </a:ext>
            </a:extLst>
          </p:cNvPr>
          <p:cNvSpPr txBox="1"/>
          <p:nvPr/>
        </p:nvSpPr>
        <p:spPr>
          <a:xfrm>
            <a:off x="7886017" y="1003256"/>
            <a:ext cx="3190875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US" sz="2400" b="1">
                <a:solidFill>
                  <a:srgbClr val="FFDA02"/>
                </a:solidFill>
              </a:rPr>
              <a:t>Nizhóní Sunrise Suites</a:t>
            </a:r>
            <a:endParaRPr lang="en-US" sz="2400" b="1">
              <a:solidFill>
                <a:srgbClr val="FFDA02"/>
              </a:solidFill>
              <a:ea typeface="Calibri"/>
              <a:cs typeface="Calibri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A352E411-A318-BC75-3F2C-999457BC68B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03472" y="3429000"/>
            <a:ext cx="3086100" cy="2057400"/>
          </a:xfrm>
          <a:prstGeom prst="rect">
            <a:avLst/>
          </a:prstGeom>
          <a:ln w="19050">
            <a:solidFill>
              <a:srgbClr val="FFDA02"/>
            </a:solidFill>
          </a:ln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8FFCA616-72C3-2541-4790-12DB067456E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5382" y="3429000"/>
            <a:ext cx="3086100" cy="2057400"/>
          </a:xfrm>
          <a:prstGeom prst="rect">
            <a:avLst/>
          </a:prstGeom>
          <a:ln w="19050">
            <a:solidFill>
              <a:srgbClr val="FFDA02"/>
            </a:solidFill>
          </a:ln>
        </p:spPr>
      </p:pic>
    </p:spTree>
    <p:extLst>
      <p:ext uri="{BB962C8B-B14F-4D97-AF65-F5344CB8AC3E}">
        <p14:creationId xmlns:p14="http://schemas.microsoft.com/office/powerpoint/2010/main" val="5547221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653463" y="1065025"/>
            <a:ext cx="4507931" cy="4335925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3D7753F-109C-76C7-868F-8094D8B2AD59}"/>
              </a:ext>
            </a:extLst>
          </p:cNvPr>
          <p:cNvSpPr/>
          <p:nvPr/>
        </p:nvSpPr>
        <p:spPr>
          <a:xfrm>
            <a:off x="803489" y="4210663"/>
            <a:ext cx="5029200" cy="118872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5C54D54-23B1-FC2D-F333-65E4A954F790}"/>
              </a:ext>
            </a:extLst>
          </p:cNvPr>
          <p:cNvSpPr/>
          <p:nvPr/>
        </p:nvSpPr>
        <p:spPr>
          <a:xfrm>
            <a:off x="803489" y="2869809"/>
            <a:ext cx="5029200" cy="118872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38C9F45-6BE6-6003-543E-F5443CF7B1ED}"/>
              </a:ext>
            </a:extLst>
          </p:cNvPr>
          <p:cNvSpPr/>
          <p:nvPr/>
        </p:nvSpPr>
        <p:spPr>
          <a:xfrm>
            <a:off x="842963" y="1468849"/>
            <a:ext cx="5029200" cy="118872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137160"/>
            <a:ext cx="11546205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Partnership in Action: </a:t>
            </a:r>
            <a:r>
              <a:rPr sz="3600" b="1">
                <a:solidFill>
                  <a:srgbClr val="FFDA02"/>
                </a:solidFill>
                <a:latin typeface="Arial"/>
              </a:rPr>
              <a:t>C</a:t>
            </a:r>
            <a:r>
              <a:rPr lang="en-US" sz="3600" b="1">
                <a:solidFill>
                  <a:srgbClr val="FFDA02"/>
                </a:solidFill>
                <a:latin typeface="Arial"/>
              </a:rPr>
              <a:t>lassroom to Career</a:t>
            </a:r>
            <a:endParaRPr sz="3600" b="1">
              <a:solidFill>
                <a:srgbClr val="FFDA02"/>
              </a:solidFill>
              <a:latin typeface="Arial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56120" y="2139571"/>
            <a:ext cx="5002885" cy="32522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E</a:t>
            </a:r>
            <a:r>
              <a:rPr b="1">
                <a:solidFill>
                  <a:srgbClr val="FFFFFF"/>
                </a:solidFill>
                <a:latin typeface="Arial"/>
              </a:rPr>
              <a:t>mployers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0606" y="1516461"/>
            <a:ext cx="4653914" cy="4985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3000" b="1">
                <a:solidFill>
                  <a:srgbClr val="96CA4F"/>
                </a:solidFill>
                <a:latin typeface="Arial"/>
              </a:rPr>
              <a:t>130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3489" y="2897387"/>
            <a:ext cx="4996835" cy="4985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3000" b="1">
                <a:solidFill>
                  <a:srgbClr val="5BC6CC"/>
                </a:solidFill>
                <a:latin typeface="Arial"/>
              </a:rPr>
              <a:t>737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1F840B9-9908-ED17-AE7E-97DAE133C980}"/>
              </a:ext>
            </a:extLst>
          </p:cNvPr>
          <p:cNvSpPr txBox="1"/>
          <p:nvPr/>
        </p:nvSpPr>
        <p:spPr>
          <a:xfrm>
            <a:off x="779478" y="3540111"/>
            <a:ext cx="50532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Experiential learning students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31838" y="4226052"/>
            <a:ext cx="4730135" cy="4985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3000" b="1">
                <a:solidFill>
                  <a:srgbClr val="E83628"/>
                </a:solidFill>
                <a:latin typeface="Arial"/>
              </a:rPr>
              <a:t>89%</a:t>
            </a:r>
            <a:endParaRPr sz="30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6321" y="4707966"/>
            <a:ext cx="5029200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Graduate employment, continuing education or entered military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319794" y="6089578"/>
            <a:ext cx="1432357" cy="636205"/>
          </a:xfrm>
          <a:custGeom>
            <a:avLst/>
            <a:gdLst/>
            <a:ahLst/>
            <a:cxnLst/>
            <a:rect l="l" t="t" r="r" b="b"/>
            <a:pathLst>
              <a:path w="2148535" h="954308">
                <a:moveTo>
                  <a:pt x="0" y="0"/>
                </a:moveTo>
                <a:lnTo>
                  <a:pt x="2148535" y="0"/>
                </a:lnTo>
                <a:lnTo>
                  <a:pt x="2148535" y="954307"/>
                </a:lnTo>
                <a:lnTo>
                  <a:pt x="0" y="954307"/>
                </a:lnTo>
                <a:lnTo>
                  <a:pt x="0" y="0"/>
                </a:lnTo>
                <a:close/>
              </a:path>
            </a:pathLst>
          </a:custGeom>
          <a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3069233" y="6163081"/>
            <a:ext cx="2688461" cy="669723"/>
          </a:xfrm>
          <a:custGeom>
            <a:avLst/>
            <a:gdLst/>
            <a:ahLst/>
            <a:cxnLst/>
            <a:rect l="l" t="t" r="r" b="b"/>
            <a:pathLst>
              <a:path w="4032691" h="1004585">
                <a:moveTo>
                  <a:pt x="0" y="0"/>
                </a:moveTo>
                <a:lnTo>
                  <a:pt x="4032692" y="0"/>
                </a:lnTo>
                <a:lnTo>
                  <a:pt x="4032692" y="1004585"/>
                </a:lnTo>
                <a:lnTo>
                  <a:pt x="0" y="1004585"/>
                </a:lnTo>
                <a:lnTo>
                  <a:pt x="0" y="0"/>
                </a:lnTo>
                <a:close/>
              </a:path>
            </a:pathLst>
          </a:cu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9367105" y="1188118"/>
            <a:ext cx="1071700" cy="821249"/>
          </a:xfrm>
          <a:custGeom>
            <a:avLst/>
            <a:gdLst/>
            <a:ahLst/>
            <a:cxnLst/>
            <a:rect l="l" t="t" r="r" b="b"/>
            <a:pathLst>
              <a:path w="1607550" h="1231873">
                <a:moveTo>
                  <a:pt x="0" y="0"/>
                </a:moveTo>
                <a:lnTo>
                  <a:pt x="1607550" y="0"/>
                </a:lnTo>
                <a:lnTo>
                  <a:pt x="1607550" y="1231873"/>
                </a:lnTo>
                <a:lnTo>
                  <a:pt x="0" y="1231873"/>
                </a:lnTo>
                <a:lnTo>
                  <a:pt x="0" y="0"/>
                </a:lnTo>
                <a:close/>
              </a:path>
            </a:pathLst>
          </a:cu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9092980" y="3393449"/>
            <a:ext cx="1686785" cy="1066554"/>
          </a:xfrm>
          <a:custGeom>
            <a:avLst/>
            <a:gdLst/>
            <a:ahLst/>
            <a:cxnLst/>
            <a:rect l="l" t="t" r="r" b="b"/>
            <a:pathLst>
              <a:path w="2530177" h="1599831">
                <a:moveTo>
                  <a:pt x="0" y="0"/>
                </a:moveTo>
                <a:lnTo>
                  <a:pt x="2530177" y="0"/>
                </a:lnTo>
                <a:lnTo>
                  <a:pt x="2530177" y="1599831"/>
                </a:lnTo>
                <a:lnTo>
                  <a:pt x="0" y="1599831"/>
                </a:lnTo>
                <a:lnTo>
                  <a:pt x="0" y="0"/>
                </a:lnTo>
                <a:close/>
              </a:path>
            </a:pathLst>
          </a:custGeom>
          <a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8942795" y="5127932"/>
            <a:ext cx="1574551" cy="504723"/>
          </a:xfrm>
          <a:custGeom>
            <a:avLst/>
            <a:gdLst/>
            <a:ahLst/>
            <a:cxnLst/>
            <a:rect l="l" t="t" r="r" b="b"/>
            <a:pathLst>
              <a:path w="2361826" h="757084">
                <a:moveTo>
                  <a:pt x="0" y="0"/>
                </a:moveTo>
                <a:lnTo>
                  <a:pt x="2361826" y="0"/>
                </a:lnTo>
                <a:lnTo>
                  <a:pt x="2361826" y="757084"/>
                </a:lnTo>
                <a:lnTo>
                  <a:pt x="0" y="757084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7999375" y="5141778"/>
            <a:ext cx="772737" cy="772737"/>
          </a:xfrm>
          <a:custGeom>
            <a:avLst/>
            <a:gdLst/>
            <a:ahLst/>
            <a:cxnLst/>
            <a:rect l="l" t="t" r="r" b="b"/>
            <a:pathLst>
              <a:path w="1159106" h="1159106">
                <a:moveTo>
                  <a:pt x="0" y="0"/>
                </a:moveTo>
                <a:lnTo>
                  <a:pt x="1159105" y="0"/>
                </a:lnTo>
                <a:lnTo>
                  <a:pt x="1159105" y="1159106"/>
                </a:lnTo>
                <a:lnTo>
                  <a:pt x="0" y="1159106"/>
                </a:lnTo>
                <a:lnTo>
                  <a:pt x="0" y="0"/>
                </a:lnTo>
                <a:close/>
              </a:path>
            </a:pathLst>
          </a:custGeom>
          <a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6489485" y="5346914"/>
            <a:ext cx="1241679" cy="698915"/>
          </a:xfrm>
          <a:custGeom>
            <a:avLst/>
            <a:gdLst/>
            <a:ahLst/>
            <a:cxnLst/>
            <a:rect l="l" t="t" r="r" b="b"/>
            <a:pathLst>
              <a:path w="1862519" h="1048373">
                <a:moveTo>
                  <a:pt x="0" y="0"/>
                </a:moveTo>
                <a:lnTo>
                  <a:pt x="1862519" y="0"/>
                </a:lnTo>
                <a:lnTo>
                  <a:pt x="1862519" y="1048373"/>
                </a:lnTo>
                <a:lnTo>
                  <a:pt x="0" y="1048373"/>
                </a:lnTo>
                <a:lnTo>
                  <a:pt x="0" y="0"/>
                </a:lnTo>
                <a:close/>
              </a:path>
            </a:pathLst>
          </a:custGeom>
          <a:blipFill>
            <a:blip r:embed="rId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8007041" y="4241681"/>
            <a:ext cx="930171" cy="376719"/>
          </a:xfrm>
          <a:custGeom>
            <a:avLst/>
            <a:gdLst/>
            <a:ahLst/>
            <a:cxnLst/>
            <a:rect l="l" t="t" r="r" b="b"/>
            <a:pathLst>
              <a:path w="1395257" h="565079">
                <a:moveTo>
                  <a:pt x="0" y="0"/>
                </a:moveTo>
                <a:lnTo>
                  <a:pt x="1395256" y="0"/>
                </a:lnTo>
                <a:lnTo>
                  <a:pt x="1395256" y="565079"/>
                </a:lnTo>
                <a:lnTo>
                  <a:pt x="0" y="565079"/>
                </a:lnTo>
                <a:lnTo>
                  <a:pt x="0" y="0"/>
                </a:lnTo>
                <a:close/>
              </a:path>
            </a:pathLst>
          </a:custGeom>
          <a:blipFill>
            <a:blip r:embed="rId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8035973" y="3510784"/>
            <a:ext cx="1057007" cy="575137"/>
          </a:xfrm>
          <a:custGeom>
            <a:avLst/>
            <a:gdLst/>
            <a:ahLst/>
            <a:cxnLst/>
            <a:rect l="l" t="t" r="r" b="b"/>
            <a:pathLst>
              <a:path w="1585511" h="862705">
                <a:moveTo>
                  <a:pt x="0" y="0"/>
                </a:moveTo>
                <a:lnTo>
                  <a:pt x="1585512" y="0"/>
                </a:lnTo>
                <a:lnTo>
                  <a:pt x="1585512" y="862705"/>
                </a:lnTo>
                <a:lnTo>
                  <a:pt x="0" y="862705"/>
                </a:lnTo>
                <a:lnTo>
                  <a:pt x="0" y="0"/>
                </a:lnTo>
                <a:close/>
              </a:path>
            </a:pathLst>
          </a:custGeom>
          <a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8128842" y="2650716"/>
            <a:ext cx="778284" cy="778284"/>
          </a:xfrm>
          <a:custGeom>
            <a:avLst/>
            <a:gdLst/>
            <a:ahLst/>
            <a:cxnLst/>
            <a:rect l="l" t="t" r="r" b="b"/>
            <a:pathLst>
              <a:path w="1167426" h="1167426">
                <a:moveTo>
                  <a:pt x="0" y="0"/>
                </a:moveTo>
                <a:lnTo>
                  <a:pt x="1167426" y="0"/>
                </a:lnTo>
                <a:lnTo>
                  <a:pt x="1167426" y="1167426"/>
                </a:lnTo>
                <a:lnTo>
                  <a:pt x="0" y="1167426"/>
                </a:lnTo>
                <a:lnTo>
                  <a:pt x="0" y="0"/>
                </a:lnTo>
                <a:close/>
              </a:path>
            </a:pathLst>
          </a:custGeom>
          <a:blipFill>
            <a:blip r:embed="rId1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2706829" y="4534403"/>
            <a:ext cx="1434023" cy="777972"/>
          </a:xfrm>
          <a:custGeom>
            <a:avLst/>
            <a:gdLst/>
            <a:ahLst/>
            <a:cxnLst/>
            <a:rect l="l" t="t" r="r" b="b"/>
            <a:pathLst>
              <a:path w="2151034" h="1166958">
                <a:moveTo>
                  <a:pt x="0" y="0"/>
                </a:moveTo>
                <a:lnTo>
                  <a:pt x="2151033" y="0"/>
                </a:lnTo>
                <a:lnTo>
                  <a:pt x="2151033" y="1166957"/>
                </a:lnTo>
                <a:lnTo>
                  <a:pt x="0" y="1166957"/>
                </a:lnTo>
                <a:lnTo>
                  <a:pt x="0" y="0"/>
                </a:lnTo>
                <a:close/>
              </a:path>
            </a:pathLst>
          </a:custGeom>
          <a:blipFill>
            <a:blip r:embed="rId1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0951942" y="2502020"/>
            <a:ext cx="826234" cy="826234"/>
          </a:xfrm>
          <a:custGeom>
            <a:avLst/>
            <a:gdLst/>
            <a:ahLst/>
            <a:cxnLst/>
            <a:rect l="l" t="t" r="r" b="b"/>
            <a:pathLst>
              <a:path w="1239351" h="1239351">
                <a:moveTo>
                  <a:pt x="0" y="0"/>
                </a:moveTo>
                <a:lnTo>
                  <a:pt x="1239351" y="0"/>
                </a:lnTo>
                <a:lnTo>
                  <a:pt x="1239351" y="1239351"/>
                </a:lnTo>
                <a:lnTo>
                  <a:pt x="0" y="1239351"/>
                </a:lnTo>
                <a:lnTo>
                  <a:pt x="0" y="0"/>
                </a:lnTo>
                <a:close/>
              </a:path>
            </a:pathLst>
          </a:custGeom>
          <a:blipFill>
            <a:blip r:embed="rId1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1122436" y="5624881"/>
            <a:ext cx="887114" cy="766583"/>
          </a:xfrm>
          <a:custGeom>
            <a:avLst/>
            <a:gdLst/>
            <a:ahLst/>
            <a:cxnLst/>
            <a:rect l="l" t="t" r="r" b="b"/>
            <a:pathLst>
              <a:path w="1330671" h="1149874">
                <a:moveTo>
                  <a:pt x="0" y="0"/>
                </a:moveTo>
                <a:lnTo>
                  <a:pt x="1330672" y="0"/>
                </a:lnTo>
                <a:lnTo>
                  <a:pt x="1330672" y="1149873"/>
                </a:lnTo>
                <a:lnTo>
                  <a:pt x="0" y="1149873"/>
                </a:lnTo>
                <a:lnTo>
                  <a:pt x="0" y="0"/>
                </a:lnTo>
                <a:close/>
              </a:path>
            </a:pathLst>
          </a:custGeom>
          <a:blipFill>
            <a:blip r:embed="rId1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0744448" y="4852929"/>
            <a:ext cx="1226295" cy="619975"/>
          </a:xfrm>
          <a:custGeom>
            <a:avLst/>
            <a:gdLst/>
            <a:ahLst/>
            <a:cxnLst/>
            <a:rect l="l" t="t" r="r" b="b"/>
            <a:pathLst>
              <a:path w="1839443" h="929963">
                <a:moveTo>
                  <a:pt x="0" y="0"/>
                </a:moveTo>
                <a:lnTo>
                  <a:pt x="1839443" y="0"/>
                </a:lnTo>
                <a:lnTo>
                  <a:pt x="1839443" y="929963"/>
                </a:lnTo>
                <a:lnTo>
                  <a:pt x="0" y="929963"/>
                </a:lnTo>
                <a:lnTo>
                  <a:pt x="0" y="0"/>
                </a:lnTo>
                <a:close/>
              </a:path>
            </a:pathLst>
          </a:custGeom>
          <a:blipFill>
            <a:blip r:embed="rId1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9409454" y="111009"/>
            <a:ext cx="2600096" cy="292145"/>
          </a:xfrm>
          <a:custGeom>
            <a:avLst/>
            <a:gdLst/>
            <a:ahLst/>
            <a:cxnLst/>
            <a:rect l="l" t="t" r="r" b="b"/>
            <a:pathLst>
              <a:path w="3900144" h="438218">
                <a:moveTo>
                  <a:pt x="0" y="0"/>
                </a:moveTo>
                <a:lnTo>
                  <a:pt x="3900145" y="0"/>
                </a:lnTo>
                <a:lnTo>
                  <a:pt x="3900145" y="438219"/>
                </a:lnTo>
                <a:lnTo>
                  <a:pt x="0" y="438219"/>
                </a:lnTo>
                <a:lnTo>
                  <a:pt x="0" y="0"/>
                </a:lnTo>
                <a:close/>
              </a:path>
            </a:pathLst>
          </a:custGeom>
          <a:blipFill>
            <a:blip r:embed="rId1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5134045" y="5209682"/>
            <a:ext cx="1144123" cy="915298"/>
          </a:xfrm>
          <a:custGeom>
            <a:avLst/>
            <a:gdLst/>
            <a:ahLst/>
            <a:cxnLst/>
            <a:rect l="l" t="t" r="r" b="b"/>
            <a:pathLst>
              <a:path w="1716184" h="1372947">
                <a:moveTo>
                  <a:pt x="0" y="0"/>
                </a:moveTo>
                <a:lnTo>
                  <a:pt x="1716184" y="0"/>
                </a:lnTo>
                <a:lnTo>
                  <a:pt x="1716184" y="1372947"/>
                </a:lnTo>
                <a:lnTo>
                  <a:pt x="0" y="1372947"/>
                </a:lnTo>
                <a:lnTo>
                  <a:pt x="0" y="0"/>
                </a:lnTo>
                <a:close/>
              </a:path>
            </a:pathLst>
          </a:custGeom>
          <a:blipFill>
            <a:blip r:embed="rId1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8779778" y="5914516"/>
            <a:ext cx="782975" cy="793023"/>
          </a:xfrm>
          <a:custGeom>
            <a:avLst/>
            <a:gdLst/>
            <a:ahLst/>
            <a:cxnLst/>
            <a:rect l="l" t="t" r="r" b="b"/>
            <a:pathLst>
              <a:path w="1174462" h="1189535">
                <a:moveTo>
                  <a:pt x="0" y="0"/>
                </a:moveTo>
                <a:lnTo>
                  <a:pt x="1174461" y="0"/>
                </a:lnTo>
                <a:lnTo>
                  <a:pt x="1174461" y="1189534"/>
                </a:lnTo>
                <a:lnTo>
                  <a:pt x="0" y="1189534"/>
                </a:lnTo>
                <a:lnTo>
                  <a:pt x="0" y="0"/>
                </a:lnTo>
                <a:close/>
              </a:path>
            </a:pathLst>
          </a:custGeom>
          <a:blipFill>
            <a:blip r:embed="rId1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790427" y="860510"/>
            <a:ext cx="1020703" cy="1020703"/>
          </a:xfrm>
          <a:custGeom>
            <a:avLst/>
            <a:gdLst/>
            <a:ahLst/>
            <a:cxnLst/>
            <a:rect l="l" t="t" r="r" b="b"/>
            <a:pathLst>
              <a:path w="1531054" h="1531054">
                <a:moveTo>
                  <a:pt x="0" y="0"/>
                </a:moveTo>
                <a:lnTo>
                  <a:pt x="1531053" y="0"/>
                </a:lnTo>
                <a:lnTo>
                  <a:pt x="1531053" y="1531054"/>
                </a:lnTo>
                <a:lnTo>
                  <a:pt x="0" y="1531054"/>
                </a:lnTo>
                <a:lnTo>
                  <a:pt x="0" y="0"/>
                </a:lnTo>
                <a:close/>
              </a:path>
            </a:pathLst>
          </a:custGeom>
          <a:blipFill>
            <a:blip r:embed="rId1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8007041" y="1901604"/>
            <a:ext cx="1402413" cy="399862"/>
          </a:xfrm>
          <a:custGeom>
            <a:avLst/>
            <a:gdLst/>
            <a:ahLst/>
            <a:cxnLst/>
            <a:rect l="l" t="t" r="r" b="b"/>
            <a:pathLst>
              <a:path w="2103620" h="599793">
                <a:moveTo>
                  <a:pt x="0" y="0"/>
                </a:moveTo>
                <a:lnTo>
                  <a:pt x="2103620" y="0"/>
                </a:lnTo>
                <a:lnTo>
                  <a:pt x="2103620" y="599793"/>
                </a:lnTo>
                <a:lnTo>
                  <a:pt x="0" y="599793"/>
                </a:lnTo>
                <a:lnTo>
                  <a:pt x="0" y="0"/>
                </a:lnTo>
                <a:close/>
              </a:path>
            </a:pathLst>
          </a:custGeom>
          <a:blipFill>
            <a:blip r:embed="rId2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50807" y="1443065"/>
            <a:ext cx="1099283" cy="1099283"/>
          </a:xfrm>
          <a:custGeom>
            <a:avLst/>
            <a:gdLst/>
            <a:ahLst/>
            <a:cxnLst/>
            <a:rect l="l" t="t" r="r" b="b"/>
            <a:pathLst>
              <a:path w="1648925" h="1648925">
                <a:moveTo>
                  <a:pt x="0" y="0"/>
                </a:moveTo>
                <a:lnTo>
                  <a:pt x="1648925" y="0"/>
                </a:lnTo>
                <a:lnTo>
                  <a:pt x="1648925" y="1648925"/>
                </a:lnTo>
                <a:lnTo>
                  <a:pt x="0" y="1648925"/>
                </a:lnTo>
                <a:lnTo>
                  <a:pt x="0" y="0"/>
                </a:lnTo>
                <a:close/>
              </a:path>
            </a:pathLst>
          </a:custGeom>
          <a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2" name="Freeform 22"/>
          <p:cNvSpPr/>
          <p:nvPr/>
        </p:nvSpPr>
        <p:spPr>
          <a:xfrm>
            <a:off x="2688444" y="1307021"/>
            <a:ext cx="935419" cy="931262"/>
          </a:xfrm>
          <a:custGeom>
            <a:avLst/>
            <a:gdLst/>
            <a:ahLst/>
            <a:cxnLst/>
            <a:rect l="l" t="t" r="r" b="b"/>
            <a:pathLst>
              <a:path w="1403129" h="1396893">
                <a:moveTo>
                  <a:pt x="0" y="0"/>
                </a:moveTo>
                <a:lnTo>
                  <a:pt x="1403129" y="0"/>
                </a:lnTo>
                <a:lnTo>
                  <a:pt x="1403129" y="1396893"/>
                </a:lnTo>
                <a:lnTo>
                  <a:pt x="0" y="1396893"/>
                </a:lnTo>
                <a:lnTo>
                  <a:pt x="0" y="0"/>
                </a:lnTo>
                <a:close/>
              </a:path>
            </a:pathLst>
          </a:custGeom>
          <a:blipFill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3" name="Freeform 23"/>
          <p:cNvSpPr/>
          <p:nvPr/>
        </p:nvSpPr>
        <p:spPr>
          <a:xfrm>
            <a:off x="115320" y="160388"/>
            <a:ext cx="1532229" cy="536557"/>
          </a:xfrm>
          <a:custGeom>
            <a:avLst/>
            <a:gdLst/>
            <a:ahLst/>
            <a:cxnLst/>
            <a:rect l="l" t="t" r="r" b="b"/>
            <a:pathLst>
              <a:path w="2298344" h="804835">
                <a:moveTo>
                  <a:pt x="0" y="0"/>
                </a:moveTo>
                <a:lnTo>
                  <a:pt x="2298344" y="0"/>
                </a:lnTo>
                <a:lnTo>
                  <a:pt x="2298344" y="804836"/>
                </a:lnTo>
                <a:lnTo>
                  <a:pt x="0" y="804836"/>
                </a:lnTo>
                <a:lnTo>
                  <a:pt x="0" y="0"/>
                </a:lnTo>
                <a:close/>
              </a:path>
            </a:pathLst>
          </a:custGeom>
          <a:blipFill>
            <a:blip r:embed="rId2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4" name="Freeform 24"/>
          <p:cNvSpPr/>
          <p:nvPr/>
        </p:nvSpPr>
        <p:spPr>
          <a:xfrm>
            <a:off x="1755163" y="1180016"/>
            <a:ext cx="1062419" cy="701197"/>
          </a:xfrm>
          <a:custGeom>
            <a:avLst/>
            <a:gdLst/>
            <a:ahLst/>
            <a:cxnLst/>
            <a:rect l="l" t="t" r="r" b="b"/>
            <a:pathLst>
              <a:path w="1593628" h="1051795">
                <a:moveTo>
                  <a:pt x="0" y="0"/>
                </a:moveTo>
                <a:lnTo>
                  <a:pt x="1593628" y="0"/>
                </a:lnTo>
                <a:lnTo>
                  <a:pt x="1593628" y="1051795"/>
                </a:lnTo>
                <a:lnTo>
                  <a:pt x="0" y="1051795"/>
                </a:lnTo>
                <a:lnTo>
                  <a:pt x="0" y="0"/>
                </a:lnTo>
                <a:close/>
              </a:path>
            </a:pathLst>
          </a:custGeom>
          <a:blipFill>
            <a:blip r:embed="rId2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25" name="Freeform 25"/>
          <p:cNvSpPr/>
          <p:nvPr/>
        </p:nvSpPr>
        <p:spPr>
          <a:xfrm>
            <a:off x="3335973" y="2102089"/>
            <a:ext cx="1237505" cy="548627"/>
          </a:xfrm>
          <a:custGeom>
            <a:avLst/>
            <a:gdLst/>
            <a:ahLst/>
            <a:cxnLst/>
            <a:rect l="l" t="t" r="r" b="b"/>
            <a:pathLst>
              <a:path w="1856257" h="822941">
                <a:moveTo>
                  <a:pt x="0" y="0"/>
                </a:moveTo>
                <a:lnTo>
                  <a:pt x="1856256" y="0"/>
                </a:lnTo>
                <a:lnTo>
                  <a:pt x="1856256" y="822941"/>
                </a:lnTo>
                <a:lnTo>
                  <a:pt x="0" y="822941"/>
                </a:lnTo>
                <a:lnTo>
                  <a:pt x="0" y="0"/>
                </a:lnTo>
                <a:close/>
              </a:path>
            </a:pathLst>
          </a:custGeom>
          <a:blipFill>
            <a:blip r:embed="rId2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26" name="Group 26"/>
          <p:cNvGrpSpPr/>
          <p:nvPr/>
        </p:nvGrpSpPr>
        <p:grpSpPr>
          <a:xfrm>
            <a:off x="9346310" y="4430040"/>
            <a:ext cx="1300415" cy="661135"/>
            <a:chOff x="0" y="0"/>
            <a:chExt cx="2600831" cy="1322269"/>
          </a:xfrm>
        </p:grpSpPr>
        <p:grpSp>
          <p:nvGrpSpPr>
            <p:cNvPr id="27" name="Group 27"/>
            <p:cNvGrpSpPr/>
            <p:nvPr/>
          </p:nvGrpSpPr>
          <p:grpSpPr>
            <a:xfrm>
              <a:off x="0" y="0"/>
              <a:ext cx="2600831" cy="1322269"/>
              <a:chOff x="0" y="0"/>
              <a:chExt cx="513744" cy="261189"/>
            </a:xfrm>
          </p:grpSpPr>
          <p:sp>
            <p:nvSpPr>
              <p:cNvPr id="28" name="Freeform 28"/>
              <p:cNvSpPr/>
              <p:nvPr/>
            </p:nvSpPr>
            <p:spPr>
              <a:xfrm>
                <a:off x="0" y="0"/>
                <a:ext cx="513744" cy="261189"/>
              </a:xfrm>
              <a:custGeom>
                <a:avLst/>
                <a:gdLst/>
                <a:ahLst/>
                <a:cxnLst/>
                <a:rect l="l" t="t" r="r" b="b"/>
                <a:pathLst>
                  <a:path w="513744" h="261189">
                    <a:moveTo>
                      <a:pt x="0" y="0"/>
                    </a:moveTo>
                    <a:lnTo>
                      <a:pt x="513744" y="0"/>
                    </a:lnTo>
                    <a:lnTo>
                      <a:pt x="513744" y="261189"/>
                    </a:lnTo>
                    <a:lnTo>
                      <a:pt x="0" y="261189"/>
                    </a:lnTo>
                    <a:close/>
                  </a:path>
                </a:pathLst>
              </a:custGeom>
              <a:solidFill>
                <a:srgbClr val="510F7A"/>
              </a:solidFill>
            </p:spPr>
          </p:sp>
          <p:sp>
            <p:nvSpPr>
              <p:cNvPr id="29" name="TextBox 29"/>
              <p:cNvSpPr txBox="1"/>
              <p:nvPr/>
            </p:nvSpPr>
            <p:spPr>
              <a:xfrm>
                <a:off x="0" y="0"/>
                <a:ext cx="513744" cy="261189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30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0" name="Freeform 30"/>
            <p:cNvSpPr/>
            <p:nvPr/>
          </p:nvSpPr>
          <p:spPr>
            <a:xfrm>
              <a:off x="230897" y="235383"/>
              <a:ext cx="2139037" cy="975936"/>
            </a:xfrm>
            <a:custGeom>
              <a:avLst/>
              <a:gdLst/>
              <a:ahLst/>
              <a:cxnLst/>
              <a:rect l="l" t="t" r="r" b="b"/>
              <a:pathLst>
                <a:path w="2139037" h="975936">
                  <a:moveTo>
                    <a:pt x="0" y="0"/>
                  </a:moveTo>
                  <a:lnTo>
                    <a:pt x="2139037" y="0"/>
                  </a:lnTo>
                  <a:lnTo>
                    <a:pt x="2139037" y="975936"/>
                  </a:lnTo>
                  <a:lnTo>
                    <a:pt x="0" y="97593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6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31" name="Freeform 31"/>
          <p:cNvSpPr/>
          <p:nvPr/>
        </p:nvSpPr>
        <p:spPr>
          <a:xfrm>
            <a:off x="0" y="832552"/>
            <a:ext cx="1984164" cy="610512"/>
          </a:xfrm>
          <a:custGeom>
            <a:avLst/>
            <a:gdLst/>
            <a:ahLst/>
            <a:cxnLst/>
            <a:rect l="l" t="t" r="r" b="b"/>
            <a:pathLst>
              <a:path w="2976246" h="915768">
                <a:moveTo>
                  <a:pt x="0" y="0"/>
                </a:moveTo>
                <a:lnTo>
                  <a:pt x="2976246" y="0"/>
                </a:lnTo>
                <a:lnTo>
                  <a:pt x="2976246" y="915768"/>
                </a:lnTo>
                <a:lnTo>
                  <a:pt x="0" y="915768"/>
                </a:lnTo>
                <a:lnTo>
                  <a:pt x="0" y="0"/>
                </a:lnTo>
                <a:close/>
              </a:path>
            </a:pathLst>
          </a:custGeom>
          <a:blipFill>
            <a:blip r:embed="rId27"/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1776095" y="74094"/>
            <a:ext cx="967326" cy="967326"/>
          </a:xfrm>
          <a:custGeom>
            <a:avLst/>
            <a:gdLst/>
            <a:ahLst/>
            <a:cxnLst/>
            <a:rect l="l" t="t" r="r" b="b"/>
            <a:pathLst>
              <a:path w="1450989" h="1450989">
                <a:moveTo>
                  <a:pt x="0" y="0"/>
                </a:moveTo>
                <a:lnTo>
                  <a:pt x="1450989" y="0"/>
                </a:lnTo>
                <a:lnTo>
                  <a:pt x="1450989" y="1450990"/>
                </a:lnTo>
                <a:lnTo>
                  <a:pt x="0" y="1450990"/>
                </a:lnTo>
                <a:lnTo>
                  <a:pt x="0" y="0"/>
                </a:lnTo>
                <a:close/>
              </a:path>
            </a:pathLst>
          </a:custGeom>
          <a:blipFill>
            <a:blip r:embed="rId2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9545098" y="2065487"/>
            <a:ext cx="1164404" cy="529107"/>
          </a:xfrm>
          <a:custGeom>
            <a:avLst/>
            <a:gdLst/>
            <a:ahLst/>
            <a:cxnLst/>
            <a:rect l="l" t="t" r="r" b="b"/>
            <a:pathLst>
              <a:path w="1746606" h="793660">
                <a:moveTo>
                  <a:pt x="0" y="0"/>
                </a:moveTo>
                <a:lnTo>
                  <a:pt x="1746606" y="0"/>
                </a:lnTo>
                <a:lnTo>
                  <a:pt x="1746606" y="793661"/>
                </a:lnTo>
                <a:lnTo>
                  <a:pt x="0" y="793661"/>
                </a:lnTo>
                <a:lnTo>
                  <a:pt x="0" y="0"/>
                </a:lnTo>
                <a:close/>
              </a:path>
            </a:pathLst>
          </a:custGeom>
          <a:blipFill>
            <a:blip r:embed="rId2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4" name="Freeform 34"/>
          <p:cNvSpPr/>
          <p:nvPr/>
        </p:nvSpPr>
        <p:spPr>
          <a:xfrm>
            <a:off x="362906" y="4506171"/>
            <a:ext cx="1982746" cy="520891"/>
          </a:xfrm>
          <a:custGeom>
            <a:avLst/>
            <a:gdLst/>
            <a:ahLst/>
            <a:cxnLst/>
            <a:rect l="l" t="t" r="r" b="b"/>
            <a:pathLst>
              <a:path w="2974119" h="781336">
                <a:moveTo>
                  <a:pt x="0" y="0"/>
                </a:moveTo>
                <a:lnTo>
                  <a:pt x="2974119" y="0"/>
                </a:lnTo>
                <a:lnTo>
                  <a:pt x="2974119" y="781336"/>
                </a:lnTo>
                <a:lnTo>
                  <a:pt x="0" y="781336"/>
                </a:lnTo>
                <a:lnTo>
                  <a:pt x="0" y="0"/>
                </a:lnTo>
                <a:close/>
              </a:path>
            </a:pathLst>
          </a:custGeom>
          <a:blipFill>
            <a:blip r:embed="rId3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5" name="Freeform 35"/>
          <p:cNvSpPr/>
          <p:nvPr/>
        </p:nvSpPr>
        <p:spPr>
          <a:xfrm>
            <a:off x="1" y="3521332"/>
            <a:ext cx="604163" cy="720349"/>
          </a:xfrm>
          <a:custGeom>
            <a:avLst/>
            <a:gdLst/>
            <a:ahLst/>
            <a:cxnLst/>
            <a:rect l="l" t="t" r="r" b="b"/>
            <a:pathLst>
              <a:path w="906245" h="1080523">
                <a:moveTo>
                  <a:pt x="0" y="0"/>
                </a:moveTo>
                <a:lnTo>
                  <a:pt x="906245" y="0"/>
                </a:lnTo>
                <a:lnTo>
                  <a:pt x="906245" y="1080523"/>
                </a:lnTo>
                <a:lnTo>
                  <a:pt x="0" y="1080523"/>
                </a:lnTo>
                <a:lnTo>
                  <a:pt x="0" y="0"/>
                </a:lnTo>
                <a:close/>
              </a:path>
            </a:pathLst>
          </a:custGeom>
          <a:blipFill>
            <a:blip r:embed="rId31"/>
            <a:stretch>
              <a:fillRect/>
            </a:stretch>
          </a:blipFill>
        </p:spPr>
      </p:sp>
      <p:sp>
        <p:nvSpPr>
          <p:cNvPr id="36" name="Freeform 36"/>
          <p:cNvSpPr/>
          <p:nvPr/>
        </p:nvSpPr>
        <p:spPr>
          <a:xfrm>
            <a:off x="362906" y="3991451"/>
            <a:ext cx="1037057" cy="666679"/>
          </a:xfrm>
          <a:custGeom>
            <a:avLst/>
            <a:gdLst/>
            <a:ahLst/>
            <a:cxnLst/>
            <a:rect l="l" t="t" r="r" b="b"/>
            <a:pathLst>
              <a:path w="1555585" h="1000019">
                <a:moveTo>
                  <a:pt x="0" y="0"/>
                </a:moveTo>
                <a:lnTo>
                  <a:pt x="1555585" y="0"/>
                </a:lnTo>
                <a:lnTo>
                  <a:pt x="1555585" y="1000019"/>
                </a:lnTo>
                <a:lnTo>
                  <a:pt x="0" y="1000019"/>
                </a:lnTo>
                <a:lnTo>
                  <a:pt x="0" y="0"/>
                </a:lnTo>
                <a:close/>
              </a:path>
            </a:pathLst>
          </a:custGeom>
          <a:blipFill>
            <a:blip r:embed="rId3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>
            <a:off x="73049" y="3094626"/>
            <a:ext cx="2872827" cy="668099"/>
          </a:xfrm>
          <a:custGeom>
            <a:avLst/>
            <a:gdLst/>
            <a:ahLst/>
            <a:cxnLst/>
            <a:rect l="l" t="t" r="r" b="b"/>
            <a:pathLst>
              <a:path w="4309240" h="1002149">
                <a:moveTo>
                  <a:pt x="0" y="0"/>
                </a:moveTo>
                <a:lnTo>
                  <a:pt x="4309239" y="0"/>
                </a:lnTo>
                <a:lnTo>
                  <a:pt x="4309239" y="1002148"/>
                </a:lnTo>
                <a:lnTo>
                  <a:pt x="0" y="1002148"/>
                </a:lnTo>
                <a:lnTo>
                  <a:pt x="0" y="0"/>
                </a:lnTo>
                <a:close/>
              </a:path>
            </a:pathLst>
          </a:custGeom>
          <a:blipFill>
            <a:blip r:embed="rId3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141458" y="5256902"/>
            <a:ext cx="2011071" cy="751505"/>
          </a:xfrm>
          <a:custGeom>
            <a:avLst/>
            <a:gdLst/>
            <a:ahLst/>
            <a:cxnLst/>
            <a:rect l="l" t="t" r="r" b="b"/>
            <a:pathLst>
              <a:path w="3016607" h="1127258">
                <a:moveTo>
                  <a:pt x="0" y="0"/>
                </a:moveTo>
                <a:lnTo>
                  <a:pt x="3016607" y="0"/>
                </a:lnTo>
                <a:lnTo>
                  <a:pt x="3016607" y="1127258"/>
                </a:lnTo>
                <a:lnTo>
                  <a:pt x="0" y="1127258"/>
                </a:lnTo>
                <a:lnTo>
                  <a:pt x="0" y="0"/>
                </a:lnTo>
                <a:close/>
              </a:path>
            </a:pathLst>
          </a:custGeom>
          <a:blipFill>
            <a:blip r:embed="rId3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grpSp>
        <p:nvGrpSpPr>
          <p:cNvPr id="39" name="Group 39"/>
          <p:cNvGrpSpPr/>
          <p:nvPr/>
        </p:nvGrpSpPr>
        <p:grpSpPr>
          <a:xfrm>
            <a:off x="2377109" y="2738892"/>
            <a:ext cx="1724083" cy="690108"/>
            <a:chOff x="0" y="0"/>
            <a:chExt cx="3448165" cy="1380216"/>
          </a:xfrm>
        </p:grpSpPr>
        <p:grpSp>
          <p:nvGrpSpPr>
            <p:cNvPr id="40" name="Group 40"/>
            <p:cNvGrpSpPr/>
            <p:nvPr/>
          </p:nvGrpSpPr>
          <p:grpSpPr>
            <a:xfrm>
              <a:off x="0" y="0"/>
              <a:ext cx="3448165" cy="1380216"/>
              <a:chOff x="0" y="0"/>
              <a:chExt cx="681119" cy="272635"/>
            </a:xfrm>
          </p:grpSpPr>
          <p:sp>
            <p:nvSpPr>
              <p:cNvPr id="41" name="Freeform 41"/>
              <p:cNvSpPr/>
              <p:nvPr/>
            </p:nvSpPr>
            <p:spPr>
              <a:xfrm>
                <a:off x="0" y="0"/>
                <a:ext cx="681119" cy="272635"/>
              </a:xfrm>
              <a:custGeom>
                <a:avLst/>
                <a:gdLst/>
                <a:ahLst/>
                <a:cxnLst/>
                <a:rect l="l" t="t" r="r" b="b"/>
                <a:pathLst>
                  <a:path w="681119" h="272635">
                    <a:moveTo>
                      <a:pt x="0" y="0"/>
                    </a:moveTo>
                    <a:lnTo>
                      <a:pt x="681119" y="0"/>
                    </a:lnTo>
                    <a:lnTo>
                      <a:pt x="681119" y="272635"/>
                    </a:lnTo>
                    <a:lnTo>
                      <a:pt x="0" y="272635"/>
                    </a:lnTo>
                    <a:close/>
                  </a:path>
                </a:pathLst>
              </a:custGeom>
              <a:solidFill>
                <a:srgbClr val="000000"/>
              </a:solidFill>
            </p:spPr>
          </p:sp>
          <p:sp>
            <p:nvSpPr>
              <p:cNvPr id="42" name="TextBox 42"/>
              <p:cNvSpPr txBox="1"/>
              <p:nvPr/>
            </p:nvSpPr>
            <p:spPr>
              <a:xfrm>
                <a:off x="0" y="0"/>
                <a:ext cx="681119" cy="272635"/>
              </a:xfrm>
              <a:prstGeom prst="rect">
                <a:avLst/>
              </a:prstGeom>
            </p:spPr>
            <p:txBody>
              <a:bodyPr lIns="33867" tIns="33867" rIns="33867" bIns="33867" rtlCol="0" anchor="ctr"/>
              <a:lstStyle/>
              <a:p>
                <a:pPr marL="0" marR="0" lvl="0" indent="0" algn="ctr" defTabSz="609630" rtl="0" eaLnBrk="1" fontAlgn="auto" latinLnBrk="0" hangingPunct="1">
                  <a:lnSpc>
                    <a:spcPts val="1301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43" name="Freeform 43"/>
            <p:cNvSpPr/>
            <p:nvPr/>
          </p:nvSpPr>
          <p:spPr>
            <a:xfrm>
              <a:off x="336256" y="0"/>
              <a:ext cx="2716906" cy="1082234"/>
            </a:xfrm>
            <a:custGeom>
              <a:avLst/>
              <a:gdLst/>
              <a:ahLst/>
              <a:cxnLst/>
              <a:rect l="l" t="t" r="r" b="b"/>
              <a:pathLst>
                <a:path w="2716906" h="1082234">
                  <a:moveTo>
                    <a:pt x="0" y="0"/>
                  </a:moveTo>
                  <a:lnTo>
                    <a:pt x="2716906" y="0"/>
                  </a:lnTo>
                  <a:lnTo>
                    <a:pt x="2716906" y="1082234"/>
                  </a:lnTo>
                  <a:lnTo>
                    <a:pt x="0" y="108223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5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</p:sp>
      </p:grpSp>
      <p:sp>
        <p:nvSpPr>
          <p:cNvPr id="44" name="Freeform 44"/>
          <p:cNvSpPr/>
          <p:nvPr/>
        </p:nvSpPr>
        <p:spPr>
          <a:xfrm>
            <a:off x="1314950" y="3731332"/>
            <a:ext cx="1283420" cy="728671"/>
          </a:xfrm>
          <a:custGeom>
            <a:avLst/>
            <a:gdLst/>
            <a:ahLst/>
            <a:cxnLst/>
            <a:rect l="l" t="t" r="r" b="b"/>
            <a:pathLst>
              <a:path w="1925130" h="1093006">
                <a:moveTo>
                  <a:pt x="0" y="0"/>
                </a:moveTo>
                <a:lnTo>
                  <a:pt x="1925130" y="0"/>
                </a:lnTo>
                <a:lnTo>
                  <a:pt x="1925130" y="1093006"/>
                </a:lnTo>
                <a:lnTo>
                  <a:pt x="0" y="1093006"/>
                </a:lnTo>
                <a:lnTo>
                  <a:pt x="0" y="0"/>
                </a:lnTo>
                <a:close/>
              </a:path>
            </a:pathLst>
          </a:custGeom>
          <a:blipFill>
            <a:blip r:embed="rId3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5" name="Freeform 45"/>
          <p:cNvSpPr/>
          <p:nvPr/>
        </p:nvSpPr>
        <p:spPr>
          <a:xfrm>
            <a:off x="2345652" y="5402627"/>
            <a:ext cx="722353" cy="722353"/>
          </a:xfrm>
          <a:custGeom>
            <a:avLst/>
            <a:gdLst/>
            <a:ahLst/>
            <a:cxnLst/>
            <a:rect l="l" t="t" r="r" b="b"/>
            <a:pathLst>
              <a:path w="1083530" h="1083530">
                <a:moveTo>
                  <a:pt x="0" y="0"/>
                </a:moveTo>
                <a:lnTo>
                  <a:pt x="1083530" y="0"/>
                </a:lnTo>
                <a:lnTo>
                  <a:pt x="1083530" y="1083530"/>
                </a:lnTo>
                <a:lnTo>
                  <a:pt x="0" y="1083530"/>
                </a:lnTo>
                <a:lnTo>
                  <a:pt x="0" y="0"/>
                </a:lnTo>
                <a:close/>
              </a:path>
            </a:pathLst>
          </a:custGeom>
          <a:blipFill>
            <a:blip r:embed="rId3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6" name="Freeform 46"/>
          <p:cNvSpPr/>
          <p:nvPr/>
        </p:nvSpPr>
        <p:spPr>
          <a:xfrm>
            <a:off x="10949177" y="3510784"/>
            <a:ext cx="1074593" cy="992178"/>
          </a:xfrm>
          <a:custGeom>
            <a:avLst/>
            <a:gdLst/>
            <a:ahLst/>
            <a:cxnLst/>
            <a:rect l="l" t="t" r="r" b="b"/>
            <a:pathLst>
              <a:path w="1611889" h="1488267">
                <a:moveTo>
                  <a:pt x="0" y="0"/>
                </a:moveTo>
                <a:lnTo>
                  <a:pt x="1611889" y="0"/>
                </a:lnTo>
                <a:lnTo>
                  <a:pt x="1611889" y="1488267"/>
                </a:lnTo>
                <a:lnTo>
                  <a:pt x="0" y="1488267"/>
                </a:lnTo>
                <a:lnTo>
                  <a:pt x="0" y="0"/>
                </a:lnTo>
                <a:close/>
              </a:path>
            </a:pathLst>
          </a:custGeom>
          <a:blipFill>
            <a:blip r:embed="rId3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7" name="Freeform 47"/>
          <p:cNvSpPr/>
          <p:nvPr/>
        </p:nvSpPr>
        <p:spPr>
          <a:xfrm>
            <a:off x="72466" y="2626734"/>
            <a:ext cx="2187292" cy="552291"/>
          </a:xfrm>
          <a:custGeom>
            <a:avLst/>
            <a:gdLst/>
            <a:ahLst/>
            <a:cxnLst/>
            <a:rect l="l" t="t" r="r" b="b"/>
            <a:pathLst>
              <a:path w="3280938" h="828437">
                <a:moveTo>
                  <a:pt x="0" y="0"/>
                </a:moveTo>
                <a:lnTo>
                  <a:pt x="3280938" y="0"/>
                </a:lnTo>
                <a:lnTo>
                  <a:pt x="3280938" y="828436"/>
                </a:lnTo>
                <a:lnTo>
                  <a:pt x="0" y="828436"/>
                </a:lnTo>
                <a:lnTo>
                  <a:pt x="0" y="0"/>
                </a:lnTo>
                <a:close/>
              </a:path>
            </a:pathLst>
          </a:custGeom>
          <a:blipFill>
            <a:blip r:embed="rId3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8" name="Freeform 48"/>
          <p:cNvSpPr/>
          <p:nvPr/>
        </p:nvSpPr>
        <p:spPr>
          <a:xfrm>
            <a:off x="141457" y="6172200"/>
            <a:ext cx="3046872" cy="535338"/>
          </a:xfrm>
          <a:custGeom>
            <a:avLst/>
            <a:gdLst/>
            <a:ahLst/>
            <a:cxnLst/>
            <a:rect l="l" t="t" r="r" b="b"/>
            <a:pathLst>
              <a:path w="4570308" h="803007">
                <a:moveTo>
                  <a:pt x="0" y="0"/>
                </a:moveTo>
                <a:lnTo>
                  <a:pt x="4570308" y="0"/>
                </a:lnTo>
                <a:lnTo>
                  <a:pt x="4570308" y="803007"/>
                </a:lnTo>
                <a:lnTo>
                  <a:pt x="0" y="803007"/>
                </a:lnTo>
                <a:lnTo>
                  <a:pt x="0" y="0"/>
                </a:lnTo>
                <a:close/>
              </a:path>
            </a:pathLst>
          </a:custGeom>
          <a:blipFill>
            <a:blip r:embed="rId4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49" name="Freeform 49"/>
          <p:cNvSpPr/>
          <p:nvPr/>
        </p:nvSpPr>
        <p:spPr>
          <a:xfrm>
            <a:off x="3682277" y="67434"/>
            <a:ext cx="5570571" cy="937713"/>
          </a:xfrm>
          <a:custGeom>
            <a:avLst/>
            <a:gdLst/>
            <a:ahLst/>
            <a:cxnLst/>
            <a:rect l="l" t="t" r="r" b="b"/>
            <a:pathLst>
              <a:path w="8355856" h="1406569">
                <a:moveTo>
                  <a:pt x="0" y="0"/>
                </a:moveTo>
                <a:lnTo>
                  <a:pt x="8355856" y="0"/>
                </a:lnTo>
                <a:lnTo>
                  <a:pt x="8355856" y="1406569"/>
                </a:lnTo>
                <a:lnTo>
                  <a:pt x="0" y="1406569"/>
                </a:lnTo>
                <a:lnTo>
                  <a:pt x="0" y="0"/>
                </a:lnTo>
                <a:close/>
              </a:path>
            </a:pathLst>
          </a:custGeom>
          <a:blipFill>
            <a:blip r:embed="rId4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0" name="Freeform 50"/>
          <p:cNvSpPr/>
          <p:nvPr/>
        </p:nvSpPr>
        <p:spPr>
          <a:xfrm>
            <a:off x="2897360" y="490956"/>
            <a:ext cx="816065" cy="816065"/>
          </a:xfrm>
          <a:custGeom>
            <a:avLst/>
            <a:gdLst/>
            <a:ahLst/>
            <a:cxnLst/>
            <a:rect l="l" t="t" r="r" b="b"/>
            <a:pathLst>
              <a:path w="1224097" h="1224097">
                <a:moveTo>
                  <a:pt x="0" y="0"/>
                </a:moveTo>
                <a:lnTo>
                  <a:pt x="1224097" y="0"/>
                </a:lnTo>
                <a:lnTo>
                  <a:pt x="1224097" y="1224098"/>
                </a:lnTo>
                <a:lnTo>
                  <a:pt x="0" y="1224098"/>
                </a:lnTo>
                <a:lnTo>
                  <a:pt x="0" y="0"/>
                </a:lnTo>
                <a:close/>
              </a:path>
            </a:pathLst>
          </a:custGeom>
          <a:blipFill>
            <a:blip r:embed="rId4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1" name="Freeform 51"/>
          <p:cNvSpPr/>
          <p:nvPr/>
        </p:nvSpPr>
        <p:spPr>
          <a:xfrm>
            <a:off x="4547251" y="1835521"/>
            <a:ext cx="3396179" cy="3371479"/>
          </a:xfrm>
          <a:custGeom>
            <a:avLst/>
            <a:gdLst/>
            <a:ahLst/>
            <a:cxnLst/>
            <a:rect l="l" t="t" r="r" b="b"/>
            <a:pathLst>
              <a:path w="5094268" h="5057219">
                <a:moveTo>
                  <a:pt x="0" y="0"/>
                </a:moveTo>
                <a:lnTo>
                  <a:pt x="5094268" y="0"/>
                </a:lnTo>
                <a:lnTo>
                  <a:pt x="5094268" y="5057219"/>
                </a:lnTo>
                <a:lnTo>
                  <a:pt x="0" y="5057219"/>
                </a:lnTo>
                <a:lnTo>
                  <a:pt x="0" y="0"/>
                </a:lnTo>
                <a:close/>
              </a:path>
            </a:pathLst>
          </a:custGeom>
          <a:blipFill>
            <a:blip r:embed="rId43">
              <a:extLst>
                <a:ext uri="{96DAC541-7B7A-43D3-8B79-37D633B846F1}">
                  <asvg:svgBlip xmlns:asvg="http://schemas.microsoft.com/office/drawing/2016/SVG/main" r:embed="rId44"/>
                </a:ext>
              </a:extLst>
            </a:blip>
            <a:stretch>
              <a:fillRect/>
            </a:stretch>
          </a:blipFill>
        </p:spPr>
      </p:sp>
      <p:sp>
        <p:nvSpPr>
          <p:cNvPr id="52" name="Freeform 52"/>
          <p:cNvSpPr/>
          <p:nvPr/>
        </p:nvSpPr>
        <p:spPr>
          <a:xfrm>
            <a:off x="5803712" y="3568358"/>
            <a:ext cx="691227" cy="698209"/>
          </a:xfrm>
          <a:custGeom>
            <a:avLst/>
            <a:gdLst/>
            <a:ahLst/>
            <a:cxnLst/>
            <a:rect l="l" t="t" r="r" b="b"/>
            <a:pathLst>
              <a:path w="1707023" h="1724266">
                <a:moveTo>
                  <a:pt x="0" y="0"/>
                </a:moveTo>
                <a:lnTo>
                  <a:pt x="1707023" y="0"/>
                </a:lnTo>
                <a:lnTo>
                  <a:pt x="1707023" y="1724265"/>
                </a:lnTo>
                <a:lnTo>
                  <a:pt x="0" y="1724265"/>
                </a:lnTo>
                <a:lnTo>
                  <a:pt x="0" y="0"/>
                </a:lnTo>
                <a:close/>
              </a:path>
            </a:pathLst>
          </a:custGeom>
          <a:blipFill>
            <a:blip r:embed="rId45">
              <a:extLst>
                <a:ext uri="{96DAC541-7B7A-43D3-8B79-37D633B846F1}">
                  <asvg:svgBlip xmlns:asvg="http://schemas.microsoft.com/office/drawing/2016/SVG/main" r:embed="rId46"/>
                </a:ext>
              </a:extLst>
            </a:blip>
            <a:stretch>
              <a:fillRect/>
            </a:stretch>
          </a:blipFill>
        </p:spPr>
      </p:sp>
      <p:sp>
        <p:nvSpPr>
          <p:cNvPr id="53" name="Freeform 53"/>
          <p:cNvSpPr/>
          <p:nvPr/>
        </p:nvSpPr>
        <p:spPr>
          <a:xfrm>
            <a:off x="3954725" y="967611"/>
            <a:ext cx="1526300" cy="664923"/>
          </a:xfrm>
          <a:custGeom>
            <a:avLst/>
            <a:gdLst/>
            <a:ahLst/>
            <a:cxnLst/>
            <a:rect l="l" t="t" r="r" b="b"/>
            <a:pathLst>
              <a:path w="2289450" h="997384">
                <a:moveTo>
                  <a:pt x="0" y="0"/>
                </a:moveTo>
                <a:lnTo>
                  <a:pt x="2289450" y="0"/>
                </a:lnTo>
                <a:lnTo>
                  <a:pt x="2289450" y="997384"/>
                </a:lnTo>
                <a:lnTo>
                  <a:pt x="0" y="997384"/>
                </a:lnTo>
                <a:lnTo>
                  <a:pt x="0" y="0"/>
                </a:lnTo>
                <a:close/>
              </a:path>
            </a:pathLst>
          </a:custGeom>
          <a:blipFill>
            <a:blip r:embed="rId4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4" name="Freeform 54"/>
          <p:cNvSpPr/>
          <p:nvPr/>
        </p:nvSpPr>
        <p:spPr>
          <a:xfrm>
            <a:off x="7371978" y="1163897"/>
            <a:ext cx="1753827" cy="524693"/>
          </a:xfrm>
          <a:custGeom>
            <a:avLst/>
            <a:gdLst/>
            <a:ahLst/>
            <a:cxnLst/>
            <a:rect l="l" t="t" r="r" b="b"/>
            <a:pathLst>
              <a:path w="2630741" h="787039">
                <a:moveTo>
                  <a:pt x="0" y="0"/>
                </a:moveTo>
                <a:lnTo>
                  <a:pt x="2630741" y="0"/>
                </a:lnTo>
                <a:lnTo>
                  <a:pt x="2630741" y="787040"/>
                </a:lnTo>
                <a:lnTo>
                  <a:pt x="0" y="787040"/>
                </a:lnTo>
                <a:lnTo>
                  <a:pt x="0" y="0"/>
                </a:lnTo>
                <a:close/>
              </a:path>
            </a:pathLst>
          </a:custGeom>
          <a:blipFill>
            <a:blip r:embed="rId4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5" name="Freeform 55"/>
          <p:cNvSpPr/>
          <p:nvPr/>
        </p:nvSpPr>
        <p:spPr>
          <a:xfrm>
            <a:off x="1647549" y="4403851"/>
            <a:ext cx="898155" cy="898155"/>
          </a:xfrm>
          <a:custGeom>
            <a:avLst/>
            <a:gdLst/>
            <a:ahLst/>
            <a:cxnLst/>
            <a:rect l="l" t="t" r="r" b="b"/>
            <a:pathLst>
              <a:path w="1347232" h="1347232">
                <a:moveTo>
                  <a:pt x="0" y="0"/>
                </a:moveTo>
                <a:lnTo>
                  <a:pt x="1347233" y="0"/>
                </a:lnTo>
                <a:lnTo>
                  <a:pt x="1347233" y="1347232"/>
                </a:lnTo>
                <a:lnTo>
                  <a:pt x="0" y="1347232"/>
                </a:lnTo>
                <a:lnTo>
                  <a:pt x="0" y="0"/>
                </a:lnTo>
                <a:close/>
              </a:path>
            </a:pathLst>
          </a:custGeom>
          <a:blipFill>
            <a:blip r:embed="rId4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6" name="Freeform 56"/>
          <p:cNvSpPr/>
          <p:nvPr/>
        </p:nvSpPr>
        <p:spPr>
          <a:xfrm>
            <a:off x="9730071" y="5599558"/>
            <a:ext cx="1225047" cy="980038"/>
          </a:xfrm>
          <a:custGeom>
            <a:avLst/>
            <a:gdLst/>
            <a:ahLst/>
            <a:cxnLst/>
            <a:rect l="l" t="t" r="r" b="b"/>
            <a:pathLst>
              <a:path w="1837571" h="1470057">
                <a:moveTo>
                  <a:pt x="0" y="0"/>
                </a:moveTo>
                <a:lnTo>
                  <a:pt x="1837571" y="0"/>
                </a:lnTo>
                <a:lnTo>
                  <a:pt x="1837571" y="1470057"/>
                </a:lnTo>
                <a:lnTo>
                  <a:pt x="0" y="1470057"/>
                </a:lnTo>
                <a:lnTo>
                  <a:pt x="0" y="0"/>
                </a:lnTo>
                <a:close/>
              </a:path>
            </a:pathLst>
          </a:custGeom>
          <a:blipFill>
            <a:blip r:embed="rId5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7" name="Freeform 57"/>
          <p:cNvSpPr/>
          <p:nvPr/>
        </p:nvSpPr>
        <p:spPr>
          <a:xfrm>
            <a:off x="2945876" y="3503654"/>
            <a:ext cx="1472803" cy="368201"/>
          </a:xfrm>
          <a:custGeom>
            <a:avLst/>
            <a:gdLst/>
            <a:ahLst/>
            <a:cxnLst/>
            <a:rect l="l" t="t" r="r" b="b"/>
            <a:pathLst>
              <a:path w="2209205" h="552301">
                <a:moveTo>
                  <a:pt x="0" y="0"/>
                </a:moveTo>
                <a:lnTo>
                  <a:pt x="2209205" y="0"/>
                </a:lnTo>
                <a:lnTo>
                  <a:pt x="2209205" y="552301"/>
                </a:lnTo>
                <a:lnTo>
                  <a:pt x="0" y="552301"/>
                </a:lnTo>
                <a:lnTo>
                  <a:pt x="0" y="0"/>
                </a:lnTo>
                <a:close/>
              </a:path>
            </a:pathLst>
          </a:custGeom>
          <a:blipFill>
            <a:blip r:embed="rId5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8" name="Freeform 58"/>
          <p:cNvSpPr/>
          <p:nvPr/>
        </p:nvSpPr>
        <p:spPr>
          <a:xfrm>
            <a:off x="5282419" y="1163897"/>
            <a:ext cx="1925843" cy="686820"/>
          </a:xfrm>
          <a:custGeom>
            <a:avLst/>
            <a:gdLst/>
            <a:ahLst/>
            <a:cxnLst/>
            <a:rect l="l" t="t" r="r" b="b"/>
            <a:pathLst>
              <a:path w="2888765" h="1030230">
                <a:moveTo>
                  <a:pt x="0" y="0"/>
                </a:moveTo>
                <a:lnTo>
                  <a:pt x="2888765" y="0"/>
                </a:lnTo>
                <a:lnTo>
                  <a:pt x="2888765" y="1030231"/>
                </a:lnTo>
                <a:lnTo>
                  <a:pt x="0" y="1030231"/>
                </a:lnTo>
                <a:lnTo>
                  <a:pt x="0" y="0"/>
                </a:lnTo>
                <a:close/>
              </a:path>
            </a:pathLst>
          </a:custGeom>
          <a:blipFill>
            <a:blip r:embed="rId5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59" name="Freeform 59"/>
          <p:cNvSpPr/>
          <p:nvPr/>
        </p:nvSpPr>
        <p:spPr>
          <a:xfrm>
            <a:off x="3550853" y="5302006"/>
            <a:ext cx="1424443" cy="786411"/>
          </a:xfrm>
          <a:custGeom>
            <a:avLst/>
            <a:gdLst/>
            <a:ahLst/>
            <a:cxnLst/>
            <a:rect l="l" t="t" r="r" b="b"/>
            <a:pathLst>
              <a:path w="2136665" h="1179617">
                <a:moveTo>
                  <a:pt x="0" y="0"/>
                </a:moveTo>
                <a:lnTo>
                  <a:pt x="2136664" y="0"/>
                </a:lnTo>
                <a:lnTo>
                  <a:pt x="2136664" y="1179617"/>
                </a:lnTo>
                <a:lnTo>
                  <a:pt x="0" y="1179617"/>
                </a:lnTo>
                <a:lnTo>
                  <a:pt x="0" y="0"/>
                </a:lnTo>
                <a:close/>
              </a:path>
            </a:pathLst>
          </a:custGeom>
          <a:blipFill>
            <a:blip r:embed="rId5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0" name="Freeform 60"/>
          <p:cNvSpPr/>
          <p:nvPr/>
        </p:nvSpPr>
        <p:spPr>
          <a:xfrm>
            <a:off x="9155348" y="2650716"/>
            <a:ext cx="1491378" cy="639162"/>
          </a:xfrm>
          <a:custGeom>
            <a:avLst/>
            <a:gdLst/>
            <a:ahLst/>
            <a:cxnLst/>
            <a:rect l="l" t="t" r="r" b="b"/>
            <a:pathLst>
              <a:path w="2237067" h="958743">
                <a:moveTo>
                  <a:pt x="0" y="0"/>
                </a:moveTo>
                <a:lnTo>
                  <a:pt x="2237066" y="0"/>
                </a:lnTo>
                <a:lnTo>
                  <a:pt x="2237066" y="958743"/>
                </a:lnTo>
                <a:lnTo>
                  <a:pt x="0" y="958743"/>
                </a:lnTo>
                <a:lnTo>
                  <a:pt x="0" y="0"/>
                </a:lnTo>
                <a:close/>
              </a:path>
            </a:pathLst>
          </a:custGeom>
          <a:blipFill>
            <a:blip r:embed="rId5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1" name="Freeform 61"/>
          <p:cNvSpPr/>
          <p:nvPr/>
        </p:nvSpPr>
        <p:spPr>
          <a:xfrm>
            <a:off x="5709694" y="6126708"/>
            <a:ext cx="1765713" cy="600456"/>
          </a:xfrm>
          <a:custGeom>
            <a:avLst/>
            <a:gdLst/>
            <a:ahLst/>
            <a:cxnLst/>
            <a:rect l="l" t="t" r="r" b="b"/>
            <a:pathLst>
              <a:path w="2648570" h="900684">
                <a:moveTo>
                  <a:pt x="0" y="0"/>
                </a:moveTo>
                <a:lnTo>
                  <a:pt x="2648571" y="0"/>
                </a:lnTo>
                <a:lnTo>
                  <a:pt x="2648571" y="900684"/>
                </a:lnTo>
                <a:lnTo>
                  <a:pt x="0" y="900684"/>
                </a:lnTo>
                <a:lnTo>
                  <a:pt x="0" y="0"/>
                </a:lnTo>
                <a:close/>
              </a:path>
            </a:pathLst>
          </a:custGeom>
          <a:blipFill>
            <a:blip r:embed="rId5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2" name="Freeform 62"/>
          <p:cNvSpPr/>
          <p:nvPr/>
        </p:nvSpPr>
        <p:spPr>
          <a:xfrm>
            <a:off x="9265728" y="477337"/>
            <a:ext cx="2723417" cy="636599"/>
          </a:xfrm>
          <a:custGeom>
            <a:avLst/>
            <a:gdLst/>
            <a:ahLst/>
            <a:cxnLst/>
            <a:rect l="l" t="t" r="r" b="b"/>
            <a:pathLst>
              <a:path w="4085126" h="954898">
                <a:moveTo>
                  <a:pt x="0" y="0"/>
                </a:moveTo>
                <a:lnTo>
                  <a:pt x="4085125" y="0"/>
                </a:lnTo>
                <a:lnTo>
                  <a:pt x="4085125" y="954898"/>
                </a:lnTo>
                <a:lnTo>
                  <a:pt x="0" y="954898"/>
                </a:lnTo>
                <a:lnTo>
                  <a:pt x="0" y="0"/>
                </a:lnTo>
                <a:close/>
              </a:path>
            </a:pathLst>
          </a:custGeom>
          <a:blipFill>
            <a:blip r:embed="rId5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3" name="Freeform 63"/>
          <p:cNvSpPr/>
          <p:nvPr/>
        </p:nvSpPr>
        <p:spPr>
          <a:xfrm>
            <a:off x="2623168" y="3926726"/>
            <a:ext cx="1014057" cy="596942"/>
          </a:xfrm>
          <a:custGeom>
            <a:avLst/>
            <a:gdLst/>
            <a:ahLst/>
            <a:cxnLst/>
            <a:rect l="l" t="t" r="r" b="b"/>
            <a:pathLst>
              <a:path w="1521086" h="895413">
                <a:moveTo>
                  <a:pt x="0" y="0"/>
                </a:moveTo>
                <a:lnTo>
                  <a:pt x="1521086" y="0"/>
                </a:lnTo>
                <a:lnTo>
                  <a:pt x="1521086" y="895413"/>
                </a:lnTo>
                <a:lnTo>
                  <a:pt x="0" y="895413"/>
                </a:lnTo>
                <a:lnTo>
                  <a:pt x="0" y="0"/>
                </a:lnTo>
                <a:close/>
              </a:path>
            </a:pathLst>
          </a:custGeom>
          <a:blipFill>
            <a:blip r:embed="rId5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4" name="Freeform 64"/>
          <p:cNvSpPr/>
          <p:nvPr/>
        </p:nvSpPr>
        <p:spPr>
          <a:xfrm>
            <a:off x="3716030" y="4038452"/>
            <a:ext cx="770326" cy="572677"/>
          </a:xfrm>
          <a:custGeom>
            <a:avLst/>
            <a:gdLst/>
            <a:ahLst/>
            <a:cxnLst/>
            <a:rect l="l" t="t" r="r" b="b"/>
            <a:pathLst>
              <a:path w="1155489" h="859015">
                <a:moveTo>
                  <a:pt x="0" y="0"/>
                </a:moveTo>
                <a:lnTo>
                  <a:pt x="1155489" y="0"/>
                </a:lnTo>
                <a:lnTo>
                  <a:pt x="1155489" y="859015"/>
                </a:lnTo>
                <a:lnTo>
                  <a:pt x="0" y="859015"/>
                </a:lnTo>
                <a:lnTo>
                  <a:pt x="0" y="0"/>
                </a:lnTo>
                <a:close/>
              </a:path>
            </a:pathLst>
          </a:custGeom>
          <a:blipFill>
            <a:blip r:embed="rId58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5" name="Freeform 65"/>
          <p:cNvSpPr/>
          <p:nvPr/>
        </p:nvSpPr>
        <p:spPr>
          <a:xfrm>
            <a:off x="1088885" y="2088058"/>
            <a:ext cx="1905575" cy="500575"/>
          </a:xfrm>
          <a:custGeom>
            <a:avLst/>
            <a:gdLst/>
            <a:ahLst/>
            <a:cxnLst/>
            <a:rect l="l" t="t" r="r" b="b"/>
            <a:pathLst>
              <a:path w="2858363" h="750862">
                <a:moveTo>
                  <a:pt x="0" y="0"/>
                </a:moveTo>
                <a:lnTo>
                  <a:pt x="2858363" y="0"/>
                </a:lnTo>
                <a:lnTo>
                  <a:pt x="2858363" y="750863"/>
                </a:lnTo>
                <a:lnTo>
                  <a:pt x="0" y="750863"/>
                </a:lnTo>
                <a:lnTo>
                  <a:pt x="0" y="0"/>
                </a:lnTo>
                <a:close/>
              </a:path>
            </a:pathLst>
          </a:custGeom>
          <a:blipFill>
            <a:blip r:embed="rId59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6" name="Freeform 66"/>
          <p:cNvSpPr/>
          <p:nvPr/>
        </p:nvSpPr>
        <p:spPr>
          <a:xfrm>
            <a:off x="10646725" y="1734097"/>
            <a:ext cx="1325370" cy="595945"/>
          </a:xfrm>
          <a:custGeom>
            <a:avLst/>
            <a:gdLst/>
            <a:ahLst/>
            <a:cxnLst/>
            <a:rect l="l" t="t" r="r" b="b"/>
            <a:pathLst>
              <a:path w="1988055" h="893917">
                <a:moveTo>
                  <a:pt x="0" y="0"/>
                </a:moveTo>
                <a:lnTo>
                  <a:pt x="1988055" y="0"/>
                </a:lnTo>
                <a:lnTo>
                  <a:pt x="1988055" y="893916"/>
                </a:lnTo>
                <a:lnTo>
                  <a:pt x="0" y="893916"/>
                </a:lnTo>
                <a:lnTo>
                  <a:pt x="0" y="0"/>
                </a:lnTo>
                <a:close/>
              </a:path>
            </a:pathLst>
          </a:custGeom>
          <a:blipFill>
            <a:blip r:embed="rId6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  <p:sp>
        <p:nvSpPr>
          <p:cNvPr id="67" name="TextBox 67"/>
          <p:cNvSpPr txBox="1"/>
          <p:nvPr/>
        </p:nvSpPr>
        <p:spPr>
          <a:xfrm>
            <a:off x="10868070" y="6333296"/>
            <a:ext cx="1261917" cy="3013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7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609630" rtl="0" eaLnBrk="1" fontAlgn="auto" latinLnBrk="0" hangingPunct="1">
              <a:lnSpc>
                <a:spcPts val="76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55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Inter"/>
                <a:ea typeface="Inter"/>
                <a:cs typeface="Inter"/>
                <a:sym typeface="Inter"/>
              </a:rPr>
              <a:t>Edwards Automation and DESIGN, LLC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3351389" y="2819400"/>
            <a:ext cx="5774416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1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609630" rtl="0" eaLnBrk="1" fontAlgn="auto" latinLnBrk="0" hangingPunct="1">
              <a:lnSpc>
                <a:spcPts val="1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32" b="1" i="0" u="none" strike="noStrike" kern="1200" cap="none" spc="-77" normalizeH="0" baseline="0" noProof="0">
                <a:ln>
                  <a:noFill/>
                </a:ln>
                <a:solidFill>
                  <a:srgbClr val="500778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EXPERIENTIAL </a:t>
            </a:r>
          </a:p>
          <a:p>
            <a:pPr marL="0" marR="0" lvl="0" indent="0" algn="ctr" defTabSz="609630" rtl="0" eaLnBrk="1" fontAlgn="auto" latinLnBrk="0" hangingPunct="1">
              <a:lnSpc>
                <a:spcPts val="1887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32" b="1" i="0" u="none" strike="noStrike" kern="1200" cap="none" spc="-77" normalizeH="0" baseline="0" noProof="0">
                <a:ln>
                  <a:noFill/>
                </a:ln>
                <a:solidFill>
                  <a:srgbClr val="500778"/>
                </a:solidFill>
                <a:effectLst/>
                <a:uLnTx/>
                <a:uFillTx/>
                <a:latin typeface="Poppins Bold"/>
                <a:ea typeface="Poppins Bold"/>
                <a:cs typeface="Poppins Bold"/>
                <a:sym typeface="Poppins Bold"/>
              </a:rPr>
              <a:t>LEARNING SITES</a:t>
            </a:r>
          </a:p>
        </p:txBody>
      </p:sp>
      <p:sp>
        <p:nvSpPr>
          <p:cNvPr id="69" name="TextBox 69"/>
          <p:cNvSpPr txBox="1"/>
          <p:nvPr/>
        </p:nvSpPr>
        <p:spPr>
          <a:xfrm>
            <a:off x="4860978" y="2031135"/>
            <a:ext cx="3082067" cy="1081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just" defTabSz="609630" rtl="0" eaLnBrk="1" fontAlgn="auto" latinLnBrk="0" hangingPunct="1">
              <a:lnSpc>
                <a:spcPts val="8435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372" b="1" i="0" u="none" strike="noStrike" kern="1200" cap="none" spc="-393" normalizeH="0" baseline="0" noProof="0">
                <a:ln>
                  <a:noFill/>
                </a:ln>
                <a:solidFill>
                  <a:srgbClr val="500778"/>
                </a:solidFill>
                <a:effectLst/>
                <a:uLnTx/>
                <a:uFillTx/>
                <a:latin typeface="Poppins Ultra-Bold"/>
                <a:ea typeface="Poppins Ultra-Bold"/>
                <a:cs typeface="Poppins Ultra-Bold"/>
                <a:sym typeface="Poppins Ultra-Bold"/>
              </a:rPr>
              <a:t>100 +</a:t>
            </a:r>
          </a:p>
        </p:txBody>
      </p:sp>
      <p:sp>
        <p:nvSpPr>
          <p:cNvPr id="70" name="Freeform 21">
            <a:extLst>
              <a:ext uri="{FF2B5EF4-FFF2-40B4-BE49-F238E27FC236}">
                <a16:creationId xmlns:a16="http://schemas.microsoft.com/office/drawing/2014/main" id="{67ECF0F6-DBAA-4ABF-82F3-21566865C164}"/>
              </a:ext>
            </a:extLst>
          </p:cNvPr>
          <p:cNvSpPr/>
          <p:nvPr/>
        </p:nvSpPr>
        <p:spPr>
          <a:xfrm>
            <a:off x="4818262" y="4137564"/>
            <a:ext cx="2903338" cy="711318"/>
          </a:xfrm>
          <a:custGeom>
            <a:avLst/>
            <a:gdLst/>
            <a:ahLst/>
            <a:cxnLst/>
            <a:rect l="l" t="t" r="r" b="b"/>
            <a:pathLst>
              <a:path w="6489005" h="1589806">
                <a:moveTo>
                  <a:pt x="0" y="0"/>
                </a:moveTo>
                <a:lnTo>
                  <a:pt x="6489005" y="0"/>
                </a:lnTo>
                <a:lnTo>
                  <a:pt x="6489005" y="1589806"/>
                </a:lnTo>
                <a:lnTo>
                  <a:pt x="0" y="1589806"/>
                </a:lnTo>
                <a:lnTo>
                  <a:pt x="0" y="0"/>
                </a:lnTo>
                <a:close/>
              </a:path>
            </a:pathLst>
          </a:custGeom>
          <a:blipFill>
            <a:blip r:embed="rId6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089249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0457" y="137160"/>
            <a:ext cx="11155680" cy="594360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Graduate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 Challenge</a:t>
            </a:r>
            <a:endParaRPr sz="36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4782" y="4755312"/>
            <a:ext cx="4149714" cy="480131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lang="en-US" sz="3000" b="1">
                <a:solidFill>
                  <a:srgbClr val="FFDA02"/>
                </a:solidFill>
                <a:latin typeface="Arial"/>
              </a:rPr>
              <a:t>7</a:t>
            </a:r>
            <a:r>
              <a:rPr sz="3000" b="1">
                <a:solidFill>
                  <a:srgbClr val="FFDA02"/>
                </a:solidFill>
                <a:latin typeface="Arial"/>
              </a:rPr>
              <a:t>% </a:t>
            </a:r>
            <a:r>
              <a:rPr lang="en-US" sz="3000" b="1">
                <a:solidFill>
                  <a:srgbClr val="FFDA02"/>
                </a:solidFill>
                <a:latin typeface="Arial"/>
              </a:rPr>
              <a:t>annual increase</a:t>
            </a:r>
            <a:endParaRPr sz="3000" b="1">
              <a:solidFill>
                <a:srgbClr val="FFDA02"/>
              </a:solidFill>
              <a:latin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44782" y="5220141"/>
            <a:ext cx="4149714" cy="295466"/>
          </a:xfrm>
          <a:prstGeom prst="rect">
            <a:avLst/>
          </a:prstGeom>
          <a:noFill/>
        </p:spPr>
        <p:txBody>
          <a:bodyPr wrap="square" lIns="18288" tIns="9144" rIns="18288" bIns="9144" anchor="ctr">
            <a:spAutoFit/>
          </a:bodyPr>
          <a:lstStyle/>
          <a:p>
            <a:pPr algn="ctr"/>
            <a:r>
              <a:rPr b="1">
                <a:solidFill>
                  <a:schemeClr val="bg1"/>
                </a:solidFill>
                <a:latin typeface="Arial"/>
              </a:rPr>
              <a:t>2010–2026</a:t>
            </a: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E9F5805-BE68-D251-3070-8C550A88F7B3}"/>
              </a:ext>
            </a:extLst>
          </p:cNvPr>
          <p:cNvSpPr/>
          <p:nvPr/>
        </p:nvSpPr>
        <p:spPr>
          <a:xfrm>
            <a:off x="229780" y="3425654"/>
            <a:ext cx="4114800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358E2C70-98C0-C6E3-A972-A73E6C67F943}"/>
              </a:ext>
            </a:extLst>
          </p:cNvPr>
          <p:cNvSpPr/>
          <p:nvPr/>
        </p:nvSpPr>
        <p:spPr>
          <a:xfrm>
            <a:off x="262876" y="2256707"/>
            <a:ext cx="4114800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53DB7285-3626-0287-FC83-3CFB24E51E8F}"/>
              </a:ext>
            </a:extLst>
          </p:cNvPr>
          <p:cNvSpPr/>
          <p:nvPr/>
        </p:nvSpPr>
        <p:spPr>
          <a:xfrm>
            <a:off x="233376" y="1111188"/>
            <a:ext cx="4114799" cy="924169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44F71F-D160-9F79-E995-558A3BAD2AE0}"/>
              </a:ext>
            </a:extLst>
          </p:cNvPr>
          <p:cNvSpPr txBox="1"/>
          <p:nvPr/>
        </p:nvSpPr>
        <p:spPr>
          <a:xfrm>
            <a:off x="262876" y="1665710"/>
            <a:ext cx="4102770" cy="32522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2010 graduates</a:t>
            </a:r>
            <a:endParaRPr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5AFA6BC-3D94-F0A4-4988-A8D1B0034EC4}"/>
              </a:ext>
            </a:extLst>
          </p:cNvPr>
          <p:cNvSpPr txBox="1"/>
          <p:nvPr/>
        </p:nvSpPr>
        <p:spPr>
          <a:xfrm>
            <a:off x="306092" y="1108032"/>
            <a:ext cx="4059553" cy="4985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3000" b="1">
                <a:solidFill>
                  <a:srgbClr val="96CA4F"/>
                </a:solidFill>
                <a:latin typeface="Arial"/>
              </a:rPr>
              <a:t>629</a:t>
            </a:r>
            <a:endParaRPr sz="3000" b="1">
              <a:solidFill>
                <a:srgbClr val="96CA4F"/>
              </a:solidFill>
              <a:latin typeface="Arial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F306D62-5D1D-53A2-DC65-1C3F5C2B750F}"/>
              </a:ext>
            </a:extLst>
          </p:cNvPr>
          <p:cNvSpPr txBox="1"/>
          <p:nvPr/>
        </p:nvSpPr>
        <p:spPr>
          <a:xfrm>
            <a:off x="290500" y="2303446"/>
            <a:ext cx="4059553" cy="4985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3000" b="1">
                <a:solidFill>
                  <a:srgbClr val="5BC6CC"/>
                </a:solidFill>
                <a:latin typeface="Arial"/>
              </a:rPr>
              <a:t>1850</a:t>
            </a:r>
            <a:endParaRPr sz="3000" b="1">
              <a:solidFill>
                <a:srgbClr val="5BC6CC"/>
              </a:solidFill>
              <a:latin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6860549-D254-0737-10C6-5A93BFD578C2}"/>
              </a:ext>
            </a:extLst>
          </p:cNvPr>
          <p:cNvSpPr txBox="1"/>
          <p:nvPr/>
        </p:nvSpPr>
        <p:spPr>
          <a:xfrm>
            <a:off x="290500" y="2791164"/>
            <a:ext cx="40595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 graduates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7B958E-2C0D-0F16-D552-6CF057FB80D5}"/>
              </a:ext>
            </a:extLst>
          </p:cNvPr>
          <p:cNvSpPr txBox="1"/>
          <p:nvPr/>
        </p:nvSpPr>
        <p:spPr>
          <a:xfrm>
            <a:off x="220203" y="3411697"/>
            <a:ext cx="4091918" cy="49859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3000" b="1">
                <a:solidFill>
                  <a:srgbClr val="E8362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~3x</a:t>
            </a:r>
            <a:endParaRPr sz="30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08A1EBD-2B28-DD8E-2F63-01CA0C37887F}"/>
              </a:ext>
            </a:extLst>
          </p:cNvPr>
          <p:cNvSpPr txBox="1"/>
          <p:nvPr/>
        </p:nvSpPr>
        <p:spPr>
          <a:xfrm>
            <a:off x="220203" y="3976889"/>
            <a:ext cx="4102770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as many graduates</a:t>
            </a:r>
          </a:p>
        </p:txBody>
      </p:sp>
      <p:sp>
        <p:nvSpPr>
          <p:cNvPr id="4" name="AutoShape 2" descr="San Juan College Enrollment Chart">
            <a:extLst>
              <a:ext uri="{FF2B5EF4-FFF2-40B4-BE49-F238E27FC236}">
                <a16:creationId xmlns:a16="http://schemas.microsoft.com/office/drawing/2014/main" id="{656ED790-547F-E9B4-A36E-3642F7A2AB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113985-C22D-8942-8733-53E9C010333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30961" y="1264772"/>
            <a:ext cx="7154947" cy="3791448"/>
          </a:xfrm>
          <a:prstGeom prst="rect">
            <a:avLst/>
          </a:prstGeom>
          <a:ln w="38100">
            <a:solidFill>
              <a:srgbClr val="FFDA02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E9C4C1-36E9-C193-1B7B-493671CBE782}"/>
              </a:ext>
            </a:extLst>
          </p:cNvPr>
          <p:cNvSpPr txBox="1"/>
          <p:nvPr/>
        </p:nvSpPr>
        <p:spPr>
          <a:xfrm>
            <a:off x="228600" y="137160"/>
            <a:ext cx="11155680" cy="108337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/>
              </a:rPr>
              <a:t>School of Energy Programs: </a:t>
            </a:r>
          </a:p>
          <a:p>
            <a:pPr algn="l"/>
            <a:r>
              <a:rPr lang="en-US" sz="3400" b="1">
                <a:solidFill>
                  <a:srgbClr val="FFFFFF"/>
                </a:solidFill>
                <a:latin typeface="Arial"/>
              </a:rPr>
              <a:t>Academic Certificates and Degrees</a:t>
            </a:r>
            <a:endParaRPr sz="34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2DB78-076A-B123-B0E7-340325413D40}"/>
              </a:ext>
            </a:extLst>
          </p:cNvPr>
          <p:cNvSpPr txBox="1"/>
          <p:nvPr/>
        </p:nvSpPr>
        <p:spPr>
          <a:xfrm>
            <a:off x="228600" y="1329439"/>
            <a:ext cx="7840225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Advanced Petroleum Production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Commercial Driver’s License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Instrumentation, Controls, and Electrical Technology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Industrial Maintenance Mechanic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Industrial Process Operations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Natural Gas Compression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Occupational &amp; Commercial Construction 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Water Operator Certificate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320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62A476-90CA-83EA-DF3E-2A555C7800D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72266" y="425909"/>
            <a:ext cx="3518901" cy="5209967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38648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8E9C4C1-36E9-C193-1B7B-493671CBE782}"/>
              </a:ext>
            </a:extLst>
          </p:cNvPr>
          <p:cNvSpPr txBox="1"/>
          <p:nvPr/>
        </p:nvSpPr>
        <p:spPr>
          <a:xfrm>
            <a:off x="228600" y="137160"/>
            <a:ext cx="11155680" cy="1083374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400" b="1">
                <a:solidFill>
                  <a:srgbClr val="FFFFFF"/>
                </a:solidFill>
                <a:latin typeface="Arial"/>
              </a:rPr>
              <a:t>School of Energy Programs: </a:t>
            </a:r>
          </a:p>
          <a:p>
            <a:pPr algn="l"/>
            <a:r>
              <a:rPr lang="en-US" sz="3400" b="1">
                <a:solidFill>
                  <a:srgbClr val="FFFFFF"/>
                </a:solidFill>
                <a:latin typeface="Arial"/>
              </a:rPr>
              <a:t>Non-Credit Offerings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04CC15-97CE-2D9D-03D7-DE2DC1D1CD12}"/>
              </a:ext>
            </a:extLst>
          </p:cNvPr>
          <p:cNvSpPr txBox="1"/>
          <p:nvPr/>
        </p:nvSpPr>
        <p:spPr>
          <a:xfrm>
            <a:off x="228600" y="1339057"/>
            <a:ext cx="7739743" cy="3539430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IADC Well Control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Onsite and Client Site</a:t>
            </a:r>
            <a:endParaRPr lang="en-US" sz="2800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Industrial Safety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Heavy Equipment Operator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Process Safety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New Mexico &amp; Texas State Inspector Training</a:t>
            </a:r>
            <a:endParaRPr lang="en-US" sz="2800">
              <a:solidFill>
                <a:schemeClr val="bg1"/>
              </a:solidFill>
              <a:ea typeface="Calibri"/>
              <a:cs typeface="Calibri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Specialized Corporate Training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>
                <a:solidFill>
                  <a:schemeClr val="bg1"/>
                </a:solidFill>
              </a:rPr>
              <a:t>Emissions Technician, OGI Certification Credential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967DEE-D14B-EBB0-BAF6-C85B75B844F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1841" y="387666"/>
            <a:ext cx="3825857" cy="5145593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20138339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7475A7E9-37E6-0A13-C286-11D447BB4BB5}"/>
              </a:ext>
            </a:extLst>
          </p:cNvPr>
          <p:cNvSpPr/>
          <p:nvPr/>
        </p:nvSpPr>
        <p:spPr>
          <a:xfrm>
            <a:off x="215156" y="827973"/>
            <a:ext cx="8077796" cy="4863343"/>
          </a:xfrm>
          <a:prstGeom prst="rect">
            <a:avLst/>
          </a:prstGeom>
          <a:solidFill>
            <a:srgbClr val="D4CA9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0EE050-F886-29E2-CBDA-9169205A3C79}"/>
              </a:ext>
            </a:extLst>
          </p:cNvPr>
          <p:cNvSpPr txBox="1"/>
          <p:nvPr/>
        </p:nvSpPr>
        <p:spPr>
          <a:xfrm>
            <a:off x="228600" y="121771"/>
            <a:ext cx="7337809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Partner Sampling</a:t>
            </a:r>
            <a:endParaRPr lang="en-US" sz="3600" b="1">
              <a:solidFill>
                <a:srgbClr val="FFFFFF"/>
              </a:solidFill>
              <a:latin typeface="Arial"/>
              <a:cs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54C6F21-C504-4E84-9BD3-159B9CC5FD3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88959" y="1977231"/>
            <a:ext cx="3271622" cy="327162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FC021FA9-9776-793C-0375-45418C306D0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580187" y="881937"/>
            <a:ext cx="3333448" cy="4670906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6436548-48F1-508F-2B47-9F26D2CF3C8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798" y="2698778"/>
            <a:ext cx="3174340" cy="230208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B94FB41-3EBD-65CD-DB67-0000E99B38C3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78394" y="2815371"/>
            <a:ext cx="1679579" cy="57383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449D004-5477-BCCB-6BA4-E611A9421C80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7861" y="1619443"/>
            <a:ext cx="1047016" cy="82452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532A026-2805-FD0D-28E2-9A7A7AB179A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44530" y="1255604"/>
            <a:ext cx="1544529" cy="154452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285EAE3-7230-46C4-ED7E-8AAEC4F79399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37612" y="3750755"/>
            <a:ext cx="1255824" cy="12558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35CD161-468A-D428-856A-7771B4DE3F5F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8295" y="984114"/>
            <a:ext cx="1041047" cy="104104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D37D26-6497-D47A-CA83-4090BA32A8AC}"/>
              </a:ext>
            </a:extLst>
          </p:cNvPr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5918" y="5010637"/>
            <a:ext cx="1634833" cy="604091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86CAB93-A88D-C234-6FD1-FB0E1DAFE1A3}"/>
              </a:ext>
            </a:extLst>
          </p:cNvPr>
          <p:cNvPicPr>
            <a:picLocks noChangeAspect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45353" y="2031706"/>
            <a:ext cx="2739656" cy="5171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FD33B7C-EDBE-E020-AA4A-95BAB9D8BC6C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52996" y="4359900"/>
            <a:ext cx="884749" cy="40914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E37B90AB-0FF7-6180-FCC0-1F4A4F34D996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39679" y="4112472"/>
            <a:ext cx="1116239" cy="14832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7573F58-A903-9724-A57F-B83A3365A301}"/>
              </a:ext>
            </a:extLst>
          </p:cNvPr>
          <p:cNvPicPr>
            <a:picLocks noChangeAspect="1"/>
          </p:cNvPicPr>
          <p:nvPr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11540" y="1159065"/>
            <a:ext cx="1296243" cy="54537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EE7828C-5D4B-B545-E568-80E64AA81B5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1559" y="925022"/>
            <a:ext cx="2026237" cy="675412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D20B781-0B8F-5B76-A4C9-F5E45388AEA9}"/>
              </a:ext>
            </a:extLst>
          </p:cNvPr>
          <p:cNvPicPr>
            <a:picLocks noChangeAspect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3133" y="2629024"/>
            <a:ext cx="2145230" cy="71540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8F1F21F8-650D-60D0-FE36-D07B3C33E061}"/>
              </a:ext>
            </a:extLst>
          </p:cNvPr>
          <p:cNvPicPr>
            <a:picLocks noChangeAspect="1"/>
          </p:cNvPicPr>
          <p:nvPr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704" y="5006579"/>
            <a:ext cx="2955225" cy="60814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82320EB2-9888-D705-4FF7-62DEDD899136}"/>
              </a:ext>
            </a:extLst>
          </p:cNvPr>
          <p:cNvPicPr>
            <a:picLocks noChangeAspect="1"/>
          </p:cNvPicPr>
          <p:nvPr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7733" y="2407609"/>
            <a:ext cx="1280711" cy="12054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78DD8747-74B9-D0ED-15B5-1D6CC4C0A753}"/>
              </a:ext>
            </a:extLst>
          </p:cNvPr>
          <p:cNvPicPr>
            <a:picLocks noChangeAspect="1"/>
          </p:cNvPicPr>
          <p:nvPr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83659" y="3990816"/>
            <a:ext cx="1882206" cy="1058741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920F58F-444E-BB76-6416-386069B26CF5}"/>
              </a:ext>
            </a:extLst>
          </p:cNvPr>
          <p:cNvPicPr>
            <a:picLocks noChangeAspect="1"/>
          </p:cNvPicPr>
          <p:nvPr/>
        </p:nvPicPr>
        <p:blipFill>
          <a:blip r:embed="rId2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33817" y="835592"/>
            <a:ext cx="1482393" cy="113402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9A5E99D-8754-4BDD-FB76-0BF3800B20CD}"/>
              </a:ext>
            </a:extLst>
          </p:cNvPr>
          <p:cNvPicPr>
            <a:picLocks noChangeAspect="1"/>
          </p:cNvPicPr>
          <p:nvPr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535" y="4783592"/>
            <a:ext cx="1166132" cy="8177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2065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C939C3-8C5A-485A-7EFD-E3F6E2BBE3D8}"/>
              </a:ext>
            </a:extLst>
          </p:cNvPr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Occupational Safety Graduate Outcomes</a:t>
            </a:r>
            <a:endParaRPr sz="3600" b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29B9C51-BE1D-A3F6-5B3E-66DBC222F00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0249" y="819078"/>
            <a:ext cx="9651501" cy="4972122"/>
          </a:xfrm>
          <a:prstGeom prst="rect">
            <a:avLst/>
          </a:prstGeom>
          <a:ln w="38100">
            <a:solidFill>
              <a:srgbClr val="FFC600"/>
            </a:solidFill>
          </a:ln>
        </p:spPr>
      </p:pic>
    </p:spTree>
    <p:extLst>
      <p:ext uri="{BB962C8B-B14F-4D97-AF65-F5344CB8AC3E}">
        <p14:creationId xmlns:p14="http://schemas.microsoft.com/office/powerpoint/2010/main" val="22875457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46770" y="803732"/>
            <a:ext cx="6719339" cy="4390150"/>
          </a:xfrm>
          <a:prstGeom prst="rect">
            <a:avLst/>
          </a:prstGeom>
          <a:effectLst>
            <a:glow rad="127000">
              <a:srgbClr val="96CA4F"/>
            </a:glo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AE5857D-3CE6-8144-F3AA-98A58A35C3D6}"/>
              </a:ext>
            </a:extLst>
          </p:cNvPr>
          <p:cNvSpPr txBox="1"/>
          <p:nvPr/>
        </p:nvSpPr>
        <p:spPr>
          <a:xfrm>
            <a:off x="228600" y="137160"/>
            <a:ext cx="11155680" cy="57554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500" b="1">
                <a:solidFill>
                  <a:srgbClr val="FFDA02"/>
                </a:solidFill>
                <a:latin typeface="Arial"/>
              </a:rPr>
              <a:t>Energy Development Happens When…</a:t>
            </a:r>
            <a:endParaRPr sz="3500" b="1">
              <a:solidFill>
                <a:srgbClr val="FFDA02"/>
              </a:solidFill>
              <a:latin typeface="Arial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314D95-05FC-92FF-724A-E6A6E7AE09C1}"/>
              </a:ext>
            </a:extLst>
          </p:cNvPr>
          <p:cNvSpPr txBox="1"/>
          <p:nvPr/>
        </p:nvSpPr>
        <p:spPr>
          <a:xfrm>
            <a:off x="1856095" y="5284912"/>
            <a:ext cx="9901543" cy="57554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/>
            <a:r>
              <a:rPr lang="en-US" sz="3500" b="1">
                <a:solidFill>
                  <a:srgbClr val="5BC6CC"/>
                </a:solidFill>
                <a:latin typeface="Arial"/>
              </a:rPr>
              <a:t>…The Right Elements Connect   </a:t>
            </a:r>
            <a:endParaRPr sz="3500" b="1">
              <a:solidFill>
                <a:srgbClr val="5BC6CC"/>
              </a:solidFill>
              <a:latin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6015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rial"/>
              </a:rPr>
              <a:t>Partnerships Expand What a College Can Accomplish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9473E6F-709B-419E-9C61-92D11830F8EA}"/>
              </a:ext>
            </a:extLst>
          </p:cNvPr>
          <p:cNvSpPr txBox="1"/>
          <p:nvPr/>
        </p:nvSpPr>
        <p:spPr>
          <a:xfrm>
            <a:off x="10905632" y="408252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6E300D-192D-FFA7-F6DF-95623A92F98A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5818" y="1292241"/>
            <a:ext cx="6825341" cy="4085875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0144C84-2970-C816-4EF9-54C1F4CA1151}"/>
              </a:ext>
            </a:extLst>
          </p:cNvPr>
          <p:cNvSpPr/>
          <p:nvPr/>
        </p:nvSpPr>
        <p:spPr>
          <a:xfrm>
            <a:off x="7525096" y="3475051"/>
            <a:ext cx="4142232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AC029C-40D1-26AE-2651-01F0D19A9F34}"/>
              </a:ext>
            </a:extLst>
          </p:cNvPr>
          <p:cNvSpPr/>
          <p:nvPr/>
        </p:nvSpPr>
        <p:spPr>
          <a:xfrm>
            <a:off x="7554437" y="2235030"/>
            <a:ext cx="4142232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FD99037-BB38-E15D-6B15-E63A80B50D1A}"/>
              </a:ext>
            </a:extLst>
          </p:cNvPr>
          <p:cNvSpPr/>
          <p:nvPr/>
        </p:nvSpPr>
        <p:spPr>
          <a:xfrm>
            <a:off x="7520796" y="1064434"/>
            <a:ext cx="4139922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B0AFE5-73BD-20D4-7B5A-89E367FACE14}"/>
              </a:ext>
            </a:extLst>
          </p:cNvPr>
          <p:cNvSpPr txBox="1"/>
          <p:nvPr/>
        </p:nvSpPr>
        <p:spPr>
          <a:xfrm>
            <a:off x="7532829" y="1564699"/>
            <a:ext cx="4139921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Access • Experience</a:t>
            </a:r>
            <a:endParaRPr sz="20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A62E62F-378A-3DEB-FE0C-7DB2C1049466}"/>
              </a:ext>
            </a:extLst>
          </p:cNvPr>
          <p:cNvSpPr txBox="1"/>
          <p:nvPr/>
        </p:nvSpPr>
        <p:spPr>
          <a:xfrm>
            <a:off x="7738125" y="1103648"/>
            <a:ext cx="3683856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92D050"/>
                </a:solidFill>
                <a:latin typeface="Arial"/>
              </a:rPr>
              <a:t>STUDENTS</a:t>
            </a:r>
            <a:endParaRPr sz="2400" b="1">
              <a:solidFill>
                <a:srgbClr val="92D050"/>
              </a:solidFill>
              <a:latin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B860DC8-3EB2-CCB5-2055-2F44E77EBDBF}"/>
              </a:ext>
            </a:extLst>
          </p:cNvPr>
          <p:cNvSpPr txBox="1"/>
          <p:nvPr/>
        </p:nvSpPr>
        <p:spPr>
          <a:xfrm>
            <a:off x="7738124" y="2267716"/>
            <a:ext cx="3774859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5BC6CC"/>
                </a:solidFill>
                <a:latin typeface="Arial"/>
              </a:rPr>
              <a:t>GRADUATES</a:t>
            </a:r>
            <a:endParaRPr sz="2400" b="1">
              <a:solidFill>
                <a:srgbClr val="5BC6CC"/>
              </a:solidFill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8E6A01F-6622-2A39-4B78-2CB95C95983D}"/>
              </a:ext>
            </a:extLst>
          </p:cNvPr>
          <p:cNvSpPr txBox="1"/>
          <p:nvPr/>
        </p:nvSpPr>
        <p:spPr>
          <a:xfrm>
            <a:off x="7555592" y="2745458"/>
            <a:ext cx="41399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Careers • Mobility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CD4A82-9EA3-42BB-3EAC-F0A923A15C3D}"/>
              </a:ext>
            </a:extLst>
          </p:cNvPr>
          <p:cNvSpPr txBox="1"/>
          <p:nvPr/>
        </p:nvSpPr>
        <p:spPr>
          <a:xfrm>
            <a:off x="7738124" y="3496285"/>
            <a:ext cx="3795290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E83628"/>
                </a:solidFill>
                <a:latin typeface="Arial"/>
              </a:rPr>
              <a:t>COMMUNITY</a:t>
            </a:r>
            <a:endParaRPr sz="24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BE7BF73-F2BE-45DA-4502-D1177EBA5260}"/>
              </a:ext>
            </a:extLst>
          </p:cNvPr>
          <p:cNvSpPr txBox="1"/>
          <p:nvPr/>
        </p:nvSpPr>
        <p:spPr>
          <a:xfrm>
            <a:off x="7526252" y="3978777"/>
            <a:ext cx="4139921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Workforce • Opportunity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B65B897-812C-E523-9F60-0C16F03251E0}"/>
              </a:ext>
            </a:extLst>
          </p:cNvPr>
          <p:cNvSpPr/>
          <p:nvPr/>
        </p:nvSpPr>
        <p:spPr>
          <a:xfrm>
            <a:off x="7538254" y="4718934"/>
            <a:ext cx="4142232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FFDA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EE8F8C-45BA-6B69-2B8C-6565FA827940}"/>
              </a:ext>
            </a:extLst>
          </p:cNvPr>
          <p:cNvSpPr txBox="1"/>
          <p:nvPr/>
        </p:nvSpPr>
        <p:spPr>
          <a:xfrm>
            <a:off x="7738124" y="4742060"/>
            <a:ext cx="3732896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F2C242"/>
                </a:solidFill>
                <a:latin typeface="Arial"/>
              </a:rPr>
              <a:t>GOVERNMENT</a:t>
            </a:r>
            <a:endParaRPr sz="2400" b="1">
              <a:solidFill>
                <a:srgbClr val="F2C242"/>
              </a:solidFill>
              <a:latin typeface="Arial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3D15F6C-AC27-2D35-22C7-544DD3F86CD7}"/>
              </a:ext>
            </a:extLst>
          </p:cNvPr>
          <p:cNvSpPr txBox="1"/>
          <p:nvPr/>
        </p:nvSpPr>
        <p:spPr>
          <a:xfrm>
            <a:off x="7552567" y="5222660"/>
            <a:ext cx="4113606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Capacity • Development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114492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New Mexico Center of Excellence </a:t>
            </a:r>
          </a:p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for Renewable Energy &amp; Sustainability</a:t>
            </a:r>
            <a:endParaRPr sz="3600" b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78683" y="1531685"/>
            <a:ext cx="4387477" cy="4109399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11" name="TextBox 10"/>
          <p:cNvSpPr txBox="1"/>
          <p:nvPr/>
        </p:nvSpPr>
        <p:spPr>
          <a:xfrm>
            <a:off x="6462408" y="2128624"/>
            <a:ext cx="22860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→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263773" y="2128624"/>
            <a:ext cx="22860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95624" y="2128624"/>
            <a:ext cx="22860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→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688196" y="3740931"/>
            <a:ext cx="7503803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FFDA02"/>
                </a:solidFill>
                <a:latin typeface="Arial"/>
              </a:rPr>
              <a:t>Anticipating, building, and implementing</a:t>
            </a:r>
            <a:endParaRPr sz="2400" b="1">
              <a:solidFill>
                <a:srgbClr val="FFDA02"/>
              </a:solidFill>
              <a:latin typeface="Arial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88197" y="4315395"/>
            <a:ext cx="7503803" cy="151426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examples: </a:t>
            </a:r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Certified Natural Gas •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missions / LDAR • </a:t>
            </a:r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arbon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apture • Class VI •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ater • </a:t>
            </a:r>
            <a:endParaRPr lang="en-US" sz="24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usion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orkforce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ssessment •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eep </a:t>
            </a:r>
            <a:r>
              <a:rPr lang="en-US"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sz="2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eothermal</a:t>
            </a:r>
            <a:endParaRPr sz="150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BAC2706-FE70-F189-873C-D878A5F2002E}"/>
              </a:ext>
            </a:extLst>
          </p:cNvPr>
          <p:cNvSpPr/>
          <p:nvPr/>
        </p:nvSpPr>
        <p:spPr>
          <a:xfrm>
            <a:off x="8596008" y="1419964"/>
            <a:ext cx="1499616" cy="2057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A9D2D57-02CE-C115-15D8-DE7FD0DFDC00}"/>
              </a:ext>
            </a:extLst>
          </p:cNvPr>
          <p:cNvSpPr/>
          <p:nvPr/>
        </p:nvSpPr>
        <p:spPr>
          <a:xfrm>
            <a:off x="4925797" y="1448599"/>
            <a:ext cx="1499616" cy="2057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4C632E9-14AD-00EA-179B-6E638ED5FACA}"/>
              </a:ext>
            </a:extLst>
          </p:cNvPr>
          <p:cNvSpPr/>
          <p:nvPr/>
        </p:nvSpPr>
        <p:spPr>
          <a:xfrm>
            <a:off x="6735207" y="1448599"/>
            <a:ext cx="1499616" cy="2057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88C5A0-9282-4BAC-B6FA-AC8E91BE4A4D}"/>
              </a:ext>
            </a:extLst>
          </p:cNvPr>
          <p:cNvSpPr txBox="1"/>
          <p:nvPr/>
        </p:nvSpPr>
        <p:spPr>
          <a:xfrm>
            <a:off x="6761291" y="2489525"/>
            <a:ext cx="1435737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Develop &amp; Deliver</a:t>
            </a:r>
            <a:r>
              <a:rPr b="1">
                <a:solidFill>
                  <a:srgbClr val="FFFFFF"/>
                </a:solidFill>
                <a:latin typeface="Arial"/>
              </a:rPr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439910A-8DA8-F51F-747B-F6B80663F7C9}"/>
              </a:ext>
            </a:extLst>
          </p:cNvPr>
          <p:cNvSpPr txBox="1"/>
          <p:nvPr/>
        </p:nvSpPr>
        <p:spPr>
          <a:xfrm>
            <a:off x="6735207" y="1584588"/>
            <a:ext cx="1461821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96CA4F"/>
                </a:solidFill>
                <a:latin typeface="Arial"/>
              </a:rPr>
              <a:t>BUILD</a:t>
            </a:r>
            <a:endParaRPr sz="2400" b="1">
              <a:solidFill>
                <a:srgbClr val="96CA4F"/>
              </a:solidFill>
              <a:latin typeface="Arial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FAE6C35-EEFD-8D67-32CB-8CCE0016C07D}"/>
              </a:ext>
            </a:extLst>
          </p:cNvPr>
          <p:cNvSpPr txBox="1"/>
          <p:nvPr/>
        </p:nvSpPr>
        <p:spPr>
          <a:xfrm>
            <a:off x="4894761" y="1584588"/>
            <a:ext cx="1483831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5BC6CC"/>
                </a:solidFill>
                <a:latin typeface="Arial"/>
              </a:rPr>
              <a:t>2019</a:t>
            </a:r>
            <a:endParaRPr sz="2400" b="1">
              <a:solidFill>
                <a:srgbClr val="5BC6CC"/>
              </a:solidFill>
              <a:latin typeface="Arial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423E56-C1EE-1863-712A-FF701ED9761B}"/>
              </a:ext>
            </a:extLst>
          </p:cNvPr>
          <p:cNvSpPr txBox="1"/>
          <p:nvPr/>
        </p:nvSpPr>
        <p:spPr>
          <a:xfrm>
            <a:off x="4925797" y="2461825"/>
            <a:ext cx="1499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State Designation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1DF76D7-B92F-566C-F4C8-5DEAD071A024}"/>
              </a:ext>
            </a:extLst>
          </p:cNvPr>
          <p:cNvSpPr txBox="1"/>
          <p:nvPr/>
        </p:nvSpPr>
        <p:spPr>
          <a:xfrm>
            <a:off x="8540979" y="1584588"/>
            <a:ext cx="1554645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E83628"/>
                </a:solidFill>
                <a:latin typeface="Arial"/>
              </a:rPr>
              <a:t>LAUNCH</a:t>
            </a:r>
            <a:endParaRPr sz="24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2177011-81FA-846D-1E9E-09E7ACC87184}"/>
              </a:ext>
            </a:extLst>
          </p:cNvPr>
          <p:cNvSpPr txBox="1"/>
          <p:nvPr/>
        </p:nvSpPr>
        <p:spPr>
          <a:xfrm>
            <a:off x="8613886" y="2351026"/>
            <a:ext cx="1481737" cy="86793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Advance successful work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9EE6C973-07CD-A9F6-E326-443AF139EEE4}"/>
              </a:ext>
            </a:extLst>
          </p:cNvPr>
          <p:cNvSpPr/>
          <p:nvPr/>
        </p:nvSpPr>
        <p:spPr>
          <a:xfrm>
            <a:off x="10401780" y="1428802"/>
            <a:ext cx="1499616" cy="2057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FFDA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3BD9114-5F50-89BC-DF32-5BA311FD6381}"/>
              </a:ext>
            </a:extLst>
          </p:cNvPr>
          <p:cNvSpPr txBox="1"/>
          <p:nvPr/>
        </p:nvSpPr>
        <p:spPr>
          <a:xfrm>
            <a:off x="10401780" y="1584588"/>
            <a:ext cx="1499617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F2C242"/>
                </a:solidFill>
                <a:latin typeface="Arial"/>
              </a:rPr>
              <a:t>EVOLVE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A15B6FE-2929-837E-0B8B-D57C7F31DFC6}"/>
              </a:ext>
            </a:extLst>
          </p:cNvPr>
          <p:cNvSpPr txBox="1"/>
          <p:nvPr/>
        </p:nvSpPr>
        <p:spPr>
          <a:xfrm>
            <a:off x="10419659" y="2351025"/>
            <a:ext cx="1481737" cy="86793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Address emerging needs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rial"/>
              </a:rPr>
              <a:t>When 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a </a:t>
            </a:r>
            <a:r>
              <a:rPr sz="3600" b="1">
                <a:solidFill>
                  <a:srgbClr val="FFFFFF"/>
                </a:solidFill>
                <a:latin typeface="Arial"/>
              </a:rPr>
              <a:t>Need Leads to Something Much Bigger</a:t>
            </a:r>
            <a:endParaRPr lang="en-US" sz="36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AA3CEA5-DDFA-5C59-0AC0-C35A9950B3DF}"/>
              </a:ext>
            </a:extLst>
          </p:cNvPr>
          <p:cNvSpPr txBox="1"/>
          <p:nvPr/>
        </p:nvSpPr>
        <p:spPr>
          <a:xfrm>
            <a:off x="8533324" y="404451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10A1760-47CE-3C52-A971-D15A04D7C07C}"/>
              </a:ext>
            </a:extLst>
          </p:cNvPr>
          <p:cNvGrpSpPr/>
          <p:nvPr/>
        </p:nvGrpSpPr>
        <p:grpSpPr>
          <a:xfrm>
            <a:off x="5403827" y="1084734"/>
            <a:ext cx="6400800" cy="914400"/>
            <a:chOff x="5591420" y="1084734"/>
            <a:chExt cx="6400800" cy="914400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48B64729-4A2B-7CCE-D93B-99270409094E}"/>
                </a:ext>
              </a:extLst>
            </p:cNvPr>
            <p:cNvSpPr/>
            <p:nvPr/>
          </p:nvSpPr>
          <p:spPr>
            <a:xfrm>
              <a:off x="5591420" y="1084734"/>
              <a:ext cx="6400800" cy="914400"/>
            </a:xfrm>
            <a:prstGeom prst="roundRect">
              <a:avLst/>
            </a:prstGeom>
            <a:solidFill>
              <a:srgbClr val="301154"/>
            </a:solidFill>
            <a:ln w="22225">
              <a:solidFill>
                <a:srgbClr val="96CA4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DC21EC0-4862-0016-DAFC-E2A15838E157}"/>
                </a:ext>
              </a:extLst>
            </p:cNvPr>
            <p:cNvSpPr txBox="1"/>
            <p:nvPr/>
          </p:nvSpPr>
          <p:spPr>
            <a:xfrm>
              <a:off x="5591421" y="1584999"/>
              <a:ext cx="6400799" cy="344710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/>
                </a:rPr>
                <a:t>Emissions/ OGI Skills</a:t>
              </a:r>
              <a:endParaRPr sz="2000" b="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413CD8DD-7CC3-5A11-42C5-F43E08F95667}"/>
                </a:ext>
              </a:extLst>
            </p:cNvPr>
            <p:cNvSpPr txBox="1"/>
            <p:nvPr/>
          </p:nvSpPr>
          <p:spPr>
            <a:xfrm>
              <a:off x="5779063" y="1123948"/>
              <a:ext cx="3638381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r>
                <a:rPr lang="en-US" sz="2400" b="1">
                  <a:solidFill>
                    <a:srgbClr val="96CA4F"/>
                  </a:solidFill>
                  <a:latin typeface="Arial"/>
                </a:rPr>
                <a:t>EMPLOYER NEED</a:t>
              </a:r>
              <a:endParaRPr sz="2400" b="1">
                <a:solidFill>
                  <a:srgbClr val="96CA4F"/>
                </a:solidFill>
                <a:latin typeface="Arial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8B5DBEA-A2AA-B467-9783-4C2630255472}"/>
              </a:ext>
            </a:extLst>
          </p:cNvPr>
          <p:cNvGrpSpPr/>
          <p:nvPr/>
        </p:nvGrpSpPr>
        <p:grpSpPr>
          <a:xfrm>
            <a:off x="5403827" y="2296968"/>
            <a:ext cx="6400800" cy="914400"/>
            <a:chOff x="5548205" y="2280133"/>
            <a:chExt cx="6444016" cy="91440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529AC18D-5254-CC95-511F-1AEE11BD5E71}"/>
                </a:ext>
              </a:extLst>
            </p:cNvPr>
            <p:cNvSpPr/>
            <p:nvPr/>
          </p:nvSpPr>
          <p:spPr>
            <a:xfrm>
              <a:off x="5591421" y="2280133"/>
              <a:ext cx="6400800" cy="914400"/>
            </a:xfrm>
            <a:prstGeom prst="roundRect">
              <a:avLst/>
            </a:prstGeom>
            <a:solidFill>
              <a:srgbClr val="301154"/>
            </a:solidFill>
            <a:ln w="22225">
              <a:solidFill>
                <a:srgbClr val="5BC6CC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C8FF967-8AFA-2EBC-7924-9F44374E5065}"/>
                </a:ext>
              </a:extLst>
            </p:cNvPr>
            <p:cNvSpPr txBox="1"/>
            <p:nvPr/>
          </p:nvSpPr>
          <p:spPr>
            <a:xfrm>
              <a:off x="5735847" y="2312819"/>
              <a:ext cx="3774859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r>
                <a:rPr lang="en-US" sz="2400" b="1">
                  <a:solidFill>
                    <a:srgbClr val="5BC6CC"/>
                  </a:solidFill>
                  <a:latin typeface="Arial"/>
                </a:rPr>
                <a:t>CAPABILITY GROWS</a:t>
              </a:r>
              <a:endParaRPr sz="2400" b="1">
                <a:solidFill>
                  <a:srgbClr val="5BC6CC"/>
                </a:solidFill>
                <a:latin typeface="Arial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ADE09E55-0958-BE6B-5070-B35258562D76}"/>
                </a:ext>
              </a:extLst>
            </p:cNvPr>
            <p:cNvSpPr txBox="1"/>
            <p:nvPr/>
          </p:nvSpPr>
          <p:spPr>
            <a:xfrm>
              <a:off x="5548205" y="2790561"/>
              <a:ext cx="644401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Training • Equipment • Relationships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7726B4FC-4BD6-AF4D-FA2B-A9D8EE152973}"/>
              </a:ext>
            </a:extLst>
          </p:cNvPr>
          <p:cNvGrpSpPr/>
          <p:nvPr/>
        </p:nvGrpSpPr>
        <p:grpSpPr>
          <a:xfrm>
            <a:off x="5403827" y="3509202"/>
            <a:ext cx="6400800" cy="914400"/>
            <a:chOff x="5559056" y="3573781"/>
            <a:chExt cx="6400800" cy="914400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A6E079E3-121D-F805-5720-477C821CA8EA}"/>
                </a:ext>
              </a:extLst>
            </p:cNvPr>
            <p:cNvSpPr/>
            <p:nvPr/>
          </p:nvSpPr>
          <p:spPr>
            <a:xfrm>
              <a:off x="5559056" y="3573781"/>
              <a:ext cx="6400800" cy="914400"/>
            </a:xfrm>
            <a:prstGeom prst="roundRect">
              <a:avLst/>
            </a:prstGeom>
            <a:solidFill>
              <a:srgbClr val="301154"/>
            </a:solidFill>
            <a:ln w="22225">
              <a:solidFill>
                <a:srgbClr val="E8362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4C5B0E-362A-D41F-90C7-0997A3CC57DB}"/>
                </a:ext>
              </a:extLst>
            </p:cNvPr>
            <p:cNvSpPr txBox="1"/>
            <p:nvPr/>
          </p:nvSpPr>
          <p:spPr>
            <a:xfrm>
              <a:off x="5787406" y="3595015"/>
              <a:ext cx="3874404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r>
                <a:rPr lang="en-US" sz="2400" b="1">
                  <a:solidFill>
                    <a:srgbClr val="E83628"/>
                  </a:solidFill>
                  <a:latin typeface="Arial"/>
                </a:rPr>
                <a:t>GOVERNOR REQUEST</a:t>
              </a:r>
              <a:endParaRPr sz="2400" b="1">
                <a:solidFill>
                  <a:srgbClr val="E83628"/>
                </a:solidFill>
                <a:latin typeface="Arial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E45F3E3-B5BC-5715-D283-265C1F0F470B}"/>
                </a:ext>
              </a:extLst>
            </p:cNvPr>
            <p:cNvSpPr txBox="1"/>
            <p:nvPr/>
          </p:nvSpPr>
          <p:spPr>
            <a:xfrm>
              <a:off x="5559056" y="4077507"/>
              <a:ext cx="6400800" cy="344710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/>
                </a:rPr>
                <a:t>SJC develops the </a:t>
              </a:r>
              <a:r>
                <a:rPr lang="en-US" sz="2000" b="1">
                  <a:solidFill>
                    <a:srgbClr val="FFDA02"/>
                  </a:solidFill>
                  <a:latin typeface="Arial"/>
                </a:rPr>
                <a:t>Certified Natural Gas Initiative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B3504185-47AA-B0E5-480D-72714522954E}"/>
              </a:ext>
            </a:extLst>
          </p:cNvPr>
          <p:cNvGrpSpPr/>
          <p:nvPr/>
        </p:nvGrpSpPr>
        <p:grpSpPr>
          <a:xfrm>
            <a:off x="5403827" y="4721437"/>
            <a:ext cx="6400800" cy="914400"/>
            <a:chOff x="5548204" y="4721437"/>
            <a:chExt cx="6411652" cy="914400"/>
          </a:xfrm>
        </p:grpSpPr>
        <p:sp>
          <p:nvSpPr>
            <p:cNvPr id="41" name="Rectangle: Rounded Corners 40">
              <a:extLst>
                <a:ext uri="{FF2B5EF4-FFF2-40B4-BE49-F238E27FC236}">
                  <a16:creationId xmlns:a16="http://schemas.microsoft.com/office/drawing/2014/main" id="{EFAA1131-7C3D-5A82-B2B3-D2FCD2B543ED}"/>
                </a:ext>
              </a:extLst>
            </p:cNvPr>
            <p:cNvSpPr/>
            <p:nvPr/>
          </p:nvSpPr>
          <p:spPr>
            <a:xfrm>
              <a:off x="5559056" y="4721437"/>
              <a:ext cx="6400800" cy="914400"/>
            </a:xfrm>
            <a:prstGeom prst="roundRect">
              <a:avLst/>
            </a:prstGeom>
            <a:solidFill>
              <a:srgbClr val="301154"/>
            </a:solidFill>
            <a:ln w="22225">
              <a:solidFill>
                <a:srgbClr val="FFDA0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A4FB4C3-9C16-52DE-D4A5-57CA944FB9CF}"/>
                </a:ext>
              </a:extLst>
            </p:cNvPr>
            <p:cNvSpPr txBox="1"/>
            <p:nvPr/>
          </p:nvSpPr>
          <p:spPr>
            <a:xfrm>
              <a:off x="5787406" y="4744563"/>
              <a:ext cx="3723300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r>
                <a:rPr lang="en-US" sz="2400" b="1">
                  <a:solidFill>
                    <a:srgbClr val="F2C242"/>
                  </a:solidFill>
                  <a:latin typeface="Arial"/>
                </a:rPr>
                <a:t>TODAY</a:t>
              </a:r>
              <a:endParaRPr sz="2400" b="1">
                <a:solidFill>
                  <a:srgbClr val="F2C242"/>
                </a:solidFill>
                <a:latin typeface="Arial"/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060E0360-BFF1-B6DC-86E5-731660F3A32C}"/>
                </a:ext>
              </a:extLst>
            </p:cNvPr>
            <p:cNvSpPr txBox="1"/>
            <p:nvPr/>
          </p:nvSpPr>
          <p:spPr>
            <a:xfrm>
              <a:off x="5548204" y="5225163"/>
              <a:ext cx="6411652" cy="344710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000" b="1">
                  <a:solidFill>
                    <a:srgbClr val="FFFFFF"/>
                  </a:solidFill>
                  <a:latin typeface="Arial"/>
                </a:rPr>
                <a:t>SJC maintains and expands the statewide registry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F72D7B60-31CE-C8DB-D165-19079395F18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102" y="1024699"/>
            <a:ext cx="4445925" cy="4644423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sz="3600" b="1">
                <a:solidFill>
                  <a:srgbClr val="FFFFFF"/>
                </a:solidFill>
                <a:latin typeface="Arial"/>
              </a:rPr>
              <a:t>Build 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for </a:t>
            </a:r>
            <a:r>
              <a:rPr sz="3600" b="1">
                <a:solidFill>
                  <a:srgbClr val="FFFFFF"/>
                </a:solidFill>
                <a:latin typeface="Arial"/>
              </a:rPr>
              <a:t>Employer Needs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A80F9E3-7E29-B36B-D918-0879C4E0CEB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0973" y="3443797"/>
            <a:ext cx="2520065" cy="2075688"/>
          </a:xfrm>
          <a:prstGeom prst="rect">
            <a:avLst/>
          </a:prstGeom>
          <a:ln w="19050">
            <a:solidFill>
              <a:srgbClr val="FFDA02"/>
            </a:solidFill>
          </a:ln>
          <a:effectLst/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3322F7D-9200-9775-FED0-1C8D81A84E5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7450" y="978875"/>
            <a:ext cx="2870439" cy="2286000"/>
          </a:xfrm>
          <a:prstGeom prst="rect">
            <a:avLst/>
          </a:prstGeom>
          <a:ln w="19050">
            <a:solidFill>
              <a:srgbClr val="FFDA02"/>
            </a:solidFill>
          </a:ln>
          <a:effectLst/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AA0387A2-CE32-ADF2-93F3-DCA0EA795F0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14"/>
          <a:stretch/>
        </p:blipFill>
        <p:spPr>
          <a:xfrm>
            <a:off x="240016" y="3438723"/>
            <a:ext cx="2520065" cy="2074225"/>
          </a:xfrm>
          <a:prstGeom prst="rect">
            <a:avLst/>
          </a:prstGeom>
          <a:ln w="19050">
            <a:solidFill>
              <a:srgbClr val="FFDA02"/>
            </a:solidFill>
          </a:ln>
          <a:effectLst/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8EBE34EE-05DC-C490-CCDD-3246037B4952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38457" y="976565"/>
            <a:ext cx="3325942" cy="2286000"/>
          </a:xfrm>
          <a:prstGeom prst="rect">
            <a:avLst/>
          </a:prstGeom>
          <a:ln w="19050">
            <a:solidFill>
              <a:srgbClr val="FFDA02"/>
            </a:solidFill>
          </a:ln>
          <a:effectLst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D896F4-0B96-2A6D-8531-5C9493AA92C1}"/>
              </a:ext>
            </a:extLst>
          </p:cNvPr>
          <p:cNvSpPr txBox="1"/>
          <p:nvPr/>
        </p:nvSpPr>
        <p:spPr>
          <a:xfrm>
            <a:off x="8624968" y="4450641"/>
            <a:ext cx="228600" cy="32004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rial"/>
              </a:rPr>
              <a:t>→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F1BE7AC-6247-50B0-5CB9-2F6E0EF1B32A}"/>
              </a:ext>
            </a:extLst>
          </p:cNvPr>
          <p:cNvSpPr/>
          <p:nvPr/>
        </p:nvSpPr>
        <p:spPr>
          <a:xfrm>
            <a:off x="7293624" y="3684148"/>
            <a:ext cx="1828800" cy="18288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FA3CF41C-D8E9-5C7D-6AC2-10DD894BE897}"/>
              </a:ext>
            </a:extLst>
          </p:cNvPr>
          <p:cNvSpPr/>
          <p:nvPr/>
        </p:nvSpPr>
        <p:spPr>
          <a:xfrm>
            <a:off x="5181600" y="3684148"/>
            <a:ext cx="1828800" cy="18288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E31981E-B654-585D-5269-E825C5615863}"/>
              </a:ext>
            </a:extLst>
          </p:cNvPr>
          <p:cNvSpPr txBox="1"/>
          <p:nvPr/>
        </p:nvSpPr>
        <p:spPr>
          <a:xfrm>
            <a:off x="5190974" y="4891190"/>
            <a:ext cx="1776079" cy="31393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Selection</a:t>
            </a:r>
            <a:endParaRPr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1F4F549-6498-00D6-09F9-6B26041256E4}"/>
              </a:ext>
            </a:extLst>
          </p:cNvPr>
          <p:cNvSpPr txBox="1"/>
          <p:nvPr/>
        </p:nvSpPr>
        <p:spPr>
          <a:xfrm>
            <a:off x="5190975" y="3859992"/>
            <a:ext cx="1812410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96CA4F"/>
                </a:solidFill>
                <a:latin typeface="Arial"/>
              </a:rPr>
              <a:t>MODULAR</a:t>
            </a:r>
          </a:p>
          <a:p>
            <a:pPr algn="ctr"/>
            <a:r>
              <a:rPr lang="en-US" sz="2000" b="1">
                <a:solidFill>
                  <a:srgbClr val="96CA4F"/>
                </a:solidFill>
                <a:latin typeface="Arial"/>
              </a:rPr>
              <a:t>BUILDS</a:t>
            </a:r>
            <a:endParaRPr sz="2000" b="1">
              <a:solidFill>
                <a:srgbClr val="96CA4F"/>
              </a:solidFill>
              <a:latin typeface="Arial"/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5ABDD5AF-6397-FE9B-A46D-CC21E306FD32}"/>
              </a:ext>
            </a:extLst>
          </p:cNvPr>
          <p:cNvSpPr/>
          <p:nvPr/>
        </p:nvSpPr>
        <p:spPr>
          <a:xfrm>
            <a:off x="3087115" y="3684148"/>
            <a:ext cx="1811232" cy="18288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87B035C-9FAB-0FD1-E46E-32AF7A36BC74}"/>
              </a:ext>
            </a:extLst>
          </p:cNvPr>
          <p:cNvSpPr txBox="1"/>
          <p:nvPr/>
        </p:nvSpPr>
        <p:spPr>
          <a:xfrm>
            <a:off x="3093148" y="4013880"/>
            <a:ext cx="1811232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5BC6CC"/>
                </a:solidFill>
                <a:latin typeface="Arial"/>
              </a:rPr>
              <a:t>EXPERIENCE</a:t>
            </a:r>
            <a:endParaRPr sz="2000" b="1">
              <a:solidFill>
                <a:srgbClr val="5BC6CC"/>
              </a:solidFill>
              <a:latin typeface="Arial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3CFBC38-4370-175F-5F82-5CEBEA4DAB60}"/>
              </a:ext>
            </a:extLst>
          </p:cNvPr>
          <p:cNvSpPr txBox="1"/>
          <p:nvPr/>
        </p:nvSpPr>
        <p:spPr>
          <a:xfrm>
            <a:off x="3075580" y="4724991"/>
            <a:ext cx="18004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Leverage Expertise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0FE5F4E-59D6-3166-A0CE-DF03D97F5445}"/>
              </a:ext>
            </a:extLst>
          </p:cNvPr>
          <p:cNvSpPr txBox="1"/>
          <p:nvPr/>
        </p:nvSpPr>
        <p:spPr>
          <a:xfrm>
            <a:off x="7283930" y="3983103"/>
            <a:ext cx="1809410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E83628"/>
                </a:solidFill>
                <a:latin typeface="Arial"/>
              </a:rPr>
              <a:t>PACE</a:t>
            </a:r>
            <a:endParaRPr sz="24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61FA64D-A01B-05CC-03AC-191CE0069D10}"/>
              </a:ext>
            </a:extLst>
          </p:cNvPr>
          <p:cNvSpPr txBox="1"/>
          <p:nvPr/>
        </p:nvSpPr>
        <p:spPr>
          <a:xfrm>
            <a:off x="7317185" y="4752691"/>
            <a:ext cx="1791533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b="1">
                <a:solidFill>
                  <a:srgbClr val="FFFFFF"/>
                </a:solidFill>
                <a:latin typeface="Arial"/>
              </a:rPr>
              <a:t>Speed of Industry</a:t>
            </a: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2C2077A-6017-00EC-A8A0-9612560E5F0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24968" y="976565"/>
            <a:ext cx="3296070" cy="2286000"/>
          </a:xfrm>
          <a:prstGeom prst="rect">
            <a:avLst/>
          </a:prstGeom>
          <a:ln w="19050">
            <a:solidFill>
              <a:srgbClr val="FFDA02"/>
            </a:solidFill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63356F09-0D41-BC09-BBE3-456213800D91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8600" y="976565"/>
            <a:ext cx="1718282" cy="2288052"/>
          </a:xfrm>
          <a:prstGeom prst="rect">
            <a:avLst/>
          </a:prstGeom>
          <a:ln w="19050">
            <a:solidFill>
              <a:srgbClr val="FFDA02"/>
            </a:solidFill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Partnership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s</a:t>
            </a:r>
            <a:r>
              <a:rPr sz="3600" b="1">
                <a:solidFill>
                  <a:srgbClr val="FFFFFF"/>
                </a:solidFill>
                <a:latin typeface="Arial"/>
              </a:rPr>
              <a:t> Can Build State Capacity</a:t>
            </a: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27E43260-6310-8A3B-A52F-D40B847A1235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4441" y="1610940"/>
            <a:ext cx="6139993" cy="2997446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grpSp>
        <p:nvGrpSpPr>
          <p:cNvPr id="37" name="Group 36">
            <a:extLst>
              <a:ext uri="{FF2B5EF4-FFF2-40B4-BE49-F238E27FC236}">
                <a16:creationId xmlns:a16="http://schemas.microsoft.com/office/drawing/2014/main" id="{D5445154-FC23-EF77-AFA6-A74B9E33178F}"/>
              </a:ext>
            </a:extLst>
          </p:cNvPr>
          <p:cNvGrpSpPr/>
          <p:nvPr/>
        </p:nvGrpSpPr>
        <p:grpSpPr>
          <a:xfrm>
            <a:off x="6776082" y="1055352"/>
            <a:ext cx="5065395" cy="768096"/>
            <a:chOff x="6776082" y="1116800"/>
            <a:chExt cx="5065395" cy="768096"/>
          </a:xfrm>
        </p:grpSpPr>
        <p:sp>
          <p:nvSpPr>
            <p:cNvPr id="7" name="Rounded Rectangle 6"/>
            <p:cNvSpPr/>
            <p:nvPr/>
          </p:nvSpPr>
          <p:spPr>
            <a:xfrm>
              <a:off x="6776082" y="1116800"/>
              <a:ext cx="5065395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F2C2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291765" y="1143757"/>
              <a:ext cx="4034028" cy="375487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200" b="1">
                  <a:solidFill>
                    <a:srgbClr val="F2C242"/>
                  </a:solidFill>
                  <a:latin typeface="Arial"/>
                </a:rPr>
                <a:t>STATE NEED</a:t>
              </a:r>
              <a:endParaRPr sz="2200" b="1">
                <a:solidFill>
                  <a:srgbClr val="F2C242"/>
                </a:solidFill>
                <a:latin typeface="Arial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D95DB12-9833-7327-9F33-27796F3A8D0F}"/>
                </a:ext>
              </a:extLst>
            </p:cNvPr>
            <p:cNvSpPr txBox="1"/>
            <p:nvPr/>
          </p:nvSpPr>
          <p:spPr>
            <a:xfrm>
              <a:off x="7413304" y="1493833"/>
              <a:ext cx="37909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New inspector training</a:t>
              </a:r>
              <a:endParaRPr lang="en-US" sz="2000">
                <a:solidFill>
                  <a:schemeClr val="bg1"/>
                </a:solidFill>
              </a:endParaRP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C7C650C4-F75D-50F1-D519-E13970795798}"/>
              </a:ext>
            </a:extLst>
          </p:cNvPr>
          <p:cNvGrpSpPr/>
          <p:nvPr/>
        </p:nvGrpSpPr>
        <p:grpSpPr>
          <a:xfrm>
            <a:off x="6776080" y="2033491"/>
            <a:ext cx="5065396" cy="768096"/>
            <a:chOff x="6776082" y="2070316"/>
            <a:chExt cx="5065396" cy="768096"/>
          </a:xfrm>
        </p:grpSpPr>
        <p:sp>
          <p:nvSpPr>
            <p:cNvPr id="10" name="Rounded Rectangle 9"/>
            <p:cNvSpPr/>
            <p:nvPr/>
          </p:nvSpPr>
          <p:spPr>
            <a:xfrm>
              <a:off x="6776082" y="2070316"/>
              <a:ext cx="5065396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87D6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171370" y="2078143"/>
              <a:ext cx="4274820" cy="375487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200" b="1">
                  <a:solidFill>
                    <a:srgbClr val="87D653"/>
                  </a:solidFill>
                  <a:latin typeface="Arial"/>
                </a:rPr>
                <a:t>SCHOOL OF ENERGY</a:t>
              </a:r>
              <a:endParaRPr sz="2200" b="1">
                <a:solidFill>
                  <a:srgbClr val="87D653"/>
                </a:solidFill>
                <a:latin typeface="Arial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52363B4-E5F2-84B0-F71D-F597E5E27D51}"/>
                </a:ext>
              </a:extLst>
            </p:cNvPr>
            <p:cNvSpPr txBox="1"/>
            <p:nvPr/>
          </p:nvSpPr>
          <p:spPr>
            <a:xfrm>
              <a:off x="7223403" y="2460396"/>
              <a:ext cx="4170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Develop customized training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C69EA83B-FD06-EC07-9798-7E93FF4CCEF7}"/>
              </a:ext>
            </a:extLst>
          </p:cNvPr>
          <p:cNvGrpSpPr/>
          <p:nvPr/>
        </p:nvGrpSpPr>
        <p:grpSpPr>
          <a:xfrm>
            <a:off x="6776080" y="3004068"/>
            <a:ext cx="5065397" cy="768096"/>
            <a:chOff x="6776082" y="3042905"/>
            <a:chExt cx="5065397" cy="768096"/>
          </a:xfrm>
        </p:grpSpPr>
        <p:sp>
          <p:nvSpPr>
            <p:cNvPr id="13" name="Rounded Rectangle 12"/>
            <p:cNvSpPr/>
            <p:nvPr/>
          </p:nvSpPr>
          <p:spPr>
            <a:xfrm>
              <a:off x="6776082" y="3042905"/>
              <a:ext cx="5065397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4CCD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7144129" y="3090285"/>
              <a:ext cx="4329302" cy="375487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200" b="1">
                  <a:solidFill>
                    <a:srgbClr val="4CCDE8"/>
                  </a:solidFill>
                  <a:latin typeface="Arial"/>
                </a:rPr>
                <a:t>REGULATORS</a:t>
              </a:r>
              <a:endParaRPr sz="2200" b="1">
                <a:solidFill>
                  <a:srgbClr val="4CCDE8"/>
                </a:solidFill>
                <a:latin typeface="Arial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A9530D2B-5CDD-076A-D568-DA7A2B169468}"/>
                </a:ext>
              </a:extLst>
            </p:cNvPr>
            <p:cNvSpPr txBox="1"/>
            <p:nvPr/>
          </p:nvSpPr>
          <p:spPr>
            <a:xfrm>
              <a:off x="7465775" y="3441669"/>
              <a:ext cx="3686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Collaborate on development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F3A52BDF-1B3E-DAB5-39F3-E06066D60D56}"/>
              </a:ext>
            </a:extLst>
          </p:cNvPr>
          <p:cNvGrpSpPr/>
          <p:nvPr/>
        </p:nvGrpSpPr>
        <p:grpSpPr>
          <a:xfrm>
            <a:off x="6776080" y="3974645"/>
            <a:ext cx="5065396" cy="768923"/>
            <a:chOff x="6776082" y="4034080"/>
            <a:chExt cx="5065396" cy="768923"/>
          </a:xfrm>
        </p:grpSpPr>
        <p:sp>
          <p:nvSpPr>
            <p:cNvPr id="16" name="Rounded Rectangle 15"/>
            <p:cNvSpPr/>
            <p:nvPr/>
          </p:nvSpPr>
          <p:spPr>
            <a:xfrm>
              <a:off x="6776082" y="4034080"/>
              <a:ext cx="5065396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F48B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93242" y="4063401"/>
              <a:ext cx="4831077" cy="375487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200" b="1">
                  <a:solidFill>
                    <a:srgbClr val="F48B26"/>
                  </a:solidFill>
                  <a:latin typeface="Arial"/>
                </a:rPr>
                <a:t>EXPERTISE</a:t>
              </a:r>
              <a:endParaRPr sz="2200" b="1">
                <a:solidFill>
                  <a:srgbClr val="F48B26"/>
                </a:solidFill>
                <a:latin typeface="Arial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B3641A67-8CE9-9253-F26E-49C0F8FD2F2A}"/>
                </a:ext>
              </a:extLst>
            </p:cNvPr>
            <p:cNvSpPr txBox="1"/>
            <p:nvPr/>
          </p:nvSpPr>
          <p:spPr>
            <a:xfrm>
              <a:off x="6776085" y="4433671"/>
              <a:ext cx="50653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</a:rPr>
                <a:t>Bring together industry, research, and resources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3AA34E9-EE2F-F862-58E5-A1C77303BAF7}"/>
              </a:ext>
            </a:extLst>
          </p:cNvPr>
          <p:cNvGrpSpPr/>
          <p:nvPr/>
        </p:nvGrpSpPr>
        <p:grpSpPr>
          <a:xfrm>
            <a:off x="6776083" y="4946048"/>
            <a:ext cx="5065396" cy="769750"/>
            <a:chOff x="6776083" y="5007496"/>
            <a:chExt cx="5065396" cy="769750"/>
          </a:xfrm>
        </p:grpSpPr>
        <p:sp>
          <p:nvSpPr>
            <p:cNvPr id="19" name="Rounded Rectangle 18"/>
            <p:cNvSpPr/>
            <p:nvPr/>
          </p:nvSpPr>
          <p:spPr>
            <a:xfrm>
              <a:off x="6776083" y="5007496"/>
              <a:ext cx="5065396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E8362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6946581" y="5032921"/>
              <a:ext cx="4724400" cy="375487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200" b="1">
                  <a:solidFill>
                    <a:srgbClr val="E83628"/>
                  </a:solidFill>
                  <a:latin typeface="Arial"/>
                </a:rPr>
                <a:t>PILOT</a:t>
              </a:r>
              <a:endParaRPr sz="2200" b="1">
                <a:solidFill>
                  <a:srgbClr val="E83628"/>
                </a:solidFill>
                <a:latin typeface="Arial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F506C62-2CAA-6DF9-8562-7C5CCFCF7FEA}"/>
                </a:ext>
              </a:extLst>
            </p:cNvPr>
            <p:cNvSpPr txBox="1"/>
            <p:nvPr/>
          </p:nvSpPr>
          <p:spPr>
            <a:xfrm>
              <a:off x="7103825" y="5407914"/>
              <a:ext cx="4409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Listen and refine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Prepare Before the Jobs Arrive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58CCAAB-8AC3-328A-78F2-545D1037A7BF}"/>
              </a:ext>
            </a:extLst>
          </p:cNvPr>
          <p:cNvGrpSpPr/>
          <p:nvPr/>
        </p:nvGrpSpPr>
        <p:grpSpPr>
          <a:xfrm>
            <a:off x="501419" y="999002"/>
            <a:ext cx="5065397" cy="768510"/>
            <a:chOff x="6776082" y="1116800"/>
            <a:chExt cx="5065397" cy="768510"/>
          </a:xfrm>
        </p:grpSpPr>
        <p:sp>
          <p:nvSpPr>
            <p:cNvPr id="24" name="Rounded Rectangle 6">
              <a:extLst>
                <a:ext uri="{FF2B5EF4-FFF2-40B4-BE49-F238E27FC236}">
                  <a16:creationId xmlns:a16="http://schemas.microsoft.com/office/drawing/2014/main" id="{1EC34AA9-71F7-135C-AD73-73C8063EC247}"/>
                </a:ext>
              </a:extLst>
            </p:cNvPr>
            <p:cNvSpPr/>
            <p:nvPr/>
          </p:nvSpPr>
          <p:spPr>
            <a:xfrm>
              <a:off x="6776082" y="1116800"/>
              <a:ext cx="5065395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F2C2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4A95E06-1FB8-A2E8-C339-60890E65408E}"/>
                </a:ext>
              </a:extLst>
            </p:cNvPr>
            <p:cNvSpPr txBox="1"/>
            <p:nvPr/>
          </p:nvSpPr>
          <p:spPr>
            <a:xfrm>
              <a:off x="7291765" y="1128368"/>
              <a:ext cx="4034028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400" b="1">
                  <a:solidFill>
                    <a:srgbClr val="F2C242"/>
                  </a:solidFill>
                  <a:latin typeface="Arial"/>
                </a:rPr>
                <a:t>CONVENE</a:t>
              </a:r>
              <a:endParaRPr sz="2400" b="1">
                <a:solidFill>
                  <a:srgbClr val="F2C242"/>
                </a:solidFill>
                <a:latin typeface="Arial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CDEB378A-D6BE-4DB5-179D-E4CAC2D9B7CA}"/>
                </a:ext>
              </a:extLst>
            </p:cNvPr>
            <p:cNvSpPr txBox="1"/>
            <p:nvPr/>
          </p:nvSpPr>
          <p:spPr>
            <a:xfrm>
              <a:off x="6776083" y="1515978"/>
              <a:ext cx="50653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Industry • SMEs • Economic Development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A2ABC7-A66E-49CE-E8E4-4D5E4A6B67E5}"/>
              </a:ext>
            </a:extLst>
          </p:cNvPr>
          <p:cNvGrpSpPr/>
          <p:nvPr/>
        </p:nvGrpSpPr>
        <p:grpSpPr>
          <a:xfrm>
            <a:off x="501417" y="1969579"/>
            <a:ext cx="5065396" cy="775658"/>
            <a:chOff x="6776082" y="2062754"/>
            <a:chExt cx="5065396" cy="775658"/>
          </a:xfrm>
        </p:grpSpPr>
        <p:sp>
          <p:nvSpPr>
            <p:cNvPr id="35" name="Rounded Rectangle 9">
              <a:extLst>
                <a:ext uri="{FF2B5EF4-FFF2-40B4-BE49-F238E27FC236}">
                  <a16:creationId xmlns:a16="http://schemas.microsoft.com/office/drawing/2014/main" id="{9DF50013-2A42-6E54-7490-B00574127669}"/>
                </a:ext>
              </a:extLst>
            </p:cNvPr>
            <p:cNvSpPr/>
            <p:nvPr/>
          </p:nvSpPr>
          <p:spPr>
            <a:xfrm>
              <a:off x="6776082" y="2070316"/>
              <a:ext cx="5065396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87D65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AD14481F-C0E3-4EE0-864E-BC3B203E42A0}"/>
                </a:ext>
              </a:extLst>
            </p:cNvPr>
            <p:cNvSpPr txBox="1"/>
            <p:nvPr/>
          </p:nvSpPr>
          <p:spPr>
            <a:xfrm>
              <a:off x="7171370" y="2062754"/>
              <a:ext cx="4274820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400" b="1">
                  <a:solidFill>
                    <a:srgbClr val="87D653"/>
                  </a:solidFill>
                  <a:latin typeface="Arial"/>
                </a:rPr>
                <a:t>IDENTIFY</a:t>
              </a:r>
              <a:endParaRPr sz="2400" b="1">
                <a:solidFill>
                  <a:srgbClr val="87D653"/>
                </a:solidFill>
                <a:latin typeface="Arial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04F2A78-2878-2446-F28F-A774D2CD57C7}"/>
                </a:ext>
              </a:extLst>
            </p:cNvPr>
            <p:cNvSpPr txBox="1"/>
            <p:nvPr/>
          </p:nvSpPr>
          <p:spPr>
            <a:xfrm>
              <a:off x="7223403" y="2460396"/>
              <a:ext cx="417075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Centers of expertise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5967CB5-735D-6022-7702-2BC610A31FB6}"/>
              </a:ext>
            </a:extLst>
          </p:cNvPr>
          <p:cNvGrpSpPr/>
          <p:nvPr/>
        </p:nvGrpSpPr>
        <p:grpSpPr>
          <a:xfrm>
            <a:off x="501417" y="2947718"/>
            <a:ext cx="5065397" cy="768096"/>
            <a:chOff x="6776082" y="3042905"/>
            <a:chExt cx="5065397" cy="768096"/>
          </a:xfrm>
        </p:grpSpPr>
        <p:sp>
          <p:nvSpPr>
            <p:cNvPr id="39" name="Rounded Rectangle 12">
              <a:extLst>
                <a:ext uri="{FF2B5EF4-FFF2-40B4-BE49-F238E27FC236}">
                  <a16:creationId xmlns:a16="http://schemas.microsoft.com/office/drawing/2014/main" id="{2772DF2D-4E88-AA20-8E2F-DA51ABFBA1E8}"/>
                </a:ext>
              </a:extLst>
            </p:cNvPr>
            <p:cNvSpPr/>
            <p:nvPr/>
          </p:nvSpPr>
          <p:spPr>
            <a:xfrm>
              <a:off x="6776082" y="3042905"/>
              <a:ext cx="5065397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4CCDE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4899DE39-BDD2-001B-E663-FE3A18F5D64C}"/>
                </a:ext>
              </a:extLst>
            </p:cNvPr>
            <p:cNvSpPr txBox="1"/>
            <p:nvPr/>
          </p:nvSpPr>
          <p:spPr>
            <a:xfrm>
              <a:off x="7144129" y="3074896"/>
              <a:ext cx="4329302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400" b="1">
                  <a:solidFill>
                    <a:srgbClr val="4CCDE8"/>
                  </a:solidFill>
                  <a:latin typeface="Arial"/>
                </a:rPr>
                <a:t>INVENTORY</a:t>
              </a:r>
              <a:endParaRPr sz="2400" b="1">
                <a:solidFill>
                  <a:srgbClr val="4CCDE8"/>
                </a:solidFill>
                <a:latin typeface="Arial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909EF93-E1EC-B10F-3842-674038BFB212}"/>
                </a:ext>
              </a:extLst>
            </p:cNvPr>
            <p:cNvSpPr txBox="1"/>
            <p:nvPr/>
          </p:nvSpPr>
          <p:spPr>
            <a:xfrm>
              <a:off x="7465775" y="3441669"/>
              <a:ext cx="368601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Existing skills and outcomes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56D1C62-D265-7BCC-82F3-28110DC0061E}"/>
              </a:ext>
            </a:extLst>
          </p:cNvPr>
          <p:cNvGrpSpPr/>
          <p:nvPr/>
        </p:nvGrpSpPr>
        <p:grpSpPr>
          <a:xfrm>
            <a:off x="501417" y="3918295"/>
            <a:ext cx="5065396" cy="768923"/>
            <a:chOff x="6776082" y="4034080"/>
            <a:chExt cx="5065396" cy="768923"/>
          </a:xfrm>
        </p:grpSpPr>
        <p:sp>
          <p:nvSpPr>
            <p:cNvPr id="43" name="Rounded Rectangle 15">
              <a:extLst>
                <a:ext uri="{FF2B5EF4-FFF2-40B4-BE49-F238E27FC236}">
                  <a16:creationId xmlns:a16="http://schemas.microsoft.com/office/drawing/2014/main" id="{E285E2C0-EB3C-02D5-DB61-900A8D9BA9AB}"/>
                </a:ext>
              </a:extLst>
            </p:cNvPr>
            <p:cNvSpPr/>
            <p:nvPr/>
          </p:nvSpPr>
          <p:spPr>
            <a:xfrm>
              <a:off x="6776082" y="4034080"/>
              <a:ext cx="5065396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F48B26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9FE7807E-7642-496F-C1D3-6C492BD35742}"/>
                </a:ext>
              </a:extLst>
            </p:cNvPr>
            <p:cNvSpPr txBox="1"/>
            <p:nvPr/>
          </p:nvSpPr>
          <p:spPr>
            <a:xfrm>
              <a:off x="6893242" y="4048012"/>
              <a:ext cx="4831077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400" b="1">
                  <a:solidFill>
                    <a:srgbClr val="F48B26"/>
                  </a:solidFill>
                  <a:latin typeface="Arial"/>
                </a:rPr>
                <a:t>ALIGN</a:t>
              </a:r>
              <a:endParaRPr sz="2400" b="1">
                <a:solidFill>
                  <a:srgbClr val="F48B26"/>
                </a:solidFill>
                <a:latin typeface="Arial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4A5ED55-D26F-F63C-BB3F-3E89D6A228F8}"/>
                </a:ext>
              </a:extLst>
            </p:cNvPr>
            <p:cNvSpPr txBox="1"/>
            <p:nvPr/>
          </p:nvSpPr>
          <p:spPr>
            <a:xfrm>
              <a:off x="7056200" y="4433671"/>
              <a:ext cx="450516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Transferrable skills for emerging roles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7C165B1-88E3-93B0-00FD-57ADB19692EC}"/>
              </a:ext>
            </a:extLst>
          </p:cNvPr>
          <p:cNvGrpSpPr/>
          <p:nvPr/>
        </p:nvGrpSpPr>
        <p:grpSpPr>
          <a:xfrm>
            <a:off x="501420" y="4889698"/>
            <a:ext cx="5065396" cy="769750"/>
            <a:chOff x="6776083" y="5007496"/>
            <a:chExt cx="5065396" cy="769750"/>
          </a:xfrm>
        </p:grpSpPr>
        <p:sp>
          <p:nvSpPr>
            <p:cNvPr id="47" name="Rounded Rectangle 18">
              <a:extLst>
                <a:ext uri="{FF2B5EF4-FFF2-40B4-BE49-F238E27FC236}">
                  <a16:creationId xmlns:a16="http://schemas.microsoft.com/office/drawing/2014/main" id="{13FEB4A3-DCD6-0A6D-760B-356B27C86B86}"/>
                </a:ext>
              </a:extLst>
            </p:cNvPr>
            <p:cNvSpPr/>
            <p:nvPr/>
          </p:nvSpPr>
          <p:spPr>
            <a:xfrm>
              <a:off x="6776083" y="5007496"/>
              <a:ext cx="5065396" cy="768096"/>
            </a:xfrm>
            <a:prstGeom prst="roundRect">
              <a:avLst/>
            </a:prstGeom>
            <a:solidFill>
              <a:srgbClr val="301154"/>
            </a:solidFill>
            <a:ln w="17780">
              <a:solidFill>
                <a:srgbClr val="E8362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3A54BA84-0956-6873-B470-AA300C8112D3}"/>
                </a:ext>
              </a:extLst>
            </p:cNvPr>
            <p:cNvSpPr txBox="1"/>
            <p:nvPr/>
          </p:nvSpPr>
          <p:spPr>
            <a:xfrm>
              <a:off x="6946581" y="5017532"/>
              <a:ext cx="4724400" cy="406265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sz="2400" b="1">
                  <a:solidFill>
                    <a:srgbClr val="E83628"/>
                  </a:solidFill>
                  <a:latin typeface="Arial"/>
                </a:rPr>
                <a:t>GAP</a:t>
              </a:r>
              <a:endParaRPr sz="2400" b="1">
                <a:solidFill>
                  <a:srgbClr val="E83628"/>
                </a:solidFill>
                <a:latin typeface="Arial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46DD109-589B-333C-294F-AFB312BA6818}"/>
                </a:ext>
              </a:extLst>
            </p:cNvPr>
            <p:cNvSpPr txBox="1"/>
            <p:nvPr/>
          </p:nvSpPr>
          <p:spPr>
            <a:xfrm>
              <a:off x="7103825" y="5407914"/>
              <a:ext cx="440991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Build only for identified gaps</a:t>
              </a:r>
            </a:p>
          </p:txBody>
        </p:sp>
      </p:grpSp>
      <p:pic>
        <p:nvPicPr>
          <p:cNvPr id="51" name="Picture 50">
            <a:extLst>
              <a:ext uri="{FF2B5EF4-FFF2-40B4-BE49-F238E27FC236}">
                <a16:creationId xmlns:a16="http://schemas.microsoft.com/office/drawing/2014/main" id="{46B5EDAB-B447-53F8-BAEB-434D3DDF562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9691" y="1010570"/>
            <a:ext cx="4860774" cy="4358630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Partnerships Extend 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Our</a:t>
            </a:r>
            <a:r>
              <a:rPr sz="3600" b="1">
                <a:solidFill>
                  <a:srgbClr val="FFFFFF"/>
                </a:solidFill>
                <a:latin typeface="Arial"/>
              </a:rPr>
              <a:t> Reach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6083" y="4567031"/>
            <a:ext cx="3886200" cy="1234440"/>
          </a:xfrm>
          <a:prstGeom prst="roundRect">
            <a:avLst/>
          </a:prstGeom>
          <a:solidFill>
            <a:srgbClr val="301154"/>
          </a:solidFill>
          <a:ln w="17780">
            <a:solidFill>
              <a:srgbClr val="87D65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66083" y="4590120"/>
            <a:ext cx="3871992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>
                <a:solidFill>
                  <a:srgbClr val="87D653"/>
                </a:solidFill>
                <a:latin typeface="Arial"/>
              </a:rPr>
              <a:t>EXISTING FOUNDATION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6082" y="5137010"/>
            <a:ext cx="3871992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Arial"/>
              </a:rPr>
              <a:t>Foundational knowledge </a:t>
            </a:r>
            <a:endParaRPr lang="en-US" sz="2000" b="0">
              <a:solidFill>
                <a:srgbClr val="FFFFFF"/>
              </a:solidFill>
              <a:latin typeface="Arial"/>
            </a:endParaRPr>
          </a:p>
          <a:p>
            <a:pPr algn="ctr"/>
            <a:r>
              <a:rPr sz="2000" b="0">
                <a:solidFill>
                  <a:srgbClr val="FFFFFF"/>
                </a:solidFill>
                <a:latin typeface="Arial"/>
              </a:rPr>
              <a:t>+ skills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152900" y="4582424"/>
            <a:ext cx="3886200" cy="1234440"/>
          </a:xfrm>
          <a:prstGeom prst="roundRect">
            <a:avLst/>
          </a:prstGeom>
          <a:solidFill>
            <a:srgbClr val="301154"/>
          </a:solidFill>
          <a:ln w="17780">
            <a:solidFill>
              <a:srgbClr val="4CCDE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160520" y="4590120"/>
            <a:ext cx="3878580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400" b="1">
                <a:solidFill>
                  <a:srgbClr val="4CCDE8"/>
                </a:solidFill>
                <a:latin typeface="Arial"/>
              </a:rPr>
              <a:t>OUTSIDE</a:t>
            </a:r>
            <a:r>
              <a:rPr lang="en-US" sz="2400" b="1">
                <a:solidFill>
                  <a:srgbClr val="4CCDE8"/>
                </a:solidFill>
                <a:latin typeface="Arial"/>
              </a:rPr>
              <a:t> EXPERTISE</a:t>
            </a:r>
            <a:endParaRPr sz="2400" b="1">
              <a:solidFill>
                <a:srgbClr val="4CCDE8"/>
              </a:solidFill>
              <a:latin typeface="Arial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45280" y="5137010"/>
            <a:ext cx="3878579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Arial"/>
              </a:rPr>
              <a:t>Specialized knowledge + application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2097" y="4567031"/>
            <a:ext cx="3931920" cy="1234440"/>
          </a:xfrm>
          <a:prstGeom prst="roundRect">
            <a:avLst/>
          </a:prstGeom>
          <a:solidFill>
            <a:srgbClr val="301154"/>
          </a:solidFill>
          <a:ln w="17780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132097" y="4605509"/>
            <a:ext cx="3924300" cy="375487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200" b="1">
                <a:solidFill>
                  <a:srgbClr val="E83628"/>
                </a:solidFill>
                <a:latin typeface="Arial"/>
              </a:rPr>
              <a:t>NEW TRAINING CAPABILITY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32097" y="5137010"/>
            <a:ext cx="3924300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2000" b="0">
                <a:solidFill>
                  <a:srgbClr val="FFFFFF"/>
                </a:solidFill>
                <a:latin typeface="Arial"/>
              </a:rPr>
              <a:t>Built faster and with </a:t>
            </a:r>
            <a:endParaRPr lang="en-US" sz="2000" b="0">
              <a:solidFill>
                <a:srgbClr val="FFFFFF"/>
              </a:solidFill>
              <a:latin typeface="Arial"/>
            </a:endParaRPr>
          </a:p>
          <a:p>
            <a:pPr algn="ctr"/>
            <a:r>
              <a:rPr sz="2000" b="0">
                <a:solidFill>
                  <a:srgbClr val="FFFFFF"/>
                </a:solidFill>
                <a:latin typeface="Arial"/>
              </a:rPr>
              <a:t>stronger context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6384F68-958B-8975-6472-41DCEC7560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01012" y="843442"/>
            <a:ext cx="4278883" cy="3546109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0E84BC23-A843-46F7-96BD-44A5A5BD84D9}"/>
              </a:ext>
            </a:extLst>
          </p:cNvPr>
          <p:cNvSpPr/>
          <p:nvPr/>
        </p:nvSpPr>
        <p:spPr>
          <a:xfrm>
            <a:off x="1303821" y="1114714"/>
            <a:ext cx="4101103" cy="2938483"/>
          </a:xfrm>
          <a:prstGeom prst="roundRect">
            <a:avLst/>
          </a:prstGeom>
          <a:solidFill>
            <a:srgbClr val="301154"/>
          </a:solidFill>
          <a:ln w="19050">
            <a:solidFill>
              <a:srgbClr val="FFDA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/>
          <p:cNvSpPr txBox="1"/>
          <p:nvPr/>
        </p:nvSpPr>
        <p:spPr>
          <a:xfrm>
            <a:off x="1412105" y="1226660"/>
            <a:ext cx="4000439" cy="271458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400" b="1">
                <a:solidFill>
                  <a:schemeClr val="bg1"/>
                </a:solidFill>
                <a:latin typeface="Arial"/>
              </a:rPr>
              <a:t>Class VI Inspector Training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sz="2400" b="1">
                <a:solidFill>
                  <a:schemeClr val="bg1"/>
                </a:solidFill>
                <a:latin typeface="Arial"/>
              </a:rPr>
              <a:t>C</a:t>
            </a:r>
            <a:r>
              <a:rPr lang="en-US" sz="2400" b="1">
                <a:solidFill>
                  <a:schemeClr val="bg1"/>
                </a:solidFill>
                <a:latin typeface="Arial"/>
              </a:rPr>
              <a:t>arbon Capture Technician Training</a:t>
            </a:r>
          </a:p>
          <a:p>
            <a:pPr marL="285750" indent="-285750">
              <a:spcAft>
                <a:spcPts val="1800"/>
              </a:spcAft>
              <a:buFont typeface="Wingdings" panose="05000000000000000000" pitchFamily="2" charset="2"/>
              <a:buChar char="§"/>
            </a:pPr>
            <a:r>
              <a:rPr lang="en-US" sz="2400" b="1">
                <a:solidFill>
                  <a:schemeClr val="bg1"/>
                </a:solidFill>
                <a:latin typeface="Arial"/>
              </a:rPr>
              <a:t>Hydrogen Technician Training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DCEEC600-7DDB-69A0-E371-066DB20433A2}"/>
              </a:ext>
            </a:extLst>
          </p:cNvPr>
          <p:cNvSpPr/>
          <p:nvPr/>
        </p:nvSpPr>
        <p:spPr>
          <a:xfrm>
            <a:off x="842543" y="2677999"/>
            <a:ext cx="4101103" cy="2938483"/>
          </a:xfrm>
          <a:prstGeom prst="roundRect">
            <a:avLst/>
          </a:prstGeom>
          <a:solidFill>
            <a:srgbClr val="301154"/>
          </a:solidFill>
          <a:ln w="19050">
            <a:solidFill>
              <a:srgbClr val="FFDA0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Workforce 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i</a:t>
            </a:r>
            <a:r>
              <a:rPr sz="3600" b="1">
                <a:solidFill>
                  <a:srgbClr val="FFFFFF"/>
                </a:solidFill>
                <a:latin typeface="Arial"/>
              </a:rPr>
              <a:t>s an Economic Development Asset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2543" y="2825479"/>
            <a:ext cx="4101103" cy="88331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5500" b="1">
                <a:solidFill>
                  <a:srgbClr val="F2C242"/>
                </a:solidFill>
                <a:latin typeface="Arial"/>
              </a:rPr>
              <a:t>95.5%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0079" y="3591844"/>
            <a:ext cx="4101103" cy="1144929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FFFFFF"/>
                </a:solidFill>
                <a:latin typeface="Arial"/>
              </a:rPr>
              <a:t>Workforce </a:t>
            </a:r>
            <a:r>
              <a:rPr sz="2400" b="1">
                <a:solidFill>
                  <a:srgbClr val="FFFFFF"/>
                </a:solidFill>
                <a:latin typeface="Arial"/>
              </a:rPr>
              <a:t>depth</a:t>
            </a:r>
            <a:r>
              <a:rPr lang="en-US" sz="2400" b="1">
                <a:solidFill>
                  <a:srgbClr val="FFFFFF"/>
                </a:solidFill>
                <a:latin typeface="Arial"/>
              </a:rPr>
              <a:t> </a:t>
            </a:r>
          </a:p>
          <a:p>
            <a:pPr algn="ctr"/>
            <a:r>
              <a:rPr lang="en-US" sz="2400" b="1">
                <a:solidFill>
                  <a:srgbClr val="FFFFFF"/>
                </a:solidFill>
                <a:latin typeface="Arial"/>
              </a:rPr>
              <a:t>listed as </a:t>
            </a:r>
            <a:r>
              <a:rPr sz="2400" b="1">
                <a:solidFill>
                  <a:srgbClr val="FFFFFF"/>
                </a:solidFill>
                <a:latin typeface="Arial"/>
              </a:rPr>
              <a:t>important </a:t>
            </a:r>
            <a:endParaRPr lang="en-US" sz="2400" b="1">
              <a:solidFill>
                <a:srgbClr val="FFFFFF"/>
              </a:solidFill>
              <a:latin typeface="Arial"/>
            </a:endParaRPr>
          </a:p>
          <a:p>
            <a:pPr algn="ctr"/>
            <a:r>
              <a:rPr sz="2400" b="1">
                <a:solidFill>
                  <a:srgbClr val="FFFFFF"/>
                </a:solidFill>
                <a:latin typeface="Arial"/>
              </a:rPr>
              <a:t>or very important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0079" y="5088986"/>
            <a:ext cx="4113566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sz="1200" b="0">
                <a:solidFill>
                  <a:srgbClr val="D7C4EB"/>
                </a:solidFill>
                <a:latin typeface="Arial"/>
              </a:rPr>
              <a:t>2026 Area Development
Corporate &amp; Consultant Site Selection Survey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5FCE31E-4016-9D00-8990-8BC02B1AA87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42669" y="1333243"/>
            <a:ext cx="6586501" cy="4284475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0DA6F4E-411C-2EA0-9E47-440F35FFFCCA}"/>
              </a:ext>
            </a:extLst>
          </p:cNvPr>
          <p:cNvSpPr txBox="1"/>
          <p:nvPr/>
        </p:nvSpPr>
        <p:spPr>
          <a:xfrm>
            <a:off x="556031" y="1176378"/>
            <a:ext cx="4492217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800" b="1">
                <a:solidFill>
                  <a:srgbClr val="FFDA02"/>
                </a:solidFill>
                <a:ea typeface="Calibri"/>
                <a:cs typeface="Calibri"/>
              </a:rPr>
              <a:t>Workforce Implements Rollout</a:t>
            </a:r>
            <a:endParaRPr lang="en-US" b="1">
              <a:solidFill>
                <a:srgbClr val="FFDA02"/>
              </a:solidFill>
              <a:ea typeface="Calibri"/>
              <a:cs typeface="Calibri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Partnership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s</a:t>
            </a:r>
            <a:r>
              <a:rPr sz="3600" b="1">
                <a:solidFill>
                  <a:srgbClr val="FFFFFF"/>
                </a:solidFill>
                <a:latin typeface="Arial"/>
              </a:rPr>
              <a:t> Ha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ve</a:t>
            </a:r>
            <a:r>
              <a:rPr sz="3600" b="1">
                <a:solidFill>
                  <a:srgbClr val="FFFFFF"/>
                </a:solidFill>
                <a:latin typeface="Arial"/>
              </a:rPr>
              <a:t> to Reach the Individual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3394" y="991743"/>
            <a:ext cx="3419655" cy="4559539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FB31F91-1F92-B40B-0F5A-722FA5BAE1A0}"/>
              </a:ext>
            </a:extLst>
          </p:cNvPr>
          <p:cNvSpPr txBox="1"/>
          <p:nvPr/>
        </p:nvSpPr>
        <p:spPr>
          <a:xfrm>
            <a:off x="8202372" y="37850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C0BE2444-9ED2-8641-FF6F-3277B4E4CD34}"/>
              </a:ext>
            </a:extLst>
          </p:cNvPr>
          <p:cNvSpPr/>
          <p:nvPr/>
        </p:nvSpPr>
        <p:spPr>
          <a:xfrm>
            <a:off x="4829568" y="3314341"/>
            <a:ext cx="6858000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C7A0DD77-C146-8331-12E7-69492851918B}"/>
              </a:ext>
            </a:extLst>
          </p:cNvPr>
          <p:cNvSpPr/>
          <p:nvPr/>
        </p:nvSpPr>
        <p:spPr>
          <a:xfrm>
            <a:off x="4829570" y="2182700"/>
            <a:ext cx="6858000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52E65D70-D352-7310-20E2-4A5D47FFAED2}"/>
              </a:ext>
            </a:extLst>
          </p:cNvPr>
          <p:cNvSpPr/>
          <p:nvPr/>
        </p:nvSpPr>
        <p:spPr>
          <a:xfrm>
            <a:off x="4829568" y="1005276"/>
            <a:ext cx="6858000" cy="9144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85F3947-3A4E-0078-507D-9171FB2A9770}"/>
              </a:ext>
            </a:extLst>
          </p:cNvPr>
          <p:cNvSpPr txBox="1"/>
          <p:nvPr/>
        </p:nvSpPr>
        <p:spPr>
          <a:xfrm>
            <a:off x="5017211" y="1505541"/>
            <a:ext cx="6670356" cy="34471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000" b="1">
                <a:solidFill>
                  <a:srgbClr val="FFFFFF"/>
                </a:solidFill>
                <a:latin typeface="Arial"/>
              </a:rPr>
              <a:t>Pell Grant Support • 94% Receive Grants/Scholarships</a:t>
            </a:r>
            <a:endParaRPr sz="20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CA2C226-1410-BA40-E295-C5822F503B1F}"/>
              </a:ext>
            </a:extLst>
          </p:cNvPr>
          <p:cNvSpPr txBox="1"/>
          <p:nvPr/>
        </p:nvSpPr>
        <p:spPr>
          <a:xfrm>
            <a:off x="5017213" y="1029851"/>
            <a:ext cx="3638381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96CA4F"/>
                </a:solidFill>
                <a:latin typeface="Arial"/>
              </a:rPr>
              <a:t>ACCESS</a:t>
            </a:r>
            <a:endParaRPr sz="2400" b="1">
              <a:solidFill>
                <a:srgbClr val="96CA4F"/>
              </a:solidFill>
              <a:latin typeface="Arial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AD3D64F-CDC4-DCB2-C3E0-DA6F7D1800A8}"/>
              </a:ext>
            </a:extLst>
          </p:cNvPr>
          <p:cNvSpPr txBox="1"/>
          <p:nvPr/>
        </p:nvSpPr>
        <p:spPr>
          <a:xfrm>
            <a:off x="5017213" y="2210735"/>
            <a:ext cx="3774859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5BC6CC"/>
                </a:solidFill>
                <a:latin typeface="Arial"/>
              </a:rPr>
              <a:t>PATHWAY</a:t>
            </a:r>
            <a:endParaRPr sz="2400" b="1">
              <a:solidFill>
                <a:srgbClr val="5BC6CC"/>
              </a:solidFill>
              <a:latin typeface="Arial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5B3629D-48FF-46B4-66A3-651B6F9C6997}"/>
              </a:ext>
            </a:extLst>
          </p:cNvPr>
          <p:cNvSpPr txBox="1"/>
          <p:nvPr/>
        </p:nvSpPr>
        <p:spPr>
          <a:xfrm>
            <a:off x="5017211" y="2649746"/>
            <a:ext cx="667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Discover → Access → Skills → Employer → Career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49AE0E0-9E54-6877-4532-0F1665247951}"/>
              </a:ext>
            </a:extLst>
          </p:cNvPr>
          <p:cNvSpPr txBox="1"/>
          <p:nvPr/>
        </p:nvSpPr>
        <p:spPr>
          <a:xfrm>
            <a:off x="5017211" y="3361013"/>
            <a:ext cx="38744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400" b="1">
                <a:solidFill>
                  <a:srgbClr val="E83628"/>
                </a:solidFill>
                <a:latin typeface="Arial"/>
              </a:rPr>
              <a:t>OUTCOME</a:t>
            </a:r>
            <a:endParaRPr sz="24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51DBF16-3B16-CB2E-8E21-4CF33424F70A}"/>
              </a:ext>
            </a:extLst>
          </p:cNvPr>
          <p:cNvSpPr txBox="1"/>
          <p:nvPr/>
        </p:nvSpPr>
        <p:spPr>
          <a:xfrm>
            <a:off x="5017211" y="3756513"/>
            <a:ext cx="6172450" cy="46782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r>
              <a:rPr lang="en-US" sz="2800" b="1">
                <a:solidFill>
                  <a:srgbClr val="FFFFFF"/>
                </a:solidFill>
                <a:latin typeface="Arial"/>
              </a:rPr>
              <a:t>$62.5K-$90.2K</a:t>
            </a:r>
            <a:endParaRPr lang="en-US" sz="20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818157" y="3619009"/>
            <a:ext cx="3852511" cy="52937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average salary range SOE programs </a:t>
            </a:r>
            <a:endParaRPr lang="en-US" sz="1600" b="1">
              <a:solidFill>
                <a:srgbClr val="FFFFFF"/>
              </a:solidFill>
              <a:latin typeface="Arial"/>
              <a:cs typeface="Arial"/>
            </a:endParaRPr>
          </a:p>
          <a:p>
            <a:pPr algn="l"/>
            <a:r>
              <a:rPr sz="1600" b="1">
                <a:solidFill>
                  <a:srgbClr val="FFFFFF"/>
                </a:solidFill>
                <a:latin typeface="Arial"/>
              </a:rPr>
              <a:t>six months after graduation</a:t>
            </a:r>
            <a:endParaRPr sz="1600" b="1">
              <a:solidFill>
                <a:srgbClr val="FFFFFF"/>
              </a:solidFill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1F044F3-A46B-DE6E-6F68-D5E98E07C3E4}"/>
              </a:ext>
            </a:extLst>
          </p:cNvPr>
          <p:cNvSpPr txBox="1"/>
          <p:nvPr/>
        </p:nvSpPr>
        <p:spPr>
          <a:xfrm>
            <a:off x="4836583" y="4508499"/>
            <a:ext cx="6868583" cy="126188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800" b="1">
                <a:solidFill>
                  <a:schemeClr val="bg1"/>
                </a:solidFill>
                <a:ea typeface="Calibri"/>
                <a:cs typeface="Calibri"/>
              </a:rPr>
              <a:t>Opportunity matters when it changes a trajectory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6C939C3-8C5A-485A-7EFD-E3F6E2BBE3D8}"/>
              </a:ext>
            </a:extLst>
          </p:cNvPr>
          <p:cNvSpPr txBox="1"/>
          <p:nvPr/>
        </p:nvSpPr>
        <p:spPr>
          <a:xfrm>
            <a:off x="228600" y="137160"/>
            <a:ext cx="11155680" cy="59436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lang="en-US" sz="3600" b="1">
                <a:solidFill>
                  <a:srgbClr val="FFFFFF"/>
                </a:solidFill>
                <a:latin typeface="Arial"/>
              </a:rPr>
              <a:t>Foundation Giving</a:t>
            </a:r>
            <a:endParaRPr sz="3600" b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A7978-FBD6-3F88-C676-93B56CD5BE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628" y="3573408"/>
            <a:ext cx="4827965" cy="2763427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ECE89AD3-B825-4D36-689D-08CA1356C2F4}"/>
              </a:ext>
            </a:extLst>
          </p:cNvPr>
          <p:cNvGrpSpPr/>
          <p:nvPr/>
        </p:nvGrpSpPr>
        <p:grpSpPr>
          <a:xfrm>
            <a:off x="224629" y="1228379"/>
            <a:ext cx="2727338" cy="2491396"/>
            <a:chOff x="3278612" y="1591235"/>
            <a:chExt cx="2525361" cy="2057400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20ABFFC-A588-2A2B-CC2F-B3AB4A5946AC}"/>
                </a:ext>
              </a:extLst>
            </p:cNvPr>
            <p:cNvSpPr/>
            <p:nvPr/>
          </p:nvSpPr>
          <p:spPr>
            <a:xfrm>
              <a:off x="3281082" y="1591235"/>
              <a:ext cx="2522891" cy="2057400"/>
            </a:xfrm>
            <a:prstGeom prst="roundRect">
              <a:avLst/>
            </a:prstGeom>
            <a:solidFill>
              <a:srgbClr val="301154"/>
            </a:solidFill>
            <a:ln w="22225">
              <a:solidFill>
                <a:srgbClr val="96CA4F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0178CD-5200-1861-D5AA-5CBF24C56C45}"/>
                </a:ext>
              </a:extLst>
            </p:cNvPr>
            <p:cNvSpPr txBox="1"/>
            <p:nvPr/>
          </p:nvSpPr>
          <p:spPr>
            <a:xfrm>
              <a:off x="3281082" y="2771208"/>
              <a:ext cx="2276625" cy="590931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b="1" err="1">
                  <a:solidFill>
                    <a:srgbClr val="FFFFFF"/>
                  </a:solidFill>
                  <a:latin typeface="Arial"/>
                </a:rPr>
                <a:t>SoE</a:t>
              </a:r>
              <a:r>
                <a:rPr lang="en-US" b="1">
                  <a:solidFill>
                    <a:srgbClr val="FFFFFF"/>
                  </a:solidFill>
                  <a:latin typeface="Arial"/>
                </a:rPr>
                <a:t>: $182,397</a:t>
              </a:r>
            </a:p>
            <a:p>
              <a:pPr algn="ctr"/>
              <a:r>
                <a:rPr lang="en-US" b="1">
                  <a:solidFill>
                    <a:srgbClr val="FFFFFF"/>
                  </a:solidFill>
                  <a:latin typeface="Arial"/>
                </a:rPr>
                <a:t>SJC: $1,258,284</a:t>
              </a:r>
              <a:endParaRPr b="1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43B97D30-4227-6FC7-BD18-91BA59DEE065}"/>
                </a:ext>
              </a:extLst>
            </p:cNvPr>
            <p:cNvSpPr txBox="1"/>
            <p:nvPr/>
          </p:nvSpPr>
          <p:spPr>
            <a:xfrm>
              <a:off x="3278612" y="1767317"/>
              <a:ext cx="2525360" cy="624403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b="1">
                  <a:solidFill>
                    <a:srgbClr val="96CA4F"/>
                  </a:solidFill>
                  <a:latin typeface="Arial"/>
                </a:rPr>
                <a:t>PROGRAM</a:t>
              </a:r>
              <a:endParaRPr lang="en-US" b="1">
                <a:solidFill>
                  <a:srgbClr val="96CA4F"/>
                </a:solidFill>
                <a:latin typeface="Arial"/>
                <a:cs typeface="Arial"/>
              </a:endParaRPr>
            </a:p>
            <a:p>
              <a:pPr algn="ctr"/>
              <a:r>
                <a:rPr lang="en-US" b="1">
                  <a:solidFill>
                    <a:srgbClr val="96CA4F"/>
                  </a:solidFill>
                  <a:latin typeface="Arial"/>
                </a:rPr>
                <a:t>CONTRIBUTIONS</a:t>
              </a:r>
              <a:endParaRPr b="1">
                <a:solidFill>
                  <a:srgbClr val="96CA4F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A64215E-7C8A-D45E-E74D-9BCD71C35A0D}"/>
              </a:ext>
            </a:extLst>
          </p:cNvPr>
          <p:cNvGrpSpPr/>
          <p:nvPr/>
        </p:nvGrpSpPr>
        <p:grpSpPr>
          <a:xfrm>
            <a:off x="3178584" y="1228379"/>
            <a:ext cx="2807990" cy="2491396"/>
            <a:chOff x="6244023" y="1591235"/>
            <a:chExt cx="2295694" cy="2057400"/>
          </a:xfrm>
        </p:grpSpPr>
        <p:sp>
          <p:nvSpPr>
            <p:cNvPr id="5" name="Rectangle: Rounded Corners 4">
              <a:extLst>
                <a:ext uri="{FF2B5EF4-FFF2-40B4-BE49-F238E27FC236}">
                  <a16:creationId xmlns:a16="http://schemas.microsoft.com/office/drawing/2014/main" id="{9D43B7A7-BCF5-4594-24EC-2596DF2D5728}"/>
                </a:ext>
              </a:extLst>
            </p:cNvPr>
            <p:cNvSpPr/>
            <p:nvPr/>
          </p:nvSpPr>
          <p:spPr>
            <a:xfrm>
              <a:off x="6253717" y="1591235"/>
              <a:ext cx="2286000" cy="2057400"/>
            </a:xfrm>
            <a:prstGeom prst="roundRect">
              <a:avLst/>
            </a:prstGeom>
            <a:solidFill>
              <a:srgbClr val="301154"/>
            </a:solidFill>
            <a:ln w="22225">
              <a:solidFill>
                <a:srgbClr val="E83628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EA283FCD-8788-EBA3-00FD-58699659D105}"/>
                </a:ext>
              </a:extLst>
            </p:cNvPr>
            <p:cNvSpPr txBox="1"/>
            <p:nvPr/>
          </p:nvSpPr>
          <p:spPr>
            <a:xfrm>
              <a:off x="6244023" y="1758572"/>
              <a:ext cx="2295694" cy="652486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b="1">
                  <a:solidFill>
                    <a:srgbClr val="E83628"/>
                  </a:solidFill>
                  <a:latin typeface="Arial"/>
                </a:rPr>
                <a:t>SCHOLARSHIP</a:t>
              </a:r>
              <a:endParaRPr lang="en-US" b="1">
                <a:solidFill>
                  <a:srgbClr val="E83628"/>
                </a:solidFill>
                <a:latin typeface="Arial"/>
                <a:cs typeface="Arial"/>
              </a:endParaRPr>
            </a:p>
            <a:p>
              <a:pPr algn="ctr"/>
              <a:r>
                <a:rPr lang="en-US" b="1">
                  <a:solidFill>
                    <a:srgbClr val="E83628"/>
                  </a:solidFill>
                  <a:latin typeface="Arial"/>
                </a:rPr>
                <a:t>CONTRIBUTIONS</a:t>
              </a:r>
              <a:endParaRPr b="1">
                <a:solidFill>
                  <a:srgbClr val="E83628"/>
                </a:solidFill>
                <a:latin typeface="Arial"/>
                <a:cs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806F075-7A62-CA4C-064B-B79F06E81096}"/>
                </a:ext>
              </a:extLst>
            </p:cNvPr>
            <p:cNvSpPr txBox="1"/>
            <p:nvPr/>
          </p:nvSpPr>
          <p:spPr>
            <a:xfrm>
              <a:off x="6244023" y="2771208"/>
              <a:ext cx="2295694" cy="590931"/>
            </a:xfrm>
            <a:prstGeom prst="rect">
              <a:avLst/>
            </a:prstGeom>
            <a:noFill/>
          </p:spPr>
          <p:txBody>
            <a:bodyPr wrap="square" lIns="27432" tIns="18288" rIns="27432" bIns="18288" anchor="ctr">
              <a:spAutoFit/>
            </a:bodyPr>
            <a:lstStyle/>
            <a:p>
              <a:pPr algn="ctr"/>
              <a:r>
                <a:rPr lang="en-US" b="1" err="1">
                  <a:solidFill>
                    <a:srgbClr val="FFFFFF"/>
                  </a:solidFill>
                  <a:latin typeface="Arial"/>
                </a:rPr>
                <a:t>SoE</a:t>
              </a:r>
              <a:r>
                <a:rPr lang="en-US" b="1">
                  <a:solidFill>
                    <a:srgbClr val="FFFFFF"/>
                  </a:solidFill>
                  <a:latin typeface="Arial"/>
                </a:rPr>
                <a:t>: $338,394</a:t>
              </a:r>
            </a:p>
            <a:p>
              <a:pPr algn="ctr"/>
              <a:r>
                <a:rPr lang="en-US" b="1">
                  <a:solidFill>
                    <a:srgbClr val="FFFFFF"/>
                  </a:solidFill>
                  <a:latin typeface="Arial"/>
                </a:rPr>
                <a:t>SJC: 1,093,530</a:t>
              </a: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id="{28BA89DE-33A0-FC8E-0B3D-E2B3B759ECE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04262" y="871900"/>
            <a:ext cx="5788839" cy="4085520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</p:spTree>
    <p:extLst>
      <p:ext uri="{BB962C8B-B14F-4D97-AF65-F5344CB8AC3E}">
        <p14:creationId xmlns:p14="http://schemas.microsoft.com/office/powerpoint/2010/main" val="1514576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37160"/>
            <a:ext cx="11155680" cy="590931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Arial"/>
              </a:rPr>
              <a:t>What 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Has Helped Our</a:t>
            </a:r>
            <a:r>
              <a:rPr sz="3600" b="1">
                <a:solidFill>
                  <a:srgbClr val="FFFFFF"/>
                </a:solidFill>
                <a:latin typeface="Arial"/>
              </a:rPr>
              <a:t> Partnerships</a:t>
            </a:r>
            <a:r>
              <a:rPr lang="en-US" sz="3600" b="1">
                <a:solidFill>
                  <a:srgbClr val="FFFFFF"/>
                </a:solidFill>
                <a:latin typeface="Arial"/>
              </a:rPr>
              <a:t> Work</a:t>
            </a:r>
            <a:endParaRPr sz="3600" b="1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98E30B9-A7F2-FE52-CAF3-BB0B3F6DB00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69241" y="1051690"/>
            <a:ext cx="4429748" cy="4552738"/>
          </a:xfrm>
          <a:prstGeom prst="rect">
            <a:avLst/>
          </a:prstGeom>
          <a:ln w="38100">
            <a:solidFill>
              <a:srgbClr val="FFDA02"/>
            </a:solidFill>
          </a:ln>
          <a:effectLst>
            <a:glow rad="63500">
              <a:srgbClr val="D08FD5">
                <a:alpha val="40000"/>
              </a:srgbClr>
            </a:glow>
            <a:softEdge rad="76200"/>
          </a:effectLst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DF6C1CA-8EA7-B505-2BEF-B16CE9B27BE0}"/>
              </a:ext>
            </a:extLst>
          </p:cNvPr>
          <p:cNvSpPr txBox="1"/>
          <p:nvPr/>
        </p:nvSpPr>
        <p:spPr>
          <a:xfrm>
            <a:off x="4340088" y="465924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F57F26B-626D-FA36-88BB-8E0E561F0B34}"/>
              </a:ext>
            </a:extLst>
          </p:cNvPr>
          <p:cNvSpPr/>
          <p:nvPr/>
        </p:nvSpPr>
        <p:spPr>
          <a:xfrm>
            <a:off x="959552" y="4130488"/>
            <a:ext cx="4142232" cy="13716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E8362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BDBF8A3C-91C3-0B79-E4DB-1247FBCB1727}"/>
              </a:ext>
            </a:extLst>
          </p:cNvPr>
          <p:cNvSpPr/>
          <p:nvPr/>
        </p:nvSpPr>
        <p:spPr>
          <a:xfrm>
            <a:off x="983456" y="2571482"/>
            <a:ext cx="4142232" cy="13716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5BC6C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82164BC1-99BA-5A61-96FB-FD8AC8D63D2B}"/>
              </a:ext>
            </a:extLst>
          </p:cNvPr>
          <p:cNvSpPr/>
          <p:nvPr/>
        </p:nvSpPr>
        <p:spPr>
          <a:xfrm>
            <a:off x="978595" y="1012476"/>
            <a:ext cx="4139922" cy="1371600"/>
          </a:xfrm>
          <a:prstGeom prst="roundRect">
            <a:avLst/>
          </a:prstGeom>
          <a:solidFill>
            <a:srgbClr val="301154"/>
          </a:solidFill>
          <a:ln w="22225">
            <a:solidFill>
              <a:srgbClr val="96CA4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81D27F6-F75C-FE2F-52CE-520DEBB1D410}"/>
              </a:ext>
            </a:extLst>
          </p:cNvPr>
          <p:cNvSpPr txBox="1"/>
          <p:nvPr/>
        </p:nvSpPr>
        <p:spPr>
          <a:xfrm>
            <a:off x="978596" y="1654618"/>
            <a:ext cx="4139921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-Early involvement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-Flexibility</a:t>
            </a:r>
            <a:endParaRPr sz="2000" b="1">
              <a:solidFill>
                <a:srgbClr val="FFFFFF"/>
              </a:solidFill>
              <a:latin typeface="Arial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353CBF4-AE4E-B694-6803-CF5E1C0FD9A5}"/>
              </a:ext>
            </a:extLst>
          </p:cNvPr>
          <p:cNvSpPr txBox="1"/>
          <p:nvPr/>
        </p:nvSpPr>
        <p:spPr>
          <a:xfrm>
            <a:off x="1229366" y="1051690"/>
            <a:ext cx="3638381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92D050"/>
                </a:solidFill>
                <a:latin typeface="Arial"/>
              </a:rPr>
              <a:t>RESPOND</a:t>
            </a:r>
            <a:endParaRPr sz="2400" b="1">
              <a:solidFill>
                <a:srgbClr val="92D050"/>
              </a:solidFill>
              <a:latin typeface="Arial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D49B39B3-B538-903B-4DDB-0350D5F2E396}"/>
              </a:ext>
            </a:extLst>
          </p:cNvPr>
          <p:cNvSpPr txBox="1"/>
          <p:nvPr/>
        </p:nvSpPr>
        <p:spPr>
          <a:xfrm>
            <a:off x="1193011" y="2633653"/>
            <a:ext cx="3774859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5BC6CC"/>
                </a:solidFill>
                <a:latin typeface="Arial"/>
              </a:rPr>
              <a:t>CONNECT</a:t>
            </a:r>
            <a:endParaRPr sz="2400" b="1">
              <a:solidFill>
                <a:srgbClr val="5BC6CC"/>
              </a:solidFill>
              <a:latin typeface="Arial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AC7FD36E-4FB9-370F-F0C9-961C59E48C4F}"/>
              </a:ext>
            </a:extLst>
          </p:cNvPr>
          <p:cNvSpPr txBox="1"/>
          <p:nvPr/>
        </p:nvSpPr>
        <p:spPr>
          <a:xfrm>
            <a:off x="984611" y="3161214"/>
            <a:ext cx="41399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-Right-sized response</a:t>
            </a:r>
          </a:p>
          <a:p>
            <a:pPr algn="ctr"/>
            <a:r>
              <a:rPr lang="en-US"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-The right people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C47B2DD5-C08B-68EE-299D-BFA06E31B03A}"/>
              </a:ext>
            </a:extLst>
          </p:cNvPr>
          <p:cNvSpPr txBox="1"/>
          <p:nvPr/>
        </p:nvSpPr>
        <p:spPr>
          <a:xfrm>
            <a:off x="1093466" y="4151722"/>
            <a:ext cx="3874404" cy="406265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400" b="1">
                <a:solidFill>
                  <a:srgbClr val="E83628"/>
                </a:solidFill>
                <a:latin typeface="Arial"/>
              </a:rPr>
              <a:t>BUILD</a:t>
            </a:r>
            <a:endParaRPr sz="2400" b="1">
              <a:solidFill>
                <a:srgbClr val="E83628"/>
              </a:solidFill>
              <a:latin typeface="Arial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6CE90D8-7882-E54B-0A18-88747DEDFCFE}"/>
              </a:ext>
            </a:extLst>
          </p:cNvPr>
          <p:cNvSpPr txBox="1"/>
          <p:nvPr/>
        </p:nvSpPr>
        <p:spPr>
          <a:xfrm>
            <a:off x="960708" y="4718318"/>
            <a:ext cx="4139921" cy="65248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-Existing capability</a:t>
            </a:r>
          </a:p>
          <a:p>
            <a:pPr algn="ctr"/>
            <a:r>
              <a:rPr lang="en-US" sz="2000" b="1">
                <a:solidFill>
                  <a:srgbClr val="FFFFFF"/>
                </a:solidFill>
                <a:latin typeface="Arial"/>
              </a:rPr>
              <a:t>-Capacity that compounds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76EF4D-BBCC-63AF-179F-AA21A4AE657F}"/>
              </a:ext>
            </a:extLst>
          </p:cNvPr>
          <p:cNvSpPr/>
          <p:nvPr/>
        </p:nvSpPr>
        <p:spPr>
          <a:xfrm>
            <a:off x="-163773" y="-146714"/>
            <a:ext cx="12706066" cy="7151427"/>
          </a:xfrm>
          <a:prstGeom prst="rect">
            <a:avLst/>
          </a:prstGeom>
          <a:solidFill>
            <a:srgbClr val="2C065B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97852" y="9071"/>
            <a:ext cx="9596295" cy="68415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AFF4379-8898-FCE9-D58E-94122BD39F8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150" y="5701689"/>
            <a:ext cx="1571625" cy="113157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4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617</Words>
  <Application>Microsoft Office PowerPoint</Application>
  <PresentationFormat>Widescreen</PresentationFormat>
  <Paragraphs>181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25</vt:i4>
      </vt:variant>
    </vt:vector>
  </HeadingPairs>
  <TitlesOfParts>
    <vt:vector size="34" baseType="lpstr">
      <vt:lpstr>Aptos</vt:lpstr>
      <vt:lpstr>Arial</vt:lpstr>
      <vt:lpstr>Calibri</vt:lpstr>
      <vt:lpstr>Inter</vt:lpstr>
      <vt:lpstr>Poppins Bold</vt:lpstr>
      <vt:lpstr>Poppins Ultra-Bold</vt:lpstr>
      <vt:lpstr>Wingdings</vt:lpstr>
      <vt:lpstr>Office Theme</vt:lpstr>
      <vt:lpstr>4_Office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Alicia C. Corbell</dc:creator>
  <cp:keywords/>
  <dc:description>generated using python-pptx</dc:description>
  <cp:lastModifiedBy>Melissa Meechan</cp:lastModifiedBy>
  <cp:revision>25</cp:revision>
  <dcterms:created xsi:type="dcterms:W3CDTF">2013-01-27T09:14:16Z</dcterms:created>
  <dcterms:modified xsi:type="dcterms:W3CDTF">2026-09-29T14:33:41Z</dcterms:modified>
  <cp:category/>
</cp:coreProperties>
</file>