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slideLayouts/slideLayout4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slideLayouts/slideLayout2.xml" ContentType="application/vnd.openxmlformats-officedocument.presentationml.slideLayout+xml"/>
  <Override PartName="/ppt/viewProps.xml" ContentType="application/vnd.openxmlformats-officedocument.presentationml.viewProps+xml"/>
  <Override PartName="/ppt/drawings/drawing1.xml" ContentType="application/vnd.openxmlformats-officedocument.drawingml.chartshapes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30.xml" ContentType="application/vnd.openxmlformats-officedocument.presentationml.slideLayout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147483566" r:id="rId4"/>
    <p:sldId id="2147483567" r:id="rId5"/>
    <p:sldId id="2147483568" r:id="rId6"/>
    <p:sldId id="2147483569" r:id="rId7"/>
    <p:sldId id="2147483565" r:id="rId8"/>
    <p:sldId id="257" r:id="rId9"/>
    <p:sldId id="268" r:id="rId10"/>
    <p:sldId id="2147483564" r:id="rId11"/>
    <p:sldId id="2147483570" r:id="rId12"/>
    <p:sldId id="258" r:id="rId13"/>
    <p:sldId id="259" r:id="rId14"/>
    <p:sldId id="260" r:id="rId15"/>
    <p:sldId id="265" r:id="rId16"/>
    <p:sldId id="269" r:id="rId17"/>
    <p:sldId id="301" r:id="rId18"/>
    <p:sldId id="2147483561" r:id="rId19"/>
    <p:sldId id="2147483562" r:id="rId20"/>
    <p:sldId id="274" r:id="rId21"/>
    <p:sldId id="2147483563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FA38C2-BE4B-4C01-AA9A-D59B227DD791}" v="117" dt="2026-09-12T22:38:10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85" autoAdjust="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18938354179569"/>
          <c:y val="8.8983582170923003E-2"/>
          <c:w val="0.87406283778298555"/>
          <c:h val="0.73593736613783811"/>
        </c:manualLayout>
      </c:layout>
      <c:lineChart>
        <c:grouping val="standard"/>
        <c:varyColors val="0"/>
        <c:ser>
          <c:idx val="0"/>
          <c:order val="0"/>
          <c:tx>
            <c:strRef>
              <c:f>Graph!#REF!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Graph!$B$10:$N$10</c:f>
              <c:numCache>
                <c:formatCode>General</c:formatCode>
                <c:ptCount val="1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</c:numCache>
            </c:numRef>
          </c:cat>
          <c:val>
            <c:numRef>
              <c:f>Graph!#REF!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29-4596-A1E6-9A09694576A8}"/>
            </c:ext>
          </c:extLst>
        </c:ser>
        <c:ser>
          <c:idx val="1"/>
          <c:order val="1"/>
          <c:tx>
            <c:strRef>
              <c:f>Graph!$A$11</c:f>
              <c:strCache>
                <c:ptCount val="1"/>
                <c:pt idx="0">
                  <c:v>2024 ITP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129-4596-A1E6-9A09694576A8}"/>
                </c:ext>
              </c:extLst>
            </c:dLbl>
            <c:dLbl>
              <c:idx val="9"/>
              <c:layout>
                <c:manualLayout>
                  <c:x val="-6.8577698677229747E-3"/>
                  <c:y val="-7.381208283682731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129-4596-A1E6-9A09694576A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Graph!$B$10:$N$10</c:f>
              <c:numCache>
                <c:formatCode>General</c:formatCode>
                <c:ptCount val="1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</c:numCache>
            </c:numRef>
          </c:cat>
          <c:val>
            <c:numRef>
              <c:f>Graph!$B$11:$N$11</c:f>
              <c:numCache>
                <c:formatCode>General</c:formatCode>
                <c:ptCount val="13"/>
                <c:pt idx="1">
                  <c:v>58.28</c:v>
                </c:pt>
                <c:pt idx="4">
                  <c:v>60.88</c:v>
                </c:pt>
                <c:pt idx="9">
                  <c:v>63.65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29-4596-A1E6-9A09694576A8}"/>
            </c:ext>
          </c:extLst>
        </c:ser>
        <c:ser>
          <c:idx val="2"/>
          <c:order val="2"/>
          <c:tx>
            <c:strRef>
              <c:f>Graph!$A$12</c:f>
              <c:strCache>
                <c:ptCount val="1"/>
                <c:pt idx="0">
                  <c:v>2025 BR and F1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129-4596-A1E6-9A09694576A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Graph!$B$10:$N$10</c:f>
              <c:numCache>
                <c:formatCode>General</c:formatCode>
                <c:ptCount val="1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</c:numCache>
            </c:numRef>
          </c:cat>
          <c:val>
            <c:numRef>
              <c:f>Graph!$B$12:$N$12</c:f>
              <c:numCache>
                <c:formatCode>General</c:formatCode>
                <c:ptCount val="13"/>
                <c:pt idx="2">
                  <c:v>61.08</c:v>
                </c:pt>
                <c:pt idx="5">
                  <c:v>65.88</c:v>
                </c:pt>
                <c:pt idx="10">
                  <c:v>69.180000000000007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29-4596-A1E6-9A09694576A8}"/>
            </c:ext>
          </c:extLst>
        </c:ser>
        <c:ser>
          <c:idx val="3"/>
          <c:order val="3"/>
          <c:tx>
            <c:strRef>
              <c:f>Graph!$A$13</c:f>
              <c:strCache>
                <c:ptCount val="1"/>
                <c:pt idx="0">
                  <c:v>2025 F2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129-4596-A1E6-9A09694576A8}"/>
                </c:ext>
              </c:extLst>
            </c:dLbl>
            <c:dLbl>
              <c:idx val="10"/>
              <c:layout>
                <c:manualLayout>
                  <c:x val="-1.4949412585526151E-3"/>
                  <c:y val="-1.72724051184996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D4-4238-A082-41BD956613CC}"/>
                </c:ext>
              </c:extLst>
            </c:dLbl>
            <c:numFmt formatCode="#,##0" sourceLinked="0"/>
            <c:spPr>
              <a:noFill/>
              <a:ln>
                <a:solidFill>
                  <a:schemeClr val="tx2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Graph!$B$10:$N$10</c:f>
              <c:numCache>
                <c:formatCode>General</c:formatCode>
                <c:ptCount val="1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</c:numCache>
            </c:numRef>
          </c:cat>
          <c:val>
            <c:numRef>
              <c:f>Graph!$B$13:$N$13</c:f>
              <c:numCache>
                <c:formatCode>General</c:formatCode>
                <c:ptCount val="13"/>
                <c:pt idx="2">
                  <c:v>61.08</c:v>
                </c:pt>
                <c:pt idx="5">
                  <c:v>72.12</c:v>
                </c:pt>
                <c:pt idx="10">
                  <c:v>79.55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29-4596-A1E6-9A09694576A8}"/>
            </c:ext>
          </c:extLst>
        </c:ser>
        <c:ser>
          <c:idx val="4"/>
          <c:order val="4"/>
          <c:tx>
            <c:strRef>
              <c:f>Graph!$A$15</c:f>
              <c:strCache>
                <c:ptCount val="1"/>
                <c:pt idx="0">
                  <c:v>2026 F1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129-4596-A1E6-9A09694576A8}"/>
                </c:ext>
              </c:extLst>
            </c:dLbl>
            <c:dLbl>
              <c:idx val="6"/>
              <c:layout>
                <c:manualLayout>
                  <c:x val="-1.7583427086063794E-2"/>
                  <c:y val="-3.45819995794294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129-4596-A1E6-9A09694576A8}"/>
                </c:ext>
              </c:extLst>
            </c:dLbl>
            <c:spPr>
              <a:noFill/>
              <a:ln>
                <a:solidFill>
                  <a:schemeClr val="accent5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Graph!$B$10:$N$10</c:f>
              <c:numCache>
                <c:formatCode>General</c:formatCode>
                <c:ptCount val="1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</c:numCache>
            </c:numRef>
          </c:cat>
          <c:val>
            <c:numRef>
              <c:f>Graph!$B$15:$N$15</c:f>
              <c:numCache>
                <c:formatCode>General</c:formatCode>
                <c:ptCount val="13"/>
                <c:pt idx="3">
                  <c:v>63.62</c:v>
                </c:pt>
                <c:pt idx="6">
                  <c:v>84</c:v>
                </c:pt>
                <c:pt idx="11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129-4596-A1E6-9A09694576A8}"/>
            </c:ext>
          </c:extLst>
        </c:ser>
        <c:ser>
          <c:idx val="5"/>
          <c:order val="5"/>
          <c:tx>
            <c:strRef>
              <c:f>Graph!$A$16</c:f>
              <c:strCache>
                <c:ptCount val="1"/>
                <c:pt idx="0">
                  <c:v>2026 F2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1.4901045218221791E-2"/>
                  <c:y val="-8.7776611450740796E-2"/>
                </c:manualLayout>
              </c:layout>
              <c:numFmt formatCode="#,##0" sourceLinked="0"/>
              <c:spPr>
                <a:noFill/>
                <a:ln>
                  <a:solidFill>
                    <a:schemeClr val="accent5"/>
                  </a:solidFill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129-4596-A1E6-9A09694576A8}"/>
                </c:ext>
              </c:extLst>
            </c:dLbl>
            <c:dLbl>
              <c:idx val="6"/>
              <c:layout>
                <c:manualLayout>
                  <c:x val="-4.8419691588793924E-2"/>
                  <c:y val="-3.95275979968379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129-4596-A1E6-9A09694576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Graph!$B$10:$N$10</c:f>
              <c:numCache>
                <c:formatCode>General</c:formatCode>
                <c:ptCount val="1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</c:numCache>
            </c:numRef>
          </c:cat>
          <c:val>
            <c:numRef>
              <c:f>Graph!$B$16:$N$16</c:f>
              <c:numCache>
                <c:formatCode>General</c:formatCode>
                <c:ptCount val="13"/>
                <c:pt idx="3">
                  <c:v>63.62</c:v>
                </c:pt>
                <c:pt idx="6">
                  <c:v>93</c:v>
                </c:pt>
                <c:pt idx="11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129-4596-A1E6-9A09694576A8}"/>
            </c:ext>
          </c:extLst>
        </c:ser>
        <c:ser>
          <c:idx val="6"/>
          <c:order val="6"/>
          <c:tx>
            <c:strRef>
              <c:f>Graph!$A$17</c:f>
              <c:strCache>
                <c:ptCount val="1"/>
                <c:pt idx="0">
                  <c:v>2027 BR</c:v>
                </c:pt>
              </c:strCache>
            </c:strRef>
          </c:tx>
          <c:spPr>
            <a:ln w="28575" cap="rnd">
              <a:solidFill>
                <a:srgbClr val="045A21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129-4596-A1E6-9A09694576A8}"/>
                </c:ext>
              </c:extLst>
            </c:dLbl>
            <c:dLbl>
              <c:idx val="12"/>
              <c:layout>
                <c:manualLayout>
                  <c:x val="-4.7078984436501506E-2"/>
                  <c:y val="4.207477589040233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rgbClr val="045A2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129-4596-A1E6-9A09694576A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Graph!$B$10:$N$10</c:f>
              <c:numCache>
                <c:formatCode>General</c:formatCode>
                <c:ptCount val="1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</c:numCache>
            </c:numRef>
          </c:cat>
          <c:val>
            <c:numRef>
              <c:f>Graph!$B$17:$N$17</c:f>
              <c:numCache>
                <c:formatCode>General</c:formatCode>
                <c:ptCount val="13"/>
                <c:pt idx="4">
                  <c:v>66.599999999999994</c:v>
                </c:pt>
                <c:pt idx="7">
                  <c:v>75.099999999999994</c:v>
                </c:pt>
                <c:pt idx="12">
                  <c:v>79.2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129-4596-A1E6-9A09694576A8}"/>
            </c:ext>
          </c:extLst>
        </c:ser>
        <c:ser>
          <c:idx val="7"/>
          <c:order val="7"/>
          <c:tx>
            <c:strRef>
              <c:f>Graph!$A$18</c:f>
              <c:strCache>
                <c:ptCount val="1"/>
                <c:pt idx="0">
                  <c:v>2027 F1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129-4596-A1E6-9A09694576A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Graph!$B$10:$N$10</c:f>
              <c:numCache>
                <c:formatCode>General</c:formatCode>
                <c:ptCount val="1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</c:numCache>
            </c:numRef>
          </c:cat>
          <c:val>
            <c:numRef>
              <c:f>Graph!$B$18:$N$18</c:f>
              <c:numCache>
                <c:formatCode>General</c:formatCode>
                <c:ptCount val="13"/>
                <c:pt idx="3">
                  <c:v>63.62</c:v>
                </c:pt>
                <c:pt idx="7">
                  <c:v>103.3</c:v>
                </c:pt>
                <c:pt idx="12">
                  <c:v>113.6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129-4596-A1E6-9A09694576A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233328736"/>
        <c:axId val="1233327656"/>
      </c:lineChart>
      <c:catAx>
        <c:axId val="123332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3327656"/>
        <c:crosses val="autoZero"/>
        <c:auto val="1"/>
        <c:lblAlgn val="ctr"/>
        <c:lblOffset val="100"/>
        <c:noMultiLvlLbl val="0"/>
      </c:catAx>
      <c:valAx>
        <c:axId val="1233327656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Load in GW</a:t>
                </a:r>
              </a:p>
            </c:rich>
          </c:tx>
          <c:layout>
            <c:manualLayout>
              <c:xMode val="edge"/>
              <c:yMode val="edge"/>
              <c:x val="2.4132728741267061E-2"/>
              <c:y val="0.367257607264967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332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3.5212543293303639E-3"/>
          <c:y val="0.91276120158570684"/>
          <c:w val="0.99256035421857058"/>
          <c:h val="5.55141475268113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0.30822</cdr:x>
      <cdr:y>0</cdr:y>
    </cdr:from>
    <cdr:to>
      <cdr:x>0.97886</cdr:x>
      <cdr:y>0.07215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C0627840-509D-F23E-D2ED-F446CE5AFE1D}"/>
            </a:ext>
          </a:extLst>
        </cdr:cNvPr>
        <cdr:cNvSpPr txBox="1"/>
      </cdr:nvSpPr>
      <cdr:spPr>
        <a:xfrm xmlns:a="http://schemas.openxmlformats.org/drawingml/2006/main">
          <a:off x="2919663" y="0"/>
          <a:ext cx="6352674" cy="3705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A363B"/>
              </a:solidFill>
              <a:effectLst/>
              <a:uLnTx/>
              <a:uFillTx/>
              <a:latin typeface="Segoe UI"/>
              <a:ea typeface="+mn-ea"/>
              <a:cs typeface="+mn-cs"/>
            </a:rPr>
            <a:t>SPP’s Annual Transmission Plan: Peak Demand Forecasts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2BEBE6-A4B0-42A2-9834-34A09BCC33F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5C4FD65-7994-4A06-9E4D-272CDF7C0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9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4FD65-7994-4A06-9E4D-272CDF7C01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81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ECE48-9DAF-82A1-1A71-25EE16850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A4BCEF-DD6A-7504-79C3-3E74E0C7A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CF6EF-A181-3498-3940-AA1E310C3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5DF09-5CE4-B918-8E76-18CA4B014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4FD65-7994-4A06-9E4D-272CDF7C01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23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4FD65-7994-4A06-9E4D-272CDF7C01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64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4FD65-7994-4A06-9E4D-272CDF7C01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09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04534-829F-32C9-310C-998C0E2E3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99902-08A2-22EF-5F50-25F0ED78CB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9D2B6-0EBB-58A6-8911-653B41435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19562-032D-76C5-9E0A-2461EEB2D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4FD65-7994-4A06-9E4D-272CDF7C01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25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9F27F-B2B8-C264-902B-B3AC4BD85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6FA2AC-86B7-101A-34F6-78C3B3EFC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E77F38-2EC3-AC2B-0DEA-8D2536C0D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D2D8A-2029-BB96-9DF1-0A3E922176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4FD65-7994-4A06-9E4D-272CDF7C01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14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42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FBE49-82E7-B1EF-35A9-D4AF08E0B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33C1EC-F7DF-86F7-D67C-D93693193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6D057-A719-4E79-3ED1-7A01436ED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/>
              <a:t>Notes: F1 and F2 mean Future 1 and Future 2; BR means Base Reliability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9C5A7-95D0-FB62-C6C9-3CA7677C66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061673A0-9730-427B-BB97-18C0C28887E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84514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DE106-6560-9826-2BD8-630A650D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CEE27-DFF2-C8EC-1D3D-187F73093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005399-FB43-0327-88C6-BEA052946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30907-EB73-7AA1-F1F6-6605C2FB7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061673A0-9730-427B-BB97-18C0C28887E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19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11760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0D00E-8EF1-7E48-2E15-0F21F77D9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A390E-DCC6-61E8-4B6B-9CA0C58A90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3F1779-9E81-B3F7-4303-4D1FDE6FF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E9C1D-FA64-EAFA-8A04-B6CF49B74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4FD65-7994-4A06-9E4D-272CDF7C01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27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E3228-6593-653B-0AAD-F2F30211F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891B54-219A-EE1F-70B3-4D5D88EA9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3D9AC-1247-8476-436B-D3F4EF873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FD343-4BAA-2DA7-73F9-9C8E2685F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F8AD6-4309-FE95-208E-AD6337239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93ED6-DB6F-7EFA-24DE-5932DC4EE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F4F83-1127-7E59-FA21-3216907D3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95E9B-7F4F-6434-4C70-71FE2FC6B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360E6-44D6-73E6-0CEF-300A358A3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B77E1-4B12-BF33-4EDE-57F62113C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81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3BEC6-1907-2CA0-EE66-EE8EC010E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A2C45-FC1C-AE91-B6FA-A69F053AF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6C9CA-9178-FCCC-44D1-103AE77B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191A6-BBAD-E890-B2FF-53E78527D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7A185-C1AC-E489-B016-E71425435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56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F4FDB-02BE-B373-EA9C-5FFC287D7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FCDEB-AD25-A5C1-2ED1-A8E41A273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3A0FB7-BBBE-0FEA-11E5-D7DB3DEEF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0F363-DECA-E740-0116-43F16024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FF8B1C-4BEC-0E20-3390-FBE9E887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72042-37B9-9862-D790-0AF8BC36C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33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84C68-D23A-D144-29FD-EF7DC35C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5F4A3-28B2-4518-99EE-817FE06B4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065E5-26CB-683D-5905-A887F300C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CEAD01-38C4-95A5-01F7-EC6214A2E6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968939-6FE7-6383-F8A5-0B0C04B452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A20DC4-2C6E-D34A-07E7-126A806FC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309D4-BE83-F032-140E-071B6197D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AF8736-3310-074D-F279-13D432D86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0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FDD6A-34F2-E5BE-E4F6-35A1151F3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3642E1-F776-F3BF-F0EA-2C30F1E98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38CF83-1A69-F6BA-6895-451657A1F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84BEE-9307-044B-AF37-8C08F48ED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93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E2E22D-158E-D883-68CF-A343E33A5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2418D6-5784-6ADD-C8EB-11DEB0C2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E51B2-1FBA-FE51-ED73-DF8E27421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23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D7948-0806-454C-2A0C-928B8823C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49549-4639-4947-ECDC-A11F2D0F0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E288B-F9C1-B106-761D-D95E37EC8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2EA7D-BD5A-C206-F2A7-0628FA372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92672-C63F-2D08-9389-92C1AD79B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3F541-37A8-B23F-CCD7-079E7BEDD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50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698B-B8D8-733B-F34C-BEAC9E8F5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D4B14C-0B20-B4A5-FF4E-7CC3F5B895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E8EEA-138A-D067-AA7D-D6AAD569E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54F3F-036C-3DEB-2996-2BBD619A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0C54FA-2567-94C3-4447-02708EDD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19D96-3254-F7A5-4364-30A17EDF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08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7A0A8-AB98-BAAB-D708-9AC28C82B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85B3D6-3E0F-BDF9-70D7-E59E139FF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5CAC8-9015-7F0B-259F-C905D7CD7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FE248-90B5-2DC7-1498-A962F190C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2574A-F955-454C-E914-7A27C55E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33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6902B-EEFA-8BBF-7265-3B0F39639F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F98EF-95FA-26DE-B6AE-E8EC414A5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E4C9D-EA4B-B660-973A-CA760DB6A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76111-2428-A109-D3B1-422402C5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D6A5-5BE8-DC20-D1F4-1C44D5FFC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8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D0113B4-7D9E-0AA0-EAE4-F947C31D8248}"/>
              </a:ext>
            </a:extLst>
          </p:cNvPr>
          <p:cNvSpPr/>
          <p:nvPr userDrawn="1"/>
        </p:nvSpPr>
        <p:spPr>
          <a:xfrm>
            <a:off x="1" y="6192981"/>
            <a:ext cx="12192000" cy="665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A38A144-8B79-4E4F-7ED5-4FAAFE6C2C6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58494" y="-1"/>
            <a:ext cx="5533505" cy="593767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8ADAB5-2885-476B-85EA-BFCF70681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09" t="8072" r="657" b="10956"/>
          <a:stretch>
            <a:fillRect/>
          </a:stretch>
        </p:blipFill>
        <p:spPr>
          <a:xfrm>
            <a:off x="0" y="6507331"/>
            <a:ext cx="12192000" cy="3506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7DE1CB-4E97-E08A-BB05-2DF6C7A01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9685"/>
            <a:ext cx="5257800" cy="1430424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3814D1-CC0E-C94A-8FB0-26AED48E6E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85248"/>
            <a:ext cx="5257800" cy="131496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1305A1-B065-3C95-9DB8-D04A31F9FC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09" t="8072" r="657" b="10956"/>
          <a:stretch>
            <a:fillRect/>
          </a:stretch>
        </p:blipFill>
        <p:spPr>
          <a:xfrm>
            <a:off x="0" y="6507332"/>
            <a:ext cx="12192000" cy="3506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7400ED-3415-C93B-081D-CB6C5CBF5B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699" t="36390" r="25735" b="1831"/>
          <a:stretch>
            <a:fillRect/>
          </a:stretch>
        </p:blipFill>
        <p:spPr>
          <a:xfrm>
            <a:off x="10200021" y="12879"/>
            <a:ext cx="2017737" cy="13136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B722DB-CB12-0ABB-887E-4FCDEB0AC662}"/>
              </a:ext>
            </a:extLst>
          </p:cNvPr>
          <p:cNvSpPr/>
          <p:nvPr userDrawn="1"/>
        </p:nvSpPr>
        <p:spPr>
          <a:xfrm>
            <a:off x="0" y="5937674"/>
            <a:ext cx="12188721" cy="5801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2CDE93-DB1C-875D-1B26-85BEDC41D1E9}"/>
              </a:ext>
            </a:extLst>
          </p:cNvPr>
          <p:cNvSpPr txBox="1"/>
          <p:nvPr userDrawn="1"/>
        </p:nvSpPr>
        <p:spPr>
          <a:xfrm>
            <a:off x="6913558" y="6110173"/>
            <a:ext cx="1667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err="1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SouthwestPowerPool</a:t>
            </a:r>
            <a:endParaRPr lang="en-US" sz="120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626FB1-C31B-E0CC-90A7-1322E3608838}"/>
              </a:ext>
            </a:extLst>
          </p:cNvPr>
          <p:cNvSpPr txBox="1"/>
          <p:nvPr userDrawn="1"/>
        </p:nvSpPr>
        <p:spPr>
          <a:xfrm>
            <a:off x="9143188" y="6109694"/>
            <a:ext cx="890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SPP.org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2C21CB-3187-5D63-A21C-6B5D8037753E}"/>
              </a:ext>
            </a:extLst>
          </p:cNvPr>
          <p:cNvSpPr txBox="1"/>
          <p:nvPr userDrawn="1"/>
        </p:nvSpPr>
        <p:spPr>
          <a:xfrm>
            <a:off x="10350989" y="6095720"/>
            <a:ext cx="1753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southwest-power-pool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B05950-D483-A3F9-BB53-3787986301B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2735" y="6125815"/>
            <a:ext cx="244759" cy="2447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4548A6-4984-F806-0774-6F2DB8FCCB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8467" y="6113707"/>
            <a:ext cx="270445" cy="270445"/>
          </a:xfrm>
          <a:prstGeom prst="rect">
            <a:avLst/>
          </a:prstGeom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7C7D69-A519-AB4C-562A-4F91FE6AC2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9795" y="6099449"/>
            <a:ext cx="279797" cy="279797"/>
          </a:xfrm>
          <a:prstGeom prst="rect">
            <a:avLst/>
          </a:prstGeom>
        </p:spPr>
      </p:pic>
      <p:sp>
        <p:nvSpPr>
          <p:cNvPr id="19" name="Rectangle 1">
            <a:extLst>
              <a:ext uri="{FF2B5EF4-FFF2-40B4-BE49-F238E27FC236}">
                <a16:creationId xmlns:a16="http://schemas.microsoft.com/office/drawing/2014/main" id="{9E8E3CD3-9173-5C13-FC72-53D6F02A54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2371" y="5967117"/>
            <a:ext cx="25652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800" b="0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Segoe UI Semilight" panose="020B0402040204020203" pitchFamily="34" charset="0"/>
                <a:cs typeface="Segoe UI Semilight" panose="020B0402040204020203" pitchFamily="34" charset="0"/>
              </a:rPr>
              <a:t>Working together to responsibly and economically keep the lights on today and in the future.</a:t>
            </a:r>
            <a:endParaRPr kumimoji="0" lang="en-US" altLang="en-US" sz="9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AD17EB-DEE1-8469-E66E-DF81087F14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8" y="669043"/>
            <a:ext cx="2758393" cy="115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9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341BEF-5C77-8781-6733-0F7774FEC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65125"/>
            <a:ext cx="105537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1939E-FAAC-CF81-1616-0138DB65C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825625"/>
            <a:ext cx="105537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4505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04">
          <p15:clr>
            <a:srgbClr val="FBAE40"/>
          </p15:clr>
        </p15:guide>
        <p15:guide id="3" pos="7152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Content 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341BEF-5C77-8781-6733-0F7774FEC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65125"/>
            <a:ext cx="105537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1939E-FAAC-CF81-1616-0138DB65C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825625"/>
            <a:ext cx="5069478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532F740-23AE-8F9E-A015-169428986C8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22423" y="1825625"/>
            <a:ext cx="50335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6556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04">
          <p15:clr>
            <a:srgbClr val="FBAE40"/>
          </p15:clr>
        </p15:guide>
        <p15:guide id="3" pos="7152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2FFA2-83F2-F0FB-4F0B-1F7642894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90" y="365125"/>
            <a:ext cx="571811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E988DF5-FACC-AACC-E68E-44B69FA0F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690" y="1825625"/>
            <a:ext cx="571811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FCDCB759-BD51-5878-25BE-E4CF75B3A1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5136776" cy="6762308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04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wide w/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C0BC8C0B-DFEF-D866-8F7D-8E17BDDCC9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6314304" cy="6762308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A141BB6-6753-F3A5-7316-64BFEEA85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3354" y="365125"/>
            <a:ext cx="4570445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28AA1F5-1087-83AA-4DA4-4C081CC2F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3354" y="1825625"/>
            <a:ext cx="457044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6231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5209424B-20E7-7994-67BA-92CF2C693E1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5223" y="0"/>
            <a:ext cx="5136776" cy="6301048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2FFA2-83F2-F0FB-4F0B-1F7642894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684" y="365125"/>
            <a:ext cx="571811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E988DF5-FACC-AACC-E68E-44B69FA0F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4" y="1825625"/>
            <a:ext cx="571811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4C08A4-4840-9D43-8B85-5686FE72D0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99" t="36390" r="25735" b="1831"/>
          <a:stretch>
            <a:fillRect/>
          </a:stretch>
        </p:blipFill>
        <p:spPr>
          <a:xfrm>
            <a:off x="10200021" y="12879"/>
            <a:ext cx="2017737" cy="131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32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wide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C0BC8C0B-DFEF-D866-8F7D-8E17BDDCC9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77696" y="-1"/>
            <a:ext cx="6314304" cy="6350921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A141BB6-6753-F3A5-7316-64BFEEA85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108" y="365125"/>
            <a:ext cx="4570445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28AA1F5-1087-83AA-4DA4-4C081CC2F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108" y="1825625"/>
            <a:ext cx="457044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2556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C131348-49B4-1B42-67F5-22036B3F63A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994790"/>
            <a:ext cx="5857103" cy="219594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9E138A4-8313-2418-4C61-51FCE14DE9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57103" y="3994790"/>
            <a:ext cx="6334897" cy="219594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B9ACC3-83C3-118C-C5C4-030FEB85E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65125"/>
            <a:ext cx="105537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EC153-A15E-B6D3-E46C-AAD9E7EE30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0" y="1825625"/>
            <a:ext cx="10553700" cy="2149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600"/>
              </a:lnSpc>
              <a:defRPr/>
            </a:lvl1pPr>
            <a:lvl2pPr>
              <a:lnSpc>
                <a:spcPts val="2600"/>
              </a:lnSpc>
              <a:defRPr/>
            </a:lvl2pPr>
            <a:lvl3pPr>
              <a:lnSpc>
                <a:spcPts val="2600"/>
              </a:lnSpc>
              <a:defRPr/>
            </a:lvl3pPr>
            <a:lvl4pPr>
              <a:lnSpc>
                <a:spcPts val="2600"/>
              </a:lnSpc>
              <a:defRPr/>
            </a:lvl4pPr>
            <a:lvl5pPr>
              <a:lnSpc>
                <a:spcPts val="26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9899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A795541-C3AE-85DA-9B01-56075E638A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89539" y="0"/>
            <a:ext cx="7002461" cy="6183517"/>
          </a:xfrm>
          <a:prstGeom prst="rect">
            <a:avLst/>
          </a:prstGeom>
          <a:solidFill>
            <a:schemeClr val="bg1">
              <a:lumMod val="85000"/>
              <a:alpha val="14023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8E9ABB75-D4CD-EFC5-26DF-9E771538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282" y="365125"/>
            <a:ext cx="3872574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D5F6D7A-F9D6-E4E6-9E96-6D887753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82" y="1825625"/>
            <a:ext cx="3872574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CF0CC61-D2D4-15AE-0045-6CC51BF53F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4617267"/>
            <a:ext cx="3763963" cy="1059633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2800">
                <a:solidFill>
                  <a:schemeClr val="bg1"/>
                </a:solidFill>
              </a:defRPr>
            </a:lvl1pPr>
            <a:lvl2pPr>
              <a:buNone/>
              <a:defRPr sz="2800"/>
            </a:lvl2pPr>
            <a:lvl3pPr>
              <a:buNone/>
              <a:defRPr sz="2800"/>
            </a:lvl3pPr>
            <a:lvl4pPr>
              <a:buNone/>
              <a:defRPr sz="2800"/>
            </a:lvl4pPr>
            <a:lvl5pPr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2426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Section/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ower lines in the sky&#10;&#10;AI-generated content may be incorrect.">
            <a:extLst>
              <a:ext uri="{FF2B5EF4-FFF2-40B4-BE49-F238E27FC236}">
                <a16:creationId xmlns:a16="http://schemas.microsoft.com/office/drawing/2014/main" id="{77A5BE89-EDF7-E13B-B639-E89386FACD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7DE1CB-4E97-E08A-BB05-2DF6C7A01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9685"/>
            <a:ext cx="5257800" cy="1430424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3814D1-CC0E-C94A-8FB0-26AED48E6E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85248"/>
            <a:ext cx="5257800" cy="1314962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DFEDE2-CD4E-318A-69A5-10DD8469F3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0876" y="25876"/>
            <a:ext cx="3020316" cy="17413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F1CAAF-DFD9-CE68-7E3F-AC4A3A8138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-7648" t="35264" r="33370" b="8655"/>
          <a:stretch>
            <a:fillRect/>
          </a:stretch>
        </p:blipFill>
        <p:spPr>
          <a:xfrm>
            <a:off x="10159271" y="0"/>
            <a:ext cx="2032729" cy="11898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B51382-5A6E-F73C-5F19-632E3606272D}"/>
              </a:ext>
            </a:extLst>
          </p:cNvPr>
          <p:cNvSpPr/>
          <p:nvPr userDrawn="1"/>
        </p:nvSpPr>
        <p:spPr>
          <a:xfrm>
            <a:off x="3279" y="6303709"/>
            <a:ext cx="12188721" cy="5801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85344-7478-400A-7997-42B569E375A7}"/>
              </a:ext>
            </a:extLst>
          </p:cNvPr>
          <p:cNvSpPr txBox="1"/>
          <p:nvPr userDrawn="1"/>
        </p:nvSpPr>
        <p:spPr>
          <a:xfrm>
            <a:off x="6916837" y="6476208"/>
            <a:ext cx="1667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err="1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SouthwestPowerPool</a:t>
            </a:r>
            <a:endParaRPr lang="en-US" sz="120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26C252-36A2-E1B7-19D4-C3AC52E0A724}"/>
              </a:ext>
            </a:extLst>
          </p:cNvPr>
          <p:cNvSpPr txBox="1"/>
          <p:nvPr userDrawn="1"/>
        </p:nvSpPr>
        <p:spPr>
          <a:xfrm>
            <a:off x="9146467" y="6475729"/>
            <a:ext cx="890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SPP.org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2205DA-AFD9-3A9C-3E4B-1A23A4245FED}"/>
              </a:ext>
            </a:extLst>
          </p:cNvPr>
          <p:cNvSpPr txBox="1"/>
          <p:nvPr userDrawn="1"/>
        </p:nvSpPr>
        <p:spPr>
          <a:xfrm>
            <a:off x="10354268" y="6461755"/>
            <a:ext cx="1753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southwest-power-pool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788AEB-B8ED-89A7-F2A5-DFBE537E3D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6014" y="6491850"/>
            <a:ext cx="244759" cy="2447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24CBB7-043B-455C-E97F-A33EA594962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1746" y="6479742"/>
            <a:ext cx="270445" cy="270445"/>
          </a:xfrm>
          <a:prstGeom prst="rect">
            <a:avLst/>
          </a:prstGeom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7CB12D-9652-2DDF-E664-94F0F7B673C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3074" y="6465484"/>
            <a:ext cx="279797" cy="279797"/>
          </a:xfrm>
          <a:prstGeom prst="rect">
            <a:avLst/>
          </a:prstGeom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AE1AED41-C17B-5E63-0218-8EE730F57C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5650" y="6333152"/>
            <a:ext cx="25652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800" b="0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Segoe UI Semilight" panose="020B0402040204020203" pitchFamily="34" charset="0"/>
                <a:cs typeface="Segoe UI Semilight" panose="020B0402040204020203" pitchFamily="34" charset="0"/>
              </a:rPr>
              <a:t>Working together to responsibly and economically keep the lights on today and in the future.</a:t>
            </a:r>
            <a:endParaRPr kumimoji="0" lang="en-US" altLang="en-US" sz="9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058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180F10-283B-97E5-6A58-92449BE34CE5}"/>
              </a:ext>
            </a:extLst>
          </p:cNvPr>
          <p:cNvSpPr/>
          <p:nvPr userDrawn="1"/>
        </p:nvSpPr>
        <p:spPr>
          <a:xfrm>
            <a:off x="0" y="0"/>
            <a:ext cx="12192000" cy="6350924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1">
                  <a:lumMod val="6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D26B79-0224-A7C3-0645-EBD779C9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717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0C3089-4827-0757-1FEA-02D6ACB38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7648" t="35264" r="33370" b="8655"/>
          <a:stretch>
            <a:fillRect/>
          </a:stretch>
        </p:blipFill>
        <p:spPr>
          <a:xfrm>
            <a:off x="10159271" y="0"/>
            <a:ext cx="2032729" cy="11898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EC6A77-3A5C-1323-9507-7FB817104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0" y="4492600"/>
            <a:ext cx="12192000" cy="72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58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E42E19-044B-1C93-2AE8-21117F927EA5}"/>
              </a:ext>
            </a:extLst>
          </p:cNvPr>
          <p:cNvSpPr/>
          <p:nvPr userDrawn="1"/>
        </p:nvSpPr>
        <p:spPr>
          <a:xfrm>
            <a:off x="0" y="-1"/>
            <a:ext cx="12192000" cy="6350923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tx2">
                  <a:lumMod val="6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D26B79-0224-A7C3-0645-EBD779C9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717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517D14-B19A-976C-5EA7-9A1D9A0C78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4000"/>
          </a:blip>
          <a:stretch>
            <a:fillRect/>
          </a:stretch>
        </p:blipFill>
        <p:spPr>
          <a:xfrm>
            <a:off x="0" y="4492600"/>
            <a:ext cx="12192000" cy="7210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8EFDB9-2A32-9F7A-12ED-7532857468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7648" t="35264" r="33370" b="8655"/>
          <a:stretch>
            <a:fillRect/>
          </a:stretch>
        </p:blipFill>
        <p:spPr>
          <a:xfrm>
            <a:off x="10159271" y="0"/>
            <a:ext cx="2032729" cy="118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53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43D8616-26E9-7EF6-B54D-16731EDA1645}"/>
              </a:ext>
            </a:extLst>
          </p:cNvPr>
          <p:cNvSpPr/>
          <p:nvPr userDrawn="1"/>
        </p:nvSpPr>
        <p:spPr>
          <a:xfrm>
            <a:off x="0" y="0"/>
            <a:ext cx="12192000" cy="6350922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D26B79-0224-A7C3-0645-EBD779C9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717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0650B-1EFB-8B5E-27CA-46F40F8B2D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4000"/>
          </a:blip>
          <a:stretch>
            <a:fillRect/>
          </a:stretch>
        </p:blipFill>
        <p:spPr>
          <a:xfrm>
            <a:off x="0" y="4492600"/>
            <a:ext cx="12192000" cy="7210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9E98DC-9257-3A9F-E064-E1C7FADAA4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7648" t="35264" r="33370" b="8655"/>
          <a:stretch>
            <a:fillRect/>
          </a:stretch>
        </p:blipFill>
        <p:spPr>
          <a:xfrm>
            <a:off x="10159271" y="0"/>
            <a:ext cx="2032729" cy="118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64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L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586A84-924D-D10A-BC79-841372869FA9}"/>
              </a:ext>
            </a:extLst>
          </p:cNvPr>
          <p:cNvSpPr/>
          <p:nvPr userDrawn="1"/>
        </p:nvSpPr>
        <p:spPr>
          <a:xfrm>
            <a:off x="0" y="0"/>
            <a:ext cx="12192000" cy="635092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23709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D26B79-0224-A7C3-0645-EBD779C9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717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090E05-F955-375A-8C38-1532DC76FB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4000"/>
          </a:blip>
          <a:stretch>
            <a:fillRect/>
          </a:stretch>
        </p:blipFill>
        <p:spPr>
          <a:xfrm>
            <a:off x="0" y="4492600"/>
            <a:ext cx="12192000" cy="7210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5BF32-90C3-375F-33FB-3DDF1A4FD5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7648" t="35264" r="33370" b="8655"/>
          <a:stretch>
            <a:fillRect/>
          </a:stretch>
        </p:blipFill>
        <p:spPr>
          <a:xfrm>
            <a:off x="10159271" y="0"/>
            <a:ext cx="2032729" cy="118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15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D89F37-A88C-8586-D041-7CC4B3F8E18A}"/>
              </a:ext>
            </a:extLst>
          </p:cNvPr>
          <p:cNvSpPr/>
          <p:nvPr userDrawn="1"/>
        </p:nvSpPr>
        <p:spPr>
          <a:xfrm>
            <a:off x="0" y="-1"/>
            <a:ext cx="12192000" cy="635092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1">
                  <a:lumMod val="6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57F41-189D-CBD9-5CD3-65A240E81A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4000"/>
          </a:blip>
          <a:stretch>
            <a:fillRect/>
          </a:stretch>
        </p:blipFill>
        <p:spPr>
          <a:xfrm>
            <a:off x="0" y="4856663"/>
            <a:ext cx="12192000" cy="721033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FF81C50-0721-D524-08E9-0CF43E79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2425" y="2011045"/>
            <a:ext cx="4570445" cy="6627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78A547-2E98-701D-A6B7-EFBA35DFC5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534887" y="975801"/>
            <a:ext cx="4334690" cy="4241379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712DE4B-A846-8A61-524B-7CB0214D2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2424" y="2673826"/>
            <a:ext cx="4570445" cy="17881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ts val="2600"/>
              </a:lnSpc>
              <a:buNone/>
              <a:defRPr sz="1800">
                <a:solidFill>
                  <a:schemeClr val="bg2"/>
                </a:solidFill>
              </a:defRPr>
            </a:lvl1pPr>
            <a:lvl2pPr>
              <a:lnSpc>
                <a:spcPts val="2600"/>
              </a:lnSpc>
              <a:buNone/>
              <a:defRPr sz="2000"/>
            </a:lvl2pPr>
            <a:lvl3pPr>
              <a:lnSpc>
                <a:spcPts val="2600"/>
              </a:lnSpc>
              <a:buNone/>
              <a:defRPr sz="1800"/>
            </a:lvl3pPr>
            <a:lvl4pPr>
              <a:lnSpc>
                <a:spcPts val="2600"/>
              </a:lnSpc>
              <a:buNone/>
              <a:defRPr sz="1600"/>
            </a:lvl4pPr>
            <a:lvl5pPr>
              <a:lnSpc>
                <a:spcPts val="2600"/>
              </a:lnSpc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6C6AB4-CE7F-0B09-10ED-4D614AC3F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7648" t="35264" r="33370" b="8655"/>
          <a:stretch>
            <a:fillRect/>
          </a:stretch>
        </p:blipFill>
        <p:spPr>
          <a:xfrm>
            <a:off x="10159271" y="0"/>
            <a:ext cx="2032729" cy="118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15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2FFA2-83F2-F0FB-4F0B-1F7642894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90" y="365125"/>
            <a:ext cx="571811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E988DF5-FACC-AACC-E68E-44B69FA0F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690" y="1825625"/>
            <a:ext cx="571811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FCDCB759-BD51-5878-25BE-E4CF75B3A1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5136776" cy="6762308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21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A795541-C3AE-85DA-9B01-56075E638A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89539" y="0"/>
            <a:ext cx="7002461" cy="6183517"/>
          </a:xfrm>
          <a:prstGeom prst="rect">
            <a:avLst/>
          </a:prstGeom>
          <a:solidFill>
            <a:schemeClr val="bg1">
              <a:lumMod val="85000"/>
              <a:alpha val="14023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8E9ABB75-D4CD-EFC5-26DF-9E771538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282" y="365125"/>
            <a:ext cx="3872574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D5F6D7A-F9D6-E4E6-9E96-6D887753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82" y="1825625"/>
            <a:ext cx="3872574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CF0CC61-D2D4-15AE-0045-6CC51BF53F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4617267"/>
            <a:ext cx="3763963" cy="1059633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2800">
                <a:solidFill>
                  <a:schemeClr val="bg1"/>
                </a:solidFill>
              </a:defRPr>
            </a:lvl1pPr>
            <a:lvl2pPr>
              <a:buNone/>
              <a:defRPr sz="2800"/>
            </a:lvl2pPr>
            <a:lvl3pPr>
              <a:buNone/>
              <a:defRPr sz="2800"/>
            </a:lvl3pPr>
            <a:lvl4pPr>
              <a:buNone/>
              <a:defRPr sz="2800"/>
            </a:lvl4pPr>
            <a:lvl5pPr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61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AB022626-4E7C-84FA-FB04-DBF5A6C56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573674"/>
            <a:ext cx="10553700" cy="907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0632D57-4B97-E59C-E48D-B2E146A5B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481328"/>
            <a:ext cx="10553700" cy="46956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ts val="2600"/>
              </a:lnSpc>
              <a:defRPr sz="2400"/>
            </a:lvl1pPr>
            <a:lvl2pPr>
              <a:lnSpc>
                <a:spcPts val="2600"/>
              </a:lnSpc>
              <a:defRPr sz="2000"/>
            </a:lvl2pPr>
            <a:lvl3pPr>
              <a:lnSpc>
                <a:spcPts val="2600"/>
              </a:lnSpc>
              <a:defRPr sz="18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24292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Content 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AE851F-9709-74F1-A2FC-A87932784B7F}"/>
              </a:ext>
            </a:extLst>
          </p:cNvPr>
          <p:cNvSpPr/>
          <p:nvPr userDrawn="1"/>
        </p:nvSpPr>
        <p:spPr>
          <a:xfrm>
            <a:off x="0" y="0"/>
            <a:ext cx="10942151" cy="939566"/>
          </a:xfrm>
          <a:prstGeom prst="rect">
            <a:avLst/>
          </a:prstGeom>
          <a:solidFill>
            <a:srgbClr val="318E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5FDE46-0277-AC3C-BC48-2F0FEA3F98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rgbClr val="2399BB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1" b="22614" l="67900" r="99948">
                        <a14:foregroundMark x1="76446" y1="3522" x2="76446" y2="3522"/>
                        <a14:foregroundMark x1="98958" y1="20667" x2="98958" y2="20667"/>
                        <a14:foregroundMark x1="72694" y1="1205" x2="72694" y2="1205"/>
                        <a14:foregroundMark x1="80250" y1="1297" x2="80250" y2="1297"/>
                        <a14:foregroundMark x1="89265" y1="6395" x2="89265" y2="6395"/>
                        <a14:foregroundMark x1="85149" y1="2595" x2="85149" y2="2595"/>
                        <a14:foregroundMark x1="88327" y1="2224" x2="88327" y2="2224"/>
                        <a14:foregroundMark x1="90464" y1="1761" x2="90464" y2="1761"/>
                        <a14:foregroundMark x1="94789" y1="1390" x2="94789" y2="1390"/>
                        <a14:foregroundMark x1="97499" y1="1483" x2="97499" y2="1483"/>
                        <a14:foregroundMark x1="98697" y1="6673" x2="98697" y2="6673"/>
                        <a14:foregroundMark x1="98749" y1="11863" x2="98749" y2="11863"/>
                        <a14:foregroundMark x1="96978" y1="12975" x2="96978" y2="12975"/>
                        <a14:foregroundMark x1="94320" y1="11214" x2="94320" y2="11214"/>
                        <a14:foregroundMark x1="91350" y1="9546" x2="91350" y2="9546"/>
                        <a14:foregroundMark x1="92600" y1="7970" x2="92600" y2="7970"/>
                        <a14:foregroundMark x1="92392" y1="5375" x2="92392" y2="5375"/>
                        <a14:foregroundMark x1="94059" y1="6487" x2="94059" y2="6487"/>
                        <a14:foregroundMark x1="95987" y1="7414" x2="95987" y2="7414"/>
                        <a14:foregroundMark x1="96769" y1="5097" x2="96769" y2="5097"/>
                        <a14:foregroundMark x1="98020" y1="4541" x2="98020" y2="4541"/>
                        <a14:foregroundMark x1="98645" y1="9453" x2="98645" y2="9453"/>
                        <a14:foregroundMark x1="99010" y1="13716" x2="99010" y2="13716"/>
                        <a14:foregroundMark x1="99166" y1="16867" x2="99166" y2="16867"/>
                        <a14:foregroundMark x1="99166" y1="17424" x2="82699" y2="4171"/>
                        <a14:foregroundMark x1="82699" y1="4171" x2="94320" y2="2317"/>
                        <a14:foregroundMark x1="94320" y1="2317" x2="99010" y2="4171"/>
                        <a14:foregroundMark x1="99010" y1="4171" x2="99948" y2="16867"/>
                        <a14:foregroundMark x1="99479" y1="22614" x2="72694" y2="556"/>
                        <a14:foregroundMark x1="72694" y1="556" x2="96352" y2="12975"/>
                        <a14:foregroundMark x1="96352" y1="12975" x2="99375" y2="21038"/>
                        <a14:foregroundMark x1="99375" y1="21038" x2="99948" y2="20297"/>
                        <a14:foregroundMark x1="89422" y1="7136" x2="80459" y2="4912"/>
                        <a14:foregroundMark x1="80459" y1="4912" x2="97499" y2="18443"/>
                        <a14:foregroundMark x1="97499" y1="18443" x2="91402" y2="8341"/>
                        <a14:foregroundMark x1="91402" y1="8341" x2="89317" y2="6951"/>
                        <a14:foregroundMark x1="97447" y1="10843" x2="93382" y2="10380"/>
                        <a14:foregroundMark x1="93382" y1="10380" x2="89838" y2="4634"/>
                        <a14:foregroundMark x1="89838" y1="4634" x2="94216" y2="2502"/>
                        <a14:foregroundMark x1="94216" y1="2502" x2="97968" y2="6395"/>
                        <a14:foregroundMark x1="97968" y1="6395" x2="96978" y2="11214"/>
                        <a14:foregroundMark x1="98385" y1="3800" x2="90412" y2="5097"/>
                        <a14:foregroundMark x1="90412" y1="5097" x2="95727" y2="12326"/>
                        <a14:foregroundMark x1="95727" y1="12326" x2="99114" y2="4541"/>
                        <a14:foregroundMark x1="99114" y1="4541" x2="98697" y2="3614"/>
                        <a14:foregroundMark x1="98280" y1="4541" x2="91350" y2="3614"/>
                        <a14:foregroundMark x1="91350" y1="3614" x2="93538" y2="11214"/>
                        <a14:foregroundMark x1="93538" y1="11214" x2="98437" y2="9917"/>
                        <a14:foregroundMark x1="98437" y1="9917" x2="98437" y2="3892"/>
                        <a14:foregroundMark x1="94268" y1="7970" x2="94268" y2="7970"/>
                        <a14:foregroundMark x1="95154" y1="6487" x2="95154" y2="6487"/>
                        <a14:foregroundMark x1="95050" y1="7414" x2="95050" y2="7414"/>
                        <a14:foregroundMark x1="94997" y1="9175" x2="94997" y2="9175"/>
                        <a14:foregroundMark x1="95050" y1="5283" x2="95050" y2="5283"/>
                        <a14:foregroundMark x1="95571" y1="5190" x2="95571" y2="5190"/>
                        <a14:foregroundMark x1="96456" y1="7414" x2="96456" y2="7414"/>
                        <a14:foregroundMark x1="95102" y1="16033" x2="95102" y2="16033"/>
                        <a14:foregroundMark x1="99635" y1="18999" x2="99635" y2="18999"/>
                        <a14:foregroundMark x1="75404" y1="1205" x2="75404" y2="1205"/>
                        <a14:foregroundMark x1="74049" y1="371" x2="74049" y2="371"/>
                      </a14:backgroundRemoval>
                    </a14:imgEffect>
                  </a14:imgLayer>
                </a14:imgProps>
              </a:ext>
            </a:extLst>
          </a:blip>
          <a:srcRect l="64546" b="74796"/>
          <a:stretch>
            <a:fillRect/>
          </a:stretch>
        </p:blipFill>
        <p:spPr>
          <a:xfrm>
            <a:off x="7869382" y="1390"/>
            <a:ext cx="4322618" cy="17278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0"/>
            <a:ext cx="9875352" cy="939566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799" y="1729191"/>
            <a:ext cx="10058401" cy="4850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8A8B314-2226-1E8F-3336-E04314BA4553}"/>
              </a:ext>
            </a:extLst>
          </p:cNvPr>
          <p:cNvSpPr/>
          <p:nvPr userDrawn="1"/>
        </p:nvSpPr>
        <p:spPr bwMode="ltGray">
          <a:xfrm>
            <a:off x="11628677" y="6358268"/>
            <a:ext cx="348347" cy="35587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3F1713D-724C-EF92-51AB-0F67440DD174}"/>
              </a:ext>
            </a:extLst>
          </p:cNvPr>
          <p:cNvSpPr txBox="1">
            <a:spLocks/>
          </p:cNvSpPr>
          <p:nvPr userDrawn="1"/>
        </p:nvSpPr>
        <p:spPr bwMode="invGray">
          <a:xfrm>
            <a:off x="11628677" y="6324711"/>
            <a:ext cx="365125" cy="365125"/>
          </a:xfrm>
          <a:prstGeom prst="rect">
            <a:avLst/>
          </a:prstGeom>
        </p:spPr>
        <p:txBody>
          <a:bodyPr vert="horz" lIns="27432" tIns="45720" rIns="27432" bIns="45720" rtlCol="0" anchor="b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2">
                    <a:lumMod val="60000"/>
                    <a:lumOff val="40000"/>
                  </a:schemeClr>
                </a:solidFill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F08F63-ED02-406C-9432-F3661D040FC6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61E51CD-B188-2E2B-30D2-113547B4CEF6}"/>
              </a:ext>
            </a:extLst>
          </p:cNvPr>
          <p:cNvSpPr/>
          <p:nvPr userDrawn="1"/>
        </p:nvSpPr>
        <p:spPr>
          <a:xfrm>
            <a:off x="72828" y="6182315"/>
            <a:ext cx="539567" cy="397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2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CDDF10-AE78-FFF7-9016-47E71B432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59787-A419-7F01-CB69-A0BC1FC45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35AB5-887A-9C71-D7D6-652A7022A6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6636FC-4B20-4C4A-B1D6-2F224F5060C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821C5-2C3D-503C-669E-23D01C8E7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70C9-76D2-4E0B-E680-44321D0F5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4C76D-B138-4BB4-8025-E30D32521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5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D1A434-AB48-2DCF-AA7F-9D9AD57D58E5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 l="709" t="8072" r="657" b="10956"/>
          <a:stretch>
            <a:fillRect/>
          </a:stretch>
        </p:blipFill>
        <p:spPr>
          <a:xfrm>
            <a:off x="0" y="6752168"/>
            <a:ext cx="12192000" cy="10583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DA084-9007-EF0D-C676-3580D932500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712697" y="6309971"/>
            <a:ext cx="365125" cy="384948"/>
          </a:xfrm>
          <a:prstGeom prst="rect">
            <a:avLst/>
          </a:prstGeom>
        </p:spPr>
        <p:txBody>
          <a:bodyPr vert="horz" lIns="27432" tIns="45720" rIns="27432" bIns="45720" rtlCol="0" anchor="b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2">
                    <a:lumMod val="60000"/>
                    <a:lumOff val="40000"/>
                  </a:schemeClr>
                </a:solidFill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F08F63-ED02-406C-9432-F3661D040FC6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880FD0-955B-B251-B895-9C4B72ABF607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rcRect l="699" t="36390" r="25735" b="1831"/>
          <a:stretch>
            <a:fillRect/>
          </a:stretch>
        </p:blipFill>
        <p:spPr>
          <a:xfrm>
            <a:off x="10200021" y="12879"/>
            <a:ext cx="2017737" cy="13136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4C4B0B-D61A-845B-D75D-D34F48524E06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0824258" y="6282794"/>
            <a:ext cx="819752" cy="46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1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1.xml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gif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1A5B5-AB12-C278-9512-DBBD81634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224" y="1545636"/>
            <a:ext cx="10881360" cy="2572893"/>
          </a:xfrm>
        </p:spPr>
        <p:txBody>
          <a:bodyPr>
            <a:normAutofit/>
          </a:bodyPr>
          <a:lstStyle/>
          <a:p>
            <a:r>
              <a:rPr lang="en-US" b="1" dirty="0"/>
              <a:t>New Mexico Transmission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5732E1-20EA-5E2A-FE1F-83A5EB4B7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6152" y="4311355"/>
            <a:ext cx="9747504" cy="1538140"/>
          </a:xfrm>
        </p:spPr>
        <p:txBody>
          <a:bodyPr>
            <a:normAutofit/>
          </a:bodyPr>
          <a:lstStyle/>
          <a:p>
            <a:r>
              <a:rPr lang="en-US" sz="2800" dirty="0"/>
              <a:t>Commissioner Greg Nibert</a:t>
            </a:r>
          </a:p>
          <a:p>
            <a:r>
              <a:rPr lang="en-US" sz="2800" dirty="0"/>
              <a:t>The Energy Council</a:t>
            </a:r>
          </a:p>
          <a:p>
            <a:r>
              <a:rPr lang="en-US" sz="2800" dirty="0"/>
              <a:t>2026 Annual Meeting</a:t>
            </a:r>
          </a:p>
        </p:txBody>
      </p:sp>
      <p:pic>
        <p:nvPicPr>
          <p:cNvPr id="4" name="Picture 3" descr="Home - NM PRC">
            <a:extLst>
              <a:ext uri="{FF2B5EF4-FFF2-40B4-BE49-F238E27FC236}">
                <a16:creationId xmlns:a16="http://schemas.microsoft.com/office/drawing/2014/main" id="{790A2B25-7785-B341-08F3-95A99D176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13" y="155385"/>
            <a:ext cx="3070387" cy="847427"/>
          </a:xfrm>
          <a:prstGeom prst="rect">
            <a:avLst/>
          </a:prstGeom>
        </p:spPr>
      </p:pic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415B23EA-7B69-53CA-DD15-56131584C6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78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AE268-B7A2-AEC2-C0FC-3F7EE3EA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1930s Westinghouse Electric Generator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No photo description available.">
            <a:extLst>
              <a:ext uri="{FF2B5EF4-FFF2-40B4-BE49-F238E27FC236}">
                <a16:creationId xmlns:a16="http://schemas.microsoft.com/office/drawing/2014/main" id="{F137261D-F0D0-F20C-2FE0-53F425F7F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907" r="-1" b="533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7991982D-25C3-6ECD-950F-931AC512E6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51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8F142-2584-705B-6C70-86E4975B8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2C2C2C"/>
                </a:solidFill>
              </a:rPr>
              <a:t>Coal Fired Electrical Generation Facility </a:t>
            </a: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8" descr="Photo of Plant X">
            <a:extLst>
              <a:ext uri="{FF2B5EF4-FFF2-40B4-BE49-F238E27FC236}">
                <a16:creationId xmlns:a16="http://schemas.microsoft.com/office/drawing/2014/main" id="{3D47C1DF-66D2-AC30-5CA5-D963A62D4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45" r="13606" b="-1"/>
          <a:stretch>
            <a:fillRect/>
          </a:stretch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D500FB71-D447-BE16-5367-9A1B93FD8C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16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A835B8-82C9-F8B7-E6EC-F282DED4ED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50000"/>
          </a:blip>
          <a:srcRect r="25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C9F51E-5401-8F99-8D02-63B7010E0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</a:rPr>
              <a:t>    Copper coils spin around a rotor or stator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730B7C65-7AFB-588F-E78B-42F1CC2280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62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Hydropower explained - U.S. Energy Information ...">
            <a:extLst>
              <a:ext uri="{FF2B5EF4-FFF2-40B4-BE49-F238E27FC236}">
                <a16:creationId xmlns:a16="http://schemas.microsoft.com/office/drawing/2014/main" id="{9D2BBFBA-D441-0DC7-28AC-715106A0C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029" y="643467"/>
            <a:ext cx="7477941" cy="5571066"/>
          </a:xfrm>
          <a:prstGeom prst="rect">
            <a:avLst/>
          </a:prstGeom>
        </p:spPr>
      </p:pic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AF239CC1-33A8-1CDC-9ABE-DAF2398DC9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31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741C9-181F-8AA1-34E2-357750C8A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033"/>
          </a:xfrm>
        </p:spPr>
        <p:txBody>
          <a:bodyPr/>
          <a:lstStyle/>
          <a:p>
            <a:pPr algn="ctr"/>
            <a:r>
              <a:rPr lang="en-US" dirty="0"/>
              <a:t>Eastern, Western and ERCOT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7681D97-0E26-AF38-5CC7-0868CD535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3708" y="1283902"/>
            <a:ext cx="8964583" cy="4995887"/>
          </a:xfrm>
          <a:prstGeom prst="rect">
            <a:avLst/>
          </a:prstGeom>
        </p:spPr>
      </p:pic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72844391-DD50-C473-DBF6-57C89E10E8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7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ED71C-1903-C698-B47B-BFE5AF525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0AE4-3093-DDB4-F8DE-5AE8FAE7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411" y="0"/>
            <a:ext cx="6139178" cy="954431"/>
          </a:xfrm>
        </p:spPr>
        <p:txBody>
          <a:bodyPr>
            <a:normAutofit/>
          </a:bodyPr>
          <a:lstStyle/>
          <a:p>
            <a:r>
              <a:rPr lang="en-US" dirty="0" err="1"/>
              <a:t>Megawatthours</a:t>
            </a:r>
            <a:r>
              <a:rPr lang="en-US" dirty="0"/>
              <a:t> Sold in US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31A6B6-16CF-E83B-2319-EA40118F33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869133"/>
              </p:ext>
            </p:extLst>
          </p:nvPr>
        </p:nvGraphicFramePr>
        <p:xfrm>
          <a:off x="138545" y="954431"/>
          <a:ext cx="3713019" cy="1262295"/>
        </p:xfrm>
        <a:graphic>
          <a:graphicData uri="http://schemas.openxmlformats.org/drawingml/2006/table">
            <a:tbl>
              <a:tblPr/>
              <a:tblGrid>
                <a:gridCol w="3713019">
                  <a:extLst>
                    <a:ext uri="{9D8B030D-6E8A-4147-A177-3AD203B41FA5}">
                      <a16:colId xmlns:a16="http://schemas.microsoft.com/office/drawing/2014/main" val="3216313770"/>
                    </a:ext>
                  </a:extLst>
                </a:gridCol>
              </a:tblGrid>
              <a:tr h="126229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b="1" i="1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(In Thousand </a:t>
                      </a:r>
                      <a:r>
                        <a:rPr lang="en-US" b="1" i="1" dirty="0" err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Megawatthours</a:t>
                      </a:r>
                      <a:r>
                        <a:rPr lang="en-US" b="1" i="1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  <a:p>
                      <a:pPr algn="l" fontAlgn="t">
                        <a:buNone/>
                      </a:pPr>
                      <a:endParaRPr lang="en-US" b="1" i="1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buNone/>
                      </a:pPr>
                      <a:r>
                        <a:rPr lang="en-US" b="1" i="1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US Energy Information Administration</a:t>
                      </a:r>
                    </a:p>
                  </a:txBody>
                  <a:tcPr marL="95250" marR="95250" marT="57150" marB="476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444656"/>
                  </a:ext>
                </a:extLst>
              </a:tr>
            </a:tbl>
          </a:graphicData>
        </a:graphic>
      </p:graphicFrame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E00FABBB-8030-8F14-8883-DD0A8A9A9B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8CDF45-8D54-4384-79FA-E705063B5B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269962"/>
              </p:ext>
            </p:extLst>
          </p:nvPr>
        </p:nvGraphicFramePr>
        <p:xfrm>
          <a:off x="3971635" y="954431"/>
          <a:ext cx="4285673" cy="5196987"/>
        </p:xfrm>
        <a:graphic>
          <a:graphicData uri="http://schemas.openxmlformats.org/drawingml/2006/table">
            <a:tbl>
              <a:tblPr/>
              <a:tblGrid>
                <a:gridCol w="612239">
                  <a:extLst>
                    <a:ext uri="{9D8B030D-6E8A-4147-A177-3AD203B41FA5}">
                      <a16:colId xmlns:a16="http://schemas.microsoft.com/office/drawing/2014/main" val="2246006968"/>
                    </a:ext>
                  </a:extLst>
                </a:gridCol>
                <a:gridCol w="612239">
                  <a:extLst>
                    <a:ext uri="{9D8B030D-6E8A-4147-A177-3AD203B41FA5}">
                      <a16:colId xmlns:a16="http://schemas.microsoft.com/office/drawing/2014/main" val="2375302512"/>
                    </a:ext>
                  </a:extLst>
                </a:gridCol>
                <a:gridCol w="612239">
                  <a:extLst>
                    <a:ext uri="{9D8B030D-6E8A-4147-A177-3AD203B41FA5}">
                      <a16:colId xmlns:a16="http://schemas.microsoft.com/office/drawing/2014/main" val="128508472"/>
                    </a:ext>
                  </a:extLst>
                </a:gridCol>
                <a:gridCol w="612239">
                  <a:extLst>
                    <a:ext uri="{9D8B030D-6E8A-4147-A177-3AD203B41FA5}">
                      <a16:colId xmlns:a16="http://schemas.microsoft.com/office/drawing/2014/main" val="3427877456"/>
                    </a:ext>
                  </a:extLst>
                </a:gridCol>
                <a:gridCol w="612239">
                  <a:extLst>
                    <a:ext uri="{9D8B030D-6E8A-4147-A177-3AD203B41FA5}">
                      <a16:colId xmlns:a16="http://schemas.microsoft.com/office/drawing/2014/main" val="3991515234"/>
                    </a:ext>
                  </a:extLst>
                </a:gridCol>
                <a:gridCol w="612239">
                  <a:extLst>
                    <a:ext uri="{9D8B030D-6E8A-4147-A177-3AD203B41FA5}">
                      <a16:colId xmlns:a16="http://schemas.microsoft.com/office/drawing/2014/main" val="3328575979"/>
                    </a:ext>
                  </a:extLst>
                </a:gridCol>
                <a:gridCol w="612239">
                  <a:extLst>
                    <a:ext uri="{9D8B030D-6E8A-4147-A177-3AD203B41FA5}">
                      <a16:colId xmlns:a16="http://schemas.microsoft.com/office/drawing/2014/main" val="3082699692"/>
                    </a:ext>
                  </a:extLst>
                </a:gridCol>
              </a:tblGrid>
              <a:tr h="545743">
                <a:tc>
                  <a:txBody>
                    <a:bodyPr/>
                    <a:lstStyle/>
                    <a:p>
                      <a:pPr marL="0" marR="0" algn="l" fontAlgn="b">
                        <a:buNone/>
                      </a:pPr>
                      <a:r>
                        <a:rPr lang="en-US" sz="700" b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Year</a:t>
                      </a:r>
                    </a:p>
                  </a:txBody>
                  <a:tcPr marL="36364" marR="36364" marT="18182" marB="18182" anchor="b">
                    <a:lnL w="9525" cap="flat" cmpd="sng" algn="ctr">
                      <a:solidFill>
                        <a:srgbClr val="BABA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ABA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ABA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6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buNone/>
                      </a:pPr>
                      <a:r>
                        <a:rPr lang="en-US" sz="700" b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Residential</a:t>
                      </a:r>
                    </a:p>
                  </a:txBody>
                  <a:tcPr marL="36364" marR="36364" marT="18182" marB="18182" anchor="b">
                    <a:lnL w="9525" cap="flat" cmpd="sng" algn="ctr">
                      <a:solidFill>
                        <a:srgbClr val="BABA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8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8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08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buNone/>
                      </a:pPr>
                      <a:r>
                        <a:rPr lang="en-US" sz="700" b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Commercial</a:t>
                      </a:r>
                    </a:p>
                  </a:txBody>
                  <a:tcPr marL="36364" marR="36364" marT="18182" marB="18182" anchor="b">
                    <a:lnL w="9525" cap="flat" cmpd="sng" algn="ctr">
                      <a:solidFill>
                        <a:srgbClr val="608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1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1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buNone/>
                      </a:pPr>
                      <a:r>
                        <a:rPr lang="en-US" sz="700" b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Industrial</a:t>
                      </a:r>
                    </a:p>
                  </a:txBody>
                  <a:tcPr marL="36364" marR="36364" marT="18182" marB="18182" anchor="b">
                    <a:lnL w="9525" cap="flat" cmpd="sng" algn="ctr">
                      <a:solidFill>
                        <a:srgbClr val="001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5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5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05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buNone/>
                      </a:pPr>
                      <a:r>
                        <a:rPr lang="en-US" sz="700" b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Transportation</a:t>
                      </a:r>
                    </a:p>
                  </a:txBody>
                  <a:tcPr marL="36364" marR="36364" marT="18182" marB="18182" anchor="b">
                    <a:lnL w="9525" cap="flat" cmpd="sng" algn="ctr">
                      <a:solidFill>
                        <a:srgbClr val="205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1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1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1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buNone/>
                      </a:pPr>
                      <a:r>
                        <a:rPr lang="en-US" sz="700" b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Other</a:t>
                      </a:r>
                    </a:p>
                  </a:txBody>
                  <a:tcPr marL="36364" marR="36364" marT="18182" marB="18182" anchor="b">
                    <a:lnL w="9525" cap="flat" cmpd="sng" algn="ctr">
                      <a:solidFill>
                        <a:srgbClr val="001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62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62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062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buNone/>
                      </a:pPr>
                      <a:r>
                        <a:rPr lang="en-US" sz="700" b="1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36364" marR="36364" marT="18182" marB="18182" anchor="b">
                    <a:lnL w="9525" cap="flat" cmpd="sng" algn="ctr">
                      <a:solidFill>
                        <a:srgbClr val="6062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2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2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2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55714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96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1,407,208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08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1,352,158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1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997,576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205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7,758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1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6062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3,764,700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802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737128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1,404,096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1,360,752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986,508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7,637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3,758,992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281011"/>
                  </a:ext>
                </a:extLst>
              </a:tr>
              <a:tr h="408174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1,411,058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1,367,191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976,715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7,497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3,762,462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098043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1,378,648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1,352,888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984,298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7,523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3,723,356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788021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1,469,093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1,381,755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1,000,673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7,665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3,859,185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655957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1,440,289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1,360,877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1,002,353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7,632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3,811,150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574805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1,464,605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1,287,440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959,082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6,548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3,717,674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582909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1,470,487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1,328,439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1,000,613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6,334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3,805,874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718847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1,509,233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1,390,873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1,020,464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6,599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3,927,169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704951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1,450,025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1,408,109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1,009,256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6,864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3,874,253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926780"/>
                  </a:ext>
                </a:extLst>
              </a:tr>
              <a:tr h="424307"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1,482,874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1,450,941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1,034,584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6,983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fontAlgn="t">
                        <a:buNone/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3,975,382</a:t>
                      </a:r>
                    </a:p>
                  </a:txBody>
                  <a:tcPr marL="36364" marR="36364" marT="21819" marB="181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ABABA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462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150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CD11BE-E4DE-51C8-9BF0-12AF476A7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086237B6-6AFB-B359-CED6-F308436E2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8053"/>
          <a:stretch>
            <a:fillRect/>
          </a:stretch>
        </p:blipFill>
        <p:spPr>
          <a:xfrm>
            <a:off x="286327" y="195941"/>
            <a:ext cx="11600874" cy="499757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E76F6F3-F5F0-B26D-1B63-73AD0299B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5193518"/>
            <a:ext cx="12207200" cy="123363"/>
            <a:chOff x="-5025" y="6737718"/>
            <a:chExt cx="12207200" cy="12336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BC84BA2-BCC1-89D4-5592-8B2364E6B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9C4FA24-7C12-A16B-31C2-89175017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886D71B6-0A45-808A-CAFE-DBB3C3D869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C36CF92-6E86-F2E0-8C87-44D27A88BD0D}"/>
              </a:ext>
            </a:extLst>
          </p:cNvPr>
          <p:cNvSpPr txBox="1"/>
          <p:nvPr/>
        </p:nvSpPr>
        <p:spPr>
          <a:xfrm>
            <a:off x="0" y="6596390"/>
            <a:ext cx="10950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Image taken from the U.S. Energy Information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464091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BBBC4F-0EB5-C669-2596-4A9C8309C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192" y="0"/>
            <a:ext cx="5229616" cy="6858000"/>
          </a:xfrm>
          <a:prstGeom prst="rect">
            <a:avLst/>
          </a:prstGeom>
        </p:spPr>
      </p:pic>
      <p:pic>
        <p:nvPicPr>
          <p:cNvPr id="5" name="Picture 4" descr="Home - NM PRC">
            <a:extLst>
              <a:ext uri="{FF2B5EF4-FFF2-40B4-BE49-F238E27FC236}">
                <a16:creationId xmlns:a16="http://schemas.microsoft.com/office/drawing/2014/main" id="{03E46BF7-9D71-C626-32FE-5B080063F0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75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5827C-B2B6-FB0F-695E-609CB541F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9037" y="154005"/>
            <a:ext cx="9471258" cy="1894252"/>
          </a:xfrm>
        </p:spPr>
        <p:txBody>
          <a:bodyPr>
            <a:normAutofit/>
          </a:bodyPr>
          <a:lstStyle/>
          <a:p>
            <a:r>
              <a:rPr lang="en-US" dirty="0"/>
              <a:t>View from the Top of a New</a:t>
            </a:r>
            <a:br>
              <a:rPr lang="en-US" dirty="0"/>
            </a:br>
            <a:r>
              <a:rPr lang="en-US" dirty="0"/>
              <a:t>345 kV Line Lea County, NM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057816-7A6C-5040-BA2F-F958E6AB6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4525" y="2124364"/>
            <a:ext cx="5803392" cy="427643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3B668E-203F-EE26-F03A-E9CA6E2D5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4525" y="2124364"/>
            <a:ext cx="5803392" cy="435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ome - NM PRC">
            <a:extLst>
              <a:ext uri="{FF2B5EF4-FFF2-40B4-BE49-F238E27FC236}">
                <a16:creationId xmlns:a16="http://schemas.microsoft.com/office/drawing/2014/main" id="{CA89BCCE-F1C0-9409-964D-1E45DE2EB7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76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CC3A7-23BD-6C6A-96CD-395E7CF2C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338B-B4C9-5B76-9B32-CD6F2884D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85" y="46037"/>
            <a:ext cx="8241030" cy="1325563"/>
          </a:xfrm>
        </p:spPr>
        <p:txBody>
          <a:bodyPr>
            <a:normAutofit/>
          </a:bodyPr>
          <a:lstStyle/>
          <a:p>
            <a:r>
              <a:rPr lang="en-US" dirty="0"/>
              <a:t>What is driving transmission needs?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F9265-A2E5-3926-F3A8-1F7D2EEC0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20" y="1371600"/>
            <a:ext cx="10885170" cy="4167352"/>
          </a:xfrm>
        </p:spPr>
        <p:txBody>
          <a:bodyPr>
            <a:normAutofit/>
          </a:bodyPr>
          <a:lstStyle/>
          <a:p>
            <a:r>
              <a:rPr lang="en-US" dirty="0"/>
              <a:t>Rapid load growth</a:t>
            </a:r>
          </a:p>
          <a:p>
            <a:pPr lvl="1"/>
            <a:r>
              <a:rPr lang="en-US" dirty="0"/>
              <a:t>Data centers</a:t>
            </a:r>
          </a:p>
          <a:p>
            <a:pPr lvl="1"/>
            <a:r>
              <a:rPr lang="en-US" dirty="0"/>
              <a:t>Artificial intelligence</a:t>
            </a:r>
          </a:p>
          <a:p>
            <a:pPr lvl="1"/>
            <a:r>
              <a:rPr lang="en-US" dirty="0"/>
              <a:t>Expansion of domestic manufacturing</a:t>
            </a:r>
          </a:p>
          <a:p>
            <a:pPr lvl="1"/>
            <a:r>
              <a:rPr lang="en-US" dirty="0"/>
              <a:t>Electrification of sectors that traditionally used fossil fuels</a:t>
            </a:r>
          </a:p>
          <a:p>
            <a:r>
              <a:rPr lang="en-US" dirty="0"/>
              <a:t>Reliability needs and resource adequacy</a:t>
            </a:r>
          </a:p>
          <a:p>
            <a:r>
              <a:rPr lang="en-US" dirty="0"/>
              <a:t>Aging infrastructure that needs replacement</a:t>
            </a:r>
          </a:p>
          <a:p>
            <a:r>
              <a:rPr lang="en-US" dirty="0"/>
              <a:t>Generation interconnections</a:t>
            </a:r>
          </a:p>
          <a:p>
            <a:r>
              <a:rPr lang="en-US" dirty="0"/>
              <a:t>Grid hardening and security</a:t>
            </a:r>
          </a:p>
        </p:txBody>
      </p:sp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D33336D9-4443-FEDF-14BB-A109A3669A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8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17326-484B-9033-91AC-B87C2184D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AE336-A50F-863D-0F62-407B426F2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285517"/>
            <a:ext cx="2732983" cy="1375117"/>
          </a:xfrm>
        </p:spPr>
        <p:txBody>
          <a:bodyPr>
            <a:normAutofit/>
          </a:bodyPr>
          <a:lstStyle/>
          <a:p>
            <a:r>
              <a:rPr lang="en-US" dirty="0"/>
              <a:t>Current </a:t>
            </a:r>
            <a:br>
              <a:rPr lang="en-US" dirty="0"/>
            </a:br>
            <a:r>
              <a:rPr lang="en-US" dirty="0"/>
              <a:t>Landscape</a:t>
            </a:r>
          </a:p>
        </p:txBody>
      </p:sp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2615DB05-B563-5174-01F1-1BB0362E17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6B6D92-1471-6213-3BE0-CDB3E3DD654E}"/>
              </a:ext>
            </a:extLst>
          </p:cNvPr>
          <p:cNvSpPr txBox="1"/>
          <p:nvPr/>
        </p:nvSpPr>
        <p:spPr>
          <a:xfrm>
            <a:off x="0" y="6596390"/>
            <a:ext cx="10950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Image taken from the Department of Energy’s National Transmission Needs Study Draft (July 2026)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53BB517-9631-23AA-DD4B-A57EB4502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r="4507"/>
          <a:stretch>
            <a:fillRect/>
          </a:stretch>
        </p:blipFill>
        <p:spPr>
          <a:xfrm>
            <a:off x="2921877" y="150835"/>
            <a:ext cx="8240109" cy="64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51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7544F-C66E-8884-CC2D-37FB0B3F1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93CAE-48EF-C6B0-B996-9116EBDE4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576" y="140905"/>
            <a:ext cx="9606337" cy="943111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states in the Energy Council doing?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E6BEC00-3B52-7654-EC09-B652945573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3099505"/>
              </p:ext>
            </p:extLst>
          </p:nvPr>
        </p:nvGraphicFramePr>
        <p:xfrm>
          <a:off x="389511" y="1227853"/>
          <a:ext cx="10847069" cy="4892243"/>
        </p:xfrm>
        <a:graphic>
          <a:graphicData uri="http://schemas.openxmlformats.org/drawingml/2006/table">
            <a:tbl>
              <a:tblPr/>
              <a:tblGrid>
                <a:gridCol w="2015827">
                  <a:extLst>
                    <a:ext uri="{9D8B030D-6E8A-4147-A177-3AD203B41FA5}">
                      <a16:colId xmlns:a16="http://schemas.microsoft.com/office/drawing/2014/main" val="3024600262"/>
                    </a:ext>
                  </a:extLst>
                </a:gridCol>
                <a:gridCol w="2095820">
                  <a:extLst>
                    <a:ext uri="{9D8B030D-6E8A-4147-A177-3AD203B41FA5}">
                      <a16:colId xmlns:a16="http://schemas.microsoft.com/office/drawing/2014/main" val="3007965763"/>
                    </a:ext>
                  </a:extLst>
                </a:gridCol>
                <a:gridCol w="1247893">
                  <a:extLst>
                    <a:ext uri="{9D8B030D-6E8A-4147-A177-3AD203B41FA5}">
                      <a16:colId xmlns:a16="http://schemas.microsoft.com/office/drawing/2014/main" val="2588861599"/>
                    </a:ext>
                  </a:extLst>
                </a:gridCol>
                <a:gridCol w="1759849">
                  <a:extLst>
                    <a:ext uri="{9D8B030D-6E8A-4147-A177-3AD203B41FA5}">
                      <a16:colId xmlns:a16="http://schemas.microsoft.com/office/drawing/2014/main" val="3050718517"/>
                    </a:ext>
                  </a:extLst>
                </a:gridCol>
                <a:gridCol w="2080870">
                  <a:extLst>
                    <a:ext uri="{9D8B030D-6E8A-4147-A177-3AD203B41FA5}">
                      <a16:colId xmlns:a16="http://schemas.microsoft.com/office/drawing/2014/main" val="826533920"/>
                    </a:ext>
                  </a:extLst>
                </a:gridCol>
                <a:gridCol w="1646810">
                  <a:extLst>
                    <a:ext uri="{9D8B030D-6E8A-4147-A177-3AD203B41FA5}">
                      <a16:colId xmlns:a16="http://schemas.microsoft.com/office/drawing/2014/main" val="2597531084"/>
                    </a:ext>
                  </a:extLst>
                </a:gridCol>
              </a:tblGrid>
              <a:tr h="5064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Member State/Province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Name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Anticipated In-Service Date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Length (mi)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Kilovolt (kV)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 (USD)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3203645"/>
                  </a:ext>
                </a:extLst>
              </a:tr>
              <a:tr h="269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Tande-to-Boundary Dam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68,500,000.00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61333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Wheelock-to-Boundary Dam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79,500,000.00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0598750"/>
                  </a:ext>
                </a:extLst>
              </a:tr>
              <a:tr h="16987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Potter-Crossroads-Phantom 765-kV Transmission Line Project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Potter-Crossroads: 180</a:t>
                      </a:r>
                      <a:b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Crossroads-Phantom: 150</a:t>
                      </a:r>
                      <a:b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Potter-Tecovas: 22</a:t>
                      </a:r>
                      <a:b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Phantom-Bandit: 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Potter-Crossroads: 765</a:t>
                      </a:r>
                      <a:b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Crossroads-Phantom: 765</a:t>
                      </a:r>
                      <a:b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Potter-</a:t>
                      </a:r>
                      <a:r>
                        <a:rPr lang="en-US" sz="1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Tecovas</a:t>
                      </a: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345 (3 lines)</a:t>
                      </a:r>
                      <a:b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Phantom-Bandit: 345 (3 lines)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3,600,000,000.00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549214"/>
                  </a:ext>
                </a:extLst>
              </a:tr>
              <a:tr h="4782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Potter-Beckham 345-kV Transmission Line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222,000,000.00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140943"/>
                  </a:ext>
                </a:extLst>
              </a:tr>
              <a:tr h="3159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 &amp; North Dakota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Plains Connector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6,000,000,000.00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255972"/>
                  </a:ext>
                </a:extLst>
              </a:tr>
              <a:tr h="4791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 &amp; Oklahoma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Buffalo Flats - Delaware 345 kV New Line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484,090,326.00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5951681"/>
                  </a:ext>
                </a:extLst>
              </a:tr>
              <a:tr h="3159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MidAtlantic Resiliency Link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482,706,000.00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751201"/>
                  </a:ext>
                </a:extLst>
              </a:tr>
            </a:tbl>
          </a:graphicData>
        </a:graphic>
      </p:graphicFrame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F3E52ECF-017F-6A9C-D2DE-B343BCFB2C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D990C6-0851-E619-9071-BE817FB4C060}"/>
              </a:ext>
            </a:extLst>
          </p:cNvPr>
          <p:cNvSpPr txBox="1"/>
          <p:nvPr/>
        </p:nvSpPr>
        <p:spPr>
          <a:xfrm>
            <a:off x="0" y="6596390"/>
            <a:ext cx="10950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Note: Table is not comprehensive and only highlights some projects happening in Energy Council states.</a:t>
            </a:r>
          </a:p>
        </p:txBody>
      </p:sp>
    </p:spTree>
    <p:extLst>
      <p:ext uri="{BB962C8B-B14F-4D97-AF65-F5344CB8AC3E}">
        <p14:creationId xmlns:p14="http://schemas.microsoft.com/office/powerpoint/2010/main" val="1175965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B1138-F74D-E804-A097-4B3C89CDE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557C0-A8B2-B5B6-1129-4D96C676D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370" y="115933"/>
            <a:ext cx="6271260" cy="963060"/>
          </a:xfrm>
        </p:spPr>
        <p:txBody>
          <a:bodyPr>
            <a:normAutofit/>
          </a:bodyPr>
          <a:lstStyle/>
          <a:p>
            <a:r>
              <a:rPr lang="en-US" dirty="0"/>
              <a:t>In-depth look: New Mexico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7A0655-18AB-0714-A44C-53A918C4C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235" y="1324685"/>
            <a:ext cx="5875537" cy="5118156"/>
          </a:xfrm>
        </p:spPr>
        <p:txBody>
          <a:bodyPr>
            <a:normAutofit/>
          </a:bodyPr>
          <a:lstStyle/>
          <a:p>
            <a:r>
              <a:rPr lang="en-US" sz="2600" dirty="0"/>
              <a:t>In Southeastern New Mexico there is a significant amount of load growth due electrification oil and gas production in the Permian Basin. </a:t>
            </a:r>
          </a:p>
          <a:p>
            <a:r>
              <a:rPr lang="en-US" sz="2600" dirty="0"/>
              <a:t>Southwest Power Pool selected a large-scale transmission corridor (the Potter-Crossroads-Phantom 765-kV Transmission Line Project) to provide more energy to the area.</a:t>
            </a:r>
          </a:p>
          <a:p>
            <a:r>
              <a:rPr lang="en-US" sz="2600" dirty="0">
                <a:solidFill>
                  <a:srgbClr val="000000"/>
                </a:solidFill>
              </a:rPr>
              <a:t>This line will extend from Amarillo, Texas to Portales, New Mexico and continue to the Southern part of Lea County near the Texas border.</a:t>
            </a:r>
            <a:endParaRPr lang="en-US" sz="2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400" dirty="0"/>
          </a:p>
        </p:txBody>
      </p:sp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8548DA88-AC69-E27C-26DB-59FD8757CF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77E5CB-2BB0-C518-533C-BBE14EF145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300" r="25600"/>
          <a:stretch>
            <a:fillRect/>
          </a:stretch>
        </p:blipFill>
        <p:spPr>
          <a:xfrm>
            <a:off x="6987654" y="1324684"/>
            <a:ext cx="4353636" cy="492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51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8C9AA-EB34-3F0C-6C5F-0D0A6E38B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B1BD0-2C1C-E972-4244-7586EC3CD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6621"/>
            <a:ext cx="10515600" cy="797049"/>
          </a:xfrm>
        </p:spPr>
        <p:txBody>
          <a:bodyPr>
            <a:normAutofit/>
          </a:bodyPr>
          <a:lstStyle/>
          <a:p>
            <a:r>
              <a:rPr lang="en-US" dirty="0"/>
              <a:t>Other Transmission Projects in New Mexico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9C01BB-4D84-C936-935D-857892E302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400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4A3C684-B49C-41A0-519B-93B68C262F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7500" b="12549"/>
          <a:stretch>
            <a:fillRect/>
          </a:stretch>
        </p:blipFill>
        <p:spPr>
          <a:xfrm>
            <a:off x="6435175" y="2256512"/>
            <a:ext cx="4729365" cy="3478924"/>
          </a:xfrm>
          <a:prstGeom prst="rect">
            <a:avLst/>
          </a:prstGeom>
        </p:spPr>
      </p:pic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A5EF805A-DEA8-5CB7-117C-1B580C020C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0B59E4-066A-DC5A-644D-51E2502E84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653" y="2256512"/>
            <a:ext cx="5831513" cy="32802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020376-3454-D62F-CAAD-B982BC107CD8}"/>
              </a:ext>
            </a:extLst>
          </p:cNvPr>
          <p:cNvSpPr txBox="1"/>
          <p:nvPr/>
        </p:nvSpPr>
        <p:spPr>
          <a:xfrm>
            <a:off x="1579674" y="1626522"/>
            <a:ext cx="3537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SunZia</a:t>
            </a:r>
            <a:r>
              <a:rPr lang="en-US" sz="2400" dirty="0"/>
              <a:t> Transmission 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D6A350-A708-9EDD-31B5-FC236621DD6C}"/>
              </a:ext>
            </a:extLst>
          </p:cNvPr>
          <p:cNvSpPr txBox="1"/>
          <p:nvPr/>
        </p:nvSpPr>
        <p:spPr>
          <a:xfrm>
            <a:off x="5930084" y="1332773"/>
            <a:ext cx="5739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Eastern New Mexico Connector Transmission Line Project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EC61F9-57EB-592E-46DB-ACB6B674A2FD}"/>
              </a:ext>
            </a:extLst>
          </p:cNvPr>
          <p:cNvSpPr txBox="1"/>
          <p:nvPr/>
        </p:nvSpPr>
        <p:spPr>
          <a:xfrm>
            <a:off x="1541410" y="5899017"/>
            <a:ext cx="3613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Operation Date: May 2026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D90D8A-78E1-8F0E-A1EF-8D43C4255A10}"/>
              </a:ext>
            </a:extLst>
          </p:cNvPr>
          <p:cNvSpPr txBox="1"/>
          <p:nvPr/>
        </p:nvSpPr>
        <p:spPr>
          <a:xfrm>
            <a:off x="7287183" y="5892800"/>
            <a:ext cx="3025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Operation Date: 2032</a:t>
            </a:r>
          </a:p>
        </p:txBody>
      </p:sp>
    </p:spTree>
    <p:extLst>
      <p:ext uri="{BB962C8B-B14F-4D97-AF65-F5344CB8AC3E}">
        <p14:creationId xmlns:p14="http://schemas.microsoft.com/office/powerpoint/2010/main" val="1911975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" r="3824"/>
          <a:stretch/>
        </p:blipFill>
        <p:spPr>
          <a:xfrm>
            <a:off x="-33553" y="0"/>
            <a:ext cx="12225553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9215F0-8912-302E-CD81-18D2DE9B5ED3}"/>
              </a:ext>
            </a:extLst>
          </p:cNvPr>
          <p:cNvSpPr/>
          <p:nvPr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Segoe UI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715375" y="570452"/>
            <a:ext cx="3276600" cy="939566"/>
          </a:xfrm>
        </p:spPr>
        <p:txBody>
          <a:bodyPr/>
          <a:lstStyle/>
          <a:p>
            <a:r>
              <a:rPr lang="en-US" sz="2400">
                <a:solidFill>
                  <a:schemeClr val="tx1"/>
                </a:solidFill>
              </a:rPr>
              <a:t>RTO OPERATING REGION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67823" y="1597688"/>
            <a:ext cx="3824177" cy="4850175"/>
          </a:xfrm>
        </p:spPr>
        <p:txBody>
          <a:bodyPr numCol="1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b="1" dirty="0">
                <a:solidFill>
                  <a:schemeClr val="accent2"/>
                </a:solidFill>
                <a:ea typeface="ＭＳ Ｐゴシック" charset="0"/>
                <a:cs typeface="ＭＳ Ｐゴシック" charset="-128"/>
              </a:rPr>
              <a:t>732,086 </a:t>
            </a:r>
            <a:r>
              <a:rPr lang="en-US" sz="2000" dirty="0">
                <a:ea typeface="ＭＳ Ｐゴシック" charset="0"/>
                <a:cs typeface="ＭＳ Ｐゴシック" charset="-128"/>
              </a:rPr>
              <a:t>square mile service territory</a:t>
            </a:r>
          </a:p>
          <a:p>
            <a:pPr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accent2"/>
                </a:solidFill>
                <a:ea typeface="ＭＳ Ｐゴシック" charset="0"/>
                <a:cs typeface="ＭＳ Ｐゴシック" charset="-128"/>
              </a:rPr>
              <a:t>~20 million </a:t>
            </a:r>
            <a:r>
              <a:rPr lang="en-US" sz="2000" dirty="0">
                <a:ea typeface="ＭＳ Ｐゴシック" charset="0"/>
                <a:cs typeface="ＭＳ Ｐゴシック" charset="-128"/>
              </a:rPr>
              <a:t>population served</a:t>
            </a:r>
          </a:p>
          <a:p>
            <a:pPr>
              <a:spcBef>
                <a:spcPct val="0"/>
              </a:spcBef>
              <a:defRPr/>
            </a:pPr>
            <a:r>
              <a:rPr lang="en-US" sz="2000" b="1" dirty="0">
                <a:ea typeface="ＭＳ Ｐゴシック" charset="0"/>
                <a:cs typeface="ＭＳ Ｐゴシック" charset="-128"/>
              </a:rPr>
              <a:t>East Balancing Authority</a:t>
            </a:r>
          </a:p>
          <a:p>
            <a:pPr lvl="1"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accent2"/>
                </a:solidFill>
                <a:latin typeface="Segoe UI" panose="020B0502040204020203" pitchFamily="34" charset="0"/>
                <a:ea typeface="ＭＳ Ｐゴシック" charset="0"/>
                <a:cs typeface="Segoe UI" panose="020B0502040204020203" pitchFamily="34" charset="0"/>
              </a:rPr>
              <a:t>72,979 </a:t>
            </a:r>
            <a:r>
              <a:rPr lang="en-US" sz="2000" dirty="0">
                <a:ea typeface="ＭＳ Ｐゴシック" charset="0"/>
              </a:rPr>
              <a:t>miles of transmission</a:t>
            </a:r>
          </a:p>
          <a:p>
            <a:pPr lvl="1"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accent2"/>
                </a:solidFill>
                <a:latin typeface="Segoe UI" panose="020B0502040204020203" pitchFamily="34" charset="0"/>
                <a:ea typeface="ＭＳ Ｐゴシック" charset="0"/>
                <a:cs typeface="Segoe UI" panose="020B0502040204020203" pitchFamily="34" charset="0"/>
              </a:rPr>
              <a:t>1,013</a:t>
            </a:r>
            <a:r>
              <a:rPr lang="en-US" sz="2000" dirty="0">
                <a:ea typeface="ＭＳ Ｐゴシック" charset="0"/>
                <a:cs typeface="ＭＳ Ｐゴシック" charset="-128"/>
              </a:rPr>
              <a:t> generating plants </a:t>
            </a:r>
          </a:p>
          <a:p>
            <a:pPr lvl="1"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accent2"/>
                </a:solidFill>
                <a:latin typeface="Segoe UI" panose="020B0502040204020203" pitchFamily="34" charset="0"/>
                <a:ea typeface="ＭＳ Ｐゴシック" charset="0"/>
                <a:cs typeface="Segoe UI" panose="020B0502040204020203" pitchFamily="34" charset="0"/>
              </a:rPr>
              <a:t>5,205</a:t>
            </a:r>
            <a:r>
              <a:rPr lang="en-US" sz="2000" dirty="0">
                <a:ea typeface="ＭＳ Ｐゴシック" charset="0"/>
                <a:cs typeface="ＭＳ Ｐゴシック" charset="-128"/>
              </a:rPr>
              <a:t> substations</a:t>
            </a:r>
          </a:p>
          <a:p>
            <a:pPr>
              <a:spcBef>
                <a:spcPct val="0"/>
              </a:spcBef>
              <a:defRPr/>
            </a:pPr>
            <a:r>
              <a:rPr lang="en-US" sz="2000" b="1" dirty="0">
                <a:ea typeface="ＭＳ Ｐゴシック" charset="0"/>
                <a:cs typeface="ＭＳ Ｐゴシック" charset="-128"/>
              </a:rPr>
              <a:t>West Balancing Authority</a:t>
            </a:r>
          </a:p>
          <a:p>
            <a:pPr lvl="1"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accent2"/>
                </a:solidFill>
                <a:latin typeface="Segoe UI" panose="020B0502040204020203" pitchFamily="34" charset="0"/>
                <a:ea typeface="ＭＳ Ｐゴシック" charset="0"/>
                <a:cs typeface="Segoe UI" panose="020B0502040204020203" pitchFamily="34" charset="0"/>
              </a:rPr>
              <a:t>12,552 </a:t>
            </a:r>
            <a:r>
              <a:rPr lang="en-US" sz="2000" dirty="0">
                <a:ea typeface="ＭＳ Ｐゴシック" charset="0"/>
              </a:rPr>
              <a:t>miles of transmission</a:t>
            </a:r>
          </a:p>
          <a:p>
            <a:pPr lvl="1"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accent2"/>
                </a:solidFill>
                <a:latin typeface="Segoe UI" panose="020B0502040204020203" pitchFamily="34" charset="0"/>
                <a:ea typeface="ＭＳ Ｐゴシック" charset="0"/>
                <a:cs typeface="Segoe UI" panose="020B0502040204020203" pitchFamily="34" charset="0"/>
              </a:rPr>
              <a:t>166</a:t>
            </a:r>
            <a:r>
              <a:rPr lang="en-US" sz="2000" dirty="0">
                <a:ea typeface="ＭＳ Ｐゴシック" charset="0"/>
                <a:cs typeface="ＭＳ Ｐゴシック" charset="-128"/>
              </a:rPr>
              <a:t> generating plants </a:t>
            </a:r>
          </a:p>
          <a:p>
            <a:pPr lvl="1"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accent2"/>
                </a:solidFill>
                <a:latin typeface="Segoe UI" panose="020B0502040204020203" pitchFamily="34" charset="0"/>
                <a:ea typeface="ＭＳ Ｐゴシック" charset="0"/>
                <a:cs typeface="Segoe UI" panose="020B0502040204020203" pitchFamily="34" charset="0"/>
              </a:rPr>
              <a:t>507</a:t>
            </a:r>
            <a:r>
              <a:rPr lang="en-US" sz="2000" dirty="0">
                <a:ea typeface="ＭＳ Ｐゴシック" charset="0"/>
                <a:cs typeface="ＭＳ Ｐゴシック" charset="-128"/>
              </a:rPr>
              <a:t> substations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Clr>
                <a:srgbClr val="CF102D"/>
              </a:buClr>
              <a:buNone/>
              <a:defRPr/>
            </a:pPr>
            <a:endParaRPr lang="en-US" sz="1600" dirty="0">
              <a:ea typeface="ＭＳ Ｐゴシック" charset="0"/>
              <a:cs typeface="ＭＳ Ｐゴシック" charset="-128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  <a:defRPr/>
            </a:pPr>
            <a:endParaRPr lang="en-US" sz="3600" dirty="0">
              <a:solidFill>
                <a:schemeClr val="bg1"/>
              </a:solidFill>
              <a:ea typeface="ＭＳ Ｐゴシック" charset="0"/>
              <a:cs typeface="ＭＳ Ｐゴシック" charset="-128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3EE5B62-BEED-BCD0-5FE9-C77351130A8A}"/>
              </a:ext>
            </a:extLst>
          </p:cNvPr>
          <p:cNvSpPr txBox="1">
            <a:spLocks/>
          </p:cNvSpPr>
          <p:nvPr/>
        </p:nvSpPr>
        <p:spPr>
          <a:xfrm>
            <a:off x="-33553" y="4971392"/>
            <a:ext cx="3218187" cy="1613968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In-depth look: Southwest Power Pool (SPP)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61BB8E-D5DE-31C5-284E-F3F120C581BA}"/>
              </a:ext>
            </a:extLst>
          </p:cNvPr>
          <p:cNvSpPr txBox="1"/>
          <p:nvPr/>
        </p:nvSpPr>
        <p:spPr>
          <a:xfrm>
            <a:off x="-33553" y="6585360"/>
            <a:ext cx="10950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Note: Thank you to SPP for providing the following slides discussing  the regional transmission organization.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8146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59D700-F0CF-E29A-63DA-62F4B5852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908" y="0"/>
            <a:ext cx="10149841" cy="6766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676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94BCA-AAF6-FC07-EB11-4930557E9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450429A-D2E4-3C09-1E0B-E286BD85B09E}"/>
              </a:ext>
            </a:extLst>
          </p:cNvPr>
          <p:cNvGraphicFramePr>
            <a:graphicFrameLocks/>
          </p:cNvGraphicFramePr>
          <p:nvPr/>
        </p:nvGraphicFramePr>
        <p:xfrm>
          <a:off x="0" y="1110431"/>
          <a:ext cx="9472613" cy="513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99BD2830-F199-D29E-6B7F-77E65817F8FD}"/>
              </a:ext>
            </a:extLst>
          </p:cNvPr>
          <p:cNvSpPr/>
          <p:nvPr/>
        </p:nvSpPr>
        <p:spPr>
          <a:xfrm>
            <a:off x="9657080" y="2067863"/>
            <a:ext cx="2523490" cy="604859"/>
          </a:xfrm>
          <a:prstGeom prst="wedgeRoundRectCallout">
            <a:avLst>
              <a:gd name="adj1" fmla="val -105074"/>
              <a:gd name="adj2" fmla="val 200631"/>
              <a:gd name="adj3" fmla="val 1666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2025 ITP </a:t>
            </a:r>
            <a:r>
              <a:rPr lang="en-US" sz="2400" b="1" dirty="0"/>
              <a:t>F2 Y10</a:t>
            </a:r>
            <a:endParaRPr lang="en-US" sz="2400" b="1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94AF16-A0BF-E6C3-410A-22DFC806E280}"/>
              </a:ext>
            </a:extLst>
          </p:cNvPr>
          <p:cNvSpPr txBox="1"/>
          <p:nvPr/>
        </p:nvSpPr>
        <p:spPr>
          <a:xfrm>
            <a:off x="9657080" y="3011069"/>
            <a:ext cx="25234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is now less than </a:t>
            </a:r>
            <a:endParaRPr lang="en-US" sz="1100" dirty="0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3830047D-766A-BDA5-E295-C8573634E70B}"/>
              </a:ext>
            </a:extLst>
          </p:cNvPr>
          <p:cNvSpPr/>
          <p:nvPr/>
        </p:nvSpPr>
        <p:spPr>
          <a:xfrm>
            <a:off x="9708198" y="3318846"/>
            <a:ext cx="2482850" cy="627235"/>
          </a:xfrm>
          <a:prstGeom prst="wedgeRoundRectCallout">
            <a:avLst>
              <a:gd name="adj1" fmla="val -215757"/>
              <a:gd name="adj2" fmla="val -30013"/>
              <a:gd name="adj3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2026 ITP </a:t>
            </a:r>
            <a:r>
              <a:rPr lang="en-US" sz="2400" b="1">
                <a:solidFill>
                  <a:sysClr val="windowText" lastClr="000000"/>
                </a:solidFill>
              </a:rPr>
              <a:t>F1</a:t>
            </a:r>
            <a:r>
              <a:rPr lang="en-US" sz="2400">
                <a:solidFill>
                  <a:sysClr val="windowText" lastClr="000000"/>
                </a:solidFill>
              </a:rPr>
              <a:t> </a:t>
            </a:r>
            <a:r>
              <a:rPr lang="en-US" sz="2400" b="1">
                <a:solidFill>
                  <a:sysClr val="windowText" lastClr="000000"/>
                </a:solidFill>
              </a:rPr>
              <a:t>Y5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B67ED-9EC8-AD31-9BB2-A87E9260028F}"/>
              </a:ext>
            </a:extLst>
          </p:cNvPr>
          <p:cNvSpPr txBox="1"/>
          <p:nvPr/>
        </p:nvSpPr>
        <p:spPr>
          <a:xfrm>
            <a:off x="9636760" y="1796273"/>
            <a:ext cx="25031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The GW peak we saw in</a:t>
            </a:r>
            <a:endParaRPr lang="en-US" sz="1400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78B0B99-1FF4-9EBE-C695-1E69BA956546}"/>
              </a:ext>
            </a:extLst>
          </p:cNvPr>
          <p:cNvSpPr/>
          <p:nvPr/>
        </p:nvSpPr>
        <p:spPr>
          <a:xfrm>
            <a:off x="9667239" y="4683324"/>
            <a:ext cx="2482850" cy="553993"/>
          </a:xfrm>
          <a:prstGeom prst="wedgeRoundRectCallout">
            <a:avLst>
              <a:gd name="adj1" fmla="val -81573"/>
              <a:gd name="adj2" fmla="val -173378"/>
              <a:gd name="adj3" fmla="val 16667"/>
            </a:avLst>
          </a:prstGeom>
          <a:solidFill>
            <a:srgbClr val="045A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2027 ITP </a:t>
            </a:r>
            <a:r>
              <a:rPr lang="en-US" sz="2400" b="1"/>
              <a:t>BR Y10</a:t>
            </a:r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A5E01E-FC82-6886-C2B7-C381A4CE0F68}"/>
              </a:ext>
            </a:extLst>
          </p:cNvPr>
          <p:cNvSpPr txBox="1"/>
          <p:nvPr/>
        </p:nvSpPr>
        <p:spPr>
          <a:xfrm>
            <a:off x="9821225" y="4160104"/>
            <a:ext cx="25234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and almost </a:t>
            </a:r>
          </a:p>
          <a:p>
            <a:pPr algn="ctr"/>
            <a:r>
              <a:rPr lang="en-US" sz="1400" i="1" dirty="0"/>
              <a:t>equivalent to</a:t>
            </a:r>
            <a:endParaRPr lang="en-US" sz="11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4270F5C-957D-5877-747D-35F24B547A9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9566"/>
          </a:xfrm>
          <a:prstGeom prst="rect">
            <a:avLst/>
          </a:prstGeom>
          <a:solidFill>
            <a:srgbClr val="6A478D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3200" kern="1200" cap="all" baseline="0">
                <a:solidFill>
                  <a:srgbClr val="2A363B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 panose="020B0A02040204020203" pitchFamily="34" charset="0"/>
                <a:ea typeface="Segoe UI Black" panose="020B0A02040204020203" pitchFamily="34" charset="0"/>
              </a:rPr>
              <a:t>SPP’s PEAK Load may double in 5-10 years</a:t>
            </a:r>
          </a:p>
        </p:txBody>
      </p:sp>
    </p:spTree>
    <p:extLst>
      <p:ext uri="{BB962C8B-B14F-4D97-AF65-F5344CB8AC3E}">
        <p14:creationId xmlns:p14="http://schemas.microsoft.com/office/powerpoint/2010/main" val="3753075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9815-CFBB-6E97-77D9-3BA8089AE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35B447-A992-EBB0-7E6F-B45CECD5B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5DA55C-2581-2CAA-5682-F28CE1966E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452" y="0"/>
            <a:ext cx="12192000" cy="6804626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69157137-68DC-D1EE-6A83-53921EA86776}"/>
              </a:ext>
            </a:extLst>
          </p:cNvPr>
          <p:cNvSpPr/>
          <p:nvPr/>
        </p:nvSpPr>
        <p:spPr>
          <a:xfrm>
            <a:off x="5813857" y="5077522"/>
            <a:ext cx="1746669" cy="541393"/>
          </a:xfrm>
          <a:prstGeom prst="wedgeRoundRectCallout">
            <a:avLst>
              <a:gd name="adj1" fmla="val 48738"/>
              <a:gd name="adj2" fmla="val 101732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363B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2024 ITP 765 kV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A363B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(Approved)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A363B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DA4C773C-6916-FD27-4DFF-AE48C7EA7F9E}"/>
              </a:ext>
            </a:extLst>
          </p:cNvPr>
          <p:cNvSpPr/>
          <p:nvPr/>
        </p:nvSpPr>
        <p:spPr>
          <a:xfrm>
            <a:off x="9627220" y="5214403"/>
            <a:ext cx="1806497" cy="481920"/>
          </a:xfrm>
          <a:prstGeom prst="wedgeRoundRectCallout">
            <a:avLst>
              <a:gd name="adj1" fmla="val -90939"/>
              <a:gd name="adj2" fmla="val 58934"/>
              <a:gd name="adj3" fmla="val 16667"/>
            </a:avLst>
          </a:prstGeom>
          <a:solidFill>
            <a:schemeClr val="accent6">
              <a:lumMod val="7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2025 ITP 765 kV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(Approved)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DD0CB57-8826-F3D3-1CCE-6302A89F3F43}"/>
              </a:ext>
            </a:extLst>
          </p:cNvPr>
          <p:cNvCxnSpPr>
            <a:cxnSpLocks/>
          </p:cNvCxnSpPr>
          <p:nvPr/>
        </p:nvCxnSpPr>
        <p:spPr>
          <a:xfrm flipH="1">
            <a:off x="8259337" y="5425627"/>
            <a:ext cx="1367883" cy="16355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981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E984C-12A1-92FF-840F-3A7CE4813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!!Rectangle">
            <a:extLst>
              <a:ext uri="{FF2B5EF4-FFF2-40B4-BE49-F238E27FC236}">
                <a16:creationId xmlns:a16="http://schemas.microsoft.com/office/drawing/2014/main" id="{D4906370-1564-49FA-A802-58546B392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F02F00-D990-7117-6F39-62BF22CF85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5000"/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EF640709-BDFD-453B-B75D-6212E7A8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11500" y="370600"/>
            <a:ext cx="5923842" cy="5923842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956A63-5680-14AB-669A-7DBF9C446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129" y="3864077"/>
            <a:ext cx="1327356" cy="15076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endParaRPr lang="en-US" sz="6000" dirty="0"/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B4019478-3FDC-438C-8848-1D7DA864A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366740" flipV="1">
            <a:off x="2607299" y="8363"/>
            <a:ext cx="6816262" cy="6816262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E406479-1D57-4209-B128-3C8174624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3400" y="4609861"/>
            <a:ext cx="873032" cy="8493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ome - NM PRC">
            <a:extLst>
              <a:ext uri="{FF2B5EF4-FFF2-40B4-BE49-F238E27FC236}">
                <a16:creationId xmlns:a16="http://schemas.microsoft.com/office/drawing/2014/main" id="{EB716415-2FF7-7C4A-AB1F-EC5E0B8033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3141"/>
          <a:stretch>
            <a:fillRect/>
          </a:stretch>
        </p:blipFill>
        <p:spPr>
          <a:xfrm>
            <a:off x="11236580" y="5892800"/>
            <a:ext cx="748592" cy="76925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56666E3-535A-8203-306B-644ED9FFC87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58550" y="3202851"/>
            <a:ext cx="6134100" cy="731950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400" dirty="0"/>
          </a:p>
        </p:txBody>
      </p:sp>
      <p:pic>
        <p:nvPicPr>
          <p:cNvPr id="2" name="Picture 1" descr="a looney tunes logo with a cartoon pig on a red background">
            <a:extLst>
              <a:ext uri="{FF2B5EF4-FFF2-40B4-BE49-F238E27FC236}">
                <a16:creationId xmlns:a16="http://schemas.microsoft.com/office/drawing/2014/main" id="{EDC595AB-6ECA-E78D-BF5E-2B431A2FCD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471" y="172794"/>
            <a:ext cx="7153179" cy="64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083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23022417075500014"/>
  <p:tag name="SB_SLIDEID" val="1207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SPP">
      <a:dk1>
        <a:srgbClr val="12284B"/>
      </a:dk1>
      <a:lt1>
        <a:srgbClr val="FFFFFF"/>
      </a:lt1>
      <a:dk2>
        <a:srgbClr val="3F2A56"/>
      </a:dk2>
      <a:lt2>
        <a:srgbClr val="E7E6E6"/>
      </a:lt2>
      <a:accent1>
        <a:srgbClr val="11284A"/>
      </a:accent1>
      <a:accent2>
        <a:srgbClr val="F96138"/>
      </a:accent2>
      <a:accent3>
        <a:srgbClr val="589AC2"/>
      </a:accent3>
      <a:accent4>
        <a:srgbClr val="69478D"/>
      </a:accent4>
      <a:accent5>
        <a:srgbClr val="F88E2B"/>
      </a:accent5>
      <a:accent6>
        <a:srgbClr val="A061A3"/>
      </a:accent6>
      <a:hlink>
        <a:srgbClr val="99CAEB"/>
      </a:hlink>
      <a:folHlink>
        <a:srgbClr val="11284B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 SPP Presentation Template.pptx" id="{B0BC540C-D44F-450A-9A5C-CB90A9C3F581}" vid="{13A2AB30-A1C3-4767-A09C-B23BDBD85D1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5BEB54C3330A4DB09B965BE27A7661" ma:contentTypeVersion="13" ma:contentTypeDescription="Create a new document." ma:contentTypeScope="" ma:versionID="916febf5de3ca9a52f4fd8f2fb6f92fa">
  <xsd:schema xmlns:xsd="http://www.w3.org/2001/XMLSchema" xmlns:xs="http://www.w3.org/2001/XMLSchema" xmlns:p="http://schemas.microsoft.com/office/2006/metadata/properties" xmlns:ns2="85f6e3a9-3fd4-42d9-869f-443f9c6eb9dc" xmlns:ns3="47e45b68-7aba-45eb-97f7-ff4929d8e4ea" targetNamespace="http://schemas.microsoft.com/office/2006/metadata/properties" ma:root="true" ma:fieldsID="a0e92b45c510a102dc4afda0accb4734" ns2:_="" ns3:_="">
    <xsd:import namespace="85f6e3a9-3fd4-42d9-869f-443f9c6eb9dc"/>
    <xsd:import namespace="47e45b68-7aba-45eb-97f7-ff4929d8e4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6e3a9-3fd4-42d9-869f-443f9c6eb9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a137c5c-bb5e-4424-8d07-a7fb1c07aa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e45b68-7aba-45eb-97f7-ff4929d8e4e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fcca4c-9b20-41e5-a892-8223eb7d73cb}" ma:internalName="TaxCatchAll" ma:showField="CatchAllData" ma:web="47e45b68-7aba-45eb-97f7-ff4929d8e4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e45b68-7aba-45eb-97f7-ff4929d8e4ea" xsi:nil="true"/>
    <lcf76f155ced4ddcb4097134ff3c332f xmlns="85f6e3a9-3fd4-42d9-869f-443f9c6eb9d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19AF84B-18E7-4C34-9998-822F3A1350E2}"/>
</file>

<file path=customXml/itemProps2.xml><?xml version="1.0" encoding="utf-8"?>
<ds:datastoreItem xmlns:ds="http://schemas.openxmlformats.org/officeDocument/2006/customXml" ds:itemID="{D85A412F-E53F-4C4A-A655-384AFC8821BA}"/>
</file>

<file path=customXml/itemProps3.xml><?xml version="1.0" encoding="utf-8"?>
<ds:datastoreItem xmlns:ds="http://schemas.openxmlformats.org/officeDocument/2006/customXml" ds:itemID="{F257A66A-9468-499A-9130-E759B3B3A78C}"/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6664</TotalTime>
  <Words>676</Words>
  <Application>Microsoft Office PowerPoint</Application>
  <PresentationFormat>Widescreen</PresentationFormat>
  <Paragraphs>210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ＭＳ Ｐゴシック</vt:lpstr>
      <vt:lpstr>Aptos</vt:lpstr>
      <vt:lpstr>Aptos Display</vt:lpstr>
      <vt:lpstr>Arial</vt:lpstr>
      <vt:lpstr>Calibri</vt:lpstr>
      <vt:lpstr>Segoe UI</vt:lpstr>
      <vt:lpstr>Segoe UI Black</vt:lpstr>
      <vt:lpstr>Segoe UI Semilight</vt:lpstr>
      <vt:lpstr>Office Theme</vt:lpstr>
      <vt:lpstr>1_Office Theme</vt:lpstr>
      <vt:lpstr>New Mexico Transmission Update</vt:lpstr>
      <vt:lpstr>1930s Westinghouse Electric Generator</vt:lpstr>
      <vt:lpstr>Coal Fired Electrical Generation Facility </vt:lpstr>
      <vt:lpstr>    Copper coils spin around a rotor or stator</vt:lpstr>
      <vt:lpstr>PowerPoint Presentation</vt:lpstr>
      <vt:lpstr>Eastern, Western and ERCOT</vt:lpstr>
      <vt:lpstr>Megawatthours Sold in US</vt:lpstr>
      <vt:lpstr>PowerPoint Presentation</vt:lpstr>
      <vt:lpstr>PowerPoint Presentation</vt:lpstr>
      <vt:lpstr>View from the Top of a New 345 kV Line Lea County, NM</vt:lpstr>
      <vt:lpstr>What is driving transmission needs?</vt:lpstr>
      <vt:lpstr>Current  Landscape</vt:lpstr>
      <vt:lpstr>What are states in the Energy Council doing?</vt:lpstr>
      <vt:lpstr>In-depth look: New Mexico</vt:lpstr>
      <vt:lpstr>Other Transmission Projects in New Mexico</vt:lpstr>
      <vt:lpstr>RTO OPERATING REGION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Magofna, Angelah, PRC</dc:creator>
  <cp:lastModifiedBy>Nibert, Greg, PRC</cp:lastModifiedBy>
  <cp:revision>3</cp:revision>
  <cp:lastPrinted>2026-09-12T21:24:11Z</cp:lastPrinted>
  <dcterms:created xsi:type="dcterms:W3CDTF">2026-08-12T22:32:30Z</dcterms:created>
  <dcterms:modified xsi:type="dcterms:W3CDTF">2026-09-14T15:47:58Z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0x010100F25BEB54C3330A4DB09B965BE27A7661</vt:lpwstr>
  </property>
</Properties>
</file>