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5" r:id="rId5"/>
    <p:sldMasterId id="2147483781" r:id="rId6"/>
    <p:sldMasterId id="2147483847" r:id="rId7"/>
  </p:sldMasterIdLst>
  <p:notesMasterIdLst>
    <p:notesMasterId r:id="rId17"/>
  </p:notesMasterIdLst>
  <p:handoutMasterIdLst>
    <p:handoutMasterId r:id="rId18"/>
  </p:handoutMasterIdLst>
  <p:sldIdLst>
    <p:sldId id="2147481383" r:id="rId8"/>
    <p:sldId id="2147481420" r:id="rId9"/>
    <p:sldId id="2147481426" r:id="rId10"/>
    <p:sldId id="2147481394" r:id="rId11"/>
    <p:sldId id="4191" r:id="rId12"/>
    <p:sldId id="2147481421" r:id="rId13"/>
    <p:sldId id="2147481386" r:id="rId14"/>
    <p:sldId id="2147481422" r:id="rId15"/>
    <p:sldId id="2147481384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3" pos="408" userDrawn="1">
          <p15:clr>
            <a:srgbClr val="A4A3A4"/>
          </p15:clr>
        </p15:guide>
        <p15:guide id="1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6B771A-1B42-08E1-0841-81F88811E1C0}" name="Santos, Roela" initials="SR" userId="S::roela.santos@amentum.com::4af26a2a-4e8a-4061-b757-dc9a29149730" providerId="AD"/>
  <p188:author id="{C6DA9380-792E-BFE3-7B03-5A76BA17D557}" name="Tan, Donna" initials="DT" userId="S::Donna.Tan@amentum.com::9b9ef1ea-9a7d-4d0a-afb1-f1c7090e013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DE17"/>
    <a:srgbClr val="F26621"/>
    <a:srgbClr val="53575A"/>
    <a:srgbClr val="ED1C24"/>
    <a:srgbClr val="046A38"/>
    <a:srgbClr val="EEF0F1"/>
    <a:srgbClr val="39B54A"/>
    <a:srgbClr val="804099"/>
    <a:srgbClr val="1E2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59" autoAdjust="0"/>
    <p:restoredTop sz="95039" autoAdjust="0"/>
  </p:normalViewPr>
  <p:slideViewPr>
    <p:cSldViewPr snapToGrid="0">
      <p:cViewPr>
        <p:scale>
          <a:sx n="90" d="100"/>
          <a:sy n="90" d="100"/>
        </p:scale>
        <p:origin x="706" y="-197"/>
      </p:cViewPr>
      <p:guideLst>
        <p:guide pos="408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896" y="-11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D2300A5-D1F1-45AA-A0D9-5D3B2D06AE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602721-9D9F-4A82-9F4C-612F6FC823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71B5B-8BEB-45C5-8315-6954DA8AF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65E9C5C-A9BE-4459-982A-3DFABFA620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36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021BA10-20A0-4827-A5F4-67C41B4DEBF9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253D395-65E7-4A20-8814-E489751180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92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/>
            <a:r>
              <a:rPr lang="en-US" dirty="0"/>
              <a:t>Intros – I’m the other Tom Mason</a:t>
            </a:r>
          </a:p>
          <a:p>
            <a:pPr defTabSz="933237"/>
            <a:endParaRPr lang="en-US" dirty="0"/>
          </a:p>
          <a:p>
            <a:pPr defTabSz="933237"/>
            <a:r>
              <a:rPr lang="en-US" dirty="0"/>
              <a:t>Thank  Wyoming Senator Ed Cooper  </a:t>
            </a:r>
          </a:p>
          <a:p>
            <a:pPr defTabSz="933237"/>
            <a:r>
              <a:rPr lang="en-US" dirty="0"/>
              <a:t>	really important topic </a:t>
            </a:r>
          </a:p>
          <a:p>
            <a:pPr defTabSz="933237"/>
            <a:r>
              <a:rPr lang="en-US" dirty="0"/>
              <a:t>	honor to be asked to share my observations</a:t>
            </a:r>
          </a:p>
          <a:p>
            <a:pPr defTabSz="933237"/>
            <a:endParaRPr lang="en-US" dirty="0"/>
          </a:p>
          <a:p>
            <a:pPr marL="171450" indent="-171450" defTabSz="933237">
              <a:buFont typeface="Arial" panose="020B0604020202020204" pitchFamily="34" charset="0"/>
              <a:buChar char="•"/>
            </a:pPr>
            <a:r>
              <a:rPr lang="en-US" dirty="0"/>
              <a:t>Hello Kansas</a:t>
            </a:r>
          </a:p>
          <a:p>
            <a:pPr marL="171450" indent="-171450" defTabSz="933237">
              <a:buFont typeface="Arial" panose="020B0604020202020204" pitchFamily="34" charset="0"/>
              <a:buChar char="•"/>
            </a:pPr>
            <a:r>
              <a:rPr lang="en-US" dirty="0"/>
              <a:t>Hello WV</a:t>
            </a:r>
          </a:p>
          <a:p>
            <a:pPr marL="171450" indent="-171450" defTabSz="933237">
              <a:buFont typeface="Arial" panose="020B0604020202020204" pitchFamily="34" charset="0"/>
              <a:buChar char="•"/>
            </a:pPr>
            <a:r>
              <a:rPr lang="en-US" dirty="0"/>
              <a:t>Hello NM </a:t>
            </a:r>
          </a:p>
          <a:p>
            <a:pPr defTabSz="933237"/>
            <a:endParaRPr lang="en-US" dirty="0"/>
          </a:p>
          <a:p>
            <a:pPr defTabSz="933237"/>
            <a:r>
              <a:rPr lang="en-US" dirty="0"/>
              <a:t>Topic is central to my day to day – vitally important to USA and huge opportunity for states</a:t>
            </a:r>
          </a:p>
          <a:p>
            <a:pPr defTabSz="933237"/>
            <a:endParaRPr lang="en-US" dirty="0"/>
          </a:p>
          <a:p>
            <a:pPr defTabSz="933237"/>
            <a:r>
              <a:rPr lang="en-US" dirty="0"/>
              <a:t>Envisioned Three Hours with breaks and snacks / settle for 30 minutes – consolidated for the benefit of all </a:t>
            </a:r>
          </a:p>
          <a:p>
            <a:pPr defTabSz="933237"/>
            <a:endParaRPr lang="en-US" dirty="0"/>
          </a:p>
          <a:p>
            <a:pPr defTabSz="933237"/>
            <a:r>
              <a:rPr lang="en-US" dirty="0"/>
              <a:t>The economic value of NLIC comes from integration. By collocating key fuel-cycle functions, NLIC creates efficiencies and investment opportunities that are greater than the sum of the individual facilities.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3D395-65E7-4A20-8814-E489751180E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97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3D395-65E7-4A20-8814-E489751180E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28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3D395-65E7-4A20-8814-E489751180E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562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3D395-65E7-4A20-8814-E489751180E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883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8393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284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3D395-65E7-4A20-8814-E489751180E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87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3D395-65E7-4A20-8814-E489751180E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91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02606-24B8-F95B-5E27-F14D9C4B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24D391-57A0-98FF-847C-237578A02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9DDDC-00D6-80C5-30D8-B9711A30D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8393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93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3D395-65E7-4A20-8814-E489751180E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684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A2DFF6-052D-2C62-935A-3BBD79AD1A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133" y="190478"/>
            <a:ext cx="3743184" cy="20235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020" y="2709077"/>
            <a:ext cx="9378589" cy="1327345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53575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 dirty="0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020" y="4070200"/>
            <a:ext cx="9378589" cy="45720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53575A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57DC26A-6396-474D-AA29-3AF98B6080D3}"/>
              </a:ext>
            </a:extLst>
          </p:cNvPr>
          <p:cNvCxnSpPr>
            <a:cxnSpLocks/>
          </p:cNvCxnSpPr>
          <p:nvPr userDrawn="1"/>
        </p:nvCxnSpPr>
        <p:spPr>
          <a:xfrm>
            <a:off x="541020" y="2621802"/>
            <a:ext cx="13819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020" y="4561179"/>
            <a:ext cx="9378588" cy="200958"/>
          </a:xfrm>
        </p:spPr>
        <p:txBody>
          <a:bodyPr anchor="ctr">
            <a:normAutofit/>
          </a:bodyPr>
          <a:lstStyle>
            <a:lvl1pPr marL="0" indent="0">
              <a:buNone/>
              <a:defRPr sz="10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2CC8D8-B754-6AD7-8908-7EF1F9C4117B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accent4"/>
                </a:solidFill>
              </a:rPr>
              <a:t>AMENTUM PROPRIETARY</a:t>
            </a:r>
          </a:p>
        </p:txBody>
      </p:sp>
    </p:spTree>
    <p:extLst>
      <p:ext uri="{BB962C8B-B14F-4D97-AF65-F5344CB8AC3E}">
        <p14:creationId xmlns:p14="http://schemas.microsoft.com/office/powerpoint/2010/main" val="3601218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2">
    <p:bg>
      <p:bgPr>
        <a:solidFill>
          <a:srgbClr val="EE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D557FD-04E3-F233-5C59-B20893C1A0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020" y="2709077"/>
            <a:ext cx="9378589" cy="1327345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53575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 dirty="0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020" y="4070200"/>
            <a:ext cx="9378589" cy="45720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53575A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020" y="4561179"/>
            <a:ext cx="9378588" cy="200958"/>
          </a:xfrm>
        </p:spPr>
        <p:txBody>
          <a:bodyPr anchor="ctr">
            <a:normAutofit/>
          </a:bodyPr>
          <a:lstStyle>
            <a:lvl1pPr marL="0" indent="0">
              <a:buNone/>
              <a:defRPr sz="10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57DC26A-6396-474D-AA29-3AF98B6080D3}"/>
              </a:ext>
            </a:extLst>
          </p:cNvPr>
          <p:cNvCxnSpPr>
            <a:cxnSpLocks/>
          </p:cNvCxnSpPr>
          <p:nvPr userDrawn="1"/>
        </p:nvCxnSpPr>
        <p:spPr>
          <a:xfrm>
            <a:off x="541020" y="2621802"/>
            <a:ext cx="13819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880CD1E-0AFD-0AAE-D0D7-B572A9E46F31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accent4"/>
                </a:solidFill>
              </a:rPr>
              <a:t>AMENTUM PROPRIETARY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B010A9-A60E-DA3A-30CB-67E6CBAC11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133" y="190478"/>
            <a:ext cx="3743184" cy="202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6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6D9232-08C2-86A3-A4E3-711EF0CB1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020" y="2701752"/>
            <a:ext cx="9378589" cy="1327345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53575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020" y="4062875"/>
            <a:ext cx="9378589" cy="45720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53575A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57DC26A-6396-474D-AA29-3AF98B6080D3}"/>
              </a:ext>
            </a:extLst>
          </p:cNvPr>
          <p:cNvCxnSpPr>
            <a:cxnSpLocks/>
          </p:cNvCxnSpPr>
          <p:nvPr userDrawn="1"/>
        </p:nvCxnSpPr>
        <p:spPr>
          <a:xfrm>
            <a:off x="541020" y="2621802"/>
            <a:ext cx="13819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020" y="4553854"/>
            <a:ext cx="9378588" cy="200958"/>
          </a:xfrm>
        </p:spPr>
        <p:txBody>
          <a:bodyPr anchor="ctr">
            <a:normAutofit/>
          </a:bodyPr>
          <a:lstStyle>
            <a:lvl1pPr marL="0" indent="0">
              <a:buNone/>
              <a:defRPr sz="10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11B843-E3D1-6DDA-2B23-B274A0F1BE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133" y="190478"/>
            <a:ext cx="3743184" cy="20235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0E7753-5B92-9137-0397-9097F170A1D1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accent4"/>
                </a:solidFill>
              </a:rPr>
              <a:t>AMENTUM PROPRIETARY</a:t>
            </a:r>
          </a:p>
        </p:txBody>
      </p:sp>
    </p:spTree>
    <p:extLst>
      <p:ext uri="{BB962C8B-B14F-4D97-AF65-F5344CB8AC3E}">
        <p14:creationId xmlns:p14="http://schemas.microsoft.com/office/powerpoint/2010/main" val="321224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">
    <p:bg>
      <p:bgPr>
        <a:solidFill>
          <a:srgbClr val="39B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313768-AD79-B070-AF2E-2EF1D9F9E1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rgbClr val="046A3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020" y="2698917"/>
            <a:ext cx="5435237" cy="1327345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020" y="4060040"/>
            <a:ext cx="5435237" cy="4572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020" y="4551019"/>
            <a:ext cx="5435236" cy="200958"/>
          </a:xfrm>
        </p:spPr>
        <p:txBody>
          <a:bodyPr anchor="ctr">
            <a:normAutofit/>
          </a:bodyPr>
          <a:lstStyle>
            <a:lvl1pPr marL="0" indent="0">
              <a:buNone/>
              <a:defRPr sz="1000" b="1">
                <a:solidFill>
                  <a:schemeClr val="tx1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244CA-7419-3B85-F7B9-084303177F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710" y="195527"/>
            <a:ext cx="3739895" cy="2015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3A69A2-642C-1995-340A-840437796B42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bg1"/>
                </a:solidFill>
              </a:rPr>
              <a:t>AMENTUM PROPRIETARY</a:t>
            </a:r>
          </a:p>
        </p:txBody>
      </p:sp>
    </p:spTree>
    <p:extLst>
      <p:ext uri="{BB962C8B-B14F-4D97-AF65-F5344CB8AC3E}">
        <p14:creationId xmlns:p14="http://schemas.microsoft.com/office/powerpoint/2010/main" val="636928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Environm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55847" y="3820206"/>
            <a:ext cx="6895133" cy="1327345"/>
          </a:xfrm>
        </p:spPr>
        <p:txBody>
          <a:bodyPr anchor="b">
            <a:normAutofit/>
          </a:bodyPr>
          <a:lstStyle>
            <a:lvl1pPr algn="l">
              <a:lnSpc>
                <a:spcPts val="4800"/>
              </a:lnSpc>
              <a:defRPr sz="4800" b="1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55847" y="5181329"/>
            <a:ext cx="6895133" cy="45720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5847" y="5807956"/>
            <a:ext cx="6895132" cy="200958"/>
          </a:xfrm>
        </p:spPr>
        <p:txBody>
          <a:bodyPr anchor="ctr">
            <a:noAutofit/>
          </a:bodyPr>
          <a:lstStyle>
            <a:lvl1pPr marL="0" indent="0">
              <a:buNone/>
              <a:defRPr sz="12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C4D983-EE6C-3B92-4F55-CDEC4427FD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-1"/>
            <a:ext cx="4347029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5711C7-ACF1-A55F-9DFE-009964D141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3157" y="2614593"/>
            <a:ext cx="3106843" cy="7987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708C5E-7D88-95C5-4236-5C74F82FACF9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bg1"/>
                </a:solidFill>
              </a:rPr>
              <a:t>AMENTUM PROPRIETARY</a:t>
            </a:r>
          </a:p>
        </p:txBody>
      </p:sp>
    </p:spTree>
    <p:extLst>
      <p:ext uri="{BB962C8B-B14F-4D97-AF65-F5344CB8AC3E}">
        <p14:creationId xmlns:p14="http://schemas.microsoft.com/office/powerpoint/2010/main" val="71081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pac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55847" y="3820206"/>
            <a:ext cx="6895133" cy="1327345"/>
          </a:xfrm>
        </p:spPr>
        <p:txBody>
          <a:bodyPr anchor="b">
            <a:normAutofit/>
          </a:bodyPr>
          <a:lstStyle>
            <a:lvl1pPr algn="l">
              <a:lnSpc>
                <a:spcPts val="4800"/>
              </a:lnSpc>
              <a:defRPr sz="4800" b="1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55847" y="5181329"/>
            <a:ext cx="6895133" cy="45720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5847" y="5807956"/>
            <a:ext cx="6895132" cy="200958"/>
          </a:xfrm>
        </p:spPr>
        <p:txBody>
          <a:bodyPr anchor="ctr">
            <a:noAutofit/>
          </a:bodyPr>
          <a:lstStyle>
            <a:lvl1pPr marL="0" indent="0">
              <a:buNone/>
              <a:defRPr sz="12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F0044A-7A16-1FD2-42AA-C3D3E12423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-1"/>
            <a:ext cx="4347029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BA9E67-1E45-9A6B-5945-9738B844CDB2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bg1"/>
                </a:solidFill>
              </a:rPr>
              <a:t>AMENTUM PROPRIETARY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F9E8E0-B037-1DA6-5A78-F923129A7E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3157" y="2614593"/>
            <a:ext cx="3106843" cy="79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3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Intelligenc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55847" y="3820206"/>
            <a:ext cx="6895133" cy="1327345"/>
          </a:xfrm>
        </p:spPr>
        <p:txBody>
          <a:bodyPr anchor="b">
            <a:normAutofit/>
          </a:bodyPr>
          <a:lstStyle>
            <a:lvl1pPr algn="l">
              <a:lnSpc>
                <a:spcPts val="4800"/>
              </a:lnSpc>
              <a:defRPr sz="4800" b="1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55847" y="5181329"/>
            <a:ext cx="6895133" cy="45720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5847" y="5807956"/>
            <a:ext cx="6895132" cy="200958"/>
          </a:xfrm>
        </p:spPr>
        <p:txBody>
          <a:bodyPr anchor="ctr">
            <a:noAutofit/>
          </a:bodyPr>
          <a:lstStyle>
            <a:lvl1pPr marL="0" indent="0">
              <a:buNone/>
              <a:defRPr sz="12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89A968-809E-4B78-BFAB-F68E05635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-1"/>
            <a:ext cx="4347029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086538-C6C8-9FF7-B125-D10BB7263D90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bg1"/>
                </a:solidFill>
              </a:rPr>
              <a:t>AMENTUM PROPRIETARY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17D62F-5B72-3554-DCB7-8D1CFEA42C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3157" y="2614593"/>
            <a:ext cx="3106843" cy="79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efens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55847" y="3820206"/>
            <a:ext cx="6895133" cy="1327345"/>
          </a:xfrm>
        </p:spPr>
        <p:txBody>
          <a:bodyPr anchor="b">
            <a:normAutofit/>
          </a:bodyPr>
          <a:lstStyle>
            <a:lvl1pPr algn="l">
              <a:lnSpc>
                <a:spcPts val="4800"/>
              </a:lnSpc>
              <a:defRPr sz="4800" b="1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55847" y="5181329"/>
            <a:ext cx="6895133" cy="45720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5847" y="5807956"/>
            <a:ext cx="6895132" cy="200958"/>
          </a:xfrm>
        </p:spPr>
        <p:txBody>
          <a:bodyPr anchor="ctr">
            <a:noAutofit/>
          </a:bodyPr>
          <a:lstStyle>
            <a:lvl1pPr marL="0" indent="0">
              <a:buNone/>
              <a:defRPr sz="12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F3D3FE-CE38-C819-ED0C-507089F11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0"/>
            <a:ext cx="4347029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9B9B0C-BAD2-850F-4385-FF47B1470224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bg1"/>
                </a:solidFill>
              </a:rPr>
              <a:t>AMENTUM PROPRIETARY</a:t>
            </a:r>
          </a:p>
        </p:txBody>
      </p:sp>
      <p:pic>
        <p:nvPicPr>
          <p:cNvPr id="8" name="Picture 7" descr="A picture containing sky, plane, outdoor, runway&#10;&#10;Description automatically generated">
            <a:extLst>
              <a:ext uri="{FF2B5EF4-FFF2-40B4-BE49-F238E27FC236}">
                <a16:creationId xmlns:a16="http://schemas.microsoft.com/office/drawing/2014/main" id="{BD06FEA9-75D5-72AA-D22A-75DADD98B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8" r="41068"/>
          <a:stretch/>
        </p:blipFill>
        <p:spPr>
          <a:xfrm>
            <a:off x="-1" y="0"/>
            <a:ext cx="434702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C10F90-5FD2-1E7A-1472-D8C5D03F6E45}"/>
              </a:ext>
            </a:extLst>
          </p:cNvPr>
          <p:cNvSpPr txBox="1"/>
          <p:nvPr userDrawn="1"/>
        </p:nvSpPr>
        <p:spPr>
          <a:xfrm>
            <a:off x="0" y="6704112"/>
            <a:ext cx="285687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solidFill>
                  <a:schemeClr val="bg2"/>
                </a:solidFill>
                <a:effectLst/>
                <a:latin typeface="Trade Gothic Next" panose="020B0503040303020004" pitchFamily="34" charset="0"/>
              </a:rPr>
              <a:t>The appearance of U.S. Department of Defense (DOD) visual information does not imply or constitute DOD endorsement.</a:t>
            </a:r>
            <a:endParaRPr lang="en-US" sz="400" dirty="0">
              <a:solidFill>
                <a:schemeClr val="bg2"/>
              </a:solidFill>
              <a:latin typeface="Trade Gothic Next" panose="020B05030403030200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EDE9B3-94EB-08E4-4DCB-1897C8DC34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3157" y="2614593"/>
            <a:ext cx="3106843" cy="79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9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ivilia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ED0A-0A50-47A3-9642-382B2470D5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55847" y="3820206"/>
            <a:ext cx="6895133" cy="1327345"/>
          </a:xfrm>
        </p:spPr>
        <p:txBody>
          <a:bodyPr anchor="b">
            <a:normAutofit/>
          </a:bodyPr>
          <a:lstStyle>
            <a:lvl1pPr algn="l">
              <a:lnSpc>
                <a:spcPts val="4800"/>
              </a:lnSpc>
              <a:defRPr sz="4800" b="1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Title of Presentation 48pts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EDC6-D8D9-4FFD-BDC1-5D35C5FC74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55847" y="5181329"/>
            <a:ext cx="6895133" cy="45720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Trade Gothic Next" panose="020B0503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24pts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99E6A2-0D33-4E84-8EFB-A13CDF9221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5847" y="5807956"/>
            <a:ext cx="6895132" cy="200958"/>
          </a:xfrm>
        </p:spPr>
        <p:txBody>
          <a:bodyPr anchor="ctr">
            <a:noAutofit/>
          </a:bodyPr>
          <a:lstStyle>
            <a:lvl1pPr marL="0" indent="0">
              <a:buNone/>
              <a:defRPr sz="1200" b="1">
                <a:solidFill>
                  <a:srgbClr val="39B54A"/>
                </a:solidFill>
                <a:latin typeface="Trade Gothic Next" panose="020B0503040303020004" pitchFamily="34" charset="0"/>
              </a:defRPr>
            </a:lvl1pPr>
          </a:lstStyle>
          <a:p>
            <a:r>
              <a:rPr lang="en-US"/>
              <a:t>Name of Presenter or Date 10pts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E958B1-4E46-7CD0-B60E-2FFF74C31E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0" y="-1"/>
            <a:ext cx="4347029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94C90B-A313-72B7-BD6B-4A2A57AF1851}"/>
              </a:ext>
            </a:extLst>
          </p:cNvPr>
          <p:cNvSpPr txBox="1"/>
          <p:nvPr userDrawn="1"/>
        </p:nvSpPr>
        <p:spPr>
          <a:xfrm>
            <a:off x="5989982" y="6533656"/>
            <a:ext cx="57867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0" spc="300" dirty="0">
                <a:solidFill>
                  <a:schemeClr val="bg1"/>
                </a:solidFill>
              </a:rPr>
              <a:t>AMENTUM PROPRIETARY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FE0C16-B287-C616-10D2-8C309C8AE7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3157" y="2614593"/>
            <a:ext cx="3106843" cy="79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4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1A5F-A187-4277-81E6-3B26481E3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020" y="647701"/>
            <a:ext cx="11109960" cy="777240"/>
          </a:xfrm>
        </p:spPr>
        <p:txBody>
          <a:bodyPr>
            <a:noAutofit/>
          </a:bodyPr>
          <a:lstStyle>
            <a:lvl1pPr>
              <a:defRPr>
                <a:solidFill>
                  <a:srgbClr val="046A38"/>
                </a:solidFill>
                <a:latin typeface="Trade Gothic Next Light" panose="020B0403040303020004" pitchFamily="34" charset="0"/>
              </a:defRPr>
            </a:lvl1pPr>
          </a:lstStyle>
          <a:p>
            <a:r>
              <a:rPr lang="en-US"/>
              <a:t>Headline 28pt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6F25B-E6C8-4699-8098-C96F7B2F4C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020" y="1752600"/>
            <a:ext cx="11109960" cy="4517571"/>
          </a:xfrm>
        </p:spPr>
        <p:txBody>
          <a:bodyPr tIns="0">
            <a:noAutofit/>
          </a:bodyPr>
          <a:lstStyle>
            <a:lvl1pPr>
              <a:spcBef>
                <a:spcPts val="600"/>
              </a:spcBef>
              <a:defRPr sz="1800"/>
            </a:lvl1pPr>
            <a:lvl2pPr marL="460375" indent="-228600">
              <a:spcBef>
                <a:spcPts val="600"/>
              </a:spcBef>
              <a:buFont typeface="Arial" panose="020B0604020202020204" pitchFamily="34" charset="0"/>
              <a:buChar char="–"/>
              <a:defRPr sz="1600"/>
            </a:lvl2pPr>
            <a:lvl3pPr marL="687388" indent="-228600">
              <a:spcBef>
                <a:spcPts val="300"/>
              </a:spcBef>
              <a:defRPr sz="1400"/>
            </a:lvl3pPr>
            <a:lvl4pPr marL="914400" indent="-228600">
              <a:spcBef>
                <a:spcPts val="300"/>
              </a:spcBef>
              <a:buFont typeface="Arial" panose="020B0604020202020204" pitchFamily="34" charset="0"/>
              <a:buChar char="–"/>
              <a:defRPr sz="1200"/>
            </a:lvl4pPr>
            <a:lvl5pPr marL="1141413" indent="-228600">
              <a:spcBef>
                <a:spcPts val="300"/>
              </a:spcBef>
              <a:defRPr sz="1200"/>
            </a:lvl5pPr>
          </a:lstStyle>
          <a:p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2B4F3A-A382-24FF-C086-304033A04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143" y="238083"/>
            <a:ext cx="5555542" cy="406400"/>
          </a:xfrm>
        </p:spPr>
        <p:txBody>
          <a:bodyPr anchor="b"/>
          <a:lstStyle>
            <a:lvl1pPr marL="0" indent="0">
              <a:buNone/>
              <a:defRPr sz="1200" spc="100" baseline="0"/>
            </a:lvl1pPr>
          </a:lstStyle>
          <a:p>
            <a:r>
              <a:rPr lang="en-US"/>
              <a:t>Business Group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251526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B84040-C96B-73EE-C46F-4ABFEE746596}"/>
              </a:ext>
            </a:extLst>
          </p:cNvPr>
          <p:cNvSpPr/>
          <p:nvPr userDrawn="1"/>
        </p:nvSpPr>
        <p:spPr>
          <a:xfrm>
            <a:off x="0" y="6485283"/>
            <a:ext cx="1350065" cy="3594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B1A5F-A187-4277-81E6-3B26481E3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020" y="647701"/>
            <a:ext cx="11109960" cy="77724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latin typeface="Trade Gothic Next Light" panose="020B0403040303020004" pitchFamily="34" charset="0"/>
              </a:defRPr>
            </a:lvl1pPr>
          </a:lstStyle>
          <a:p>
            <a:r>
              <a:rPr lang="en-US"/>
              <a:t>Headline 28pts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6F25B-E6C8-4699-8098-C96F7B2F4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1752600"/>
            <a:ext cx="11109960" cy="4517571"/>
          </a:xfrm>
        </p:spPr>
        <p:txBody>
          <a:bodyPr tIns="0">
            <a:noAutofit/>
          </a:bodyPr>
          <a:lstStyle>
            <a:lvl1pPr>
              <a:spcBef>
                <a:spcPts val="600"/>
              </a:spcBef>
              <a:defRPr sz="1800">
                <a:solidFill>
                  <a:schemeClr val="bg1"/>
                </a:solidFill>
              </a:defRPr>
            </a:lvl1pPr>
            <a:lvl2pPr marL="460375" indent="-228600">
              <a:spcBef>
                <a:spcPts val="600"/>
              </a:spcBef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</a:defRPr>
            </a:lvl2pPr>
            <a:lvl3pPr marL="687388" indent="-228600">
              <a:spcBef>
                <a:spcPts val="300"/>
              </a:spcBef>
              <a:defRPr sz="1400">
                <a:solidFill>
                  <a:schemeClr val="bg1"/>
                </a:solidFill>
              </a:defRPr>
            </a:lvl3pPr>
            <a:lvl4pPr marL="914400" indent="-228600">
              <a:spcBef>
                <a:spcPts val="300"/>
              </a:spcBef>
              <a:buFont typeface="Arial" panose="020B0604020202020204" pitchFamily="34" charset="0"/>
              <a:buChar char="–"/>
              <a:defRPr sz="1200">
                <a:solidFill>
                  <a:schemeClr val="bg1"/>
                </a:solidFill>
              </a:defRPr>
            </a:lvl4pPr>
            <a:lvl5pPr marL="1141413" indent="-228600">
              <a:spcBef>
                <a:spcPts val="300"/>
              </a:spcBef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amentum">
            <a:extLst>
              <a:ext uri="{FF2B5EF4-FFF2-40B4-BE49-F238E27FC236}">
                <a16:creationId xmlns:a16="http://schemas.microsoft.com/office/drawing/2014/main" id="{9D6F7BF8-35CE-491D-1DD4-2F8CFA2F0FB2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bg1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7931925-70E2-4BF5-C7AD-6BA5C47447DC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bg1"/>
                </a:solidFill>
              </a:rPr>
              <a:pPr algn="r"/>
              <a:t>‹#›</a:t>
            </a:fld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640E207-3982-23FF-BE9B-32D36D342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143" y="238083"/>
            <a:ext cx="5555542" cy="406400"/>
          </a:xfrm>
        </p:spPr>
        <p:txBody>
          <a:bodyPr anchor="b"/>
          <a:lstStyle>
            <a:lvl1pPr marL="0" indent="0">
              <a:buNone/>
              <a:defRPr sz="1200" spc="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Business Group / Section Name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9D637E-B95F-9A3D-F865-2CB92C7F2B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4" y="6517637"/>
            <a:ext cx="861290" cy="22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61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1A5F-A187-4277-81E6-3B26481E3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020" y="647701"/>
            <a:ext cx="11109960" cy="777240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046A38"/>
                </a:solidFill>
                <a:latin typeface="Trade Gothic Next Light" panose="020B04030403030200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Headline 28pts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6F25B-E6C8-4699-8098-C96F7B2F4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1752600"/>
            <a:ext cx="11109960" cy="4391537"/>
          </a:xfrm>
        </p:spPr>
        <p:txBody>
          <a:bodyPr tIns="0">
            <a:noAutofit/>
          </a:bodyPr>
          <a:lstStyle>
            <a:lvl1pPr>
              <a:spcBef>
                <a:spcPts val="600"/>
              </a:spcBef>
              <a:defRPr sz="1800"/>
            </a:lvl1pPr>
            <a:lvl2pPr marL="460375" indent="-228600">
              <a:spcBef>
                <a:spcPts val="600"/>
              </a:spcBef>
              <a:buFont typeface="Arial" panose="020B0604020202020204" pitchFamily="34" charset="0"/>
              <a:buChar char="–"/>
              <a:defRPr sz="1600"/>
            </a:lvl2pPr>
            <a:lvl3pPr marL="687388" indent="-228600">
              <a:spcBef>
                <a:spcPts val="300"/>
              </a:spcBef>
              <a:defRPr sz="1400"/>
            </a:lvl3pPr>
            <a:lvl4pPr marL="914400" indent="-228600">
              <a:spcBef>
                <a:spcPts val="300"/>
              </a:spcBef>
              <a:buFont typeface="Arial" panose="020B0604020202020204" pitchFamily="34" charset="0"/>
              <a:buChar char="–"/>
              <a:defRPr sz="1200"/>
            </a:lvl4pPr>
            <a:lvl5pPr marL="1141413" indent="-228600">
              <a:spcBef>
                <a:spcPts val="3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E5DDEB-C478-4735-9C7C-A088CAB78D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19" y="6210299"/>
            <a:ext cx="11109959" cy="152371"/>
          </a:xfrm>
        </p:spPr>
        <p:txBody>
          <a:bodyPr bIns="0" anchor="ctr"/>
          <a:lstStyle>
            <a:lvl1pPr marL="0" indent="0">
              <a:buNone/>
              <a:defRPr sz="700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C580873-D83F-AD99-0825-5707DA442F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143" y="238083"/>
            <a:ext cx="5555542" cy="406400"/>
          </a:xfrm>
        </p:spPr>
        <p:txBody>
          <a:bodyPr anchor="b"/>
          <a:lstStyle>
            <a:lvl1pPr marL="0" indent="0">
              <a:buNone/>
              <a:defRPr sz="1200" spc="100" baseline="0"/>
            </a:lvl1pPr>
          </a:lstStyle>
          <a:p>
            <a:r>
              <a:rPr lang="en-US"/>
              <a:t>Business Group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2005165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720D8-6D92-4B88-B57B-65891349BD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046A38"/>
                </a:solidFill>
                <a:latin typeface="Trade Gothic Next Light" panose="020B04030403030200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Headline 28pts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76E74-520F-43E6-BB7D-A390FFDDE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1020" y="1752600"/>
            <a:ext cx="5371204" cy="44243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BC67E-72A7-49FD-A4AA-751CAA263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778" y="1752600"/>
            <a:ext cx="5371204" cy="44243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5D8C1-9811-7C04-9DA8-B2E218253B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143" y="238083"/>
            <a:ext cx="5555542" cy="406400"/>
          </a:xfrm>
        </p:spPr>
        <p:txBody>
          <a:bodyPr anchor="b"/>
          <a:lstStyle>
            <a:lvl1pPr marL="0" indent="0">
              <a:buNone/>
              <a:defRPr sz="1200" spc="100" baseline="0"/>
            </a:lvl1pPr>
          </a:lstStyle>
          <a:p>
            <a:r>
              <a:rPr lang="en-US"/>
              <a:t>Business Group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3214219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70A4-02C5-4B78-8163-219E27AB4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046A38"/>
                </a:solidFill>
                <a:latin typeface="Trade Gothic Next Light" panose="020B04030403030200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Headline 28pts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305A629-18E4-04BD-2B6E-9BE2EF035C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143" y="238083"/>
            <a:ext cx="5555542" cy="406400"/>
          </a:xfrm>
        </p:spPr>
        <p:txBody>
          <a:bodyPr anchor="b"/>
          <a:lstStyle>
            <a:lvl1pPr marL="0" indent="0">
              <a:buNone/>
              <a:defRPr sz="1200" spc="100" baseline="0"/>
            </a:lvl1pPr>
          </a:lstStyle>
          <a:p>
            <a:r>
              <a:rPr lang="en-US"/>
              <a:t>Business Group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2911530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hart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15FB68-6BD5-A87B-228D-ED36ADC1E6BB}"/>
              </a:ext>
            </a:extLst>
          </p:cNvPr>
          <p:cNvSpPr/>
          <p:nvPr userDrawn="1"/>
        </p:nvSpPr>
        <p:spPr>
          <a:xfrm>
            <a:off x="5546823" y="0"/>
            <a:ext cx="66451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F370A4-02C5-4B78-8163-219E27AB4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020" y="647701"/>
            <a:ext cx="4799723" cy="1682805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046A38"/>
                </a:solidFill>
                <a:latin typeface="Trade Gothic Next Light" panose="020B04030403030200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Three Line </a:t>
            </a:r>
            <a:br>
              <a:rPr lang="en-US"/>
            </a:br>
            <a:r>
              <a:rPr lang="en-US"/>
              <a:t>Headline </a:t>
            </a:r>
            <a:br>
              <a:rPr lang="en-US"/>
            </a:br>
            <a:r>
              <a:rPr lang="en-US"/>
              <a:t>28pts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96C7B-6F2E-CF4E-0F06-5A2FE9E154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2925" y="2516188"/>
            <a:ext cx="4797059" cy="381987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504166AC-F94E-615E-4E68-FCBF9218B9D1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5785805" y="663575"/>
            <a:ext cx="5850795" cy="56562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EC840B22-6CB5-E980-12F2-37FBE1DF219F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bg1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bg1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7" name="amentum">
            <a:extLst>
              <a:ext uri="{FF2B5EF4-FFF2-40B4-BE49-F238E27FC236}">
                <a16:creationId xmlns:a16="http://schemas.microsoft.com/office/drawing/2014/main" id="{F2ADE2F8-70BD-5B04-7872-768FA2535369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bg1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4752838-D3D9-58A1-C63D-2CE116EB25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3143" y="238083"/>
            <a:ext cx="4794214" cy="406400"/>
          </a:xfrm>
        </p:spPr>
        <p:txBody>
          <a:bodyPr anchor="b"/>
          <a:lstStyle>
            <a:lvl1pPr marL="0" indent="0">
              <a:buNone/>
              <a:defRPr sz="1200" spc="100" baseline="0"/>
            </a:lvl1pPr>
          </a:lstStyle>
          <a:p>
            <a:r>
              <a:rPr lang="en-US"/>
              <a:t>Business Group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3112282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Char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40D9E5B-4280-97DB-83B1-7DAD76578037}"/>
              </a:ext>
            </a:extLst>
          </p:cNvPr>
          <p:cNvSpPr/>
          <p:nvPr userDrawn="1"/>
        </p:nvSpPr>
        <p:spPr>
          <a:xfrm>
            <a:off x="5546823" y="0"/>
            <a:ext cx="664517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F370A4-02C5-4B78-8163-219E27AB4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020" y="647701"/>
            <a:ext cx="4799723" cy="1682805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046A38"/>
                </a:solidFill>
                <a:latin typeface="Trade Gothic Next Light" panose="020B04030403030200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Three Line </a:t>
            </a:r>
            <a:br>
              <a:rPr lang="en-US"/>
            </a:br>
            <a:r>
              <a:rPr lang="en-US"/>
              <a:t>Headline </a:t>
            </a:r>
            <a:br>
              <a:rPr lang="en-US"/>
            </a:br>
            <a:r>
              <a:rPr lang="en-US"/>
              <a:t>28pts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96C7B-6F2E-CF4E-0F06-5A2FE9E154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2925" y="2516188"/>
            <a:ext cx="4797059" cy="381987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504166AC-F94E-615E-4E68-FCBF9218B9D1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5785805" y="663575"/>
            <a:ext cx="5850795" cy="56562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62D8084C-D61C-9919-4DB6-9572BE9D2075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accent4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accent4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9" name="amentum">
            <a:extLst>
              <a:ext uri="{FF2B5EF4-FFF2-40B4-BE49-F238E27FC236}">
                <a16:creationId xmlns:a16="http://schemas.microsoft.com/office/drawing/2014/main" id="{67C4B0E2-07C1-CB22-F5C4-F0A74860C7E4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accent4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8C6113C-9F77-296A-BE2F-774482F6D6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3143" y="238083"/>
            <a:ext cx="4802270" cy="406400"/>
          </a:xfrm>
        </p:spPr>
        <p:txBody>
          <a:bodyPr anchor="b"/>
          <a:lstStyle>
            <a:lvl1pPr marL="0" indent="0">
              <a:buNone/>
              <a:defRPr sz="1200" spc="100" baseline="0"/>
            </a:lvl1pPr>
          </a:lstStyle>
          <a:p>
            <a:r>
              <a:rPr lang="en-US"/>
              <a:t>Business Group / Section Name</a:t>
            </a:r>
          </a:p>
        </p:txBody>
      </p:sp>
    </p:spTree>
    <p:extLst>
      <p:ext uri="{BB962C8B-B14F-4D97-AF65-F5344CB8AC3E}">
        <p14:creationId xmlns:p14="http://schemas.microsoft.com/office/powerpoint/2010/main" val="4156379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9260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883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-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379490C9-A83F-8362-D05F-566B85A78470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bg1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bg1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4" name="amentum">
            <a:extLst>
              <a:ext uri="{FF2B5EF4-FFF2-40B4-BE49-F238E27FC236}">
                <a16:creationId xmlns:a16="http://schemas.microsoft.com/office/drawing/2014/main" id="{17CE27E6-50AB-119B-57C2-98B8C8F389C8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bg1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D89F5-0C56-CB94-DF3C-F664F5B5A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4" y="6517637"/>
            <a:ext cx="861290" cy="22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37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7FABC719-D2FC-4DBA-7058-F61876A9CEC5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bg1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bg1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4" name="amentum">
            <a:extLst>
              <a:ext uri="{FF2B5EF4-FFF2-40B4-BE49-F238E27FC236}">
                <a16:creationId xmlns:a16="http://schemas.microsoft.com/office/drawing/2014/main" id="{BE649F5D-2898-D8F0-F18B-D701D18754D0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bg1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6BB60A-EFC4-8534-AE14-6D309ACA27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4" y="6517637"/>
            <a:ext cx="861290" cy="22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40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1A5F-A187-4277-81E6-3B26481E3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020" y="647701"/>
            <a:ext cx="11109960" cy="7772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6F25B-E6C8-4699-8098-C96F7B2F4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1752600"/>
            <a:ext cx="11109960" cy="4517571"/>
          </a:xfrm>
        </p:spPr>
        <p:txBody>
          <a:bodyPr tIns="0">
            <a:noAutofit/>
          </a:bodyPr>
          <a:lstStyle>
            <a:lvl1pPr>
              <a:spcBef>
                <a:spcPts val="600"/>
              </a:spcBef>
              <a:defRPr sz="1800"/>
            </a:lvl1pPr>
            <a:lvl2pPr marL="460375" indent="-228600">
              <a:spcBef>
                <a:spcPts val="600"/>
              </a:spcBef>
              <a:buFont typeface="Arial" panose="020B0604020202020204" pitchFamily="34" charset="0"/>
              <a:buChar char="–"/>
              <a:defRPr sz="1600"/>
            </a:lvl2pPr>
            <a:lvl3pPr marL="687388" indent="-228600">
              <a:spcBef>
                <a:spcPts val="300"/>
              </a:spcBef>
              <a:defRPr sz="1400"/>
            </a:lvl3pPr>
            <a:lvl4pPr marL="914400" indent="-228600">
              <a:spcBef>
                <a:spcPts val="300"/>
              </a:spcBef>
              <a:buFont typeface="Arial" panose="020B0604020202020204" pitchFamily="34" charset="0"/>
              <a:buChar char="–"/>
              <a:defRPr sz="1200"/>
            </a:lvl4pPr>
            <a:lvl5pPr marL="1141413" indent="-228600">
              <a:spcBef>
                <a:spcPts val="3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0952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O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A44A67-0DF3-064E-34F5-BA86C8E0E7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3DB2F8-4D8B-A49C-44DE-A0C9A54C1F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7072" y="4190286"/>
            <a:ext cx="5671871" cy="1464005"/>
          </a:xfrm>
          <a:prstGeom prst="rect">
            <a:avLst/>
          </a:prstGeom>
        </p:spPr>
      </p:pic>
      <p:sp>
        <p:nvSpPr>
          <p:cNvPr id="8" name="Thank you.">
            <a:extLst>
              <a:ext uri="{FF2B5EF4-FFF2-40B4-BE49-F238E27FC236}">
                <a16:creationId xmlns:a16="http://schemas.microsoft.com/office/drawing/2014/main" id="{AFA05AB3-A4DC-462C-8907-439034A17E69}"/>
              </a:ext>
            </a:extLst>
          </p:cNvPr>
          <p:cNvSpPr txBox="1"/>
          <p:nvPr userDrawn="1"/>
        </p:nvSpPr>
        <p:spPr>
          <a:xfrm>
            <a:off x="1068290" y="4699710"/>
            <a:ext cx="6041061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5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2500" dirty="0">
                <a:solidFill>
                  <a:srgbClr val="5357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  <p:sp>
        <p:nvSpPr>
          <p:cNvPr id="10" name="Thank you.">
            <a:extLst>
              <a:ext uri="{FF2B5EF4-FFF2-40B4-BE49-F238E27FC236}">
                <a16:creationId xmlns:a16="http://schemas.microsoft.com/office/drawing/2014/main" id="{E9F24EF1-495E-482D-92F3-C566570CF106}"/>
              </a:ext>
            </a:extLst>
          </p:cNvPr>
          <p:cNvSpPr txBox="1"/>
          <p:nvPr userDrawn="1"/>
        </p:nvSpPr>
        <p:spPr>
          <a:xfrm>
            <a:off x="1119089" y="6102450"/>
            <a:ext cx="6041061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5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 algn="l"/>
            <a:r>
              <a:rPr lang="en-US" sz="1200" b="1" dirty="0">
                <a:solidFill>
                  <a:srgbClr val="39B5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amentum.com</a:t>
            </a:r>
            <a:endParaRPr sz="1200" b="1" dirty="0">
              <a:solidFill>
                <a:srgbClr val="39B54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084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Option 2">
    <p:bg>
      <p:bgPr>
        <a:solidFill>
          <a:srgbClr val="39B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169BBA-D9D8-DDED-36E9-FAD6A92FB6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3F5E6B-BD72-A9A4-7717-47F027446CAB}"/>
              </a:ext>
            </a:extLst>
          </p:cNvPr>
          <p:cNvSpPr/>
          <p:nvPr userDrawn="1"/>
        </p:nvSpPr>
        <p:spPr>
          <a:xfrm flipH="1">
            <a:off x="6095999" y="0"/>
            <a:ext cx="6096000" cy="6858000"/>
          </a:xfrm>
          <a:prstGeom prst="rect">
            <a:avLst/>
          </a:prstGeom>
          <a:solidFill>
            <a:srgbClr val="39B5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6" name="Thank you">
            <a:extLst>
              <a:ext uri="{FF2B5EF4-FFF2-40B4-BE49-F238E27FC236}">
                <a16:creationId xmlns:a16="http://schemas.microsoft.com/office/drawing/2014/main" id="{A2E587F9-477C-418F-BB90-240473AC55B9}"/>
              </a:ext>
            </a:extLst>
          </p:cNvPr>
          <p:cNvSpPr txBox="1"/>
          <p:nvPr userDrawn="1"/>
        </p:nvSpPr>
        <p:spPr>
          <a:xfrm>
            <a:off x="6876454" y="3658702"/>
            <a:ext cx="2907870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5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2500" dirty="0">
                <a:latin typeface="Trade Gothic Next" panose="020B0503040303020004" pitchFamily="34" charset="0"/>
                <a:cs typeface="Arial" panose="020B0604020202020204" pitchFamily="34" charset="0"/>
              </a:rPr>
              <a:t>Thank you</a:t>
            </a:r>
            <a:r>
              <a:rPr lang="en-US" sz="2500" dirty="0">
                <a:latin typeface="Trade Gothic Next" panose="020B0503040303020004" pitchFamily="34" charset="0"/>
                <a:cs typeface="Arial" panose="020B0604020202020204" pitchFamily="34" charset="0"/>
              </a:rPr>
              <a:t>.</a:t>
            </a:r>
            <a:endParaRPr sz="2500" dirty="0">
              <a:latin typeface="Trade Gothic Next" panose="020B0503040303020004" pitchFamily="34" charset="0"/>
              <a:cs typeface="Arial" panose="020B0604020202020204" pitchFamily="34" charset="0"/>
            </a:endParaRPr>
          </a:p>
        </p:txBody>
      </p:sp>
      <p:sp>
        <p:nvSpPr>
          <p:cNvPr id="11" name="Thank you.">
            <a:extLst>
              <a:ext uri="{FF2B5EF4-FFF2-40B4-BE49-F238E27FC236}">
                <a16:creationId xmlns:a16="http://schemas.microsoft.com/office/drawing/2014/main" id="{E8EA18F7-312B-4C3F-9BC6-D60C20C944F6}"/>
              </a:ext>
            </a:extLst>
          </p:cNvPr>
          <p:cNvSpPr txBox="1"/>
          <p:nvPr userDrawn="1"/>
        </p:nvSpPr>
        <p:spPr>
          <a:xfrm>
            <a:off x="1119089" y="6102450"/>
            <a:ext cx="6041061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 sz="5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amentum.com</a:t>
            </a:r>
            <a:endParaRPr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A49BD2-9C41-1FE1-C83E-A1E35FC37F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2835" y="4186138"/>
            <a:ext cx="3476172" cy="89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4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E6FAD-3EEB-4EFB-A981-84D36B90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" y="647701"/>
            <a:ext cx="11109960" cy="77724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AE202-549D-40BE-9FFF-35E23F26B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020" y="1752600"/>
            <a:ext cx="11109960" cy="4424363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6C06624-764E-4BB2-8535-C501954E1856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accent4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accent4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17" name="amentum">
            <a:extLst>
              <a:ext uri="{FF2B5EF4-FFF2-40B4-BE49-F238E27FC236}">
                <a16:creationId xmlns:a16="http://schemas.microsoft.com/office/drawing/2014/main" id="{FFB611DA-FE6E-43B5-8D36-854C2F2A3C8E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accent4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729A8C-0C6D-B28A-FE6F-DDCBFA68F56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4" y="6517203"/>
            <a:ext cx="861290" cy="22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4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49" r:id="rId2"/>
    <p:sldLayoutId id="2147483703" r:id="rId3"/>
    <p:sldLayoutId id="214748366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46A38"/>
          </a:solidFill>
          <a:latin typeface="Trade Gothic Next Light" panose="020B0403040303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1pPr>
      <a:lvl2pPr marL="460375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1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–"/>
        <a:defRPr sz="105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4pPr>
      <a:lvl5pPr marL="1141413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44" userDrawn="1">
          <p15:clr>
            <a:srgbClr val="F26B43"/>
          </p15:clr>
        </p15:guide>
        <p15:guide id="4" pos="336" userDrawn="1">
          <p15:clr>
            <a:srgbClr val="F26B43"/>
          </p15:clr>
        </p15:guide>
        <p15:guide id="5" orient="horz" pos="4200" userDrawn="1">
          <p15:clr>
            <a:srgbClr val="F26B43"/>
          </p15:clr>
        </p15:guide>
        <p15:guide id="6" orient="horz" pos="264" userDrawn="1">
          <p15:clr>
            <a:srgbClr val="F26B43"/>
          </p15:clr>
        </p15:guide>
        <p15:guide id="7" orient="horz" pos="408" userDrawn="1">
          <p15:clr>
            <a:srgbClr val="F26B43"/>
          </p15:clr>
        </p15:guide>
        <p15:guide id="8" orient="horz" pos="110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E6FAD-3EEB-4EFB-A981-84D36B90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" y="647701"/>
            <a:ext cx="11109960" cy="77724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AE202-549D-40BE-9FFF-35E23F26B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020" y="1752600"/>
            <a:ext cx="11109960" cy="4424363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6C06624-764E-4BB2-8535-C501954E1856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accent4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accent4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17" name="amentum">
            <a:extLst>
              <a:ext uri="{FF2B5EF4-FFF2-40B4-BE49-F238E27FC236}">
                <a16:creationId xmlns:a16="http://schemas.microsoft.com/office/drawing/2014/main" id="{FFB611DA-FE6E-43B5-8D36-854C2F2A3C8E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accent4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78799B-910C-D9B9-19A7-44212DBAF81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4" y="6517203"/>
            <a:ext cx="861290" cy="22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1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46A38"/>
          </a:solidFill>
          <a:latin typeface="Trade Gothic Next Light" panose="020B0403040303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1pPr>
      <a:lvl2pPr marL="460375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1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–"/>
        <a:defRPr sz="105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4pPr>
      <a:lvl5pPr marL="1141413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44" userDrawn="1">
          <p15:clr>
            <a:srgbClr val="F26B43"/>
          </p15:clr>
        </p15:guide>
        <p15:guide id="4" pos="336" userDrawn="1">
          <p15:clr>
            <a:srgbClr val="F26B43"/>
          </p15:clr>
        </p15:guide>
        <p15:guide id="5" orient="horz" pos="4200" userDrawn="1">
          <p15:clr>
            <a:srgbClr val="F26B43"/>
          </p15:clr>
        </p15:guide>
        <p15:guide id="6" orient="horz" pos="264" userDrawn="1">
          <p15:clr>
            <a:srgbClr val="F26B43"/>
          </p15:clr>
        </p15:guide>
        <p15:guide id="7" orient="horz" pos="408" userDrawn="1">
          <p15:clr>
            <a:srgbClr val="F26B43"/>
          </p15:clr>
        </p15:guide>
        <p15:guide id="8" orient="horz" pos="110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E6FAD-3EEB-4EFB-A981-84D36B90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" y="647701"/>
            <a:ext cx="11109960" cy="77724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AE202-549D-40BE-9FFF-35E23F26B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020" y="1752600"/>
            <a:ext cx="11109960" cy="4424363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6C06624-764E-4BB2-8535-C501954E1856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accent4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accent4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17" name="amentum">
            <a:extLst>
              <a:ext uri="{FF2B5EF4-FFF2-40B4-BE49-F238E27FC236}">
                <a16:creationId xmlns:a16="http://schemas.microsoft.com/office/drawing/2014/main" id="{FFB611DA-FE6E-43B5-8D36-854C2F2A3C8E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accent4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6B5F51-9213-847E-D2D2-09826AD11B6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4" y="6517203"/>
            <a:ext cx="861290" cy="22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0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46A38"/>
          </a:solidFill>
          <a:latin typeface="Trade Gothic Next Light" panose="020B0403040303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1pPr>
      <a:lvl2pPr marL="460375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1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–"/>
        <a:defRPr sz="105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4pPr>
      <a:lvl5pPr marL="1141413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44" userDrawn="1">
          <p15:clr>
            <a:srgbClr val="F26B43"/>
          </p15:clr>
        </p15:guide>
        <p15:guide id="4" pos="336" userDrawn="1">
          <p15:clr>
            <a:srgbClr val="F26B43"/>
          </p15:clr>
        </p15:guide>
        <p15:guide id="5" orient="horz" pos="4200" userDrawn="1">
          <p15:clr>
            <a:srgbClr val="F26B43"/>
          </p15:clr>
        </p15:guide>
        <p15:guide id="6" orient="horz" pos="264" userDrawn="1">
          <p15:clr>
            <a:srgbClr val="F26B43"/>
          </p15:clr>
        </p15:guide>
        <p15:guide id="7" orient="horz" pos="408" userDrawn="1">
          <p15:clr>
            <a:srgbClr val="F26B43"/>
          </p15:clr>
        </p15:guide>
        <p15:guide id="8" orient="horz" pos="110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E6FAD-3EEB-4EFB-A981-84D36B90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" y="647701"/>
            <a:ext cx="11109960" cy="77724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AE202-549D-40BE-9FFF-35E23F26B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020" y="1752600"/>
            <a:ext cx="11109960" cy="4424363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6C06624-764E-4BB2-8535-C501954E1856}"/>
              </a:ext>
            </a:extLst>
          </p:cNvPr>
          <p:cNvSpPr txBox="1">
            <a:spLocks/>
          </p:cNvSpPr>
          <p:nvPr userDrawn="1"/>
        </p:nvSpPr>
        <p:spPr>
          <a:xfrm>
            <a:off x="11097742" y="6527092"/>
            <a:ext cx="553239" cy="213342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0" tIns="22860" rIns="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D274D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en-US" sz="600" smtClean="0">
                <a:solidFill>
                  <a:schemeClr val="accent4"/>
                </a:solidFill>
                <a:latin typeface="Trade Gothic Next" panose="020B0503040303020004" pitchFamily="34" charset="0"/>
              </a:rPr>
              <a:pPr algn="r"/>
              <a:t>‹#›</a:t>
            </a:fld>
            <a:endParaRPr lang="en-US" sz="600" dirty="0">
              <a:solidFill>
                <a:schemeClr val="accent4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17" name="amentum">
            <a:extLst>
              <a:ext uri="{FF2B5EF4-FFF2-40B4-BE49-F238E27FC236}">
                <a16:creationId xmlns:a16="http://schemas.microsoft.com/office/drawing/2014/main" id="{FFB611DA-FE6E-43B5-8D36-854C2F2A3C8E}"/>
              </a:ext>
            </a:extLst>
          </p:cNvPr>
          <p:cNvSpPr txBox="1"/>
          <p:nvPr userDrawn="1"/>
        </p:nvSpPr>
        <p:spPr>
          <a:xfrm>
            <a:off x="8210020" y="6559301"/>
            <a:ext cx="3009157" cy="1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25400" rIns="0" bIns="254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 b="1" cap="all" spc="240">
                <a:solidFill>
                  <a:srgbClr val="0C223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600" b="0" dirty="0">
                <a:solidFill>
                  <a:schemeClr val="accent4"/>
                </a:solidFill>
                <a:latin typeface="Trade Gothic Next" panose="020B0503040303020004" pitchFamily="34" charset="0"/>
              </a:rPr>
              <a:t>Amentum Proprietary. All Rights Reserved.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867715-6149-5986-D043-DC48324FA0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14" y="6517203"/>
            <a:ext cx="861290" cy="22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9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46A38"/>
          </a:solidFill>
          <a:latin typeface="Trade Gothic Next Light" panose="020B0403040303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1pPr>
      <a:lvl2pPr marL="460375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10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–"/>
        <a:defRPr sz="1050" kern="1200">
          <a:solidFill>
            <a:srgbClr val="046A38"/>
          </a:solidFill>
          <a:latin typeface="Trade Gothic Next" panose="020B0503040303020004" pitchFamily="34" charset="0"/>
          <a:ea typeface="+mn-ea"/>
          <a:cs typeface="+mn-cs"/>
        </a:defRPr>
      </a:lvl4pPr>
      <a:lvl5pPr marL="1141413" indent="-2286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50" kern="1200">
          <a:solidFill>
            <a:srgbClr val="53575A"/>
          </a:solidFill>
          <a:latin typeface="Trade Gothic Next" panose="020B0503040303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44" userDrawn="1">
          <p15:clr>
            <a:srgbClr val="F26B43"/>
          </p15:clr>
        </p15:guide>
        <p15:guide id="4" pos="336" userDrawn="1">
          <p15:clr>
            <a:srgbClr val="F26B43"/>
          </p15:clr>
        </p15:guide>
        <p15:guide id="5" orient="horz" pos="4200" userDrawn="1">
          <p15:clr>
            <a:srgbClr val="F26B43"/>
          </p15:clr>
        </p15:guide>
        <p15:guide id="6" orient="horz" pos="264" userDrawn="1">
          <p15:clr>
            <a:srgbClr val="F26B43"/>
          </p15:clr>
        </p15:guide>
        <p15:guide id="7" orient="horz" pos="408" userDrawn="1">
          <p15:clr>
            <a:srgbClr val="F26B43"/>
          </p15:clr>
        </p15:guide>
        <p15:guide id="8" orient="horz" pos="1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AEFC5DF-AEBF-E004-E4FD-39FD6F47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020" y="2405660"/>
            <a:ext cx="10624820" cy="132734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rgbClr val="0F172A"/>
                </a:solidFill>
                <a:latin typeface="Poppins"/>
              </a:rPr>
            </a:br>
            <a:r>
              <a:rPr lang="en-US" dirty="0">
                <a:solidFill>
                  <a:srgbClr val="0F172A"/>
                </a:solidFill>
                <a:latin typeface="Poppins"/>
              </a:rPr>
              <a:t>Integration &amp; Consolidation of the Nuclear Lifecycle </a:t>
            </a:r>
            <a:endParaRPr lang="en-US" dirty="0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0501FEC1-7EF3-4511-434C-D3BEA1BD2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020" y="3915554"/>
            <a:ext cx="10055860" cy="457201"/>
          </a:xfrm>
        </p:spPr>
        <p:txBody>
          <a:bodyPr/>
          <a:lstStyle/>
          <a:p>
            <a:r>
              <a:rPr lang="en-US" dirty="0"/>
              <a:t>Integrated Nuclear Ecosystems Leading to Economic Opportunities for States 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A27BDD1-7546-EAE5-2F97-8A2D10A2E4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" y="4849946"/>
            <a:ext cx="9378588" cy="200958"/>
          </a:xfrm>
        </p:spPr>
        <p:txBody>
          <a:bodyPr/>
          <a:lstStyle/>
          <a:p>
            <a:r>
              <a:rPr lang="en-US" dirty="0"/>
              <a:t>Tom Mason  |   September 25, 2026</a:t>
            </a:r>
          </a:p>
        </p:txBody>
      </p:sp>
    </p:spTree>
    <p:extLst>
      <p:ext uri="{BB962C8B-B14F-4D97-AF65-F5344CB8AC3E}">
        <p14:creationId xmlns:p14="http://schemas.microsoft.com/office/powerpoint/2010/main" val="377386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86DE-3467-16FA-F4B4-F44649D5B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605" y="1047207"/>
            <a:ext cx="11109960" cy="777240"/>
          </a:xfrm>
        </p:spPr>
        <p:txBody>
          <a:bodyPr anchor="t">
            <a:normAutofit/>
          </a:bodyPr>
          <a:lstStyle/>
          <a:p>
            <a:r>
              <a:rPr lang="en-US" dirty="0"/>
              <a:t>Discussion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60971-A2F0-2EB1-78A5-4267BAC7F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3980" y="1956163"/>
            <a:ext cx="5371204" cy="4424363"/>
          </a:xfrm>
        </p:spPr>
        <p:txBody>
          <a:bodyPr>
            <a:normAutofit/>
          </a:bodyPr>
          <a:lstStyle/>
          <a:p>
            <a:r>
              <a:rPr lang="en-US" sz="2400" dirty="0"/>
              <a:t>Industry Vantage Point - Amentum</a:t>
            </a:r>
          </a:p>
          <a:p>
            <a:r>
              <a:rPr lang="en-US" sz="2400" dirty="0"/>
              <a:t>The Nuclear Ecosystem</a:t>
            </a:r>
          </a:p>
          <a:p>
            <a:pPr lvl="0"/>
            <a:r>
              <a:rPr lang="en-US" sz="2400" dirty="0"/>
              <a:t>The Stars Have Aligned </a:t>
            </a:r>
          </a:p>
          <a:p>
            <a:r>
              <a:rPr lang="en-US" sz="2400" dirty="0"/>
              <a:t>DOE Office of Nuclear Energy (NE)</a:t>
            </a:r>
          </a:p>
          <a:p>
            <a:pPr lvl="0"/>
            <a:r>
              <a:rPr lang="en-US" sz="2400" dirty="0"/>
              <a:t>Final Disposition is Key</a:t>
            </a:r>
          </a:p>
          <a:p>
            <a:pPr lvl="0"/>
            <a:r>
              <a:rPr lang="en-US" sz="2400" u="sng" dirty="0"/>
              <a:t>How States Win </a:t>
            </a:r>
            <a:endParaRPr lang="en-US" sz="2400" dirty="0"/>
          </a:p>
          <a:p>
            <a:pPr marL="231775" lvl="1" indent="0">
              <a:buNone/>
            </a:pPr>
            <a:endParaRPr lang="en-US" sz="1800" dirty="0">
              <a:solidFill>
                <a:srgbClr val="53575A"/>
              </a:solidFill>
            </a:endParaRPr>
          </a:p>
          <a:p>
            <a:pPr lvl="1"/>
            <a:endParaRPr lang="en-US" sz="1800" dirty="0">
              <a:solidFill>
                <a:srgbClr val="53575A"/>
              </a:solidFill>
            </a:endParaRPr>
          </a:p>
        </p:txBody>
      </p:sp>
      <p:pic>
        <p:nvPicPr>
          <p:cNvPr id="8" name="Picture 7" descr="LPO Advanced Nuclear Poster">
            <a:extLst>
              <a:ext uri="{FF2B5EF4-FFF2-40B4-BE49-F238E27FC236}">
                <a16:creationId xmlns:a16="http://schemas.microsoft.com/office/drawing/2014/main" id="{6CC94FCD-7692-BB1C-8F17-44ED6A1C37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7621" t="17963" r="7765" b="27054"/>
          <a:stretch>
            <a:fillRect/>
          </a:stretch>
        </p:blipFill>
        <p:spPr>
          <a:xfrm>
            <a:off x="6257109" y="0"/>
            <a:ext cx="5934891" cy="4598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37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BB8DA-7C9F-D727-90C3-681C40729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E1737-AE5B-53E9-5811-0AF3B887A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715" y="608027"/>
            <a:ext cx="11109960" cy="777240"/>
          </a:xfrm>
        </p:spPr>
        <p:txBody>
          <a:bodyPr/>
          <a:lstStyle/>
          <a:p>
            <a:r>
              <a:rPr lang="en-US" sz="3200" dirty="0"/>
              <a:t>Industry Vantage Point – Amentum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8043C-6D7F-8334-2389-371940F2C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040" y="996647"/>
            <a:ext cx="11109960" cy="4864705"/>
          </a:xfrm>
        </p:spPr>
        <p:txBody>
          <a:bodyPr/>
          <a:lstStyle/>
          <a:p>
            <a:pPr lvl="0"/>
            <a:endParaRPr lang="en-US" sz="2400" dirty="0"/>
          </a:p>
          <a:p>
            <a:pPr lvl="0"/>
            <a:r>
              <a:rPr lang="en-US" sz="2400" dirty="0"/>
              <a:t>Amentum - </a:t>
            </a:r>
            <a:r>
              <a:rPr lang="en-US" sz="2200" dirty="0"/>
              <a:t>$15B rev /44 countries / 55,000 employees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Amentum in the U.S. Nuclear Industry</a:t>
            </a:r>
          </a:p>
          <a:p>
            <a:pPr lvl="1"/>
            <a:r>
              <a:rPr lang="en-US" sz="2000" dirty="0"/>
              <a:t>Nuclear Projects Organization </a:t>
            </a:r>
          </a:p>
          <a:p>
            <a:pPr lvl="2"/>
            <a:r>
              <a:rPr lang="en-US" sz="1800" dirty="0"/>
              <a:t>design and construction of nuclear facilities </a:t>
            </a:r>
          </a:p>
          <a:p>
            <a:pPr lvl="2"/>
            <a:r>
              <a:rPr lang="en-US" sz="1800" dirty="0"/>
              <a:t>Nuclear Center of Excellence – Oak Ridge, TN (500 engineers)</a:t>
            </a:r>
          </a:p>
          <a:p>
            <a:pPr lvl="2"/>
            <a:r>
              <a:rPr lang="en-US" sz="1800" dirty="0"/>
              <a:t>DOE /NNSA –  special nuclear facilities, legacy facility decommissioning</a:t>
            </a:r>
          </a:p>
          <a:p>
            <a:pPr lvl="2"/>
            <a:r>
              <a:rPr lang="en-US" sz="1800" dirty="0"/>
              <a:t>commercial nuclear – design facilities in every phase of the nuclear fuel cycle </a:t>
            </a:r>
          </a:p>
          <a:p>
            <a:pPr lvl="1"/>
            <a:r>
              <a:rPr lang="en-US" sz="2000" dirty="0"/>
              <a:t>DOE Tier 1 – Operating 20 Sites for DOE NNSA, EM, and NE  </a:t>
            </a:r>
          </a:p>
          <a:p>
            <a:pPr lvl="2"/>
            <a:r>
              <a:rPr lang="en-US" sz="1800" dirty="0"/>
              <a:t>Operate DOE sites </a:t>
            </a:r>
          </a:p>
          <a:p>
            <a:pPr lvl="2"/>
            <a:r>
              <a:rPr lang="en-US" sz="1800" dirty="0"/>
              <a:t>Oak Ridge / UCOR – Facility decommissioning, land cleanup and land transfer to industry</a:t>
            </a:r>
          </a:p>
          <a:p>
            <a:pPr lvl="2"/>
            <a:r>
              <a:rPr lang="en-US" sz="1800" dirty="0"/>
              <a:t>MSTS –  mission support / NNSA infrastructure / capital projects</a:t>
            </a:r>
          </a:p>
          <a:p>
            <a:pPr lvl="2"/>
            <a:r>
              <a:rPr lang="en-US" sz="1800" dirty="0"/>
              <a:t>Idaho National Lab – mission support, environmental restoration, NR spent fuel mission  </a:t>
            </a:r>
          </a:p>
          <a:p>
            <a:pPr lvl="2"/>
            <a:endParaRPr lang="en-US" sz="1800" dirty="0"/>
          </a:p>
          <a:p>
            <a:pPr lvl="2"/>
            <a:endParaRPr lang="en-US" sz="1800" dirty="0"/>
          </a:p>
          <a:p>
            <a:pPr marL="2317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508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25DFD-EE32-5EB1-C1EE-A23AE4677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2F4232A-2976-FD14-02D2-12EADE827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972" y="495330"/>
            <a:ext cx="4044049" cy="777240"/>
          </a:xfrm>
        </p:spPr>
        <p:txBody>
          <a:bodyPr/>
          <a:lstStyle/>
          <a:p>
            <a:r>
              <a:rPr lang="en-US" dirty="0"/>
              <a:t>The Nuclear Ecosystem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4FAB0A-96D5-5967-DD19-B7A99018A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952" y="1101303"/>
            <a:ext cx="10202091" cy="543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4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1B3F760-4ACE-444C-956D-EA939B34B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360" y="506186"/>
            <a:ext cx="6044565" cy="777240"/>
          </a:xfrm>
        </p:spPr>
        <p:txBody>
          <a:bodyPr/>
          <a:lstStyle/>
          <a:p>
            <a:r>
              <a:rPr lang="en-US" dirty="0"/>
              <a:t>The Stars are Aligned like Never Before</a:t>
            </a:r>
            <a:br>
              <a:rPr lang="en-US" dirty="0"/>
            </a:br>
            <a:r>
              <a:rPr lang="en-US" dirty="0"/>
              <a:t>All Key Elements Are In Place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9D4893-DAC0-495B-8F26-7CF60EFDD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360" y="1771651"/>
            <a:ext cx="10426065" cy="4892040"/>
          </a:xfrm>
        </p:spPr>
        <p:txBody>
          <a:bodyPr>
            <a:normAutofit fontScale="40000" lnSpcReduction="20000"/>
          </a:bodyPr>
          <a:lstStyle/>
          <a:p>
            <a:r>
              <a:rPr lang="en-US" sz="5000" dirty="0"/>
              <a:t>Power Demand Curve – Ideal for nuclear</a:t>
            </a:r>
          </a:p>
          <a:p>
            <a:pPr lvl="1"/>
            <a:r>
              <a:rPr lang="en-US" sz="3500" dirty="0"/>
              <a:t>AI data centers driving </a:t>
            </a:r>
            <a:r>
              <a:rPr lang="en-US" sz="3500" u="sng" dirty="0"/>
              <a:t>steady demand </a:t>
            </a:r>
            <a:r>
              <a:rPr lang="en-US" sz="3500" dirty="0"/>
              <a:t>for electric power</a:t>
            </a:r>
          </a:p>
          <a:p>
            <a:pPr lvl="1"/>
            <a:endParaRPr lang="en-US" sz="3500" dirty="0"/>
          </a:p>
          <a:p>
            <a:r>
              <a:rPr lang="en-US" sz="5000" dirty="0"/>
              <a:t>Investment Capital is Abundant and Flowing </a:t>
            </a:r>
          </a:p>
          <a:p>
            <a:pPr lvl="1"/>
            <a:r>
              <a:rPr lang="en-US" sz="3500" dirty="0"/>
              <a:t>private investments /</a:t>
            </a:r>
          </a:p>
          <a:p>
            <a:pPr lvl="1"/>
            <a:r>
              <a:rPr lang="en-US" sz="3500" dirty="0"/>
              <a:t>IPO / public investment </a:t>
            </a:r>
          </a:p>
          <a:p>
            <a:pPr marL="231775" lvl="1" indent="0">
              <a:buNone/>
            </a:pPr>
            <a:endParaRPr lang="en-US" sz="3500" dirty="0"/>
          </a:p>
          <a:p>
            <a:r>
              <a:rPr lang="en-US" sz="5000" dirty="0"/>
              <a:t>Federal “Tailwinds”</a:t>
            </a:r>
          </a:p>
          <a:p>
            <a:pPr lvl="1"/>
            <a:r>
              <a:rPr lang="en-US" sz="3500" dirty="0"/>
              <a:t>Executive orders nuclear energy</a:t>
            </a:r>
          </a:p>
          <a:p>
            <a:pPr lvl="1"/>
            <a:r>
              <a:rPr lang="en-US" sz="3500" dirty="0"/>
              <a:t>Federal agencies / legislation </a:t>
            </a:r>
          </a:p>
          <a:p>
            <a:pPr lvl="1"/>
            <a:r>
              <a:rPr lang="en-US" sz="3500" dirty="0"/>
              <a:t>Federal commercial partnerships – rapidly advancing nuclear technology</a:t>
            </a:r>
          </a:p>
          <a:p>
            <a:pPr lvl="1"/>
            <a:r>
              <a:rPr lang="en-US" sz="3500" dirty="0"/>
              <a:t>Federal land leases </a:t>
            </a:r>
          </a:p>
          <a:p>
            <a:pPr marL="231775" lvl="1" indent="0">
              <a:buNone/>
            </a:pPr>
            <a:endParaRPr lang="en-US" sz="3500" dirty="0"/>
          </a:p>
          <a:p>
            <a:r>
              <a:rPr lang="en-US" sz="5000" dirty="0"/>
              <a:t>State “Tailwinds” </a:t>
            </a:r>
          </a:p>
          <a:p>
            <a:pPr lvl="1"/>
            <a:r>
              <a:rPr lang="en-US" sz="3500" dirty="0"/>
              <a:t>Financial incentives / tax incentives / relocation incentives</a:t>
            </a:r>
          </a:p>
          <a:p>
            <a:pPr lvl="1"/>
            <a:r>
              <a:rPr lang="en-US" sz="3500" dirty="0"/>
              <a:t>Favorable regulatory environment </a:t>
            </a:r>
          </a:p>
          <a:p>
            <a:pPr lvl="1"/>
            <a:endParaRPr lang="en-US" sz="3500" dirty="0"/>
          </a:p>
          <a:p>
            <a:r>
              <a:rPr lang="en-US" sz="5000" dirty="0"/>
              <a:t>Community Reuse / Economic Development Organizations </a:t>
            </a:r>
          </a:p>
          <a:p>
            <a:pPr marL="0" indent="0">
              <a:buNone/>
            </a:pPr>
            <a:r>
              <a:rPr lang="en-US" sz="3800" dirty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F6E6FE-8131-1007-F79E-EE32D1A15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0"/>
            <a:ext cx="3429000" cy="209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84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68AB6-449A-08C2-F9E4-D1AFAA499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3ADF-8AA2-27E3-5B57-7EC010DEA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745" y="776034"/>
            <a:ext cx="7040879" cy="1174279"/>
          </a:xfrm>
        </p:spPr>
        <p:txBody>
          <a:bodyPr/>
          <a:lstStyle/>
          <a:p>
            <a:r>
              <a:rPr lang="en-US" sz="3200" dirty="0"/>
              <a:t>U.S. DOE Office of Nuclear Energy  </a:t>
            </a:r>
            <a:br>
              <a:rPr lang="en-US" sz="3200" dirty="0"/>
            </a:br>
            <a:r>
              <a:rPr lang="en-US" sz="3200" dirty="0"/>
              <a:t>Federal Partner Driving the Industry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51F54-FA37-BF31-56BF-8D3E54639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745" y="2225162"/>
            <a:ext cx="7040879" cy="2407675"/>
          </a:xfrm>
        </p:spPr>
        <p:txBody>
          <a:bodyPr/>
          <a:lstStyle/>
          <a:p>
            <a:pPr lvl="0"/>
            <a:r>
              <a:rPr lang="en-US" sz="2400" dirty="0"/>
              <a:t>Senate Confirmed Leadership </a:t>
            </a:r>
          </a:p>
          <a:p>
            <a:pPr lvl="1"/>
            <a:r>
              <a:rPr lang="en-US" sz="2200" dirty="0"/>
              <a:t>NE1: The Honorable Theadore (Ted) Garrish</a:t>
            </a:r>
          </a:p>
          <a:p>
            <a:pPr lvl="0"/>
            <a:r>
              <a:rPr lang="en-US" sz="2400" dirty="0"/>
              <a:t>Defense Production Act Consortium (DPA)</a:t>
            </a:r>
          </a:p>
          <a:p>
            <a:pPr lvl="0"/>
            <a:r>
              <a:rPr lang="en-US" sz="2400" dirty="0"/>
              <a:t>Nuclear Lifecycle Innovation Campus (NLIC)</a:t>
            </a:r>
          </a:p>
          <a:p>
            <a:pPr lvl="0"/>
            <a:r>
              <a:rPr lang="en-US" sz="2400" dirty="0"/>
              <a:t>Driving Legislative Framework for </a:t>
            </a:r>
            <a:r>
              <a:rPr lang="en-US" sz="2400" b="1" u="sng" dirty="0"/>
              <a:t>Final Disposition</a:t>
            </a:r>
          </a:p>
          <a:p>
            <a:pPr lvl="0"/>
            <a:endParaRPr lang="en-US" sz="2400" dirty="0"/>
          </a:p>
          <a:p>
            <a:pPr lvl="0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23A44-2EC3-A344-1ACF-5D29AE7465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65133C-2C31-671F-9B03-473383431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531" y="1"/>
            <a:ext cx="4184470" cy="56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46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5BA830-B205-B11D-ECF7-8C97B9479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69" y="403312"/>
            <a:ext cx="7943851" cy="967662"/>
          </a:xfrm>
        </p:spPr>
        <p:txBody>
          <a:bodyPr/>
          <a:lstStyle/>
          <a:p>
            <a:r>
              <a:rPr lang="en-US" dirty="0"/>
              <a:t>Completing the Nuclear Lifecycle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AEB156-7E3D-6D28-4C74-5E4C36F19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069" y="996857"/>
            <a:ext cx="9517111" cy="2407675"/>
          </a:xfrm>
        </p:spPr>
        <p:txBody>
          <a:bodyPr/>
          <a:lstStyle/>
          <a:p>
            <a:pPr lvl="0"/>
            <a:r>
              <a:rPr lang="en-US" sz="2400" dirty="0"/>
              <a:t>Final Disposition is Essential</a:t>
            </a:r>
          </a:p>
          <a:p>
            <a:pPr lvl="1"/>
            <a:r>
              <a:rPr lang="en-US" sz="2200" dirty="0"/>
              <a:t>closes the nuclear fuel cycle</a:t>
            </a:r>
          </a:p>
          <a:p>
            <a:pPr lvl="1"/>
            <a:r>
              <a:rPr lang="en-US" sz="2200" dirty="0"/>
              <a:t>provides a permanent solution</a:t>
            </a:r>
          </a:p>
          <a:p>
            <a:pPr lvl="1"/>
            <a:r>
              <a:rPr lang="en-US" sz="2200" dirty="0"/>
              <a:t>reduces risk passed to future generations</a:t>
            </a:r>
          </a:p>
          <a:p>
            <a:pPr lvl="0"/>
            <a:r>
              <a:rPr lang="en-US" sz="2400" dirty="0"/>
              <a:t> Current Status of Spent Fuel in U.S.</a:t>
            </a:r>
          </a:p>
          <a:p>
            <a:pPr lvl="1"/>
            <a:r>
              <a:rPr lang="en-US" sz="2200" dirty="0"/>
              <a:t>95,00 metric tons staged at generating sites</a:t>
            </a:r>
          </a:p>
          <a:p>
            <a:pPr lvl="1"/>
            <a:r>
              <a:rPr lang="en-US" sz="2200" dirty="0"/>
              <a:t>no permanent U.S. repository exists</a:t>
            </a:r>
          </a:p>
          <a:p>
            <a:pPr lvl="1"/>
            <a:r>
              <a:rPr lang="en-US" sz="2200" dirty="0"/>
              <a:t>solution is fully funded - nuclear waste fund = $52B </a:t>
            </a:r>
          </a:p>
          <a:p>
            <a:pPr lvl="1"/>
            <a:r>
              <a:rPr lang="en-US" sz="2200" dirty="0"/>
              <a:t>legislation required to utilize fund </a:t>
            </a:r>
          </a:p>
          <a:p>
            <a:pPr lvl="0"/>
            <a:r>
              <a:rPr lang="en-US" sz="2400" dirty="0"/>
              <a:t>Yucca Mountain Policy Failure and Lesson Learned </a:t>
            </a:r>
          </a:p>
          <a:p>
            <a:pPr lvl="1"/>
            <a:r>
              <a:rPr lang="en-US" sz="2200" dirty="0"/>
              <a:t>safety case and technology success, political failure</a:t>
            </a:r>
          </a:p>
          <a:p>
            <a:pPr lvl="1"/>
            <a:r>
              <a:rPr lang="en-US" sz="2200" dirty="0"/>
              <a:t>lesson = repository cannot be imposed on unwilling host</a:t>
            </a:r>
          </a:p>
          <a:p>
            <a:pPr lvl="1"/>
            <a:r>
              <a:rPr lang="en-US" sz="2200" dirty="0"/>
              <a:t>resulted in consent-based siting used globally</a:t>
            </a:r>
          </a:p>
          <a:p>
            <a:pPr lvl="1"/>
            <a:endParaRPr lang="en-US" sz="2200" dirty="0"/>
          </a:p>
          <a:p>
            <a:pPr marL="231775" lvl="1" indent="0">
              <a:buNone/>
            </a:pPr>
            <a:endParaRPr lang="en-US" sz="2200" u="sng" dirty="0"/>
          </a:p>
          <a:p>
            <a:pPr lvl="1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543E91-12F7-2296-271D-0D3C0DFFF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1051" y="-1"/>
            <a:ext cx="3790949" cy="2200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562929-7C4D-83C2-C8F4-C78521E729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8" t="2486" r="2092" b="3592"/>
          <a:stretch>
            <a:fillRect/>
          </a:stretch>
        </p:blipFill>
        <p:spPr>
          <a:xfrm>
            <a:off x="8401051" y="2913570"/>
            <a:ext cx="3790949" cy="25173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431B9B-B1FA-5760-616D-809D4A8BE8B8}"/>
              </a:ext>
            </a:extLst>
          </p:cNvPr>
          <p:cNvSpPr txBox="1"/>
          <p:nvPr/>
        </p:nvSpPr>
        <p:spPr>
          <a:xfrm>
            <a:off x="8566920" y="5553366"/>
            <a:ext cx="3695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Nuclear Waste Policy Act (NWPA) of 1982</a:t>
            </a:r>
          </a:p>
        </p:txBody>
      </p:sp>
    </p:spTree>
    <p:extLst>
      <p:ext uri="{BB962C8B-B14F-4D97-AF65-F5344CB8AC3E}">
        <p14:creationId xmlns:p14="http://schemas.microsoft.com/office/powerpoint/2010/main" val="309956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4C909-1F4B-FF2A-71DA-3E334BA0C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71374BD-4096-F5CA-7FBE-5C7F2864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5695" y="387882"/>
            <a:ext cx="2440305" cy="777240"/>
          </a:xfrm>
        </p:spPr>
        <p:txBody>
          <a:bodyPr/>
          <a:lstStyle/>
          <a:p>
            <a:r>
              <a:rPr lang="en-US" dirty="0"/>
              <a:t>How States Win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BF0689-4D0F-1CFF-FE10-5EDB2C558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138449"/>
            <a:ext cx="11109960" cy="5181871"/>
          </a:xfrm>
        </p:spPr>
        <p:txBody>
          <a:bodyPr>
            <a:normAutofit fontScale="77500" lnSpcReduction="20000"/>
          </a:bodyPr>
          <a:lstStyle/>
          <a:p>
            <a:r>
              <a:rPr lang="en-US" sz="2100" dirty="0"/>
              <a:t>Volunteer for a Permanent Repository </a:t>
            </a:r>
          </a:p>
          <a:p>
            <a:pPr lvl="1"/>
            <a:r>
              <a:rPr lang="en-US" sz="2100" dirty="0"/>
              <a:t>See NWMO case study for scale </a:t>
            </a:r>
          </a:p>
          <a:p>
            <a:pPr lvl="1"/>
            <a:r>
              <a:rPr lang="en-US" sz="2100" dirty="0"/>
              <a:t>Full nuclear enterprise follows repository siting and acceptance</a:t>
            </a:r>
          </a:p>
          <a:p>
            <a:pPr lvl="1"/>
            <a:r>
              <a:rPr lang="en-US" sz="2100" dirty="0"/>
              <a:t>Massive economic benefit to host state</a:t>
            </a:r>
          </a:p>
          <a:p>
            <a:endParaRPr lang="en-US" sz="2100" dirty="0"/>
          </a:p>
          <a:p>
            <a:r>
              <a:rPr lang="en-US" sz="2100" dirty="0"/>
              <a:t>Capital Follows Certainty </a:t>
            </a:r>
          </a:p>
          <a:p>
            <a:pPr lvl="1"/>
            <a:r>
              <a:rPr lang="en-US" sz="2100" dirty="0"/>
              <a:t>land availability and workforce development</a:t>
            </a:r>
          </a:p>
          <a:p>
            <a:pPr lvl="1"/>
            <a:r>
              <a:rPr lang="en-US" sz="2100" dirty="0"/>
              <a:t>environment regulatory framework</a:t>
            </a:r>
          </a:p>
          <a:p>
            <a:pPr lvl="1"/>
            <a:r>
              <a:rPr lang="en-US" sz="2100" dirty="0"/>
              <a:t>state transportation corridors, highway and rail, highspeed internet </a:t>
            </a:r>
          </a:p>
          <a:p>
            <a:pPr lvl="1"/>
            <a:r>
              <a:rPr lang="en-US" sz="2100" dirty="0"/>
              <a:t>safety and security </a:t>
            </a:r>
          </a:p>
          <a:p>
            <a:endParaRPr lang="en-US" sz="2100" dirty="0"/>
          </a:p>
          <a:p>
            <a:r>
              <a:rPr lang="en-US" sz="2100" dirty="0"/>
              <a:t>Leverage  Existing Infrastructure, University Partners, and Regional Solutions</a:t>
            </a:r>
          </a:p>
          <a:p>
            <a:pPr lvl="1"/>
            <a:r>
              <a:rPr lang="en-US" sz="2100" dirty="0"/>
              <a:t>multiple levels of nuclear / nuclear adjacent opportunities exist</a:t>
            </a:r>
          </a:p>
          <a:p>
            <a:pPr lvl="1"/>
            <a:r>
              <a:rPr lang="en-US" sz="2100" dirty="0"/>
              <a:t>every state won’t be a repository – geology, public acceptance, location</a:t>
            </a:r>
          </a:p>
          <a:p>
            <a:pPr lvl="1"/>
            <a:r>
              <a:rPr lang="en-US" sz="2100" dirty="0"/>
              <a:t>regional solutions are valuable – Idaho / Utah / Wyoming /tri-state compact example</a:t>
            </a:r>
          </a:p>
          <a:p>
            <a:endParaRPr lang="en-US" sz="2100" dirty="0"/>
          </a:p>
          <a:p>
            <a:r>
              <a:rPr lang="en-US" sz="2100" dirty="0"/>
              <a:t>Copy Highest Performing State Incentive Packages</a:t>
            </a:r>
          </a:p>
          <a:p>
            <a:pPr lvl="1"/>
            <a:r>
              <a:rPr lang="en-US" sz="2100" dirty="0"/>
              <a:t>corporate relocation incentives</a:t>
            </a:r>
          </a:p>
          <a:p>
            <a:pPr lvl="1"/>
            <a:r>
              <a:rPr lang="en-US" sz="2100" dirty="0"/>
              <a:t>state nuclear fund</a:t>
            </a:r>
          </a:p>
          <a:p>
            <a:pPr lvl="1"/>
            <a:r>
              <a:rPr lang="en-US" sz="2100" dirty="0"/>
              <a:t>tax incentives</a:t>
            </a:r>
          </a:p>
          <a:p>
            <a:pPr lvl="1"/>
            <a:endParaRPr lang="en-US" sz="21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44627-5B1C-6FD2-6010-F305C62C5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724" y="0"/>
            <a:ext cx="3724275" cy="22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54E222-BFBA-F74D-07FF-035642492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24" y="550885"/>
            <a:ext cx="5705476" cy="348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6139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itle Slides">
  <a:themeElements>
    <a:clrScheme name="Amentum-2024">
      <a:dk1>
        <a:srgbClr val="000000"/>
      </a:dk1>
      <a:lt1>
        <a:srgbClr val="FFFFFF"/>
      </a:lt1>
      <a:dk2>
        <a:srgbClr val="046A38"/>
      </a:dk2>
      <a:lt2>
        <a:srgbClr val="EEF0F1"/>
      </a:lt2>
      <a:accent1>
        <a:srgbClr val="046A38"/>
      </a:accent1>
      <a:accent2>
        <a:srgbClr val="39B54A"/>
      </a:accent2>
      <a:accent3>
        <a:srgbClr val="000000"/>
      </a:accent3>
      <a:accent4>
        <a:srgbClr val="53575A"/>
      </a:accent4>
      <a:accent5>
        <a:srgbClr val="EEF0F1"/>
      </a:accent5>
      <a:accent6>
        <a:srgbClr val="2B71B9"/>
      </a:accent6>
      <a:hlink>
        <a:srgbClr val="2B71B9"/>
      </a:hlink>
      <a:folHlink>
        <a:srgbClr val="41B6E6"/>
      </a:folHlink>
    </a:clrScheme>
    <a:fontScheme name="Custom 2">
      <a:majorFont>
        <a:latin typeface="Trade Gothic Next"/>
        <a:ea typeface=""/>
        <a:cs typeface=""/>
      </a:majorFont>
      <a:minorFont>
        <a:latin typeface="Trade Gothic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7B7E736-A641-4FCB-9CFA-ECBC01DAC352}" vid="{06648DEA-6647-4B65-B532-BB7256C7F892}"/>
    </a:ext>
  </a:extLst>
</a:theme>
</file>

<file path=ppt/theme/theme2.xml><?xml version="1.0" encoding="utf-8"?>
<a:theme xmlns:a="http://schemas.openxmlformats.org/drawingml/2006/main" name="Title Slides - Business Sector">
  <a:themeElements>
    <a:clrScheme name="Amentum-2024">
      <a:dk1>
        <a:srgbClr val="000000"/>
      </a:dk1>
      <a:lt1>
        <a:srgbClr val="FFFFFF"/>
      </a:lt1>
      <a:dk2>
        <a:srgbClr val="046A38"/>
      </a:dk2>
      <a:lt2>
        <a:srgbClr val="EEF0F1"/>
      </a:lt2>
      <a:accent1>
        <a:srgbClr val="046A38"/>
      </a:accent1>
      <a:accent2>
        <a:srgbClr val="39B54A"/>
      </a:accent2>
      <a:accent3>
        <a:srgbClr val="000000"/>
      </a:accent3>
      <a:accent4>
        <a:srgbClr val="53575A"/>
      </a:accent4>
      <a:accent5>
        <a:srgbClr val="EEF0F1"/>
      </a:accent5>
      <a:accent6>
        <a:srgbClr val="2B71B9"/>
      </a:accent6>
      <a:hlink>
        <a:srgbClr val="2B71B9"/>
      </a:hlink>
      <a:folHlink>
        <a:srgbClr val="41B6E6"/>
      </a:folHlink>
    </a:clrScheme>
    <a:fontScheme name="Custom 2">
      <a:majorFont>
        <a:latin typeface="Trade Gothic Next"/>
        <a:ea typeface=""/>
        <a:cs typeface=""/>
      </a:majorFont>
      <a:minorFont>
        <a:latin typeface="Trade Gothic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7B7E736-A641-4FCB-9CFA-ECBC01DAC352}" vid="{9FBE2734-36C8-4CF9-95C5-9E6D81FEC714}"/>
    </a:ext>
  </a:extLst>
</a:theme>
</file>

<file path=ppt/theme/theme3.xml><?xml version="1.0" encoding="utf-8"?>
<a:theme xmlns:a="http://schemas.openxmlformats.org/drawingml/2006/main" name="Content Slides">
  <a:themeElements>
    <a:clrScheme name="Amentum-2024">
      <a:dk1>
        <a:srgbClr val="000000"/>
      </a:dk1>
      <a:lt1>
        <a:srgbClr val="FFFFFF"/>
      </a:lt1>
      <a:dk2>
        <a:srgbClr val="046A38"/>
      </a:dk2>
      <a:lt2>
        <a:srgbClr val="EEF0F1"/>
      </a:lt2>
      <a:accent1>
        <a:srgbClr val="046A38"/>
      </a:accent1>
      <a:accent2>
        <a:srgbClr val="39B54A"/>
      </a:accent2>
      <a:accent3>
        <a:srgbClr val="000000"/>
      </a:accent3>
      <a:accent4>
        <a:srgbClr val="53575A"/>
      </a:accent4>
      <a:accent5>
        <a:srgbClr val="EEF0F1"/>
      </a:accent5>
      <a:accent6>
        <a:srgbClr val="2B71B9"/>
      </a:accent6>
      <a:hlink>
        <a:srgbClr val="2B71B9"/>
      </a:hlink>
      <a:folHlink>
        <a:srgbClr val="41B6E6"/>
      </a:folHlink>
    </a:clrScheme>
    <a:fontScheme name="Custom 2">
      <a:majorFont>
        <a:latin typeface="Trade Gothic Next"/>
        <a:ea typeface=""/>
        <a:cs typeface=""/>
      </a:majorFont>
      <a:minorFont>
        <a:latin typeface="Trade Gothic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7B7E736-A641-4FCB-9CFA-ECBC01DAC352}" vid="{9DD3E6E3-4AF7-4CFC-AB4F-C65A6B28091D}"/>
    </a:ext>
  </a:extLst>
</a:theme>
</file>

<file path=ppt/theme/theme4.xml><?xml version="1.0" encoding="utf-8"?>
<a:theme xmlns:a="http://schemas.openxmlformats.org/drawingml/2006/main" name="Closing Slides">
  <a:themeElements>
    <a:clrScheme name="Amentum-2024">
      <a:dk1>
        <a:srgbClr val="000000"/>
      </a:dk1>
      <a:lt1>
        <a:srgbClr val="FFFFFF"/>
      </a:lt1>
      <a:dk2>
        <a:srgbClr val="046A38"/>
      </a:dk2>
      <a:lt2>
        <a:srgbClr val="EEF0F1"/>
      </a:lt2>
      <a:accent1>
        <a:srgbClr val="046A38"/>
      </a:accent1>
      <a:accent2>
        <a:srgbClr val="39B54A"/>
      </a:accent2>
      <a:accent3>
        <a:srgbClr val="000000"/>
      </a:accent3>
      <a:accent4>
        <a:srgbClr val="53575A"/>
      </a:accent4>
      <a:accent5>
        <a:srgbClr val="EEF0F1"/>
      </a:accent5>
      <a:accent6>
        <a:srgbClr val="2B71B9"/>
      </a:accent6>
      <a:hlink>
        <a:srgbClr val="2B71B9"/>
      </a:hlink>
      <a:folHlink>
        <a:srgbClr val="41B6E6"/>
      </a:folHlink>
    </a:clrScheme>
    <a:fontScheme name="Custom 2">
      <a:majorFont>
        <a:latin typeface="Trade Gothic Next"/>
        <a:ea typeface=""/>
        <a:cs typeface=""/>
      </a:majorFont>
      <a:minorFont>
        <a:latin typeface="Trade Gothic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7B7E736-A641-4FCB-9CFA-ECBC01DAC352}" vid="{92AEBB0E-AC57-4F87-B9E5-743FC4126BC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BAE3BF4EB8914690186D660559296F" ma:contentTypeVersion="15" ma:contentTypeDescription="Create a new document." ma:contentTypeScope="" ma:versionID="32585aa6a3b6240905d25a6af64dded0">
  <xsd:schema xmlns:xsd="http://www.w3.org/2001/XMLSchema" xmlns:xs="http://www.w3.org/2001/XMLSchema" xmlns:p="http://schemas.microsoft.com/office/2006/metadata/properties" xmlns:ns2="1f22acbf-5ff5-4cf9-b48b-deebca4f0b0b" xmlns:ns3="9316b93b-caee-4812-893f-bb518492bf2b" targetNamespace="http://schemas.microsoft.com/office/2006/metadata/properties" ma:root="true" ma:fieldsID="5a8324b6276a14ae19781b17daa371e1" ns2:_="" ns3:_="">
    <xsd:import namespace="1f22acbf-5ff5-4cf9-b48b-deebca4f0b0b"/>
    <xsd:import namespace="9316b93b-caee-4812-893f-bb518492bf2b"/>
    <xsd:element name="properties">
      <xsd:complexType>
        <xsd:sequence>
          <xsd:element name="documentManagement">
            <xsd:complexType>
              <xsd:all>
                <xsd:element ref="ns2:_ModernAudienceTargetUserField" minOccurs="0"/>
                <xsd:element ref="ns2:_ModernAudienceAadObjectId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EHSCategory" minOccurs="0"/>
                <xsd:element ref="ns2:DateofTrainin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22acbf-5ff5-4cf9-b48b-deebca4f0b0b" elementFormDefault="qualified">
    <xsd:import namespace="http://schemas.microsoft.com/office/2006/documentManagement/types"/>
    <xsd:import namespace="http://schemas.microsoft.com/office/infopath/2007/PartnerControls"/>
    <xsd:element name="_ModernAudienceTargetUserField" ma:index="8" nillable="true" ma:displayName="Audience" ma:list="UserInfo" ma:SharePointGroup="0" ma:internalName="_ModernAudienceTargetUserField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9" nillable="true" ma:displayName="AudienceIds" ma:list="{c20deb8b-14fa-4304-b2de-a748aa4fd4da}" ma:internalName="_ModernAudienceAadObjectIds" ma:readOnly="true" ma:showField="_AadObjectIdForUser" ma:web="9316b93b-caee-4812-893f-bb518492bf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401ce0b-067e-430d-a887-2fdc4be324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EHSCategory" ma:index="21" nillable="true" ma:displayName="EHS Category" ma:format="Dropdown" ma:internalName="EHSCategory">
      <xsd:simpleType>
        <xsd:restriction base="dms:Choice">
          <xsd:enumeration value="PPT"/>
          <xsd:enumeration value="Video"/>
          <xsd:enumeration value="PDF"/>
        </xsd:restriction>
      </xsd:simpleType>
    </xsd:element>
    <xsd:element name="DateofTraining" ma:index="22" nillable="true" ma:displayName="Date of Training" ma:format="DateOnly" ma:internalName="DateofTraining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6b93b-caee-4812-893f-bb518492bf2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d1eb47b-db94-43a3-aff3-0fb065e1ea1a}" ma:internalName="TaxCatchAll" ma:showField="CatchAllData" ma:web="9316b93b-caee-4812-893f-bb518492bf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16b93b-caee-4812-893f-bb518492bf2b" xsi:nil="true"/>
    <lcf76f155ced4ddcb4097134ff3c332f xmlns="1f22acbf-5ff5-4cf9-b48b-deebca4f0b0b">
      <Terms xmlns="http://schemas.microsoft.com/office/infopath/2007/PartnerControls"/>
    </lcf76f155ced4ddcb4097134ff3c332f>
    <DateofTraining xmlns="1f22acbf-5ff5-4cf9-b48b-deebca4f0b0b" xsi:nil="true"/>
    <EHSCategory xmlns="1f22acbf-5ff5-4cf9-b48b-deebca4f0b0b" xsi:nil="true"/>
    <_ModernAudienceTargetUserField xmlns="1f22acbf-5ff5-4cf9-b48b-deebca4f0b0b">
      <UserInfo>
        <DisplayName/>
        <AccountId xsi:nil="true"/>
        <AccountType/>
      </UserInfo>
    </_ModernAudienceTargetUserFiel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F4884E-4C12-4BC2-A39F-A8D775556C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22acbf-5ff5-4cf9-b48b-deebca4f0b0b"/>
    <ds:schemaRef ds:uri="9316b93b-caee-4812-893f-bb518492bf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BA1EFA-DB54-4C99-B444-ADCFC3D15293}">
  <ds:schemaRefs>
    <ds:schemaRef ds:uri="http://purl.org/dc/terms/"/>
    <ds:schemaRef ds:uri="9316b93b-caee-4812-893f-bb518492bf2b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1f22acbf-5ff5-4cf9-b48b-deebca4f0b0b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FC4276-CA62-4ED7-9B1A-5709E9D1AD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Amentum PPT Template</Template>
  <TotalTime>5110</TotalTime>
  <Words>648</Words>
  <Application>Microsoft Office PowerPoint</Application>
  <PresentationFormat>Widescreen</PresentationFormat>
  <Paragraphs>120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Poppins</vt:lpstr>
      <vt:lpstr>Trade Gothic Next</vt:lpstr>
      <vt:lpstr>Trade Gothic Next Light</vt:lpstr>
      <vt:lpstr>Title Slides</vt:lpstr>
      <vt:lpstr>Title Slides - Business Sector</vt:lpstr>
      <vt:lpstr>Content Slides</vt:lpstr>
      <vt:lpstr>Closing Slides</vt:lpstr>
      <vt:lpstr> Integration &amp; Consolidation of the Nuclear Lifecycle </vt:lpstr>
      <vt:lpstr>Discussion Topics</vt:lpstr>
      <vt:lpstr>Industry Vantage Point – Amentum</vt:lpstr>
      <vt:lpstr>The Nuclear Ecosystem    </vt:lpstr>
      <vt:lpstr>The Stars are Aligned like Never Before All Key Elements Are In Place</vt:lpstr>
      <vt:lpstr>U.S. DOE Office of Nuclear Energy   Federal Partner Driving the Industry </vt:lpstr>
      <vt:lpstr>Completing the Nuclear Lifecycle   </vt:lpstr>
      <vt:lpstr>How States Win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McKibbin, Blake</dc:creator>
  <cp:lastModifiedBy>Mason, Tom (Oak Ridge)</cp:lastModifiedBy>
  <cp:revision>7</cp:revision>
  <cp:lastPrinted>2026-09-21T13:09:33Z</cp:lastPrinted>
  <dcterms:created xsi:type="dcterms:W3CDTF">2026-08-25T18:38:47Z</dcterms:created>
  <dcterms:modified xsi:type="dcterms:W3CDTF">2026-09-21T19:31:35Z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4c52bb78-b785-4d5a-8181-ae732e0da257_Enabled">
    <vt:lpwstr>true</vt:lpwstr>
  </property>
  <property fmtid="{D5CDD505-2E9C-101B-9397-08002B2CF9AE}" pid="4" name="MSIP_Label_4c52bb78-b785-4d5a-8181-ae732e0da257_SetDate">
    <vt:lpwstr>2024-08-07T19:41:37Z</vt:lpwstr>
  </property>
  <property fmtid="{D5CDD505-2E9C-101B-9397-08002B2CF9AE}" pid="5" name="MSIP_Label_4c52bb78-b785-4d5a-8181-ae732e0da257_Method">
    <vt:lpwstr>Privileged</vt:lpwstr>
  </property>
  <property fmtid="{D5CDD505-2E9C-101B-9397-08002B2CF9AE}" pid="6" name="MSIP_Label_4c52bb78-b785-4d5a-8181-ae732e0da257_Name">
    <vt:lpwstr>4c52bb78-b785-4d5a-8181-ae732e0da257</vt:lpwstr>
  </property>
  <property fmtid="{D5CDD505-2E9C-101B-9397-08002B2CF9AE}" pid="7" name="MSIP_Label_4c52bb78-b785-4d5a-8181-ae732e0da257_SiteId">
    <vt:lpwstr>37247798-f42c-42fd-8a37-d49c7128d36b</vt:lpwstr>
  </property>
  <property fmtid="{D5CDD505-2E9C-101B-9397-08002B2CF9AE}" pid="8" name="MSIP_Label_4c52bb78-b785-4d5a-8181-ae732e0da257_ActionId">
    <vt:lpwstr>6526eaec-b957-4a2a-a32c-8d999c8b7e0c</vt:lpwstr>
  </property>
  <property fmtid="{D5CDD505-2E9C-101B-9397-08002B2CF9AE}" pid="9" name="MSIP_Label_4c52bb78-b785-4d5a-8181-ae732e0da257_ContentBits">
    <vt:lpwstr>0</vt:lpwstr>
  </property>
  <property fmtid="{D5CDD505-2E9C-101B-9397-08002B2CF9AE}" pid="10" name="ContentTypeId">
    <vt:lpwstr>0x010100DFBAE3BF4EB8914690186D660559296F</vt:lpwstr>
  </property>
  <property fmtid="{D5CDD505-2E9C-101B-9397-08002B2CF9AE}" pid="11" name="Order">
    <vt:r8>9100</vt:r8>
  </property>
  <property fmtid="{D5CDD505-2E9C-101B-9397-08002B2CF9AE}" pid="12" name="_ExtendedDescription">
    <vt:lpwstr/>
  </property>
  <property fmtid="{D5CDD505-2E9C-101B-9397-08002B2CF9AE}" pid="13" name="MSIP_Label_8b2c76a6-3b50-4944-9f7c-c857dd6838ad_Enabled">
    <vt:lpwstr>true</vt:lpwstr>
  </property>
  <property fmtid="{D5CDD505-2E9C-101B-9397-08002B2CF9AE}" pid="14" name="MSIP_Label_8b2c76a6-3b50-4944-9f7c-c857dd6838ad_SetDate">
    <vt:lpwstr>2026-09-15T11:20:37Z</vt:lpwstr>
  </property>
  <property fmtid="{D5CDD505-2E9C-101B-9397-08002B2CF9AE}" pid="15" name="MSIP_Label_8b2c76a6-3b50-4944-9f7c-c857dd6838ad_Method">
    <vt:lpwstr>Privileged</vt:lpwstr>
  </property>
  <property fmtid="{D5CDD505-2E9C-101B-9397-08002B2CF9AE}" pid="16" name="MSIP_Label_8b2c76a6-3b50-4944-9f7c-c857dd6838ad_Name">
    <vt:lpwstr>Amentum – Proprietary</vt:lpwstr>
  </property>
  <property fmtid="{D5CDD505-2E9C-101B-9397-08002B2CF9AE}" pid="17" name="MSIP_Label_8b2c76a6-3b50-4944-9f7c-c857dd6838ad_SiteId">
    <vt:lpwstr>c35286b9-d1b3-4008-9a9f-f2005aaaaa30</vt:lpwstr>
  </property>
  <property fmtid="{D5CDD505-2E9C-101B-9397-08002B2CF9AE}" pid="18" name="MSIP_Label_8b2c76a6-3b50-4944-9f7c-c857dd6838ad_ActionId">
    <vt:lpwstr>a010a8d3-b7d2-4175-81b5-fdc4cf42a532</vt:lpwstr>
  </property>
  <property fmtid="{D5CDD505-2E9C-101B-9397-08002B2CF9AE}" pid="19" name="MSIP_Label_8b2c76a6-3b50-4944-9f7c-c857dd6838ad_ContentBits">
    <vt:lpwstr>0</vt:lpwstr>
  </property>
  <property fmtid="{D5CDD505-2E9C-101B-9397-08002B2CF9AE}" pid="20" name="MSIP_Label_8b2c76a6-3b50-4944-9f7c-c857dd6838ad_Tag">
    <vt:lpwstr>10, 0, 1, 1</vt:lpwstr>
  </property>
</Properties>
</file>