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31_983CB78D.xml" ContentType="application/vnd.ms-powerpoint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9" r:id="rId3"/>
    <p:sldId id="300" r:id="rId4"/>
    <p:sldId id="299" r:id="rId5"/>
    <p:sldId id="307" r:id="rId6"/>
    <p:sldId id="308" r:id="rId7"/>
    <p:sldId id="306" r:id="rId8"/>
    <p:sldId id="309" r:id="rId9"/>
    <p:sldId id="257" r:id="rId10"/>
    <p:sldId id="289" r:id="rId11"/>
    <p:sldId id="305" r:id="rId12"/>
    <p:sldId id="271" r:id="rId13"/>
    <p:sldId id="301" r:id="rId14"/>
    <p:sldId id="261" r:id="rId15"/>
    <p:sldId id="275" r:id="rId16"/>
    <p:sldId id="290" r:id="rId17"/>
    <p:sldId id="294" r:id="rId18"/>
    <p:sldId id="304" r:id="rId19"/>
    <p:sldId id="302" r:id="rId20"/>
    <p:sldId id="31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9D761F-6980-03F5-0346-F798F14ABBCE}" name="Kim Flowers" initials="KF" userId="S::Kim.Flowers@navenergy.com::4ae671c8-9d24-4259-aac6-b0a15058bbb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36424"/>
    <a:srgbClr val="1A1918"/>
    <a:srgbClr val="DDD1B4"/>
    <a:srgbClr val="E9E2D0"/>
    <a:srgbClr val="EFE2C5"/>
    <a:srgbClr val="BE3223"/>
    <a:srgbClr val="878787"/>
    <a:srgbClr val="696968"/>
    <a:srgbClr val="7796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22"/>
    <p:restoredTop sz="94211"/>
  </p:normalViewPr>
  <p:slideViewPr>
    <p:cSldViewPr snapToGrid="0">
      <p:cViewPr>
        <p:scale>
          <a:sx n="68" d="100"/>
          <a:sy n="68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4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comments/modernComment_131_983CB78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FDF1B8-63A3-4367-873D-87701AE75EC7}" authorId="{7A9D761F-6980-03F5-0346-F798F14ABBCE}" created="2026-09-23T14:22:30.335">
    <pc:sldMkLst xmlns:pc="http://schemas.microsoft.com/office/powerpoint/2013/main/command">
      <pc:docMk/>
      <pc:sldMk cId="2554115981" sldId="305"/>
    </pc:sldMkLst>
    <p188:txBody>
      <a:bodyPr/>
      <a:lstStyle/>
      <a:p>
        <a:r>
          <a:rPr lang="en-US"/>
          <a:t>This slide is not as much about value alignment but rather how our core principles and business plan drive value for the nation.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71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05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5BF83-0E9B-9E63-79F1-058ADA8C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19D43-E25F-BB75-2E0E-3182889E0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706B6-1D84-4254-A05E-CE60B2427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BC811-9EDC-BDE2-FE95-C9E3D0A43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83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7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7956F-C15F-2CD4-6CFA-92FF7BB9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A202D-3FC9-D90C-E888-CC60C3DED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DFCA69-AF15-7F26-22A4-B114D9C53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5C2ED-5C85-966E-2EFB-91E15DD513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69C9E-AFCA-EE4F-BF9F-9624B2A92A3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219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EF595-4449-1F47-E2A1-1DBE4A15D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0BEA6-2FE6-DAC4-D593-50EE684B1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530EC-0085-171D-C94D-3B69E6070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6269E-6F07-3A94-D28D-181CAB6C8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69C9E-AFCA-EE4F-BF9F-9624B2A92A3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47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9C38A-CB9D-9161-D359-067DE1A09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CA798-E96C-5815-1E1E-252471BFF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C37B28-EDF8-79C8-A8D6-90187E316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1838A-62C8-421F-FD2A-B883FD91D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57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B8F9-5197-E91B-A559-BF3A2D3D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16A06-27F9-813C-BF32-6484D466ED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02F90-22D9-640E-2D89-2C4EABF6D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A8011-8969-CFE7-4F7A-6CD59E537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69C9E-AFCA-EE4F-BF9F-9624B2A92A3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98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68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701F4-FDB1-A4A4-D88D-8A8F1685C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B7E5D-ACAA-0D06-0B1A-6ABA4990E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1A320-8CDC-270C-9647-D030308A2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6093E-7224-ADD4-FF34-ACC12F897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34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C985C-A015-627C-CC18-76C9B9CDF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20C03-4C61-F28F-2F3E-ADAAA7402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83AE8-5671-5D7B-1CF4-5C793206C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FA709-3EB9-9518-6E69-A68F06222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76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7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81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69C9E-AFCA-EE4F-BF9F-9624B2A92A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95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28C38-6EF3-4F65-AE86-8CBE0C2D0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73761-F9B2-661C-54CB-4B8DD0563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339D3-44DE-BDBD-889A-868CE2CA2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13ECF-E618-B7AB-2A55-E125B6255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69C9E-AFCA-EE4F-BF9F-9624B2A92A3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96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3FD7-EEF0-5572-B308-88F508F8B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94294-BED1-ED4D-EBC1-16C0C9922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EFDB9-712D-A36E-4565-0AA83271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36250-7342-1835-589D-9C63879A7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4F911-28AF-11C1-698E-754D0536E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69564-11B6-7C9D-D049-78DF090C8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E69A1-BCB6-43D6-2D9E-39EB38881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39A29-8124-D8BE-3F03-02A7DFBA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30F74-8930-8CA6-C4B7-DB2381D8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0D003-F469-90EF-417D-20323B134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0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3768-0CBC-2478-1E22-97980795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00481-BD10-1495-8312-2881587AB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DCAE8-2D6A-389A-70CE-1A24587B5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D5DE-88C6-227D-3E6E-65227383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2ABB7-37E9-BF2F-B3D5-81DE3D50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37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4449F-9695-1FCF-809E-E51F0E55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DC95A-B74D-54FE-A383-02C116964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C97D4D-5ECD-3669-32BF-512AECB75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AC54-B42C-338A-E798-C76AE8414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394D4-66AC-10CD-F2E5-E309038A9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1181F-64C0-774F-3FE6-97FA7AD51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6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281C8-4925-E903-10D8-5BC5EB7E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42762-DC93-51B7-2067-FD0927AD2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2BFB2-C907-17C3-B071-76009538E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FE05C-7FE2-5EDF-FD8A-C3A7B1D20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4DF92-42C6-1627-1A32-83A4FC01F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21908-7ED2-13CC-03E6-2EAC523EF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6A9B64-FD36-EB8B-8DA5-F3DBA487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A95B90-4160-DDDF-3D63-06F1667EF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8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A240-7B52-D5DE-DAF5-217B6417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C82B4D-5C79-22CF-40B3-A91D9A28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25AB4-5B35-0526-AB42-CACB62CB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A28705-BA17-3263-B6DD-A4313FD5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51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A3AD8-6A1C-9DA8-B7E1-D10C656EE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6FB7F-3B34-49EF-B2ED-9E07801C9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0853A-ED34-3F88-0031-005BE0F0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9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4EE5-B2D6-8E58-E278-D1818210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5C93-2FC7-799A-BB86-1EA206891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6D304-119D-8EAA-B996-CE60EA62E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25AAB-61CF-C803-161B-ACE45BC3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99BA7-2726-836C-D933-9A9E9E47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E0702-ABB4-31D0-C1D1-C26C6E89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3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1295-99CE-80BA-EC15-23006AD49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4DF07B-EE64-5F58-FF59-4BEFE13F7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AFA74-C725-EC59-04BD-2BB6B91E9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23BA4-44EF-F4D2-A77F-E2C5CDBA5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73951-A7DB-25B7-7347-8D4B54355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15F66-4C84-7723-5724-DCFDDEE1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5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BBB2-50DB-44F2-5DEB-A27ADCB0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B92C23-B57C-870F-5DC5-199B23759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BB506-415C-F5A5-C2C9-9D40EC1E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B5C6A-626A-FA1D-86AB-7E9C05AD9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6ACFA-753B-A372-0C86-D73500B9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1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F5F75A-7645-96D6-CC0D-329E7FDA8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A55EE3-D0BB-4F0C-36D0-13628FFE9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0A16-2F6D-73A3-A4BC-18A8ABD34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6494B-9C9A-B244-8949-036B4DE52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1A791-6BE0-CD6D-7C59-A7339DD9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0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2E9172-40F1-FD7C-BB03-7039B1D7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325EE-E111-22D7-857C-D81A7B2FC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D006D-05F0-E588-3B64-2DCD0AC34B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81C20A-4705-B043-BEB9-C8E08BDCDB7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52ED1-D2DC-76DD-4F98-7BD81A13C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32A33-ED4E-3DB5-445D-3453D2E58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4B9349-14A8-8B49-9391-5736137C8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microsoft.com/office/2018/10/relationships/comments" Target="../comments/modernComment_131_983CB78D.xml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6.png"/><Relationship Id="rId9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5.sv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19.svg"/><Relationship Id="rId21" Type="http://schemas.openxmlformats.org/officeDocument/2006/relationships/image" Target="../media/image48.png"/><Relationship Id="rId7" Type="http://schemas.openxmlformats.org/officeDocument/2006/relationships/image" Target="../media/image35.sv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6.png"/><Relationship Id="rId5" Type="http://schemas.openxmlformats.org/officeDocument/2006/relationships/image" Target="../media/image33.sv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19" Type="http://schemas.openxmlformats.org/officeDocument/2006/relationships/image" Target="../media/image46.png"/><Relationship Id="rId4" Type="http://schemas.openxmlformats.org/officeDocument/2006/relationships/image" Target="../media/image32.svg"/><Relationship Id="rId9" Type="http://schemas.openxmlformats.org/officeDocument/2006/relationships/image" Target="../media/image37.sv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6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8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AD866AD-6C73-B97A-5E4D-F4FB953518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680"/>
          <a:stretch>
            <a:fillRect/>
          </a:stretch>
        </p:blipFill>
        <p:spPr>
          <a:xfrm>
            <a:off x="-5" y="0"/>
            <a:ext cx="12192003" cy="594058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47F2AF2-6E62-16AA-764E-D10FD67CE0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9948" y="-11220"/>
            <a:ext cx="12211947" cy="6869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EF4C13-1721-34BA-E357-94B4840ECF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884" y="5154664"/>
            <a:ext cx="2639844" cy="1347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F13B1E-ADE7-83F5-393A-2E76F4234517}"/>
              </a:ext>
            </a:extLst>
          </p:cNvPr>
          <p:cNvSpPr txBox="1"/>
          <p:nvPr/>
        </p:nvSpPr>
        <p:spPr>
          <a:xfrm>
            <a:off x="833660" y="521437"/>
            <a:ext cx="6197363" cy="11691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54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Energy</a:t>
            </a:r>
            <a:br>
              <a:rPr lang="en-US" sz="5400" dirty="0">
                <a:solidFill>
                  <a:srgbClr val="221E1F"/>
                </a:solidFill>
                <a:latin typeface="Franklin Gothic Medium" panose="020B0603020102020204" pitchFamily="34" charset="0"/>
              </a:rPr>
            </a:br>
            <a:r>
              <a:rPr lang="en-US" sz="54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Sovereignty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B05693-EF0B-842F-7B11-861FB1E70BC8}"/>
              </a:ext>
            </a:extLst>
          </p:cNvPr>
          <p:cNvSpPr txBox="1"/>
          <p:nvPr/>
        </p:nvSpPr>
        <p:spPr>
          <a:xfrm>
            <a:off x="855458" y="1654436"/>
            <a:ext cx="78258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Navajo 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0606F8-784B-112C-1FFB-43C6FE8E414E}"/>
              </a:ext>
            </a:extLst>
          </p:cNvPr>
          <p:cNvSpPr txBox="1"/>
          <p:nvPr/>
        </p:nvSpPr>
        <p:spPr>
          <a:xfrm>
            <a:off x="147708" y="5828204"/>
            <a:ext cx="2765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The Energy Council</a:t>
            </a:r>
          </a:p>
          <a:p>
            <a:r>
              <a:rPr lang="en-US" sz="2000" dirty="0">
                <a:solidFill>
                  <a:schemeClr val="bg2"/>
                </a:solidFill>
              </a:rPr>
              <a:t>September 24-26, 2026</a:t>
            </a:r>
          </a:p>
        </p:txBody>
      </p:sp>
    </p:spTree>
    <p:extLst>
      <p:ext uri="{BB962C8B-B14F-4D97-AF65-F5344CB8AC3E}">
        <p14:creationId xmlns:p14="http://schemas.microsoft.com/office/powerpoint/2010/main" val="148466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1D070CE-A1C8-4C29-1B26-6160B2F4616C}"/>
              </a:ext>
            </a:extLst>
          </p:cNvPr>
          <p:cNvSpPr/>
          <p:nvPr/>
        </p:nvSpPr>
        <p:spPr>
          <a:xfrm>
            <a:off x="-1" y="1"/>
            <a:ext cx="12221798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D9EF2C3-4BFE-2BD1-7732-48ADD586A1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35"/>
          <a:stretch>
            <a:fillRect/>
          </a:stretch>
        </p:blipFill>
        <p:spPr>
          <a:xfrm>
            <a:off x="11720" y="0"/>
            <a:ext cx="12210077" cy="577908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22691C-9DA4-7298-2710-8AB1AFCCF2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3090" y="4524375"/>
            <a:ext cx="9868708" cy="2333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B4680B-7FE6-0BC0-EA06-639BD0164875}"/>
              </a:ext>
            </a:extLst>
          </p:cNvPr>
          <p:cNvSpPr txBox="1"/>
          <p:nvPr/>
        </p:nvSpPr>
        <p:spPr>
          <a:xfrm>
            <a:off x="766006" y="2258030"/>
            <a:ext cx="4955241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80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Who is NTEC?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EAAFEB-F88A-6E10-D9BA-70D4703CB089}"/>
              </a:ext>
            </a:extLst>
          </p:cNvPr>
          <p:cNvSpPr txBox="1"/>
          <p:nvPr/>
        </p:nvSpPr>
        <p:spPr>
          <a:xfrm>
            <a:off x="766006" y="6237710"/>
            <a:ext cx="15805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>
                <a:solidFill>
                  <a:srgbClr val="FFFFFF"/>
                </a:solidFill>
                <a:latin typeface="Franklin Gothic Medium" panose="020B0603020102020204" pitchFamily="34" charset="0"/>
              </a:rPr>
              <a:t>navenergy.com</a:t>
            </a:r>
            <a:endParaRPr lang="en-US" sz="1500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DE9ED-D0FB-8DF0-FB85-8CE40D15232E}"/>
              </a:ext>
            </a:extLst>
          </p:cNvPr>
          <p:cNvSpPr txBox="1"/>
          <p:nvPr/>
        </p:nvSpPr>
        <p:spPr>
          <a:xfrm>
            <a:off x="777804" y="2871869"/>
            <a:ext cx="49552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September 24-26 ·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E08852-6ABE-6657-D404-A5A4F2888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AFE2F0-BE57-3539-0670-405768FE2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E5C8D606-F6EC-055C-D409-1EFBC19D658F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265892"/>
            <a:ext cx="12191461" cy="52645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0D0AD34-B9A5-CC60-4F46-86A1F0EBEDDA}"/>
              </a:ext>
            </a:extLst>
          </p:cNvPr>
          <p:cNvSpPr txBox="1"/>
          <p:nvPr/>
        </p:nvSpPr>
        <p:spPr>
          <a:xfrm>
            <a:off x="750817" y="1203260"/>
            <a:ext cx="10475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Owned by the Navajo Nation </a:t>
            </a:r>
            <a: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Third Largest Coal Producer in the U.S. </a:t>
            </a:r>
            <a: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Winner of National Safety and Reclamation Awards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7EF11-98EE-CBD9-A249-7FFD7582DD0A}"/>
              </a:ext>
            </a:extLst>
          </p:cNvPr>
          <p:cNvSpPr txBox="1"/>
          <p:nvPr/>
        </p:nvSpPr>
        <p:spPr>
          <a:xfrm>
            <a:off x="750817" y="1598282"/>
            <a:ext cx="10258425" cy="24442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09728" lvl="0" indent="-109728">
              <a:lnSpc>
                <a:spcPts val="2078"/>
              </a:lnSpc>
              <a:spcBef>
                <a:spcPts val="400"/>
              </a:spcBef>
              <a:buSzPct val="100000"/>
              <a:buFont typeface="System Font Regular"/>
              <a:buChar char="·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Navajo Transitional Energy Company (NTEC) was </a:t>
            </a:r>
            <a:r>
              <a:rPr lang="en-US" sz="1600" b="1" dirty="0">
                <a:solidFill>
                  <a:srgbClr val="31261D"/>
                </a:solidFill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created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 to fulfill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the 2013 Navajo Nation Energy Policy:</a:t>
            </a:r>
          </a:p>
          <a:p>
            <a:pPr marL="566928" lvl="2" indent="-109728">
              <a:spcBef>
                <a:spcPts val="400"/>
              </a:spcBef>
              <a:buSzPct val="100000"/>
              <a:buFont typeface="System Font Regular"/>
              <a:buChar char="·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protect and promote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the economic and financial best interest of the Navajo Nation</a:t>
            </a:r>
          </a:p>
          <a:p>
            <a:pPr marL="566928" lvl="2" indent="-109728">
              <a:spcBef>
                <a:spcPts val="400"/>
              </a:spcBef>
              <a:buSzPct val="100000"/>
              <a:buFont typeface="System Font Regular"/>
              <a:buChar char="·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achieve greater sovereignty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 pitchFamily="34" charset="-122"/>
                <a:cs typeface="Arial" panose="020B0604020202020204" pitchFamily="34" charset="0"/>
              </a:rPr>
              <a:t>over Navajo resources</a:t>
            </a:r>
          </a:p>
          <a:p>
            <a:pPr marL="566928" lvl="2" indent="-109728">
              <a:spcBef>
                <a:spcPts val="400"/>
              </a:spcBef>
              <a:buSzPct val="100000"/>
              <a:buFont typeface="System Font Regular"/>
              <a:buChar char="·"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develop and hold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 panose="020F0502020204030204"/>
                <a:ea typeface="Quattrocento Roman"/>
                <a:cs typeface="Arial"/>
              </a:rPr>
              <a:t>a portfolio of energy assets that benefits future generations of Navajo citizens, while protecting the land</a:t>
            </a:r>
          </a:p>
          <a:p>
            <a:pPr marL="109728" indent="-109728">
              <a:spcBef>
                <a:spcPts val="800"/>
              </a:spcBef>
              <a:buSzPct val="100000"/>
              <a:buFont typeface="System Font Regular"/>
              <a:buChar char="·"/>
              <a:defRPr/>
            </a:pPr>
            <a:r>
              <a:rPr lang="en-US" sz="1600" dirty="0">
                <a:solidFill>
                  <a:srgbClr val="1A1918"/>
                </a:solidFill>
                <a:latin typeface="Calibri" panose="020F0502020204030204"/>
                <a:ea typeface="Calibri"/>
                <a:cs typeface="Calibri"/>
              </a:rPr>
              <a:t>Established the Navajo Nation as the first tribal owner of an operating mine and power plant</a:t>
            </a:r>
          </a:p>
          <a:p>
            <a:pPr marL="109728" indent="-109728">
              <a:spcBef>
                <a:spcPts val="800"/>
              </a:spcBef>
              <a:buSzPct val="100000"/>
              <a:buFont typeface="System Font Regular"/>
              <a:buChar char="·"/>
              <a:defRPr/>
            </a:pPr>
            <a:r>
              <a:rPr lang="en-US" sz="1600" dirty="0">
                <a:solidFill>
                  <a:srgbClr val="1A1918"/>
                </a:solidFill>
                <a:latin typeface="Calibri" panose="020F0502020204030204"/>
                <a:ea typeface="Calibri"/>
                <a:cs typeface="Calibri"/>
              </a:rPr>
              <a:t>NTEC provides more than one-third of the Navajo Nation’s General Fund annually to our sole shareholder, the Navajo Nation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A2AD40-4447-4B83-FFAD-1F04EA981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F63D2E5-8144-5166-2824-D5154EC0465C}"/>
              </a:ext>
            </a:extLst>
          </p:cNvPr>
          <p:cNvSpPr txBox="1"/>
          <p:nvPr/>
        </p:nvSpPr>
        <p:spPr>
          <a:xfrm>
            <a:off x="766006" y="646277"/>
            <a:ext cx="2933539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Who We Are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421FD0-F624-1301-BF8F-218482BC712C}"/>
              </a:ext>
            </a:extLst>
          </p:cNvPr>
          <p:cNvGrpSpPr/>
          <p:nvPr/>
        </p:nvGrpSpPr>
        <p:grpSpPr>
          <a:xfrm>
            <a:off x="4978826" y="4284163"/>
            <a:ext cx="5614849" cy="2219812"/>
            <a:chOff x="6535039" y="3980781"/>
            <a:chExt cx="7862419" cy="2825330"/>
          </a:xfrm>
        </p:grpSpPr>
        <p:pic>
          <p:nvPicPr>
            <p:cNvPr id="3" name="Picture 2" descr="A blue and orange curved object&#10;&#10;AI-generated content may be incorrect.">
              <a:extLst>
                <a:ext uri="{FF2B5EF4-FFF2-40B4-BE49-F238E27FC236}">
                  <a16:creationId xmlns:a16="http://schemas.microsoft.com/office/drawing/2014/main" id="{4A0F9ED4-5005-7123-D441-93A4765D0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5039" y="3980781"/>
              <a:ext cx="1751582" cy="234606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4E585DF-A4B1-EE51-D2C4-6DEED1794581}"/>
                </a:ext>
              </a:extLst>
            </p:cNvPr>
            <p:cNvSpPr txBox="1"/>
            <p:nvPr/>
          </p:nvSpPr>
          <p:spPr>
            <a:xfrm>
              <a:off x="7306481" y="4881305"/>
              <a:ext cx="1229847" cy="49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300" normalizeH="0" baseline="30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rPr>
                <a:t>23%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C38CF6-6C3D-ADF2-3DD7-5808E78228DA}"/>
                </a:ext>
              </a:extLst>
            </p:cNvPr>
            <p:cNvSpPr txBox="1"/>
            <p:nvPr/>
          </p:nvSpPr>
          <p:spPr>
            <a:xfrm>
              <a:off x="6625330" y="5725223"/>
              <a:ext cx="847725" cy="49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30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rPr>
                <a:t>9%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68E9455-7669-0B23-8A60-10A85E4BF0D5}"/>
                </a:ext>
              </a:extLst>
            </p:cNvPr>
            <p:cNvGrpSpPr/>
            <p:nvPr/>
          </p:nvGrpSpPr>
          <p:grpSpPr>
            <a:xfrm>
              <a:off x="8415043" y="4868031"/>
              <a:ext cx="4391752" cy="483135"/>
              <a:chOff x="8415043" y="4868031"/>
              <a:chExt cx="4391752" cy="483135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38C3F93-3B28-1A88-494C-B09FB1491D12}"/>
                  </a:ext>
                </a:extLst>
              </p:cNvPr>
              <p:cNvSpPr txBox="1"/>
              <p:nvPr/>
            </p:nvSpPr>
            <p:spPr>
              <a:xfrm>
                <a:off x="9006146" y="4868031"/>
                <a:ext cx="3800649" cy="483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300" normalizeH="0" baseline="30000" noProof="0" dirty="0">
                    <a:ln>
                      <a:noFill/>
                    </a:ln>
                    <a:solidFill>
                      <a:srgbClr val="E66425"/>
                    </a:solidFill>
                    <a:effectLst/>
                    <a:uLnTx/>
                    <a:uFillTx/>
                    <a:latin typeface="Franklin Gothic Medium" panose="020B0603020102020204" pitchFamily="34" charset="0"/>
                    <a:ea typeface="+mn-ea"/>
                    <a:cs typeface="+mn-cs"/>
                  </a:rPr>
                  <a:t>NAVAJO MINE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398B166-B147-6DF1-E10F-B5ED781506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5043" y="4988631"/>
                <a:ext cx="528766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E66425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C8BB4D-6F89-3259-34FB-0A5CB8DA490E}"/>
                </a:ext>
              </a:extLst>
            </p:cNvPr>
            <p:cNvGrpSpPr/>
            <p:nvPr/>
          </p:nvGrpSpPr>
          <p:grpSpPr>
            <a:xfrm>
              <a:off x="7410830" y="5957360"/>
              <a:ext cx="6986628" cy="848751"/>
              <a:chOff x="7410830" y="5957360"/>
              <a:chExt cx="6986628" cy="84875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3B2390-5EE0-3D88-3FDF-D50D40469CB1}"/>
                  </a:ext>
                </a:extLst>
              </p:cNvPr>
              <p:cNvSpPr txBox="1"/>
              <p:nvPr/>
            </p:nvSpPr>
            <p:spPr>
              <a:xfrm>
                <a:off x="8286621" y="5957360"/>
                <a:ext cx="6110837" cy="848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300" normalizeH="0" baseline="30000" noProof="0" dirty="0">
                    <a:ln>
                      <a:noFill/>
                    </a:ln>
                    <a:solidFill>
                      <a:srgbClr val="68BCDF"/>
                    </a:solidFill>
                    <a:effectLst/>
                    <a:uLnTx/>
                    <a:uFillTx/>
                    <a:latin typeface="Franklin Gothic Medium" panose="020B0603020102020204" pitchFamily="34" charset="0"/>
                    <a:ea typeface="+mn-ea"/>
                    <a:cs typeface="+mn-cs"/>
                  </a:rPr>
                  <a:t>FOUR CORNERS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300" normalizeH="0" baseline="30000" noProof="0" dirty="0">
                    <a:ln>
                      <a:noFill/>
                    </a:ln>
                    <a:solidFill>
                      <a:srgbClr val="68BCDF"/>
                    </a:solidFill>
                    <a:effectLst/>
                    <a:uLnTx/>
                    <a:uFillTx/>
                    <a:latin typeface="Franklin Gothic Medium" panose="020B0603020102020204" pitchFamily="34" charset="0"/>
                    <a:ea typeface="+mn-ea"/>
                    <a:cs typeface="+mn-cs"/>
                  </a:rPr>
                  <a:t>POWER PLANT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86676F6-99A4-A138-36DF-CE39A97B46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0830" y="6274866"/>
                <a:ext cx="74746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68BCDF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C3F4A2D-CC98-A7A6-29C0-298E5AF168D1}"/>
              </a:ext>
            </a:extLst>
          </p:cNvPr>
          <p:cNvGrpSpPr/>
          <p:nvPr/>
        </p:nvGrpSpPr>
        <p:grpSpPr>
          <a:xfrm>
            <a:off x="1264449" y="4476739"/>
            <a:ext cx="3450672" cy="1991098"/>
            <a:chOff x="2690750" y="4471213"/>
            <a:chExt cx="2923118" cy="168669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5BB6B77-126E-A205-BD1B-E27136EF04E9}"/>
                </a:ext>
              </a:extLst>
            </p:cNvPr>
            <p:cNvSpPr txBox="1"/>
            <p:nvPr/>
          </p:nvSpPr>
          <p:spPr>
            <a:xfrm>
              <a:off x="2690750" y="4594570"/>
              <a:ext cx="2041270" cy="773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0" cap="none" spc="300" normalizeH="0" baseline="30000" noProof="0" dirty="0">
                  <a:ln>
                    <a:noFill/>
                  </a:ln>
                  <a:solidFill>
                    <a:srgbClr val="E66425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rPr>
                <a:t>~32%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2DCD17-4AEC-B2AE-BEA5-606F0799EF96}"/>
                </a:ext>
              </a:extLst>
            </p:cNvPr>
            <p:cNvSpPr txBox="1"/>
            <p:nvPr/>
          </p:nvSpPr>
          <p:spPr>
            <a:xfrm>
              <a:off x="2892185" y="5131038"/>
              <a:ext cx="2721683" cy="1026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83" b="0" i="0" u="none" strike="noStrike" kern="0" cap="none" spc="0" normalizeH="0" baseline="3000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rPr>
                <a:t>OF THE NAVAJO NATION GENERAL FUND </a:t>
              </a:r>
              <a:r>
                <a:rPr kumimoji="0" lang="en-US" sz="2183" b="0" i="0" u="none" strike="noStrike" kern="0" cap="none" spc="0" normalizeH="0" baseline="30000" noProof="0" dirty="0">
                  <a:ln>
                    <a:noFill/>
                  </a:ln>
                  <a:solidFill>
                    <a:srgbClr val="31261D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rPr>
                <a:t>COMES FROM THE COMBINED CONTRIBUTIONS OF THE NAVAJO MINE AND FOUR CORNERS POWER PLANT (FCPP) ON AVERAGE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D27A915-E916-04C8-44CA-E57FE6A919CC}"/>
                </a:ext>
              </a:extLst>
            </p:cNvPr>
            <p:cNvGrpSpPr/>
            <p:nvPr/>
          </p:nvGrpSpPr>
          <p:grpSpPr>
            <a:xfrm>
              <a:off x="2725961" y="4471213"/>
              <a:ext cx="109124" cy="1363726"/>
              <a:chOff x="1201961" y="4209700"/>
              <a:chExt cx="109124" cy="1363726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317E1ED-61FA-252C-611F-3CF98E1EDF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6523" y="4209700"/>
                <a:ext cx="0" cy="136372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A45DD27-731E-83C3-ACD4-1C4DF3F5AE14}"/>
                  </a:ext>
                </a:extLst>
              </p:cNvPr>
              <p:cNvSpPr/>
              <p:nvPr/>
            </p:nvSpPr>
            <p:spPr>
              <a:xfrm>
                <a:off x="1201961" y="4209700"/>
                <a:ext cx="109124" cy="509588"/>
              </a:xfrm>
              <a:prstGeom prst="rect">
                <a:avLst/>
              </a:prstGeom>
              <a:solidFill>
                <a:srgbClr val="E6642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968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ranklin Gothic Medium" panose="020B0603020102020204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2742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ded Corner 9">
            <a:extLst>
              <a:ext uri="{FF2B5EF4-FFF2-40B4-BE49-F238E27FC236}">
                <a16:creationId xmlns:a16="http://schemas.microsoft.com/office/drawing/2014/main" id="{B2E7BE72-BBD2-88F4-7FC6-BF98812E1F06}"/>
              </a:ext>
            </a:extLst>
          </p:cNvPr>
          <p:cNvSpPr/>
          <p:nvPr/>
        </p:nvSpPr>
        <p:spPr>
          <a:xfrm>
            <a:off x="3710517" y="4107106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lded Corner 11">
            <a:extLst>
              <a:ext uri="{FF2B5EF4-FFF2-40B4-BE49-F238E27FC236}">
                <a16:creationId xmlns:a16="http://schemas.microsoft.com/office/drawing/2014/main" id="{250D8956-5F24-53B2-4F15-351EB58E9411}"/>
              </a:ext>
            </a:extLst>
          </p:cNvPr>
          <p:cNvSpPr/>
          <p:nvPr/>
        </p:nvSpPr>
        <p:spPr>
          <a:xfrm>
            <a:off x="3710517" y="3023605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ED486771-CF9D-D210-3AEA-B23D8EC646DE}"/>
              </a:ext>
            </a:extLst>
          </p:cNvPr>
          <p:cNvSpPr/>
          <p:nvPr/>
        </p:nvSpPr>
        <p:spPr>
          <a:xfrm>
            <a:off x="3710517" y="1915051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lded Corner 6">
            <a:extLst>
              <a:ext uri="{FF2B5EF4-FFF2-40B4-BE49-F238E27FC236}">
                <a16:creationId xmlns:a16="http://schemas.microsoft.com/office/drawing/2014/main" id="{0E3A3AFF-51B2-F41D-55B4-17CE31A02980}"/>
              </a:ext>
            </a:extLst>
          </p:cNvPr>
          <p:cNvSpPr/>
          <p:nvPr/>
        </p:nvSpPr>
        <p:spPr>
          <a:xfrm>
            <a:off x="925399" y="4107106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lded Corner 4">
            <a:extLst>
              <a:ext uri="{FF2B5EF4-FFF2-40B4-BE49-F238E27FC236}">
                <a16:creationId xmlns:a16="http://schemas.microsoft.com/office/drawing/2014/main" id="{BE3EEA2F-ADC9-C876-550C-59FD1EF42666}"/>
              </a:ext>
            </a:extLst>
          </p:cNvPr>
          <p:cNvSpPr/>
          <p:nvPr/>
        </p:nvSpPr>
        <p:spPr>
          <a:xfrm>
            <a:off x="925399" y="3023605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0148C0-E9EC-737C-E43D-CE2F71605A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32" t="-237" r="22474" b="-1334"/>
          <a:stretch>
            <a:fillRect/>
          </a:stretch>
        </p:blipFill>
        <p:spPr>
          <a:xfrm>
            <a:off x="5527170" y="199079"/>
            <a:ext cx="5869225" cy="6365961"/>
          </a:xfrm>
          <a:prstGeom prst="rect">
            <a:avLst/>
          </a:prstGeom>
        </p:spPr>
      </p:pic>
      <p:sp>
        <p:nvSpPr>
          <p:cNvPr id="45" name="Folded Corner 44">
            <a:extLst>
              <a:ext uri="{FF2B5EF4-FFF2-40B4-BE49-F238E27FC236}">
                <a16:creationId xmlns:a16="http://schemas.microsoft.com/office/drawing/2014/main" id="{058B85A6-ADB8-AC79-F44B-F9AF09EC4435}"/>
              </a:ext>
            </a:extLst>
          </p:cNvPr>
          <p:cNvSpPr/>
          <p:nvPr/>
        </p:nvSpPr>
        <p:spPr>
          <a:xfrm>
            <a:off x="925399" y="1915051"/>
            <a:ext cx="1838910" cy="382857"/>
          </a:xfrm>
          <a:prstGeom prst="foldedCorner">
            <a:avLst/>
          </a:prstGeom>
          <a:gradFill>
            <a:gsLst>
              <a:gs pos="70000">
                <a:schemeClr val="bg2">
                  <a:lumMod val="40000"/>
                  <a:lumOff val="60000"/>
                </a:schemeClr>
              </a:gs>
              <a:gs pos="15000">
                <a:schemeClr val="accent2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047BE5-079A-047A-F230-ED060915595A}"/>
              </a:ext>
            </a:extLst>
          </p:cNvPr>
          <p:cNvSpPr txBox="1"/>
          <p:nvPr/>
        </p:nvSpPr>
        <p:spPr>
          <a:xfrm>
            <a:off x="643537" y="393912"/>
            <a:ext cx="6197363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Our Core Business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5AF865-CB4A-BE43-049F-98900A39B4E2}"/>
              </a:ext>
            </a:extLst>
          </p:cNvPr>
          <p:cNvSpPr txBox="1"/>
          <p:nvPr/>
        </p:nvSpPr>
        <p:spPr>
          <a:xfrm>
            <a:off x="674388" y="957475"/>
            <a:ext cx="78258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progress</a:t>
            </a:r>
            <a: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returns</a:t>
            </a:r>
            <a: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impact for the Navajo Nation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324110-F0BB-9EA8-5BC9-11B7B45E8C1C}"/>
              </a:ext>
            </a:extLst>
          </p:cNvPr>
          <p:cNvGrpSpPr/>
          <p:nvPr/>
        </p:nvGrpSpPr>
        <p:grpSpPr>
          <a:xfrm>
            <a:off x="10376129" y="393912"/>
            <a:ext cx="1549335" cy="1376475"/>
            <a:chOff x="10317127" y="283188"/>
            <a:chExt cx="1682118" cy="14944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C5DF087-A619-7356-50B3-5AF3A5D5E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8596" t="71214" r="18555" b="14975"/>
            <a:stretch>
              <a:fillRect/>
            </a:stretch>
          </p:blipFill>
          <p:spPr>
            <a:xfrm>
              <a:off x="10393535" y="448079"/>
              <a:ext cx="232404" cy="948533"/>
            </a:xfrm>
            <a:prstGeom prst="rect">
              <a:avLst/>
            </a:prstGeom>
          </p:spPr>
        </p:pic>
        <p:sp>
          <p:nvSpPr>
            <p:cNvPr id="17" name="Folded Corner 16">
              <a:extLst>
                <a:ext uri="{FF2B5EF4-FFF2-40B4-BE49-F238E27FC236}">
                  <a16:creationId xmlns:a16="http://schemas.microsoft.com/office/drawing/2014/main" id="{6A193D2F-0954-B1F3-4FCC-20D5D056E103}"/>
                </a:ext>
              </a:extLst>
            </p:cNvPr>
            <p:cNvSpPr/>
            <p:nvPr/>
          </p:nvSpPr>
          <p:spPr>
            <a:xfrm>
              <a:off x="10317127" y="283188"/>
              <a:ext cx="1552604" cy="1494443"/>
            </a:xfrm>
            <a:prstGeom prst="foldedCorner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D8709B-DAD2-3B62-C8D3-48C104D602A6}"/>
                </a:ext>
              </a:extLst>
            </p:cNvPr>
            <p:cNvSpPr txBox="1"/>
            <p:nvPr/>
          </p:nvSpPr>
          <p:spPr>
            <a:xfrm>
              <a:off x="10698218" y="370133"/>
              <a:ext cx="1239657" cy="991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COAL</a:t>
              </a:r>
            </a:p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OFFICES</a:t>
              </a:r>
            </a:p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EXPORTS</a:t>
              </a:r>
            </a:p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LITHIUM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D9C776-8F57-A9E8-CC90-B2B68FD4EC28}"/>
                </a:ext>
              </a:extLst>
            </p:cNvPr>
            <p:cNvSpPr txBox="1"/>
            <p:nvPr/>
          </p:nvSpPr>
          <p:spPr>
            <a:xfrm>
              <a:off x="10446641" y="1361943"/>
              <a:ext cx="1552604" cy="216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*YOUNG’S CREEK NOT YET ACTIVE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D9A4810-1CC8-3581-F4F6-DC8C4A76C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B6B192-0E64-2CC5-1ABD-CD5889046462}"/>
              </a:ext>
            </a:extLst>
          </p:cNvPr>
          <p:cNvSpPr txBox="1"/>
          <p:nvPr/>
        </p:nvSpPr>
        <p:spPr>
          <a:xfrm>
            <a:off x="1318376" y="1545076"/>
            <a:ext cx="2702489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3RD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LARGEST THERMAL COAL</a:t>
            </a:r>
            <a:b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PRODUCER IN THE U.S.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B295A-3B7A-45B9-D997-E8DA3525E5C1}"/>
              </a:ext>
            </a:extLst>
          </p:cNvPr>
          <p:cNvSpPr txBox="1"/>
          <p:nvPr/>
        </p:nvSpPr>
        <p:spPr>
          <a:xfrm>
            <a:off x="1318377" y="2655941"/>
            <a:ext cx="152087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1300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707F18-C117-C716-09D6-184CD1888BCD}"/>
              </a:ext>
            </a:extLst>
          </p:cNvPr>
          <p:cNvSpPr txBox="1"/>
          <p:nvPr/>
        </p:nvSpPr>
        <p:spPr>
          <a:xfrm>
            <a:off x="1318377" y="3743375"/>
            <a:ext cx="2321214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27K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ACRES OF </a:t>
            </a:r>
            <a:b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RECLAMATION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6C6BA4-F4F2-F698-5C13-6D9C33A0680A}"/>
              </a:ext>
            </a:extLst>
          </p:cNvPr>
          <p:cNvSpPr txBox="1"/>
          <p:nvPr/>
        </p:nvSpPr>
        <p:spPr>
          <a:xfrm>
            <a:off x="1306424" y="4924223"/>
            <a:ext cx="3719417" cy="14568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WINNER</a:t>
            </a:r>
          </a:p>
          <a:p>
            <a:pPr>
              <a:lnSpc>
                <a:spcPts val="980"/>
              </a:lnSpc>
            </a:pPr>
            <a:r>
              <a:rPr lang="en-US" sz="9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SENTINELS OF SAFETY AWARD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National Mining Association (Awarded in 2025)</a:t>
            </a:r>
          </a:p>
          <a:p>
            <a:pPr>
              <a:lnSpc>
                <a:spcPts val="980"/>
              </a:lnSpc>
            </a:pPr>
            <a:endParaRPr lang="en-US" sz="900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980"/>
              </a:lnSpc>
            </a:pPr>
            <a:r>
              <a:rPr lang="en-US" sz="9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EXCELLENCE IN SURFACE COAL MINING RECLAMATION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Office of Surface Mining and Reclamation Enforcement</a:t>
            </a:r>
          </a:p>
          <a:p>
            <a:pPr>
              <a:lnSpc>
                <a:spcPts val="980"/>
              </a:lnSpc>
            </a:pPr>
            <a:endParaRPr lang="en-US" sz="900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980"/>
              </a:lnSpc>
            </a:pPr>
            <a:r>
              <a:rPr lang="en-US" sz="9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EXCELLENCE IN SURFACE COAL MINING RECLAMATION</a:t>
            </a:r>
            <a:br>
              <a:rPr lang="en-US" sz="9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Office of Surface Mining and Reclamation Enforcement</a:t>
            </a:r>
            <a:endParaRPr lang="en-US" sz="900" b="1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2C71E0-BE2B-606D-8999-CB8D2351DB90}"/>
              </a:ext>
            </a:extLst>
          </p:cNvPr>
          <p:cNvSpPr txBox="1"/>
          <p:nvPr/>
        </p:nvSpPr>
        <p:spPr>
          <a:xfrm>
            <a:off x="4142839" y="1545076"/>
            <a:ext cx="2321215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$4.88M</a:t>
            </a:r>
            <a:endParaRPr lang="en-US" sz="1000" b="1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COMMUNITY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64CC6A-4DDF-3E8F-9BD2-33B09A21DB0E}"/>
              </a:ext>
            </a:extLst>
          </p:cNvPr>
          <p:cNvSpPr txBox="1"/>
          <p:nvPr/>
        </p:nvSpPr>
        <p:spPr>
          <a:xfrm>
            <a:off x="4115144" y="2651077"/>
            <a:ext cx="2577629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$8.65M</a:t>
            </a:r>
            <a:endParaRPr lang="en-US" sz="1000" b="1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DIVIDENDS DISTRIBUTED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NAVAJO NATION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5ED4F73-A5F9-6B34-B921-DFC886C9B27E}"/>
              </a:ext>
            </a:extLst>
          </p:cNvPr>
          <p:cNvSpPr/>
          <p:nvPr/>
        </p:nvSpPr>
        <p:spPr>
          <a:xfrm>
            <a:off x="207679" y="3678287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0075" t="-106575" r="-14759" b="-28461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56F6772-86C8-4107-F51D-D1CCF3D3B13F}"/>
              </a:ext>
            </a:extLst>
          </p:cNvPr>
          <p:cNvSpPr/>
          <p:nvPr/>
        </p:nvSpPr>
        <p:spPr>
          <a:xfrm>
            <a:off x="2989978" y="1431359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450" t="-280570" r="-334384" b="-11062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139A9A6-F260-E27F-59D3-A5A8E32E303D}"/>
              </a:ext>
            </a:extLst>
          </p:cNvPr>
          <p:cNvSpPr/>
          <p:nvPr/>
        </p:nvSpPr>
        <p:spPr>
          <a:xfrm>
            <a:off x="2989978" y="2528153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8821" t="-310370" r="-176013" b="-8082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BA8D3EA-6F9D-9A08-C62A-E6FBA6C34B58}"/>
              </a:ext>
            </a:extLst>
          </p:cNvPr>
          <p:cNvSpPr/>
          <p:nvPr/>
        </p:nvSpPr>
        <p:spPr>
          <a:xfrm>
            <a:off x="207679" y="4801752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7318" t="-198362" r="-237516" b="-19283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F96ED7D-1495-78C5-2037-8DD7823EDC07}"/>
              </a:ext>
            </a:extLst>
          </p:cNvPr>
          <p:cNvSpPr/>
          <p:nvPr/>
        </p:nvSpPr>
        <p:spPr>
          <a:xfrm>
            <a:off x="207679" y="2554823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465" t="-82816" r="-174369" b="-30837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3B26782-B722-FA10-D09D-930CAB808476}"/>
              </a:ext>
            </a:extLst>
          </p:cNvPr>
          <p:cNvSpPr/>
          <p:nvPr/>
        </p:nvSpPr>
        <p:spPr>
          <a:xfrm>
            <a:off x="207679" y="1431359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644" t="-109248" r="-332189" b="-28194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8D0244E-082F-3788-178F-FD87B43E0F6F}"/>
              </a:ext>
            </a:extLst>
          </p:cNvPr>
          <p:cNvSpPr/>
          <p:nvPr/>
        </p:nvSpPr>
        <p:spPr>
          <a:xfrm>
            <a:off x="2989978" y="3624946"/>
            <a:ext cx="1009594" cy="100959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2571" t="-282510" r="-12263" b="-10868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09272A-ACC0-EDCD-AFC1-746B33C82D56}"/>
              </a:ext>
            </a:extLst>
          </p:cNvPr>
          <p:cNvSpPr txBox="1"/>
          <p:nvPr/>
        </p:nvSpPr>
        <p:spPr>
          <a:xfrm>
            <a:off x="4115144" y="3738511"/>
            <a:ext cx="2321215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$194K</a:t>
            </a:r>
            <a:endParaRPr lang="en-US" sz="1000" b="1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</a:t>
            </a:r>
          </a:p>
          <a:p>
            <a:pPr>
              <a:lnSpc>
                <a:spcPts val="980"/>
              </a:lnSpc>
            </a:pPr>
            <a:r>
              <a:rPr lang="en-US" sz="9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SCHOLARSHIPS</a:t>
            </a:r>
          </a:p>
        </p:txBody>
      </p:sp>
    </p:spTree>
    <p:extLst>
      <p:ext uri="{BB962C8B-B14F-4D97-AF65-F5344CB8AC3E}">
        <p14:creationId xmlns:p14="http://schemas.microsoft.com/office/powerpoint/2010/main" val="27227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05D605-DAC8-88E1-FBCE-00432F44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C1EF9836-EE09-9FB9-BA81-19D4EA687FE5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265892"/>
            <a:ext cx="12191461" cy="52645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F77A3F0-D849-EB8A-FD4F-189AD7C1A334}"/>
              </a:ext>
            </a:extLst>
          </p:cNvPr>
          <p:cNvSpPr txBox="1"/>
          <p:nvPr/>
        </p:nvSpPr>
        <p:spPr>
          <a:xfrm>
            <a:off x="750817" y="1203260"/>
            <a:ext cx="10475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Working Together to Strengthen the Communities We Serve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D0ADB-E946-CF7D-AB4B-458FEAA71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581585D-4267-518A-9112-B92D1A3D59C9}"/>
              </a:ext>
            </a:extLst>
          </p:cNvPr>
          <p:cNvSpPr txBox="1"/>
          <p:nvPr/>
        </p:nvSpPr>
        <p:spPr>
          <a:xfrm>
            <a:off x="766006" y="646277"/>
            <a:ext cx="5977531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Community Comes First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75540F-E883-F248-9868-49F2513DF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t="7385" r="6930" b="11108"/>
          <a:stretch>
            <a:fillRect/>
          </a:stretch>
        </p:blipFill>
        <p:spPr>
          <a:xfrm>
            <a:off x="750005" y="1822102"/>
            <a:ext cx="5097018" cy="3987382"/>
          </a:xfrm>
          <a:prstGeom prst="rect">
            <a:avLst/>
          </a:prstGeom>
        </p:spPr>
      </p:pic>
      <p:grpSp>
        <p:nvGrpSpPr>
          <p:cNvPr id="3" name="object 23">
            <a:extLst>
              <a:ext uri="{FF2B5EF4-FFF2-40B4-BE49-F238E27FC236}">
                <a16:creationId xmlns:a16="http://schemas.microsoft.com/office/drawing/2014/main" id="{A36B959B-2DCA-D1A8-E583-5235D468D701}"/>
              </a:ext>
            </a:extLst>
          </p:cNvPr>
          <p:cNvGrpSpPr/>
          <p:nvPr/>
        </p:nvGrpSpPr>
        <p:grpSpPr>
          <a:xfrm>
            <a:off x="6094608" y="1899058"/>
            <a:ext cx="5697163" cy="1201420"/>
            <a:chOff x="839825" y="6320535"/>
            <a:chExt cx="6550025" cy="1201420"/>
          </a:xfrm>
        </p:grpSpPr>
        <p:sp>
          <p:nvSpPr>
            <p:cNvPr id="6" name="object 24">
              <a:extLst>
                <a:ext uri="{FF2B5EF4-FFF2-40B4-BE49-F238E27FC236}">
                  <a16:creationId xmlns:a16="http://schemas.microsoft.com/office/drawing/2014/main" id="{22108028-DDD0-379C-45DB-B94FDF0C9E98}"/>
                </a:ext>
              </a:extLst>
            </p:cNvPr>
            <p:cNvSpPr/>
            <p:nvPr/>
          </p:nvSpPr>
          <p:spPr>
            <a:xfrm>
              <a:off x="846175" y="6326885"/>
              <a:ext cx="6537325" cy="995044"/>
            </a:xfrm>
            <a:custGeom>
              <a:avLst/>
              <a:gdLst/>
              <a:ahLst/>
              <a:cxnLst/>
              <a:rect l="l" t="t" r="r" b="b"/>
              <a:pathLst>
                <a:path w="6537325" h="995045">
                  <a:moveTo>
                    <a:pt x="0" y="994663"/>
                  </a:moveTo>
                  <a:lnTo>
                    <a:pt x="6537261" y="994663"/>
                  </a:lnTo>
                  <a:lnTo>
                    <a:pt x="6537261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699">
              <a:solidFill>
                <a:srgbClr val="E564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bject 25">
              <a:extLst>
                <a:ext uri="{FF2B5EF4-FFF2-40B4-BE49-F238E27FC236}">
                  <a16:creationId xmlns:a16="http://schemas.microsoft.com/office/drawing/2014/main" id="{00C17DD5-7395-602C-2674-43E045E0B20F}"/>
                </a:ext>
              </a:extLst>
            </p:cNvPr>
            <p:cNvSpPr/>
            <p:nvPr/>
          </p:nvSpPr>
          <p:spPr>
            <a:xfrm>
              <a:off x="884567" y="6361328"/>
              <a:ext cx="6457950" cy="995044"/>
            </a:xfrm>
            <a:custGeom>
              <a:avLst/>
              <a:gdLst/>
              <a:ahLst/>
              <a:cxnLst/>
              <a:rect l="l" t="t" r="r" b="b"/>
              <a:pathLst>
                <a:path w="6457950" h="995045">
                  <a:moveTo>
                    <a:pt x="0" y="994663"/>
                  </a:moveTo>
                  <a:lnTo>
                    <a:pt x="6457594" y="994663"/>
                  </a:lnTo>
                  <a:lnTo>
                    <a:pt x="6457594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DED1B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bject 26">
              <a:extLst>
                <a:ext uri="{FF2B5EF4-FFF2-40B4-BE49-F238E27FC236}">
                  <a16:creationId xmlns:a16="http://schemas.microsoft.com/office/drawing/2014/main" id="{7BCC2414-641A-5B47-F5D9-D7B144303FA2}"/>
                </a:ext>
              </a:extLst>
            </p:cNvPr>
            <p:cNvSpPr/>
            <p:nvPr/>
          </p:nvSpPr>
          <p:spPr>
            <a:xfrm>
              <a:off x="926642" y="6400647"/>
              <a:ext cx="6370320" cy="995044"/>
            </a:xfrm>
            <a:custGeom>
              <a:avLst/>
              <a:gdLst/>
              <a:ahLst/>
              <a:cxnLst/>
              <a:rect l="l" t="t" r="r" b="b"/>
              <a:pathLst>
                <a:path w="6370320" h="995045">
                  <a:moveTo>
                    <a:pt x="0" y="994663"/>
                  </a:moveTo>
                  <a:lnTo>
                    <a:pt x="6369812" y="994663"/>
                  </a:lnTo>
                  <a:lnTo>
                    <a:pt x="6369812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68BC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bject 27">
              <a:extLst>
                <a:ext uri="{FF2B5EF4-FFF2-40B4-BE49-F238E27FC236}">
                  <a16:creationId xmlns:a16="http://schemas.microsoft.com/office/drawing/2014/main" id="{2657DDE3-E856-CFA3-96A5-B2A7380B1DDC}"/>
                </a:ext>
              </a:extLst>
            </p:cNvPr>
            <p:cNvSpPr/>
            <p:nvPr/>
          </p:nvSpPr>
          <p:spPr>
            <a:xfrm>
              <a:off x="1682495" y="6747662"/>
              <a:ext cx="4864735" cy="774700"/>
            </a:xfrm>
            <a:custGeom>
              <a:avLst/>
              <a:gdLst/>
              <a:ahLst/>
              <a:cxnLst/>
              <a:rect l="l" t="t" r="r" b="b"/>
              <a:pathLst>
                <a:path w="4864734" h="774700">
                  <a:moveTo>
                    <a:pt x="4864608" y="0"/>
                  </a:moveTo>
                  <a:lnTo>
                    <a:pt x="0" y="0"/>
                  </a:lnTo>
                  <a:lnTo>
                    <a:pt x="0" y="774141"/>
                  </a:lnTo>
                  <a:lnTo>
                    <a:pt x="4864608" y="774141"/>
                  </a:lnTo>
                  <a:lnTo>
                    <a:pt x="4864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1" name="object 28">
            <a:extLst>
              <a:ext uri="{FF2B5EF4-FFF2-40B4-BE49-F238E27FC236}">
                <a16:creationId xmlns:a16="http://schemas.microsoft.com/office/drawing/2014/main" id="{35F03C69-0527-724C-B4D9-3BB959476C37}"/>
              </a:ext>
            </a:extLst>
          </p:cNvPr>
          <p:cNvSpPr txBox="1"/>
          <p:nvPr/>
        </p:nvSpPr>
        <p:spPr>
          <a:xfrm>
            <a:off x="6692546" y="1953435"/>
            <a:ext cx="4674870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50" b="0" i="0" u="none" strike="noStrike" kern="1200" cap="none" spc="-10" normalizeH="0" baseline="0" noProof="0" dirty="0">
                <a:ln>
                  <a:noFill/>
                </a:ln>
                <a:solidFill>
                  <a:srgbClr val="211E1F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$2,100,000</a:t>
            </a:r>
            <a:endParaRPr kumimoji="0" sz="70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13" name="object 35">
            <a:extLst>
              <a:ext uri="{FF2B5EF4-FFF2-40B4-BE49-F238E27FC236}">
                <a16:creationId xmlns:a16="http://schemas.microsoft.com/office/drawing/2014/main" id="{4B7CB0F8-1B91-C8F6-FAAA-11E62E626CA7}"/>
              </a:ext>
            </a:extLst>
          </p:cNvPr>
          <p:cNvSpPr txBox="1"/>
          <p:nvPr/>
        </p:nvSpPr>
        <p:spPr>
          <a:xfrm>
            <a:off x="8523430" y="3508117"/>
            <a:ext cx="1002665" cy="4475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85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EDUCATION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60" normalizeH="0" baseline="0" noProof="0" dirty="0">
                <a:ln>
                  <a:noFill/>
                </a:ln>
                <a:solidFill>
                  <a:srgbClr val="E56425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$160K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15" name="object 36">
            <a:extLst>
              <a:ext uri="{FF2B5EF4-FFF2-40B4-BE49-F238E27FC236}">
                <a16:creationId xmlns:a16="http://schemas.microsoft.com/office/drawing/2014/main" id="{FC72DE51-2888-3D5A-BCB8-CC69AB5D6E25}"/>
              </a:ext>
            </a:extLst>
          </p:cNvPr>
          <p:cNvSpPr txBox="1"/>
          <p:nvPr/>
        </p:nvSpPr>
        <p:spPr>
          <a:xfrm>
            <a:off x="6842905" y="3508117"/>
            <a:ext cx="1026160" cy="4475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9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DONATIONS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65" normalizeH="0" baseline="0" noProof="0" dirty="0">
                <a:ln>
                  <a:noFill/>
                </a:ln>
                <a:solidFill>
                  <a:srgbClr val="E56425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$1.64M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16" name="object 37">
            <a:extLst>
              <a:ext uri="{FF2B5EF4-FFF2-40B4-BE49-F238E27FC236}">
                <a16:creationId xmlns:a16="http://schemas.microsoft.com/office/drawing/2014/main" id="{0E88AA25-6863-6E97-9D12-54EF8AF69A0B}"/>
              </a:ext>
            </a:extLst>
          </p:cNvPr>
          <p:cNvSpPr txBox="1"/>
          <p:nvPr/>
        </p:nvSpPr>
        <p:spPr>
          <a:xfrm>
            <a:off x="10287898" y="3508117"/>
            <a:ext cx="811530" cy="4475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55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75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NTEC</a:t>
            </a:r>
            <a:r>
              <a:rPr kumimoji="0" sz="1350" b="1" i="0" u="none" strike="noStrike" kern="1200" cap="none" spc="18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1" i="0" u="none" strike="noStrike" kern="1200" cap="none" spc="8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CBF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6515" marR="0" lvl="0" indent="0" algn="l" defTabSz="914400" rtl="0" eaLnBrk="1" fontAlgn="auto" latinLnBrk="0" hangingPunct="1">
              <a:lnSpc>
                <a:spcPts val="18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60" normalizeH="0" baseline="0" noProof="0" dirty="0">
                <a:ln>
                  <a:noFill/>
                </a:ln>
                <a:solidFill>
                  <a:srgbClr val="E56425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$300K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grpSp>
        <p:nvGrpSpPr>
          <p:cNvPr id="27" name="object 23">
            <a:extLst>
              <a:ext uri="{FF2B5EF4-FFF2-40B4-BE49-F238E27FC236}">
                <a16:creationId xmlns:a16="http://schemas.microsoft.com/office/drawing/2014/main" id="{C1FBBE6F-BB47-0AE9-9982-A066BB0E24E8}"/>
              </a:ext>
            </a:extLst>
          </p:cNvPr>
          <p:cNvGrpSpPr/>
          <p:nvPr/>
        </p:nvGrpSpPr>
        <p:grpSpPr>
          <a:xfrm>
            <a:off x="6145408" y="4451758"/>
            <a:ext cx="5697163" cy="1201420"/>
            <a:chOff x="839825" y="6320535"/>
            <a:chExt cx="6550025" cy="1201420"/>
          </a:xfrm>
        </p:grpSpPr>
        <p:sp>
          <p:nvSpPr>
            <p:cNvPr id="35" name="object 24">
              <a:extLst>
                <a:ext uri="{FF2B5EF4-FFF2-40B4-BE49-F238E27FC236}">
                  <a16:creationId xmlns:a16="http://schemas.microsoft.com/office/drawing/2014/main" id="{8CE0AEF8-93BF-45C2-DF0D-2B58CED948F4}"/>
                </a:ext>
              </a:extLst>
            </p:cNvPr>
            <p:cNvSpPr/>
            <p:nvPr/>
          </p:nvSpPr>
          <p:spPr>
            <a:xfrm>
              <a:off x="846175" y="6326885"/>
              <a:ext cx="6537325" cy="995044"/>
            </a:xfrm>
            <a:custGeom>
              <a:avLst/>
              <a:gdLst/>
              <a:ahLst/>
              <a:cxnLst/>
              <a:rect l="l" t="t" r="r" b="b"/>
              <a:pathLst>
                <a:path w="6537325" h="995045">
                  <a:moveTo>
                    <a:pt x="0" y="994663"/>
                  </a:moveTo>
                  <a:lnTo>
                    <a:pt x="6537261" y="994663"/>
                  </a:lnTo>
                  <a:lnTo>
                    <a:pt x="6537261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699">
              <a:solidFill>
                <a:srgbClr val="E564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object 25">
              <a:extLst>
                <a:ext uri="{FF2B5EF4-FFF2-40B4-BE49-F238E27FC236}">
                  <a16:creationId xmlns:a16="http://schemas.microsoft.com/office/drawing/2014/main" id="{055AAC22-440D-C14B-E7CD-CB4309CDE196}"/>
                </a:ext>
              </a:extLst>
            </p:cNvPr>
            <p:cNvSpPr/>
            <p:nvPr/>
          </p:nvSpPr>
          <p:spPr>
            <a:xfrm>
              <a:off x="884567" y="6361328"/>
              <a:ext cx="6457950" cy="995044"/>
            </a:xfrm>
            <a:custGeom>
              <a:avLst/>
              <a:gdLst/>
              <a:ahLst/>
              <a:cxnLst/>
              <a:rect l="l" t="t" r="r" b="b"/>
              <a:pathLst>
                <a:path w="6457950" h="995045">
                  <a:moveTo>
                    <a:pt x="0" y="994663"/>
                  </a:moveTo>
                  <a:lnTo>
                    <a:pt x="6457594" y="994663"/>
                  </a:lnTo>
                  <a:lnTo>
                    <a:pt x="6457594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DED1B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object 26">
              <a:extLst>
                <a:ext uri="{FF2B5EF4-FFF2-40B4-BE49-F238E27FC236}">
                  <a16:creationId xmlns:a16="http://schemas.microsoft.com/office/drawing/2014/main" id="{54027928-2783-40E0-31C6-882897B7F941}"/>
                </a:ext>
              </a:extLst>
            </p:cNvPr>
            <p:cNvSpPr/>
            <p:nvPr/>
          </p:nvSpPr>
          <p:spPr>
            <a:xfrm>
              <a:off x="926642" y="6400647"/>
              <a:ext cx="6370320" cy="995044"/>
            </a:xfrm>
            <a:custGeom>
              <a:avLst/>
              <a:gdLst/>
              <a:ahLst/>
              <a:cxnLst/>
              <a:rect l="l" t="t" r="r" b="b"/>
              <a:pathLst>
                <a:path w="6370320" h="995045">
                  <a:moveTo>
                    <a:pt x="0" y="994663"/>
                  </a:moveTo>
                  <a:lnTo>
                    <a:pt x="6369812" y="994663"/>
                  </a:lnTo>
                  <a:lnTo>
                    <a:pt x="6369812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68BC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object 27">
              <a:extLst>
                <a:ext uri="{FF2B5EF4-FFF2-40B4-BE49-F238E27FC236}">
                  <a16:creationId xmlns:a16="http://schemas.microsoft.com/office/drawing/2014/main" id="{EEC74967-DB20-889C-08D5-7566A8065656}"/>
                </a:ext>
              </a:extLst>
            </p:cNvPr>
            <p:cNvSpPr/>
            <p:nvPr/>
          </p:nvSpPr>
          <p:spPr>
            <a:xfrm>
              <a:off x="1682495" y="6747662"/>
              <a:ext cx="4864735" cy="774700"/>
            </a:xfrm>
            <a:custGeom>
              <a:avLst/>
              <a:gdLst/>
              <a:ahLst/>
              <a:cxnLst/>
              <a:rect l="l" t="t" r="r" b="b"/>
              <a:pathLst>
                <a:path w="4864734" h="774700">
                  <a:moveTo>
                    <a:pt x="4864608" y="0"/>
                  </a:moveTo>
                  <a:lnTo>
                    <a:pt x="0" y="0"/>
                  </a:lnTo>
                  <a:lnTo>
                    <a:pt x="0" y="774141"/>
                  </a:lnTo>
                  <a:lnTo>
                    <a:pt x="4864608" y="774141"/>
                  </a:lnTo>
                  <a:lnTo>
                    <a:pt x="48646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0" name="object 28">
            <a:extLst>
              <a:ext uri="{FF2B5EF4-FFF2-40B4-BE49-F238E27FC236}">
                <a16:creationId xmlns:a16="http://schemas.microsoft.com/office/drawing/2014/main" id="{D17CF4C4-3D47-CA4F-C526-17ACA4C026A4}"/>
              </a:ext>
            </a:extLst>
          </p:cNvPr>
          <p:cNvSpPr txBox="1"/>
          <p:nvPr/>
        </p:nvSpPr>
        <p:spPr>
          <a:xfrm>
            <a:off x="7001840" y="4506135"/>
            <a:ext cx="4231310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50" b="0" i="0" u="none" strike="noStrike" kern="1200" cap="none" spc="-10" normalizeH="0" baseline="0" noProof="0" dirty="0">
                <a:ln>
                  <a:noFill/>
                </a:ln>
                <a:solidFill>
                  <a:srgbClr val="211E1F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$100,000</a:t>
            </a:r>
            <a:endParaRPr kumimoji="0" sz="70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42" name="object 30">
            <a:extLst>
              <a:ext uri="{FF2B5EF4-FFF2-40B4-BE49-F238E27FC236}">
                <a16:creationId xmlns:a16="http://schemas.microsoft.com/office/drawing/2014/main" id="{79D7C7B8-8E9B-A11C-52B9-BCD10FDB8DC9}"/>
              </a:ext>
            </a:extLst>
          </p:cNvPr>
          <p:cNvSpPr txBox="1"/>
          <p:nvPr/>
        </p:nvSpPr>
        <p:spPr>
          <a:xfrm>
            <a:off x="6584950" y="5530441"/>
            <a:ext cx="4983706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DONATIONS TO COMMUNITIES IN THE POWDER RIVER BASIN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3" name="object 30">
            <a:extLst>
              <a:ext uri="{FF2B5EF4-FFF2-40B4-BE49-F238E27FC236}">
                <a16:creationId xmlns:a16="http://schemas.microsoft.com/office/drawing/2014/main" id="{F1AC51F3-882B-1615-CB7F-EB56490C357D}"/>
              </a:ext>
            </a:extLst>
          </p:cNvPr>
          <p:cNvSpPr txBox="1"/>
          <p:nvPr/>
        </p:nvSpPr>
        <p:spPr>
          <a:xfrm>
            <a:off x="6474051" y="2996791"/>
            <a:ext cx="5100955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NTEC’S</a:t>
            </a:r>
            <a:r>
              <a:rPr kumimoji="0" sz="1350" b="0" i="0" u="none" strike="noStrike" kern="1200" cap="none" spc="22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2025</a:t>
            </a:r>
            <a:r>
              <a:rPr kumimoji="0" sz="1350" b="0" i="0" u="none" strike="noStrike" kern="1200" cap="none" spc="22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TOTAL</a:t>
            </a:r>
            <a:r>
              <a:rPr kumimoji="0" sz="1350" b="0" i="0" u="none" strike="noStrike" kern="1200" cap="none" spc="2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10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CONTRIBUTION</a:t>
            </a:r>
            <a:r>
              <a:rPr kumimoji="0" sz="1350" b="0" i="0" u="none" strike="noStrike" kern="1200" cap="none" spc="2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1350" b="0" i="0" u="none" strike="noStrike" kern="1200" cap="none" spc="2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NAVAJO</a:t>
            </a:r>
            <a:r>
              <a:rPr kumimoji="0" sz="1350" b="0" i="0" u="none" strike="noStrike" kern="1200" cap="none" spc="2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COMMUNITIES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497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823DC-6138-0C28-8E08-738C3F563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CDF46F1E-523B-3974-A208-F8FA14C58F6E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265892"/>
            <a:ext cx="12191461" cy="52645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6D3D717-D872-268F-1E18-A50E9BE68F5B}"/>
              </a:ext>
            </a:extLst>
          </p:cNvPr>
          <p:cNvSpPr txBox="1"/>
          <p:nvPr/>
        </p:nvSpPr>
        <p:spPr>
          <a:xfrm>
            <a:off x="750817" y="1203260"/>
            <a:ext cx="10475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Scholarships Help Students Shape the Nation’s Future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7CDC9-EFB6-B759-9F02-2A550C4EA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F86BB5B-5BFA-D251-6D30-BB293691DBAB}"/>
              </a:ext>
            </a:extLst>
          </p:cNvPr>
          <p:cNvSpPr txBox="1"/>
          <p:nvPr/>
        </p:nvSpPr>
        <p:spPr>
          <a:xfrm>
            <a:off x="766006" y="646277"/>
            <a:ext cx="5977531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Powering Student Potential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897EC5-8C9C-32C2-61F6-1C92B3CD60F8}"/>
              </a:ext>
            </a:extLst>
          </p:cNvPr>
          <p:cNvGrpSpPr/>
          <p:nvPr/>
        </p:nvGrpSpPr>
        <p:grpSpPr>
          <a:xfrm>
            <a:off x="7048747" y="3189805"/>
            <a:ext cx="3724028" cy="425907"/>
            <a:chOff x="9070056" y="1896788"/>
            <a:chExt cx="3724290" cy="42593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02AAB5-593B-996B-4F3E-47FD5DAB83C0}"/>
                </a:ext>
              </a:extLst>
            </p:cNvPr>
            <p:cNvSpPr txBox="1"/>
            <p:nvPr/>
          </p:nvSpPr>
          <p:spPr>
            <a:xfrm>
              <a:off x="9070056" y="1969077"/>
              <a:ext cx="3724290" cy="353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98" b="0" i="0" u="none" strike="noStrike" kern="1200" cap="none" spc="0" normalizeH="0" baseline="0" noProof="0" dirty="0">
                  <a:ln>
                    <a:noFill/>
                  </a:ln>
                  <a:solidFill>
                    <a:srgbClr val="496996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2025 NTEC SCHOLARSHIPS BY AGENCY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2BD503-7984-8C62-532C-B3F67CA72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3953" y="1896788"/>
              <a:ext cx="1358712" cy="0"/>
            </a:xfrm>
            <a:prstGeom prst="line">
              <a:avLst/>
            </a:prstGeom>
            <a:ln>
              <a:solidFill>
                <a:srgbClr val="E66425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4" name="object 21">
            <a:extLst>
              <a:ext uri="{FF2B5EF4-FFF2-40B4-BE49-F238E27FC236}">
                <a16:creationId xmlns:a16="http://schemas.microsoft.com/office/drawing/2014/main" id="{79F23C4B-3A47-DE38-93BC-627FBB9476E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174" y="1644914"/>
            <a:ext cx="6255117" cy="2628634"/>
          </a:xfrm>
          <a:prstGeom prst="rect">
            <a:avLst/>
          </a:prstGeom>
        </p:spPr>
      </p:pic>
      <p:grpSp>
        <p:nvGrpSpPr>
          <p:cNvPr id="17" name="object 43">
            <a:extLst>
              <a:ext uri="{FF2B5EF4-FFF2-40B4-BE49-F238E27FC236}">
                <a16:creationId xmlns:a16="http://schemas.microsoft.com/office/drawing/2014/main" id="{17A2B202-E995-74CF-8EA4-42EB359F232B}"/>
              </a:ext>
            </a:extLst>
          </p:cNvPr>
          <p:cNvGrpSpPr/>
          <p:nvPr/>
        </p:nvGrpSpPr>
        <p:grpSpPr>
          <a:xfrm>
            <a:off x="724461" y="4556225"/>
            <a:ext cx="6060333" cy="1249045"/>
            <a:chOff x="839825" y="6048705"/>
            <a:chExt cx="6550025" cy="1249045"/>
          </a:xfrm>
        </p:grpSpPr>
        <p:sp>
          <p:nvSpPr>
            <p:cNvPr id="18" name="object 44">
              <a:extLst>
                <a:ext uri="{FF2B5EF4-FFF2-40B4-BE49-F238E27FC236}">
                  <a16:creationId xmlns:a16="http://schemas.microsoft.com/office/drawing/2014/main" id="{4A5281CC-41D1-7710-21CF-0C9DC3660C3B}"/>
                </a:ext>
              </a:extLst>
            </p:cNvPr>
            <p:cNvSpPr/>
            <p:nvPr/>
          </p:nvSpPr>
          <p:spPr>
            <a:xfrm>
              <a:off x="846175" y="6055055"/>
              <a:ext cx="6537325" cy="995044"/>
            </a:xfrm>
            <a:custGeom>
              <a:avLst/>
              <a:gdLst/>
              <a:ahLst/>
              <a:cxnLst/>
              <a:rect l="l" t="t" r="r" b="b"/>
              <a:pathLst>
                <a:path w="6537325" h="995045">
                  <a:moveTo>
                    <a:pt x="0" y="994663"/>
                  </a:moveTo>
                  <a:lnTo>
                    <a:pt x="6537261" y="994663"/>
                  </a:lnTo>
                  <a:lnTo>
                    <a:pt x="6537261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699">
              <a:solidFill>
                <a:srgbClr val="E564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45">
              <a:extLst>
                <a:ext uri="{FF2B5EF4-FFF2-40B4-BE49-F238E27FC236}">
                  <a16:creationId xmlns:a16="http://schemas.microsoft.com/office/drawing/2014/main" id="{EADE676C-36C8-BAE0-75F1-D8121F06E9B5}"/>
                </a:ext>
              </a:extLst>
            </p:cNvPr>
            <p:cNvSpPr/>
            <p:nvPr/>
          </p:nvSpPr>
          <p:spPr>
            <a:xfrm>
              <a:off x="884567" y="6089510"/>
              <a:ext cx="6457950" cy="995044"/>
            </a:xfrm>
            <a:custGeom>
              <a:avLst/>
              <a:gdLst/>
              <a:ahLst/>
              <a:cxnLst/>
              <a:rect l="l" t="t" r="r" b="b"/>
              <a:pathLst>
                <a:path w="6457950" h="995045">
                  <a:moveTo>
                    <a:pt x="0" y="994663"/>
                  </a:moveTo>
                  <a:lnTo>
                    <a:pt x="6457594" y="994663"/>
                  </a:lnTo>
                  <a:lnTo>
                    <a:pt x="6457594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DED1B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bject 46">
              <a:extLst>
                <a:ext uri="{FF2B5EF4-FFF2-40B4-BE49-F238E27FC236}">
                  <a16:creationId xmlns:a16="http://schemas.microsoft.com/office/drawing/2014/main" id="{4FDF29E0-DF4F-9A23-42A2-1A4EA2F26353}"/>
                </a:ext>
              </a:extLst>
            </p:cNvPr>
            <p:cNvSpPr/>
            <p:nvPr/>
          </p:nvSpPr>
          <p:spPr>
            <a:xfrm>
              <a:off x="926642" y="6128816"/>
              <a:ext cx="6370320" cy="995044"/>
            </a:xfrm>
            <a:custGeom>
              <a:avLst/>
              <a:gdLst/>
              <a:ahLst/>
              <a:cxnLst/>
              <a:rect l="l" t="t" r="r" b="b"/>
              <a:pathLst>
                <a:path w="6370320" h="995045">
                  <a:moveTo>
                    <a:pt x="0" y="994663"/>
                  </a:moveTo>
                  <a:lnTo>
                    <a:pt x="6369812" y="994663"/>
                  </a:lnTo>
                  <a:lnTo>
                    <a:pt x="6369812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68BC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object 47">
              <a:extLst>
                <a:ext uri="{FF2B5EF4-FFF2-40B4-BE49-F238E27FC236}">
                  <a16:creationId xmlns:a16="http://schemas.microsoft.com/office/drawing/2014/main" id="{1472B439-842E-0C88-BD1B-36DC894F21BB}"/>
                </a:ext>
              </a:extLst>
            </p:cNvPr>
            <p:cNvSpPr/>
            <p:nvPr/>
          </p:nvSpPr>
          <p:spPr>
            <a:xfrm>
              <a:off x="1854200" y="6960984"/>
              <a:ext cx="4530090" cy="336550"/>
            </a:xfrm>
            <a:custGeom>
              <a:avLst/>
              <a:gdLst/>
              <a:ahLst/>
              <a:cxnLst/>
              <a:rect l="l" t="t" r="r" b="b"/>
              <a:pathLst>
                <a:path w="4530090" h="336550">
                  <a:moveTo>
                    <a:pt x="4529836" y="0"/>
                  </a:moveTo>
                  <a:lnTo>
                    <a:pt x="0" y="0"/>
                  </a:lnTo>
                  <a:lnTo>
                    <a:pt x="0" y="336194"/>
                  </a:lnTo>
                  <a:lnTo>
                    <a:pt x="4529836" y="336194"/>
                  </a:lnTo>
                  <a:lnTo>
                    <a:pt x="4529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2" name="object 53">
            <a:extLst>
              <a:ext uri="{FF2B5EF4-FFF2-40B4-BE49-F238E27FC236}">
                <a16:creationId xmlns:a16="http://schemas.microsoft.com/office/drawing/2014/main" id="{5FF2594C-AE3A-F256-8763-6221FAB6574A}"/>
              </a:ext>
            </a:extLst>
          </p:cNvPr>
          <p:cNvSpPr txBox="1"/>
          <p:nvPr/>
        </p:nvSpPr>
        <p:spPr>
          <a:xfrm>
            <a:off x="1791653" y="4440506"/>
            <a:ext cx="3927475" cy="110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50" b="0" i="0" u="none" strike="noStrike" kern="1200" cap="none" spc="-10" normalizeH="0" baseline="0" noProof="0" dirty="0">
                <a:ln>
                  <a:noFill/>
                </a:ln>
                <a:solidFill>
                  <a:srgbClr val="211E1F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$160,000</a:t>
            </a:r>
            <a:endParaRPr kumimoji="0" sz="70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2F8A5EB-93D6-98C9-1BD8-30FEC4529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8439" y="3586796"/>
            <a:ext cx="4910244" cy="2257740"/>
          </a:xfrm>
          <a:prstGeom prst="rect">
            <a:avLst/>
          </a:prstGeom>
        </p:spPr>
      </p:pic>
      <p:grpSp>
        <p:nvGrpSpPr>
          <p:cNvPr id="25" name="object 43">
            <a:extLst>
              <a:ext uri="{FF2B5EF4-FFF2-40B4-BE49-F238E27FC236}">
                <a16:creationId xmlns:a16="http://schemas.microsoft.com/office/drawing/2014/main" id="{9684BC38-DBD7-F456-D119-261C04140E15}"/>
              </a:ext>
            </a:extLst>
          </p:cNvPr>
          <p:cNvGrpSpPr/>
          <p:nvPr/>
        </p:nvGrpSpPr>
        <p:grpSpPr>
          <a:xfrm>
            <a:off x="7034464" y="1624622"/>
            <a:ext cx="4910244" cy="1249045"/>
            <a:chOff x="839825" y="6048705"/>
            <a:chExt cx="6550025" cy="1249045"/>
          </a:xfrm>
        </p:grpSpPr>
        <p:sp>
          <p:nvSpPr>
            <p:cNvPr id="26" name="object 44">
              <a:extLst>
                <a:ext uri="{FF2B5EF4-FFF2-40B4-BE49-F238E27FC236}">
                  <a16:creationId xmlns:a16="http://schemas.microsoft.com/office/drawing/2014/main" id="{CE7CDF44-9245-DA5B-654A-3432202524D1}"/>
                </a:ext>
              </a:extLst>
            </p:cNvPr>
            <p:cNvSpPr/>
            <p:nvPr/>
          </p:nvSpPr>
          <p:spPr>
            <a:xfrm>
              <a:off x="846175" y="6055055"/>
              <a:ext cx="6537325" cy="995044"/>
            </a:xfrm>
            <a:custGeom>
              <a:avLst/>
              <a:gdLst/>
              <a:ahLst/>
              <a:cxnLst/>
              <a:rect l="l" t="t" r="r" b="b"/>
              <a:pathLst>
                <a:path w="6537325" h="995045">
                  <a:moveTo>
                    <a:pt x="0" y="994663"/>
                  </a:moveTo>
                  <a:lnTo>
                    <a:pt x="6537261" y="994663"/>
                  </a:lnTo>
                  <a:lnTo>
                    <a:pt x="6537261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699">
              <a:solidFill>
                <a:srgbClr val="E5642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object 45">
              <a:extLst>
                <a:ext uri="{FF2B5EF4-FFF2-40B4-BE49-F238E27FC236}">
                  <a16:creationId xmlns:a16="http://schemas.microsoft.com/office/drawing/2014/main" id="{C727E4A8-3FCC-68FE-7617-31D7498BAFAD}"/>
                </a:ext>
              </a:extLst>
            </p:cNvPr>
            <p:cNvSpPr/>
            <p:nvPr/>
          </p:nvSpPr>
          <p:spPr>
            <a:xfrm>
              <a:off x="884567" y="6089510"/>
              <a:ext cx="6457950" cy="995044"/>
            </a:xfrm>
            <a:custGeom>
              <a:avLst/>
              <a:gdLst/>
              <a:ahLst/>
              <a:cxnLst/>
              <a:rect l="l" t="t" r="r" b="b"/>
              <a:pathLst>
                <a:path w="6457950" h="995045">
                  <a:moveTo>
                    <a:pt x="0" y="994663"/>
                  </a:moveTo>
                  <a:lnTo>
                    <a:pt x="6457594" y="994663"/>
                  </a:lnTo>
                  <a:lnTo>
                    <a:pt x="6457594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DED1B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object 46">
              <a:extLst>
                <a:ext uri="{FF2B5EF4-FFF2-40B4-BE49-F238E27FC236}">
                  <a16:creationId xmlns:a16="http://schemas.microsoft.com/office/drawing/2014/main" id="{A1ABE89D-1AA1-8A12-4158-1BAF739858B3}"/>
                </a:ext>
              </a:extLst>
            </p:cNvPr>
            <p:cNvSpPr/>
            <p:nvPr/>
          </p:nvSpPr>
          <p:spPr>
            <a:xfrm>
              <a:off x="926642" y="6128816"/>
              <a:ext cx="6370320" cy="995044"/>
            </a:xfrm>
            <a:custGeom>
              <a:avLst/>
              <a:gdLst/>
              <a:ahLst/>
              <a:cxnLst/>
              <a:rect l="l" t="t" r="r" b="b"/>
              <a:pathLst>
                <a:path w="6370320" h="995045">
                  <a:moveTo>
                    <a:pt x="0" y="994663"/>
                  </a:moveTo>
                  <a:lnTo>
                    <a:pt x="6369812" y="994663"/>
                  </a:lnTo>
                  <a:lnTo>
                    <a:pt x="6369812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68BC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bject 47">
              <a:extLst>
                <a:ext uri="{FF2B5EF4-FFF2-40B4-BE49-F238E27FC236}">
                  <a16:creationId xmlns:a16="http://schemas.microsoft.com/office/drawing/2014/main" id="{C74C4A0E-B755-FB8C-506B-79BC98E8DD7C}"/>
                </a:ext>
              </a:extLst>
            </p:cNvPr>
            <p:cNvSpPr/>
            <p:nvPr/>
          </p:nvSpPr>
          <p:spPr>
            <a:xfrm>
              <a:off x="1854200" y="6960984"/>
              <a:ext cx="4530090" cy="336550"/>
            </a:xfrm>
            <a:custGeom>
              <a:avLst/>
              <a:gdLst/>
              <a:ahLst/>
              <a:cxnLst/>
              <a:rect l="l" t="t" r="r" b="b"/>
              <a:pathLst>
                <a:path w="4530090" h="336550">
                  <a:moveTo>
                    <a:pt x="4529836" y="0"/>
                  </a:moveTo>
                  <a:lnTo>
                    <a:pt x="0" y="0"/>
                  </a:lnTo>
                  <a:lnTo>
                    <a:pt x="0" y="336194"/>
                  </a:lnTo>
                  <a:lnTo>
                    <a:pt x="4529836" y="336194"/>
                  </a:lnTo>
                  <a:lnTo>
                    <a:pt x="4529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9699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1" name="object 53">
            <a:extLst>
              <a:ext uri="{FF2B5EF4-FFF2-40B4-BE49-F238E27FC236}">
                <a16:creationId xmlns:a16="http://schemas.microsoft.com/office/drawing/2014/main" id="{C643C642-9127-77B1-238A-461C3D5E23D2}"/>
              </a:ext>
            </a:extLst>
          </p:cNvPr>
          <p:cNvSpPr txBox="1"/>
          <p:nvPr/>
        </p:nvSpPr>
        <p:spPr>
          <a:xfrm>
            <a:off x="7794893" y="1508903"/>
            <a:ext cx="3866882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50" b="0" i="0" u="none" strike="noStrike" kern="1200" cap="none" spc="-10" normalizeH="0" baseline="0" noProof="0" dirty="0">
                <a:ln>
                  <a:noFill/>
                </a:ln>
                <a:solidFill>
                  <a:srgbClr val="211E1F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$</a:t>
            </a:r>
            <a:r>
              <a:rPr kumimoji="0" lang="en-US" sz="7050" b="0" i="0" u="none" strike="noStrike" kern="1200" cap="none" spc="-10" normalizeH="0" baseline="0" noProof="0" dirty="0">
                <a:ln>
                  <a:noFill/>
                </a:ln>
                <a:solidFill>
                  <a:srgbClr val="211E1F"/>
                </a:solidFill>
                <a:effectLst/>
                <a:uLnTx/>
                <a:uFillTx/>
                <a:latin typeface="Franklin Gothic Medium"/>
                <a:ea typeface="+mn-ea"/>
                <a:cs typeface="Franklin Gothic Medium"/>
              </a:rPr>
              <a:t>34,500</a:t>
            </a:r>
            <a:endParaRPr kumimoji="0" sz="70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Franklin Gothic Medium"/>
              <a:ea typeface="+mn-ea"/>
              <a:cs typeface="Franklin Gothic Medium"/>
            </a:endParaRPr>
          </a:p>
        </p:txBody>
      </p:sp>
      <p:sp>
        <p:nvSpPr>
          <p:cNvPr id="32" name="object 56">
            <a:extLst>
              <a:ext uri="{FF2B5EF4-FFF2-40B4-BE49-F238E27FC236}">
                <a16:creationId xmlns:a16="http://schemas.microsoft.com/office/drawing/2014/main" id="{8DE73B2F-F082-F0E5-2623-2A8350EADF8E}"/>
              </a:ext>
            </a:extLst>
          </p:cNvPr>
          <p:cNvSpPr txBox="1"/>
          <p:nvPr/>
        </p:nvSpPr>
        <p:spPr>
          <a:xfrm>
            <a:off x="7966507" y="2533208"/>
            <a:ext cx="3400805" cy="439864"/>
          </a:xfrm>
          <a:prstGeom prst="rect">
            <a:avLst/>
          </a:prstGeom>
          <a:noFill/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AWARDED IN SCHOLARSHIPS 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2025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COMMUINITIES IN THE PRB</a:t>
            </a: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object 56">
            <a:extLst>
              <a:ext uri="{FF2B5EF4-FFF2-40B4-BE49-F238E27FC236}">
                <a16:creationId xmlns:a16="http://schemas.microsoft.com/office/drawing/2014/main" id="{D52EB3F5-F03F-9155-AAC0-62BAC7DFC85C}"/>
              </a:ext>
            </a:extLst>
          </p:cNvPr>
          <p:cNvSpPr txBox="1"/>
          <p:nvPr/>
        </p:nvSpPr>
        <p:spPr>
          <a:xfrm>
            <a:off x="1732705" y="5588636"/>
            <a:ext cx="419735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AWARDED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5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9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SCHOLARSHIPS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NAVAJO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STUDENTS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object 57">
            <a:extLst>
              <a:ext uri="{FF2B5EF4-FFF2-40B4-BE49-F238E27FC236}">
                <a16:creationId xmlns:a16="http://schemas.microsoft.com/office/drawing/2014/main" id="{EC3E6430-2352-6D26-4D98-10D7D9941C29}"/>
              </a:ext>
            </a:extLst>
          </p:cNvPr>
          <p:cNvSpPr txBox="1"/>
          <p:nvPr/>
        </p:nvSpPr>
        <p:spPr>
          <a:xfrm>
            <a:off x="2693085" y="5797336"/>
            <a:ext cx="22771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1350" b="0" i="0" u="none" strike="noStrike" kern="1200" cap="none" spc="15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NTEC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EMPLOYEES</a:t>
            </a:r>
            <a:r>
              <a:rPr kumimoji="0" sz="1350" b="0" i="0" u="none" strike="noStrike" kern="1200" cap="none" spc="19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5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1350" b="0" i="0" u="none" strike="noStrike" kern="1200" cap="none" spc="16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35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2025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49699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23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E3ECC-9565-2694-4E8C-7649FE88F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59AED539-3F32-CA06-0DF6-3792FD642BDE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265892"/>
            <a:ext cx="12191461" cy="52645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A5628D2-A075-5E20-4B78-87545BEE480E}"/>
              </a:ext>
            </a:extLst>
          </p:cNvPr>
          <p:cNvSpPr txBox="1"/>
          <p:nvPr/>
        </p:nvSpPr>
        <p:spPr>
          <a:xfrm>
            <a:off x="750817" y="1203260"/>
            <a:ext cx="10475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Prioritizing Energy Access for Navajo Homes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35829-58F9-71B9-2DEB-F87DB2409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ECD75E0-A578-4E09-7AB8-3CF606C531E6}"/>
              </a:ext>
            </a:extLst>
          </p:cNvPr>
          <p:cNvSpPr txBox="1"/>
          <p:nvPr/>
        </p:nvSpPr>
        <p:spPr>
          <a:xfrm>
            <a:off x="766006" y="646277"/>
            <a:ext cx="5977531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Harnessing the Sun</a:t>
            </a:r>
          </a:p>
        </p:txBody>
      </p:sp>
      <p:pic>
        <p:nvPicPr>
          <p:cNvPr id="5" name="object 21">
            <a:extLst>
              <a:ext uri="{FF2B5EF4-FFF2-40B4-BE49-F238E27FC236}">
                <a16:creationId xmlns:a16="http://schemas.microsoft.com/office/drawing/2014/main" id="{0482F1DC-3A75-53A4-139A-C2DE7EC2E00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775" y="1724443"/>
            <a:ext cx="6519454" cy="3280459"/>
          </a:xfrm>
          <a:prstGeom prst="rect">
            <a:avLst/>
          </a:prstGeom>
        </p:spPr>
      </p:pic>
      <p:grpSp>
        <p:nvGrpSpPr>
          <p:cNvPr id="7" name="object 37">
            <a:extLst>
              <a:ext uri="{FF2B5EF4-FFF2-40B4-BE49-F238E27FC236}">
                <a16:creationId xmlns:a16="http://schemas.microsoft.com/office/drawing/2014/main" id="{373F64D3-5639-6619-3EA1-190353110363}"/>
              </a:ext>
            </a:extLst>
          </p:cNvPr>
          <p:cNvGrpSpPr/>
          <p:nvPr/>
        </p:nvGrpSpPr>
        <p:grpSpPr>
          <a:xfrm>
            <a:off x="7662482" y="2479097"/>
            <a:ext cx="4454525" cy="2993162"/>
            <a:chOff x="4479103" y="7489782"/>
            <a:chExt cx="4454525" cy="2993162"/>
          </a:xfrm>
        </p:grpSpPr>
        <p:sp>
          <p:nvSpPr>
            <p:cNvPr id="12" name="object 38">
              <a:extLst>
                <a:ext uri="{FF2B5EF4-FFF2-40B4-BE49-F238E27FC236}">
                  <a16:creationId xmlns:a16="http://schemas.microsoft.com/office/drawing/2014/main" id="{EB77AE6F-02EF-E9C1-2F0E-F311EF46EE00}"/>
                </a:ext>
              </a:extLst>
            </p:cNvPr>
            <p:cNvSpPr/>
            <p:nvPr/>
          </p:nvSpPr>
          <p:spPr>
            <a:xfrm>
              <a:off x="4479103" y="7489782"/>
              <a:ext cx="4454525" cy="53975"/>
            </a:xfrm>
            <a:custGeom>
              <a:avLst/>
              <a:gdLst/>
              <a:ahLst/>
              <a:cxnLst/>
              <a:rect l="l" t="t" r="r" b="b"/>
              <a:pathLst>
                <a:path w="4454525" h="53975">
                  <a:moveTo>
                    <a:pt x="77053" y="4669"/>
                  </a:moveTo>
                  <a:lnTo>
                    <a:pt x="77053" y="53789"/>
                  </a:lnTo>
                </a:path>
                <a:path w="4454525" h="53975">
                  <a:moveTo>
                    <a:pt x="1415211" y="4669"/>
                  </a:moveTo>
                  <a:lnTo>
                    <a:pt x="1415211" y="53789"/>
                  </a:lnTo>
                </a:path>
                <a:path w="4454525" h="53975">
                  <a:moveTo>
                    <a:pt x="3077006" y="4669"/>
                  </a:moveTo>
                  <a:lnTo>
                    <a:pt x="3077006" y="53789"/>
                  </a:lnTo>
                </a:path>
                <a:path w="4454525" h="53975">
                  <a:moveTo>
                    <a:pt x="0" y="0"/>
                  </a:moveTo>
                  <a:lnTo>
                    <a:pt x="4454305" y="0"/>
                  </a:lnTo>
                </a:path>
              </a:pathLst>
            </a:custGeom>
            <a:ln w="9334">
              <a:solidFill>
                <a:srgbClr val="3029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39">
              <a:extLst>
                <a:ext uri="{FF2B5EF4-FFF2-40B4-BE49-F238E27FC236}">
                  <a16:creationId xmlns:a16="http://schemas.microsoft.com/office/drawing/2014/main" id="{D5788FBE-7CD0-6DA3-25C7-26F4D0D96853}"/>
                </a:ext>
              </a:extLst>
            </p:cNvPr>
            <p:cNvSpPr/>
            <p:nvPr/>
          </p:nvSpPr>
          <p:spPr>
            <a:xfrm>
              <a:off x="5310200" y="8669680"/>
              <a:ext cx="2248392" cy="1813264"/>
            </a:xfrm>
            <a:custGeom>
              <a:avLst/>
              <a:gdLst/>
              <a:ahLst/>
              <a:cxnLst/>
              <a:rect l="l" t="t" r="r" b="b"/>
              <a:pathLst>
                <a:path w="2059940" h="1453515">
                  <a:moveTo>
                    <a:pt x="0" y="1453095"/>
                  </a:moveTo>
                  <a:lnTo>
                    <a:pt x="2059508" y="1453095"/>
                  </a:lnTo>
                  <a:lnTo>
                    <a:pt x="2059508" y="0"/>
                  </a:lnTo>
                  <a:lnTo>
                    <a:pt x="0" y="0"/>
                  </a:lnTo>
                  <a:lnTo>
                    <a:pt x="0" y="1453095"/>
                  </a:lnTo>
                  <a:close/>
                </a:path>
              </a:pathLst>
            </a:custGeom>
            <a:ln w="8026">
              <a:solidFill>
                <a:srgbClr val="211E1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object 42">
            <a:extLst>
              <a:ext uri="{FF2B5EF4-FFF2-40B4-BE49-F238E27FC236}">
                <a16:creationId xmlns:a16="http://schemas.microsoft.com/office/drawing/2014/main" id="{1978DE30-AE28-FEFC-7956-109ED7308430}"/>
              </a:ext>
            </a:extLst>
          </p:cNvPr>
          <p:cNvSpPr txBox="1"/>
          <p:nvPr/>
        </p:nvSpPr>
        <p:spPr>
          <a:xfrm>
            <a:off x="7662482" y="2570827"/>
            <a:ext cx="231140" cy="48323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600" b="0" spc="60" dirty="0">
                <a:solidFill>
                  <a:srgbClr val="231F20"/>
                </a:solidFill>
                <a:latin typeface="Calibri Light"/>
                <a:cs typeface="Calibri Light"/>
              </a:rPr>
              <a:t>2020</a:t>
            </a:r>
            <a:endParaRPr sz="1600" dirty="0">
              <a:latin typeface="Calibri Light"/>
              <a:cs typeface="Calibri Light"/>
            </a:endParaRPr>
          </a:p>
        </p:txBody>
      </p:sp>
      <p:sp>
        <p:nvSpPr>
          <p:cNvPr id="18" name="object 43">
            <a:extLst>
              <a:ext uri="{FF2B5EF4-FFF2-40B4-BE49-F238E27FC236}">
                <a16:creationId xmlns:a16="http://schemas.microsoft.com/office/drawing/2014/main" id="{EBA3B4C6-91B9-AB90-FDA1-E43B21B7C7CE}"/>
              </a:ext>
            </a:extLst>
          </p:cNvPr>
          <p:cNvSpPr txBox="1"/>
          <p:nvPr/>
        </p:nvSpPr>
        <p:spPr>
          <a:xfrm>
            <a:off x="7928332" y="2494028"/>
            <a:ext cx="4054475" cy="392223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 marR="5080">
              <a:lnSpc>
                <a:spcPct val="63500"/>
              </a:lnSpc>
              <a:spcBef>
                <a:spcPts val="1170"/>
              </a:spcBef>
              <a:tabLst>
                <a:tab pos="1350645" algn="l"/>
                <a:tab pos="3012440" algn="l"/>
              </a:tabLst>
            </a:pPr>
            <a:r>
              <a:rPr sz="1200" kern="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PROGRAM	</a:t>
            </a:r>
            <a:r>
              <a:rPr sz="1200" kern="0" dirty="0">
                <a:solidFill>
                  <a:srgbClr val="68BCDF"/>
                </a:solidFill>
                <a:latin typeface="Franklin Gothic Medium" panose="020B0603020102020204" pitchFamily="34" charset="0"/>
                <a:cs typeface="Arial Narrow"/>
              </a:rPr>
              <a:t>$2.6M DOE	</a:t>
            </a:r>
            <a:r>
              <a:rPr sz="1200" kern="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50+ SYSTEMS LAUNCH	</a:t>
            </a:r>
            <a:r>
              <a:rPr sz="1200" kern="0" dirty="0">
                <a:solidFill>
                  <a:srgbClr val="68BCDF"/>
                </a:solidFill>
                <a:latin typeface="Franklin Gothic Medium" panose="020B0603020102020204" pitchFamily="34" charset="0"/>
                <a:cs typeface="Arial Narrow"/>
              </a:rPr>
              <a:t>GRANT AWARDED	</a:t>
            </a:r>
            <a:r>
              <a:rPr sz="1200" kern="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INSTALLED</a:t>
            </a:r>
            <a:endParaRPr sz="1200" kern="0" dirty="0">
              <a:latin typeface="Franklin Gothic Medium" panose="020B0603020102020204" pitchFamily="34" charset="0"/>
              <a:cs typeface="Arial Narrow"/>
            </a:endParaRPr>
          </a:p>
        </p:txBody>
      </p:sp>
      <p:sp>
        <p:nvSpPr>
          <p:cNvPr id="19" name="object 44">
            <a:extLst>
              <a:ext uri="{FF2B5EF4-FFF2-40B4-BE49-F238E27FC236}">
                <a16:creationId xmlns:a16="http://schemas.microsoft.com/office/drawing/2014/main" id="{0CC3BBB2-B58D-2E5F-84FD-406BB6840D6B}"/>
              </a:ext>
            </a:extLst>
          </p:cNvPr>
          <p:cNvSpPr txBox="1"/>
          <p:nvPr/>
        </p:nvSpPr>
        <p:spPr>
          <a:xfrm>
            <a:off x="10662435" y="2570827"/>
            <a:ext cx="231140" cy="48323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600" b="0" spc="60" dirty="0">
                <a:solidFill>
                  <a:srgbClr val="231F20"/>
                </a:solidFill>
                <a:latin typeface="Calibri Light"/>
                <a:cs typeface="Calibri Light"/>
              </a:rPr>
              <a:t>2025</a:t>
            </a:r>
            <a:endParaRPr sz="1600" dirty="0">
              <a:latin typeface="Calibri Light"/>
              <a:cs typeface="Calibri Light"/>
            </a:endParaRPr>
          </a:p>
        </p:txBody>
      </p:sp>
      <p:sp>
        <p:nvSpPr>
          <p:cNvPr id="20" name="object 45">
            <a:extLst>
              <a:ext uri="{FF2B5EF4-FFF2-40B4-BE49-F238E27FC236}">
                <a16:creationId xmlns:a16="http://schemas.microsoft.com/office/drawing/2014/main" id="{FF86B806-5368-C65B-406C-820198AA2A2D}"/>
              </a:ext>
            </a:extLst>
          </p:cNvPr>
          <p:cNvSpPr txBox="1"/>
          <p:nvPr/>
        </p:nvSpPr>
        <p:spPr>
          <a:xfrm>
            <a:off x="8497292" y="3656697"/>
            <a:ext cx="2244679" cy="253274"/>
          </a:xfrm>
          <a:prstGeom prst="rect">
            <a:avLst/>
          </a:prstGeom>
          <a:solidFill>
            <a:srgbClr val="E56425"/>
          </a:solidFill>
          <a:ln w="8026">
            <a:solidFill>
              <a:srgbClr val="211E1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sz="1250" b="1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A</a:t>
            </a:r>
            <a:r>
              <a:rPr sz="1250" b="1" spc="220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 </a:t>
            </a:r>
            <a:r>
              <a:rPr sz="1250" b="1" spc="95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BRIGHT</a:t>
            </a:r>
            <a:r>
              <a:rPr sz="1250" b="1" spc="225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 </a:t>
            </a:r>
            <a:r>
              <a:rPr sz="1250" b="1" spc="65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FUTURE</a:t>
            </a:r>
            <a:endParaRPr sz="1250" dirty="0">
              <a:latin typeface="Franklin Gothic Medium" panose="020B0603020102020204" pitchFamily="34" charset="0"/>
              <a:cs typeface="Trebuchet MS"/>
            </a:endParaRPr>
          </a:p>
        </p:txBody>
      </p:sp>
      <p:sp>
        <p:nvSpPr>
          <p:cNvPr id="21" name="object 46">
            <a:extLst>
              <a:ext uri="{FF2B5EF4-FFF2-40B4-BE49-F238E27FC236}">
                <a16:creationId xmlns:a16="http://schemas.microsoft.com/office/drawing/2014/main" id="{89C2EFA5-4795-6DEE-CD95-FC624F26B195}"/>
              </a:ext>
            </a:extLst>
          </p:cNvPr>
          <p:cNvSpPr txBox="1"/>
          <p:nvPr/>
        </p:nvSpPr>
        <p:spPr>
          <a:xfrm>
            <a:off x="9411332" y="3820712"/>
            <a:ext cx="1251103" cy="8521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5450" b="1" spc="-19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125</a:t>
            </a:r>
            <a:endParaRPr sz="5450" dirty="0">
              <a:latin typeface="Franklin Gothic Medium" panose="020B0603020102020204" pitchFamily="34" charset="0"/>
              <a:cs typeface="Arial Narrow"/>
            </a:endParaRPr>
          </a:p>
        </p:txBody>
      </p:sp>
      <p:sp>
        <p:nvSpPr>
          <p:cNvPr id="22" name="object 47">
            <a:extLst>
              <a:ext uri="{FF2B5EF4-FFF2-40B4-BE49-F238E27FC236}">
                <a16:creationId xmlns:a16="http://schemas.microsoft.com/office/drawing/2014/main" id="{762441F0-7094-20FD-602D-473DD6B53B20}"/>
              </a:ext>
            </a:extLst>
          </p:cNvPr>
          <p:cNvSpPr txBox="1"/>
          <p:nvPr/>
        </p:nvSpPr>
        <p:spPr>
          <a:xfrm>
            <a:off x="8543463" y="4495795"/>
            <a:ext cx="1989455" cy="96103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sz="1200" kern="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TOTAL SOLAR UNITS TO BE INSTALLED</a:t>
            </a:r>
            <a:endParaRPr sz="1200" kern="0" dirty="0">
              <a:latin typeface="Franklin Gothic Medium" panose="020B0603020102020204" pitchFamily="34" charset="0"/>
              <a:cs typeface="Arial Narrow"/>
            </a:endParaRPr>
          </a:p>
          <a:p>
            <a:pPr marL="121285">
              <a:lnSpc>
                <a:spcPct val="100000"/>
              </a:lnSpc>
              <a:spcBef>
                <a:spcPts val="145"/>
              </a:spcBef>
            </a:pPr>
            <a:r>
              <a:rPr sz="2625" b="1" spc="-89" baseline="-3174" dirty="0">
                <a:solidFill>
                  <a:srgbClr val="68BCDF"/>
                </a:solidFill>
                <a:latin typeface="Franklin Gothic Medium" panose="020B0603020102020204" pitchFamily="34" charset="0"/>
                <a:cs typeface="Arial Narrow"/>
              </a:rPr>
              <a:t>75</a:t>
            </a:r>
            <a:r>
              <a:rPr sz="2625" b="1" spc="-217" baseline="-3174" dirty="0">
                <a:solidFill>
                  <a:srgbClr val="68BCDF"/>
                </a:solidFill>
                <a:latin typeface="Arial Narrow"/>
                <a:cs typeface="Arial Narrow"/>
              </a:rPr>
              <a:t> </a:t>
            </a:r>
            <a:r>
              <a:rPr lang="en-US" sz="2625" b="1" spc="-217" baseline="-3174" dirty="0">
                <a:solidFill>
                  <a:srgbClr val="68BCDF"/>
                </a:solidFill>
                <a:latin typeface="Arial Narrow"/>
                <a:cs typeface="Arial Narrow"/>
              </a:rPr>
              <a:t> </a:t>
            </a:r>
            <a:r>
              <a:rPr sz="1200" kern="0" dirty="0">
                <a:solidFill>
                  <a:srgbClr val="211E1F"/>
                </a:solidFill>
                <a:cs typeface="Arial Narrow"/>
              </a:rPr>
              <a:t>DOE-FUNDED</a:t>
            </a:r>
            <a:endParaRPr lang="en-US" sz="2625" b="1" spc="-142" baseline="-3174" dirty="0">
              <a:solidFill>
                <a:srgbClr val="E56425"/>
              </a:solidFill>
              <a:latin typeface="Arial Narrow"/>
              <a:cs typeface="Arial Narrow"/>
            </a:endParaRPr>
          </a:p>
          <a:p>
            <a:pPr marL="121285">
              <a:lnSpc>
                <a:spcPct val="100000"/>
              </a:lnSpc>
              <a:spcBef>
                <a:spcPts val="145"/>
              </a:spcBef>
            </a:pPr>
            <a:r>
              <a:rPr lang="en-US" sz="2630" b="1" spc="-67" baseline="-3174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50</a:t>
            </a:r>
            <a:r>
              <a:rPr lang="en-US" sz="1200" b="1" spc="-67" baseline="-3174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   </a:t>
            </a:r>
            <a:r>
              <a:rPr sz="1200" kern="0" dirty="0">
                <a:solidFill>
                  <a:srgbClr val="211E1F"/>
                </a:solidFill>
                <a:cs typeface="Arial Narrow"/>
              </a:rPr>
              <a:t>NTEC-FUNDED</a:t>
            </a:r>
            <a:endParaRPr sz="1200" kern="0" dirty="0">
              <a:cs typeface="Arial Narrow"/>
            </a:endParaRPr>
          </a:p>
        </p:txBody>
      </p:sp>
      <p:sp>
        <p:nvSpPr>
          <p:cNvPr id="23" name="object 48">
            <a:extLst>
              <a:ext uri="{FF2B5EF4-FFF2-40B4-BE49-F238E27FC236}">
                <a16:creationId xmlns:a16="http://schemas.microsoft.com/office/drawing/2014/main" id="{DCF7D8C2-4445-8B9B-39DA-61B3600F3811}"/>
              </a:ext>
            </a:extLst>
          </p:cNvPr>
          <p:cNvSpPr/>
          <p:nvPr/>
        </p:nvSpPr>
        <p:spPr>
          <a:xfrm>
            <a:off x="8734199" y="4050994"/>
            <a:ext cx="622935" cy="476250"/>
          </a:xfrm>
          <a:custGeom>
            <a:avLst/>
            <a:gdLst/>
            <a:ahLst/>
            <a:cxnLst/>
            <a:rect l="l" t="t" r="r" b="b"/>
            <a:pathLst>
              <a:path w="622935" h="476250">
                <a:moveTo>
                  <a:pt x="413228" y="444106"/>
                </a:moveTo>
                <a:lnTo>
                  <a:pt x="216363" y="444106"/>
                </a:lnTo>
                <a:lnTo>
                  <a:pt x="208197" y="444487"/>
                </a:lnTo>
                <a:lnTo>
                  <a:pt x="201123" y="452259"/>
                </a:lnTo>
                <a:lnTo>
                  <a:pt x="201855" y="467918"/>
                </a:lnTo>
                <a:lnTo>
                  <a:pt x="201885" y="468579"/>
                </a:lnTo>
                <a:lnTo>
                  <a:pt x="209658" y="475653"/>
                </a:lnTo>
                <a:lnTo>
                  <a:pt x="215374" y="475386"/>
                </a:lnTo>
                <a:lnTo>
                  <a:pt x="413112" y="475386"/>
                </a:lnTo>
                <a:lnTo>
                  <a:pt x="420681" y="467918"/>
                </a:lnTo>
                <a:lnTo>
                  <a:pt x="420681" y="451459"/>
                </a:lnTo>
                <a:lnTo>
                  <a:pt x="413228" y="444106"/>
                </a:lnTo>
                <a:close/>
              </a:path>
              <a:path w="622935" h="476250">
                <a:moveTo>
                  <a:pt x="326930" y="350608"/>
                </a:moveTo>
                <a:lnTo>
                  <a:pt x="295764" y="350608"/>
                </a:lnTo>
                <a:lnTo>
                  <a:pt x="295764" y="444106"/>
                </a:lnTo>
                <a:lnTo>
                  <a:pt x="326930" y="444106"/>
                </a:lnTo>
                <a:lnTo>
                  <a:pt x="326930" y="350608"/>
                </a:lnTo>
                <a:close/>
              </a:path>
              <a:path w="622935" h="476250">
                <a:moveTo>
                  <a:pt x="496932" y="0"/>
                </a:moveTo>
                <a:lnTo>
                  <a:pt x="130496" y="0"/>
                </a:lnTo>
                <a:lnTo>
                  <a:pt x="124796" y="558"/>
                </a:lnTo>
                <a:lnTo>
                  <a:pt x="119462" y="4699"/>
                </a:lnTo>
                <a:lnTo>
                  <a:pt x="117469" y="10210"/>
                </a:lnTo>
                <a:lnTo>
                  <a:pt x="565" y="329666"/>
                </a:lnTo>
                <a:lnTo>
                  <a:pt x="0" y="336892"/>
                </a:lnTo>
                <a:lnTo>
                  <a:pt x="2850" y="343652"/>
                </a:lnTo>
                <a:lnTo>
                  <a:pt x="8224" y="348654"/>
                </a:lnTo>
                <a:lnTo>
                  <a:pt x="15183" y="350608"/>
                </a:lnTo>
                <a:lnTo>
                  <a:pt x="607511" y="350608"/>
                </a:lnTo>
                <a:lnTo>
                  <a:pt x="614488" y="348654"/>
                </a:lnTo>
                <a:lnTo>
                  <a:pt x="619849" y="343652"/>
                </a:lnTo>
                <a:lnTo>
                  <a:pt x="622695" y="336892"/>
                </a:lnTo>
                <a:lnTo>
                  <a:pt x="622128" y="329666"/>
                </a:lnTo>
                <a:lnTo>
                  <a:pt x="618387" y="319443"/>
                </a:lnTo>
                <a:lnTo>
                  <a:pt x="37344" y="319443"/>
                </a:lnTo>
                <a:lnTo>
                  <a:pt x="65843" y="241528"/>
                </a:lnTo>
                <a:lnTo>
                  <a:pt x="589872" y="241528"/>
                </a:lnTo>
                <a:lnTo>
                  <a:pt x="578466" y="210362"/>
                </a:lnTo>
                <a:lnTo>
                  <a:pt x="77527" y="210362"/>
                </a:lnTo>
                <a:lnTo>
                  <a:pt x="106026" y="132448"/>
                </a:lnTo>
                <a:lnTo>
                  <a:pt x="549952" y="132448"/>
                </a:lnTo>
                <a:lnTo>
                  <a:pt x="538546" y="101282"/>
                </a:lnTo>
                <a:lnTo>
                  <a:pt x="117227" y="101282"/>
                </a:lnTo>
                <a:lnTo>
                  <a:pt x="143046" y="31153"/>
                </a:lnTo>
                <a:lnTo>
                  <a:pt x="512880" y="31153"/>
                </a:lnTo>
                <a:lnTo>
                  <a:pt x="503041" y="4267"/>
                </a:lnTo>
                <a:lnTo>
                  <a:pt x="496932" y="0"/>
                </a:lnTo>
                <a:close/>
              </a:path>
              <a:path w="622935" h="476250">
                <a:moveTo>
                  <a:pt x="230968" y="241528"/>
                </a:moveTo>
                <a:lnTo>
                  <a:pt x="199803" y="241528"/>
                </a:lnTo>
                <a:lnTo>
                  <a:pt x="187623" y="319443"/>
                </a:lnTo>
                <a:lnTo>
                  <a:pt x="219043" y="319443"/>
                </a:lnTo>
                <a:lnTo>
                  <a:pt x="230968" y="241528"/>
                </a:lnTo>
                <a:close/>
              </a:path>
              <a:path w="622935" h="476250">
                <a:moveTo>
                  <a:pt x="438486" y="241528"/>
                </a:moveTo>
                <a:lnTo>
                  <a:pt x="407308" y="241528"/>
                </a:lnTo>
                <a:lnTo>
                  <a:pt x="419246" y="319443"/>
                </a:lnTo>
                <a:lnTo>
                  <a:pt x="450666" y="319443"/>
                </a:lnTo>
                <a:lnTo>
                  <a:pt x="438486" y="241528"/>
                </a:lnTo>
                <a:close/>
              </a:path>
              <a:path w="622935" h="476250">
                <a:moveTo>
                  <a:pt x="589872" y="241528"/>
                </a:moveTo>
                <a:lnTo>
                  <a:pt x="556850" y="241528"/>
                </a:lnTo>
                <a:lnTo>
                  <a:pt x="585349" y="319443"/>
                </a:lnTo>
                <a:lnTo>
                  <a:pt x="618387" y="319443"/>
                </a:lnTo>
                <a:lnTo>
                  <a:pt x="589872" y="241528"/>
                </a:lnTo>
                <a:close/>
              </a:path>
              <a:path w="622935" h="476250">
                <a:moveTo>
                  <a:pt x="247783" y="132448"/>
                </a:moveTo>
                <a:lnTo>
                  <a:pt x="216605" y="132448"/>
                </a:lnTo>
                <a:lnTo>
                  <a:pt x="204425" y="210362"/>
                </a:lnTo>
                <a:lnTo>
                  <a:pt x="235845" y="210362"/>
                </a:lnTo>
                <a:lnTo>
                  <a:pt x="247783" y="132448"/>
                </a:lnTo>
                <a:close/>
              </a:path>
              <a:path w="622935" h="476250">
                <a:moveTo>
                  <a:pt x="421684" y="132448"/>
                </a:moveTo>
                <a:lnTo>
                  <a:pt x="390506" y="132448"/>
                </a:lnTo>
                <a:lnTo>
                  <a:pt x="402444" y="210362"/>
                </a:lnTo>
                <a:lnTo>
                  <a:pt x="433864" y="210362"/>
                </a:lnTo>
                <a:lnTo>
                  <a:pt x="421684" y="132448"/>
                </a:lnTo>
                <a:close/>
              </a:path>
              <a:path w="622935" h="476250">
                <a:moveTo>
                  <a:pt x="549952" y="132448"/>
                </a:moveTo>
                <a:lnTo>
                  <a:pt x="516668" y="132448"/>
                </a:lnTo>
                <a:lnTo>
                  <a:pt x="545166" y="210362"/>
                </a:lnTo>
                <a:lnTo>
                  <a:pt x="578466" y="210362"/>
                </a:lnTo>
                <a:lnTo>
                  <a:pt x="549952" y="132448"/>
                </a:lnTo>
                <a:close/>
              </a:path>
              <a:path w="622935" h="476250">
                <a:moveTo>
                  <a:pt x="263366" y="31153"/>
                </a:moveTo>
                <a:lnTo>
                  <a:pt x="232188" y="31153"/>
                </a:lnTo>
                <a:lnTo>
                  <a:pt x="221228" y="101282"/>
                </a:lnTo>
                <a:lnTo>
                  <a:pt x="252647" y="101282"/>
                </a:lnTo>
                <a:lnTo>
                  <a:pt x="263366" y="31153"/>
                </a:lnTo>
                <a:close/>
              </a:path>
              <a:path w="622935" h="476250">
                <a:moveTo>
                  <a:pt x="406089" y="31153"/>
                </a:moveTo>
                <a:lnTo>
                  <a:pt x="374923" y="31153"/>
                </a:lnTo>
                <a:lnTo>
                  <a:pt x="385629" y="101282"/>
                </a:lnTo>
                <a:lnTo>
                  <a:pt x="417049" y="101282"/>
                </a:lnTo>
                <a:lnTo>
                  <a:pt x="406089" y="31153"/>
                </a:lnTo>
                <a:close/>
              </a:path>
              <a:path w="622935" h="476250">
                <a:moveTo>
                  <a:pt x="512880" y="31153"/>
                </a:moveTo>
                <a:lnTo>
                  <a:pt x="479647" y="31153"/>
                </a:lnTo>
                <a:lnTo>
                  <a:pt x="505466" y="101282"/>
                </a:lnTo>
                <a:lnTo>
                  <a:pt x="538546" y="101282"/>
                </a:lnTo>
                <a:lnTo>
                  <a:pt x="512880" y="31153"/>
                </a:lnTo>
                <a:close/>
              </a:path>
            </a:pathLst>
          </a:custGeom>
          <a:solidFill>
            <a:srgbClr val="E5642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85">
            <a:extLst>
              <a:ext uri="{FF2B5EF4-FFF2-40B4-BE49-F238E27FC236}">
                <a16:creationId xmlns:a16="http://schemas.microsoft.com/office/drawing/2014/main" id="{E701486E-2B24-4A3C-96F7-DCFACFF0E1B9}"/>
              </a:ext>
            </a:extLst>
          </p:cNvPr>
          <p:cNvSpPr txBox="1"/>
          <p:nvPr/>
        </p:nvSpPr>
        <p:spPr>
          <a:xfrm>
            <a:off x="8961401" y="3477043"/>
            <a:ext cx="1182370" cy="179536"/>
          </a:xfrm>
          <a:prstGeom prst="rect">
            <a:avLst/>
          </a:prstGeom>
          <a:solidFill>
            <a:srgbClr val="211E1F"/>
          </a:solidFill>
        </p:spPr>
        <p:txBody>
          <a:bodyPr vert="horz" wrap="square" lIns="0" tIns="0" rIns="0" bIns="0" rtlCol="0">
            <a:spAutoFit/>
          </a:bodyPr>
          <a:lstStyle/>
          <a:p>
            <a:pPr marL="191770">
              <a:lnSpc>
                <a:spcPts val="1365"/>
              </a:lnSpc>
            </a:pPr>
            <a:r>
              <a:rPr sz="1250" b="1" spc="-10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2026-</a:t>
            </a:r>
            <a:r>
              <a:rPr sz="1250" b="1" spc="-20" dirty="0">
                <a:solidFill>
                  <a:srgbClr val="FFFFFF"/>
                </a:solidFill>
                <a:latin typeface="Franklin Gothic Medium" panose="020B0603020102020204" pitchFamily="34" charset="0"/>
                <a:cs typeface="Trebuchet MS"/>
              </a:rPr>
              <a:t>2029</a:t>
            </a:r>
            <a:endParaRPr sz="1250" dirty="0">
              <a:latin typeface="Franklin Gothic Medium" panose="020B0603020102020204" pitchFamily="34" charset="0"/>
              <a:cs typeface="Trebuchet MS"/>
            </a:endParaRPr>
          </a:p>
        </p:txBody>
      </p:sp>
      <p:sp>
        <p:nvSpPr>
          <p:cNvPr id="25" name="object 42">
            <a:extLst>
              <a:ext uri="{FF2B5EF4-FFF2-40B4-BE49-F238E27FC236}">
                <a16:creationId xmlns:a16="http://schemas.microsoft.com/office/drawing/2014/main" id="{907372E8-BBBC-4D79-7CF0-35E83D006531}"/>
              </a:ext>
            </a:extLst>
          </p:cNvPr>
          <p:cNvSpPr txBox="1"/>
          <p:nvPr/>
        </p:nvSpPr>
        <p:spPr>
          <a:xfrm>
            <a:off x="9033323" y="2525966"/>
            <a:ext cx="208006" cy="48323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lang="en-US" sz="1600" b="0" spc="60" dirty="0">
                <a:solidFill>
                  <a:srgbClr val="231F20"/>
                </a:solidFill>
                <a:latin typeface="Calibri Light"/>
                <a:cs typeface="Calibri Light"/>
              </a:rPr>
              <a:t>2024</a:t>
            </a:r>
            <a:endParaRPr sz="1600" dirty="0">
              <a:latin typeface="Calibri Light"/>
              <a:cs typeface="Calibri Light"/>
            </a:endParaRPr>
          </a:p>
        </p:txBody>
      </p:sp>
      <p:sp>
        <p:nvSpPr>
          <p:cNvPr id="26" name="object 40">
            <a:extLst>
              <a:ext uri="{FF2B5EF4-FFF2-40B4-BE49-F238E27FC236}">
                <a16:creationId xmlns:a16="http://schemas.microsoft.com/office/drawing/2014/main" id="{B065FCEF-6546-F26F-3F7D-C773AFF3D5DE}"/>
              </a:ext>
            </a:extLst>
          </p:cNvPr>
          <p:cNvSpPr txBox="1"/>
          <p:nvPr/>
        </p:nvSpPr>
        <p:spPr>
          <a:xfrm>
            <a:off x="7662481" y="1671184"/>
            <a:ext cx="4454525" cy="60016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600" b="1" dirty="0">
                <a:solidFill>
                  <a:srgbClr val="211E1F"/>
                </a:solidFill>
                <a:latin typeface="Franklin Gothic Medium" panose="020B0603020102020204" pitchFamily="34" charset="0"/>
                <a:cs typeface="Trebuchet MS"/>
              </a:rPr>
              <a:t>NAVAJO</a:t>
            </a:r>
            <a:r>
              <a:rPr sz="3800" b="1" dirty="0">
                <a:solidFill>
                  <a:srgbClr val="211E1F"/>
                </a:solidFill>
                <a:latin typeface="Franklin Gothic Medium" panose="020B0603020102020204" pitchFamily="34" charset="0"/>
                <a:cs typeface="Trebuchet MS"/>
              </a:rPr>
              <a:t> </a:t>
            </a:r>
            <a:r>
              <a:rPr sz="3200" dirty="0">
                <a:solidFill>
                  <a:srgbClr val="E56425"/>
                </a:solidFill>
                <a:latin typeface="Franklin Gothic Medium" panose="020B0603020102020204" pitchFamily="34" charset="0"/>
                <a:cs typeface="Arial Narrow"/>
              </a:rPr>
              <a:t>SUN POWER!</a:t>
            </a:r>
            <a:endParaRPr sz="3200" dirty="0">
              <a:latin typeface="Franklin Gothic Medium" panose="020B0603020102020204" pitchFamily="34" charset="0"/>
              <a:cs typeface="Arial Narrow"/>
            </a:endParaRPr>
          </a:p>
        </p:txBody>
      </p:sp>
      <p:grpSp>
        <p:nvGrpSpPr>
          <p:cNvPr id="28" name="object 43">
            <a:extLst>
              <a:ext uri="{FF2B5EF4-FFF2-40B4-BE49-F238E27FC236}">
                <a16:creationId xmlns:a16="http://schemas.microsoft.com/office/drawing/2014/main" id="{32C6D4F5-1DE8-05CB-7D07-0854381457CB}"/>
              </a:ext>
            </a:extLst>
          </p:cNvPr>
          <p:cNvGrpSpPr/>
          <p:nvPr/>
        </p:nvGrpSpPr>
        <p:grpSpPr>
          <a:xfrm>
            <a:off x="1105461" y="5118200"/>
            <a:ext cx="6060333" cy="1249045"/>
            <a:chOff x="839825" y="6048705"/>
            <a:chExt cx="6550025" cy="1249045"/>
          </a:xfrm>
        </p:grpSpPr>
        <p:sp>
          <p:nvSpPr>
            <p:cNvPr id="29" name="object 44">
              <a:extLst>
                <a:ext uri="{FF2B5EF4-FFF2-40B4-BE49-F238E27FC236}">
                  <a16:creationId xmlns:a16="http://schemas.microsoft.com/office/drawing/2014/main" id="{F4049B64-1C20-B8CC-83B1-A44543661A6C}"/>
                </a:ext>
              </a:extLst>
            </p:cNvPr>
            <p:cNvSpPr/>
            <p:nvPr/>
          </p:nvSpPr>
          <p:spPr>
            <a:xfrm>
              <a:off x="846175" y="6055055"/>
              <a:ext cx="6537325" cy="995044"/>
            </a:xfrm>
            <a:custGeom>
              <a:avLst/>
              <a:gdLst/>
              <a:ahLst/>
              <a:cxnLst/>
              <a:rect l="l" t="t" r="r" b="b"/>
              <a:pathLst>
                <a:path w="6537325" h="995045">
                  <a:moveTo>
                    <a:pt x="0" y="994663"/>
                  </a:moveTo>
                  <a:lnTo>
                    <a:pt x="6537261" y="994663"/>
                  </a:lnTo>
                  <a:lnTo>
                    <a:pt x="6537261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699">
              <a:solidFill>
                <a:srgbClr val="E5642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45">
              <a:extLst>
                <a:ext uri="{FF2B5EF4-FFF2-40B4-BE49-F238E27FC236}">
                  <a16:creationId xmlns:a16="http://schemas.microsoft.com/office/drawing/2014/main" id="{469390CA-1CBF-CA14-05EF-E39B9B04A578}"/>
                </a:ext>
              </a:extLst>
            </p:cNvPr>
            <p:cNvSpPr/>
            <p:nvPr/>
          </p:nvSpPr>
          <p:spPr>
            <a:xfrm>
              <a:off x="884567" y="6089510"/>
              <a:ext cx="6457950" cy="995044"/>
            </a:xfrm>
            <a:custGeom>
              <a:avLst/>
              <a:gdLst/>
              <a:ahLst/>
              <a:cxnLst/>
              <a:rect l="l" t="t" r="r" b="b"/>
              <a:pathLst>
                <a:path w="6457950" h="995045">
                  <a:moveTo>
                    <a:pt x="0" y="994663"/>
                  </a:moveTo>
                  <a:lnTo>
                    <a:pt x="6457594" y="994663"/>
                  </a:lnTo>
                  <a:lnTo>
                    <a:pt x="6457594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DED1B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46">
              <a:extLst>
                <a:ext uri="{FF2B5EF4-FFF2-40B4-BE49-F238E27FC236}">
                  <a16:creationId xmlns:a16="http://schemas.microsoft.com/office/drawing/2014/main" id="{E39F1D82-7985-CA9C-7E4D-78B18B0F2C61}"/>
                </a:ext>
              </a:extLst>
            </p:cNvPr>
            <p:cNvSpPr/>
            <p:nvPr/>
          </p:nvSpPr>
          <p:spPr>
            <a:xfrm>
              <a:off x="926642" y="6128816"/>
              <a:ext cx="6370320" cy="995044"/>
            </a:xfrm>
            <a:custGeom>
              <a:avLst/>
              <a:gdLst/>
              <a:ahLst/>
              <a:cxnLst/>
              <a:rect l="l" t="t" r="r" b="b"/>
              <a:pathLst>
                <a:path w="6370320" h="995045">
                  <a:moveTo>
                    <a:pt x="0" y="994663"/>
                  </a:moveTo>
                  <a:lnTo>
                    <a:pt x="6369812" y="994663"/>
                  </a:lnTo>
                  <a:lnTo>
                    <a:pt x="6369812" y="0"/>
                  </a:lnTo>
                  <a:lnTo>
                    <a:pt x="0" y="0"/>
                  </a:lnTo>
                  <a:lnTo>
                    <a:pt x="0" y="994663"/>
                  </a:lnTo>
                  <a:close/>
                </a:path>
              </a:pathLst>
            </a:custGeom>
            <a:ln w="12700">
              <a:solidFill>
                <a:srgbClr val="68BCD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47">
              <a:extLst>
                <a:ext uri="{FF2B5EF4-FFF2-40B4-BE49-F238E27FC236}">
                  <a16:creationId xmlns:a16="http://schemas.microsoft.com/office/drawing/2014/main" id="{30222C78-F16B-46AA-39E9-BD4C36A24339}"/>
                </a:ext>
              </a:extLst>
            </p:cNvPr>
            <p:cNvSpPr/>
            <p:nvPr/>
          </p:nvSpPr>
          <p:spPr>
            <a:xfrm>
              <a:off x="1854200" y="6960984"/>
              <a:ext cx="4530090" cy="336550"/>
            </a:xfrm>
            <a:custGeom>
              <a:avLst/>
              <a:gdLst/>
              <a:ahLst/>
              <a:cxnLst/>
              <a:rect l="l" t="t" r="r" b="b"/>
              <a:pathLst>
                <a:path w="4530090" h="336550">
                  <a:moveTo>
                    <a:pt x="4529836" y="0"/>
                  </a:moveTo>
                  <a:lnTo>
                    <a:pt x="0" y="0"/>
                  </a:lnTo>
                  <a:lnTo>
                    <a:pt x="0" y="336194"/>
                  </a:lnTo>
                  <a:lnTo>
                    <a:pt x="4529836" y="336194"/>
                  </a:lnTo>
                  <a:lnTo>
                    <a:pt x="4529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3" name="object 53">
            <a:extLst>
              <a:ext uri="{FF2B5EF4-FFF2-40B4-BE49-F238E27FC236}">
                <a16:creationId xmlns:a16="http://schemas.microsoft.com/office/drawing/2014/main" id="{73C68365-09BE-8DDB-2AAE-C71AED1CB0E9}"/>
              </a:ext>
            </a:extLst>
          </p:cNvPr>
          <p:cNvSpPr txBox="1"/>
          <p:nvPr/>
        </p:nvSpPr>
        <p:spPr>
          <a:xfrm>
            <a:off x="1716232" y="5002481"/>
            <a:ext cx="4827443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50" spc="-10" dirty="0">
                <a:solidFill>
                  <a:srgbClr val="211E1F"/>
                </a:solidFill>
                <a:latin typeface="Franklin Gothic Medium"/>
                <a:cs typeface="Franklin Gothic Medium"/>
              </a:rPr>
              <a:t>$</a:t>
            </a:r>
            <a:r>
              <a:rPr lang="en-US" sz="7050" spc="-10" dirty="0">
                <a:solidFill>
                  <a:srgbClr val="211E1F"/>
                </a:solidFill>
                <a:latin typeface="Franklin Gothic Medium"/>
                <a:cs typeface="Franklin Gothic Medium"/>
              </a:rPr>
              <a:t>1,275,000</a:t>
            </a:r>
            <a:endParaRPr sz="7050" dirty="0">
              <a:latin typeface="Franklin Gothic Medium"/>
              <a:cs typeface="Franklin Gothic Medium"/>
            </a:endParaRPr>
          </a:p>
        </p:txBody>
      </p:sp>
      <p:sp>
        <p:nvSpPr>
          <p:cNvPr id="34" name="object 56">
            <a:extLst>
              <a:ext uri="{FF2B5EF4-FFF2-40B4-BE49-F238E27FC236}">
                <a16:creationId xmlns:a16="http://schemas.microsoft.com/office/drawing/2014/main" id="{5F1B66C4-69B9-FECD-F9D5-A5807425BD93}"/>
              </a:ext>
            </a:extLst>
          </p:cNvPr>
          <p:cNvSpPr txBox="1"/>
          <p:nvPr/>
        </p:nvSpPr>
        <p:spPr>
          <a:xfrm>
            <a:off x="2037505" y="6026786"/>
            <a:ext cx="4197350" cy="4398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350" spc="75" dirty="0">
                <a:solidFill>
                  <a:srgbClr val="231F20"/>
                </a:solidFill>
                <a:latin typeface="Calibri"/>
                <a:cs typeface="Calibri"/>
              </a:rPr>
              <a:t>INVESTED IN POWERING HOMES ON NAVAJO </a:t>
            </a: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350" spc="75" dirty="0">
                <a:solidFill>
                  <a:srgbClr val="231F20"/>
                </a:solidFill>
                <a:latin typeface="Calibri"/>
                <a:cs typeface="Calibri"/>
              </a:rPr>
              <a:t>THROUGH 2025</a:t>
            </a:r>
            <a:endParaRPr sz="13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918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69140D-4A01-B99D-2F3B-389C6BA32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67A9F1DD-EF38-1FEE-2F6D-632B5209BA93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265892"/>
            <a:ext cx="12191461" cy="526457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F8FE1F4-8BC3-80D0-3004-66CB7DBB64AA}"/>
              </a:ext>
            </a:extLst>
          </p:cNvPr>
          <p:cNvSpPr txBox="1"/>
          <p:nvPr/>
        </p:nvSpPr>
        <p:spPr>
          <a:xfrm>
            <a:off x="750817" y="1203260"/>
            <a:ext cx="10475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Heating the Hogan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36E2F-E21A-1986-BAF0-02A79D65A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6D7D110-0C27-C540-4B04-A755F48D084E}"/>
              </a:ext>
            </a:extLst>
          </p:cNvPr>
          <p:cNvSpPr txBox="1"/>
          <p:nvPr/>
        </p:nvSpPr>
        <p:spPr>
          <a:xfrm>
            <a:off x="766006" y="646277"/>
            <a:ext cx="8959019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Community Heating Resource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A3FEBB-5D38-3D54-2094-01C9AA9E1CD4}"/>
              </a:ext>
            </a:extLst>
          </p:cNvPr>
          <p:cNvSpPr txBox="1"/>
          <p:nvPr/>
        </p:nvSpPr>
        <p:spPr>
          <a:xfrm>
            <a:off x="1987914" y="5264269"/>
            <a:ext cx="1282787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5 151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889C6-8011-4E35-BC9F-35BD6FC505B2}"/>
              </a:ext>
            </a:extLst>
          </p:cNvPr>
          <p:cNvSpPr txBox="1"/>
          <p:nvPr/>
        </p:nvSpPr>
        <p:spPr>
          <a:xfrm>
            <a:off x="1573290" y="5604089"/>
            <a:ext cx="2084536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68" b="0" i="0" u="none" strike="noStrike" kern="1200" cap="none" spc="0" normalizeH="0" baseline="30000" noProof="0" dirty="0">
                <a:ln>
                  <a:noFill/>
                </a:ln>
                <a:solidFill>
                  <a:srgbClr val="1A1918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VISITORS TO NAVAJO MINE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AB22F1-F592-7072-51FF-CFC622E819A8}"/>
              </a:ext>
            </a:extLst>
          </p:cNvPr>
          <p:cNvSpPr txBox="1"/>
          <p:nvPr/>
        </p:nvSpPr>
        <p:spPr>
          <a:xfrm>
            <a:off x="4082114" y="5264271"/>
            <a:ext cx="1949329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2,600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29DF04-0B58-33E6-8C81-00D1A21817DB}"/>
              </a:ext>
            </a:extLst>
          </p:cNvPr>
          <p:cNvSpPr txBox="1"/>
          <p:nvPr/>
        </p:nvSpPr>
        <p:spPr>
          <a:xfrm>
            <a:off x="4051637" y="5604089"/>
            <a:ext cx="2057239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68" b="0" i="0" u="none" strike="noStrike" kern="1200" cap="none" spc="0" normalizeH="0" baseline="30000" noProof="0" dirty="0">
                <a:ln>
                  <a:noFill/>
                </a:ln>
                <a:solidFill>
                  <a:srgbClr val="1A1918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TONS VIA BULK DELIVERIES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99EDA0-D96D-5D7A-D575-7A423BEC5257}"/>
              </a:ext>
            </a:extLst>
          </p:cNvPr>
          <p:cNvSpPr txBox="1"/>
          <p:nvPr/>
        </p:nvSpPr>
        <p:spPr>
          <a:xfrm>
            <a:off x="5983051" y="5264271"/>
            <a:ext cx="266312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8,289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DC7EB1-86E3-E86B-F66D-E2EB2B701B5C}"/>
              </a:ext>
            </a:extLst>
          </p:cNvPr>
          <p:cNvSpPr txBox="1"/>
          <p:nvPr/>
        </p:nvSpPr>
        <p:spPr>
          <a:xfrm>
            <a:off x="6024828" y="5604089"/>
            <a:ext cx="2403377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68" b="0" i="0" u="none" strike="noStrike" kern="1200" cap="none" spc="0" normalizeH="0" baseline="30000" noProof="0" dirty="0">
                <a:ln>
                  <a:noFill/>
                </a:ln>
                <a:solidFill>
                  <a:srgbClr val="1A1918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TONS OF COAL DISTRIBUTED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96C10D-CE6A-5836-4C43-331E5330587B}"/>
              </a:ext>
            </a:extLst>
          </p:cNvPr>
          <p:cNvSpPr txBox="1"/>
          <p:nvPr/>
        </p:nvSpPr>
        <p:spPr>
          <a:xfrm>
            <a:off x="8529886" y="5286884"/>
            <a:ext cx="156158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$2.68M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97C6D8-68C4-A405-F898-FEC6EB76AE7F}"/>
              </a:ext>
            </a:extLst>
          </p:cNvPr>
          <p:cNvSpPr txBox="1"/>
          <p:nvPr/>
        </p:nvSpPr>
        <p:spPr>
          <a:xfrm>
            <a:off x="8560756" y="5604089"/>
            <a:ext cx="1502390" cy="701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68" b="0" i="0" u="none" strike="noStrike" kern="1200" cap="none" spc="0" normalizeH="0" baseline="30000" noProof="0" dirty="0">
                <a:ln>
                  <a:noFill/>
                </a:ln>
                <a:solidFill>
                  <a:srgbClr val="1A1918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ECONOMIC VALUE</a:t>
            </a:r>
          </a:p>
        </p:txBody>
      </p:sp>
      <p:pic>
        <p:nvPicPr>
          <p:cNvPr id="39" name="Picture 38" descr="A person standing next to a truck&#10;&#10;AI-generated content may be incorrect.">
            <a:extLst>
              <a:ext uri="{FF2B5EF4-FFF2-40B4-BE49-F238E27FC236}">
                <a16:creationId xmlns:a16="http://schemas.microsoft.com/office/drawing/2014/main" id="{A3E559EE-A21B-CF1F-8BD6-FF2C066D2A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515" y="1723725"/>
            <a:ext cx="9044810" cy="338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8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1D070CE-A1C8-4C29-1B26-6160B2F4616C}"/>
              </a:ext>
            </a:extLst>
          </p:cNvPr>
          <p:cNvSpPr/>
          <p:nvPr/>
        </p:nvSpPr>
        <p:spPr>
          <a:xfrm>
            <a:off x="-1" y="1"/>
            <a:ext cx="12221798" cy="6857999"/>
          </a:xfrm>
          <a:prstGeom prst="rect">
            <a:avLst/>
          </a:prstGeom>
          <a:solidFill>
            <a:srgbClr val="68BC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D9EF2C3-4BFE-2BD1-7732-48ADD586A1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35"/>
          <a:stretch>
            <a:fillRect/>
          </a:stretch>
        </p:blipFill>
        <p:spPr>
          <a:xfrm>
            <a:off x="11720" y="0"/>
            <a:ext cx="12210077" cy="577908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22691C-9DA4-7298-2710-8AB1AFCCF2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3090" y="4524375"/>
            <a:ext cx="9868708" cy="2333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EAAFEB-F88A-6E10-D9BA-70D4703CB089}"/>
              </a:ext>
            </a:extLst>
          </p:cNvPr>
          <p:cNvSpPr txBox="1"/>
          <p:nvPr/>
        </p:nvSpPr>
        <p:spPr>
          <a:xfrm>
            <a:off x="766006" y="6237710"/>
            <a:ext cx="15805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>
                <a:solidFill>
                  <a:srgbClr val="FFFFFF"/>
                </a:solidFill>
                <a:latin typeface="Franklin Gothic Medium" panose="020B0603020102020204" pitchFamily="34" charset="0"/>
              </a:rPr>
              <a:t>navenergy.com</a:t>
            </a:r>
            <a:endParaRPr lang="en-US" sz="1500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7EB252-5080-EE2B-34F6-C2B5F5D34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4EEA21-F887-4DD1-A54B-D49B4269AF3C}"/>
              </a:ext>
            </a:extLst>
          </p:cNvPr>
          <p:cNvSpPr txBox="1"/>
          <p:nvPr/>
        </p:nvSpPr>
        <p:spPr>
          <a:xfrm>
            <a:off x="766006" y="2258030"/>
            <a:ext cx="5917963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80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What is </a:t>
            </a:r>
            <a:r>
              <a:rPr lang="en-US" sz="4800" dirty="0" err="1">
                <a:solidFill>
                  <a:srgbClr val="FFFFFF"/>
                </a:solidFill>
                <a:latin typeface="Franklin Gothic Medium" panose="020B0603020102020204" pitchFamily="34" charset="0"/>
              </a:rPr>
              <a:t>NavEnergy</a:t>
            </a:r>
            <a:r>
              <a:rPr lang="en-US" sz="480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0396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rgbClr val="FFFFFF">
                <a:alpha val="0"/>
              </a:srgbClr>
            </a:gs>
            <a:gs pos="15000">
              <a:schemeClr val="bg1">
                <a:lumMod val="100000"/>
                <a:alpha val="40000"/>
              </a:schemeClr>
            </a:gs>
          </a:gsLst>
          <a:lin ang="4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D303139-F004-0A6D-8D73-EFAB92D44B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539" y="428859"/>
            <a:ext cx="12191461" cy="526457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69B903FE-50EF-F856-B3C2-6ACB3C818BAF}"/>
              </a:ext>
            </a:extLst>
          </p:cNvPr>
          <p:cNvSpPr txBox="1"/>
          <p:nvPr/>
        </p:nvSpPr>
        <p:spPr>
          <a:xfrm>
            <a:off x="4100782" y="372833"/>
            <a:ext cx="9001950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The Transition to Sovereignty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C7DF56A-67F1-298A-142F-937041E8E05A}"/>
              </a:ext>
            </a:extLst>
          </p:cNvPr>
          <p:cNvSpPr txBox="1">
            <a:spLocks/>
          </p:cNvSpPr>
          <p:nvPr/>
        </p:nvSpPr>
        <p:spPr>
          <a:xfrm>
            <a:off x="3831730" y="1997946"/>
            <a:ext cx="7306839" cy="4156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-109728">
              <a:lnSpc>
                <a:spcPct val="110000"/>
              </a:lnSpc>
              <a:buFont typeface="System Font Regular"/>
              <a:buChar char="·"/>
            </a:pPr>
            <a:endParaRPr lang="en-US" sz="1600" dirty="0"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8309D-2275-1921-EFBF-05BFC0F7C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4B8A18-3BDF-DD2A-4139-2734BCBB27C1}"/>
              </a:ext>
            </a:extLst>
          </p:cNvPr>
          <p:cNvSpPr txBox="1"/>
          <p:nvPr/>
        </p:nvSpPr>
        <p:spPr>
          <a:xfrm>
            <a:off x="4015314" y="1997945"/>
            <a:ext cx="6586536" cy="4782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Drives the long-term economic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stability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of the Navajo Nation through a balanced portfolio of reliable &amp; dispatchable energy generation built with the highest standards of environmental responsibility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1261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Navajo Nation through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NavEnergy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controls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its own energy future in a way that reflects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Diné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values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31261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61645" marR="0" lvl="1" indent="-22987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Diné values teaches balance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Hózhó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– Development must move forward in balance, protecting the people, the land, the air, and future generations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1261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61645" lvl="1" indent="-229870">
              <a:lnSpc>
                <a:spcPct val="110000"/>
              </a:lnSpc>
              <a:spcBef>
                <a:spcPts val="1000"/>
              </a:spcBef>
              <a:buFont typeface="calibri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K’é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(kinship) requires responsibility to one </a:t>
            </a:r>
            <a:r>
              <a:rPr lang="en-US" sz="1600" dirty="0">
                <a:solidFill>
                  <a:srgbClr val="31261D"/>
                </a:solidFill>
                <a:latin typeface="calibri"/>
              </a:rPr>
              <a:t>another – Transparency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public review, and enforceable standards ensure the Navajo Nation and its people are respected throughout development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1261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Builds on NTEC’s success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as a leading mining company with the highest environmental standards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NavEnergy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 Hub™ is the first project of the new subsidiary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1261D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near Four Corners Power Plant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1261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Snip Single Corner Rectangle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319ED8A-FB98-6533-A588-ED7AEA00B4BE}"/>
              </a:ext>
            </a:extLst>
          </p:cNvPr>
          <p:cNvSpPr/>
          <p:nvPr/>
        </p:nvSpPr>
        <p:spPr>
          <a:xfrm>
            <a:off x="4100782" y="1056223"/>
            <a:ext cx="6945000" cy="853439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F2F97B38-3D90-A3B7-D6CD-C70887F5F605}"/>
              </a:ext>
            </a:extLst>
          </p:cNvPr>
          <p:cNvSpPr txBox="1">
            <a:spLocks/>
          </p:cNvSpPr>
          <p:nvPr/>
        </p:nvSpPr>
        <p:spPr>
          <a:xfrm>
            <a:off x="4278086" y="1191599"/>
            <a:ext cx="6767696" cy="66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800"/>
              </a:spcBef>
            </a:pP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NTEC’s new subsidiary, </a:t>
            </a:r>
            <a:r>
              <a:rPr lang="en-US" sz="1500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NavEnergy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was charged to fulfill the Transition to Sovereignty by owning, developing, and </a:t>
            </a:r>
            <a:r>
              <a: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advancing the Nation’s Energy Resources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US" sz="1500" dirty="0">
              <a:solidFill>
                <a:srgbClr val="FFFFFF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16CFA5-4A6B-5AC3-114C-62EE62FD0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231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91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12879D-927D-E393-0E2A-AF294BA25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E3DD7C-F3C6-7DC7-3CC8-23C7319D7983}"/>
              </a:ext>
            </a:extLst>
          </p:cNvPr>
          <p:cNvSpPr txBox="1"/>
          <p:nvPr/>
        </p:nvSpPr>
        <p:spPr>
          <a:xfrm>
            <a:off x="643537" y="393912"/>
            <a:ext cx="8555054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Driving Growth for the Navajo Nation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F45CD6-EC57-9C79-73C3-44361FE46660}"/>
              </a:ext>
            </a:extLst>
          </p:cNvPr>
          <p:cNvSpPr txBox="1"/>
          <p:nvPr/>
        </p:nvSpPr>
        <p:spPr>
          <a:xfrm>
            <a:off x="674388" y="957475"/>
            <a:ext cx="78258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progress</a:t>
            </a:r>
            <a: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returns</a:t>
            </a:r>
            <a: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15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impact for the Navajo Nation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C9BCB-F70E-C8C0-C0BA-F5FD8AC46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7F75441-D68D-7580-D71F-E9D035AD1D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98"/>
          <a:stretch>
            <a:fillRect/>
          </a:stretch>
        </p:blipFill>
        <p:spPr>
          <a:xfrm>
            <a:off x="336563" y="1166341"/>
            <a:ext cx="12191461" cy="5264577"/>
          </a:xfrm>
          <a:prstGeom prst="rect">
            <a:avLst/>
          </a:prstGeom>
        </p:spPr>
      </p:pic>
      <p:sp>
        <p:nvSpPr>
          <p:cNvPr id="25" name="Folded Corner 15">
            <a:extLst>
              <a:ext uri="{FF2B5EF4-FFF2-40B4-BE49-F238E27FC236}">
                <a16:creationId xmlns:a16="http://schemas.microsoft.com/office/drawing/2014/main" id="{E5F9FFE1-9631-44B0-9BDA-AA9AD4DEFD63}"/>
              </a:ext>
            </a:extLst>
          </p:cNvPr>
          <p:cNvSpPr/>
          <p:nvPr/>
        </p:nvSpPr>
        <p:spPr>
          <a:xfrm>
            <a:off x="734202" y="1832143"/>
            <a:ext cx="4218519" cy="3976139"/>
          </a:xfrm>
          <a:prstGeom prst="foldedCorner">
            <a:avLst/>
          </a:prstGeom>
          <a:solidFill>
            <a:schemeClr val="tx1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 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6527E57-2BEA-0DBB-86C5-A895780AD107}"/>
              </a:ext>
            </a:extLst>
          </p:cNvPr>
          <p:cNvGrpSpPr/>
          <p:nvPr/>
        </p:nvGrpSpPr>
        <p:grpSpPr>
          <a:xfrm>
            <a:off x="819782" y="2464229"/>
            <a:ext cx="3727888" cy="2962088"/>
            <a:chOff x="629340" y="2056575"/>
            <a:chExt cx="3727887" cy="2491583"/>
          </a:xfrm>
        </p:grpSpPr>
        <p:pic>
          <p:nvPicPr>
            <p:cNvPr id="27" name="Graphic 18" descr="Handshake icon for Do The Right Thing">
              <a:extLst>
                <a:ext uri="{FF2B5EF4-FFF2-40B4-BE49-F238E27FC236}">
                  <a16:creationId xmlns:a16="http://schemas.microsoft.com/office/drawing/2014/main" id="{1D446D66-786E-1D4F-3526-C6D84DAD9E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9340" y="2056575"/>
              <a:ext cx="640051" cy="583136"/>
            </a:xfrm>
            <a:prstGeom prst="rect">
              <a:avLst/>
            </a:prstGeom>
          </p:spPr>
        </p:pic>
        <p:pic>
          <p:nvPicPr>
            <p:cNvPr id="28" name="Graphic 19" descr="Group icon for Empower People">
              <a:extLst>
                <a:ext uri="{FF2B5EF4-FFF2-40B4-BE49-F238E27FC236}">
                  <a16:creationId xmlns:a16="http://schemas.microsoft.com/office/drawing/2014/main" id="{D256C48F-9B57-FE1B-8AA4-FFFDC22EA8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9340" y="2692724"/>
              <a:ext cx="640051" cy="583136"/>
            </a:xfrm>
            <a:prstGeom prst="rect">
              <a:avLst/>
            </a:prstGeom>
          </p:spPr>
        </p:pic>
        <p:pic>
          <p:nvPicPr>
            <p:cNvPr id="29" name="Graphic 20" descr="Family icon for Multi-Generational">
              <a:extLst>
                <a:ext uri="{FF2B5EF4-FFF2-40B4-BE49-F238E27FC236}">
                  <a16:creationId xmlns:a16="http://schemas.microsoft.com/office/drawing/2014/main" id="{CFAC9BC0-7C0F-5E13-144D-A9A7DCF7BF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9340" y="3328873"/>
              <a:ext cx="640051" cy="583136"/>
            </a:xfrm>
            <a:prstGeom prst="rect">
              <a:avLst/>
            </a:prstGeom>
          </p:spPr>
        </p:pic>
        <p:pic>
          <p:nvPicPr>
            <p:cNvPr id="31" name="Graphic 21" descr="Renewable energy icon for World Class Energy Company">
              <a:extLst>
                <a:ext uri="{FF2B5EF4-FFF2-40B4-BE49-F238E27FC236}">
                  <a16:creationId xmlns:a16="http://schemas.microsoft.com/office/drawing/2014/main" id="{1836CA96-1554-8BF2-D546-F5BFE3D525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9340" y="3965022"/>
              <a:ext cx="640051" cy="583136"/>
            </a:xfrm>
            <a:prstGeom prst="rect">
              <a:avLst/>
            </a:prstGeom>
          </p:spPr>
        </p:pic>
        <p:sp>
          <p:nvSpPr>
            <p:cNvPr id="32" name="NTEC Label 1">
              <a:extLst>
                <a:ext uri="{FF2B5EF4-FFF2-40B4-BE49-F238E27FC236}">
                  <a16:creationId xmlns:a16="http://schemas.microsoft.com/office/drawing/2014/main" id="{ECB1D87F-F58C-50D4-F096-26408EA79AF9}"/>
                </a:ext>
              </a:extLst>
            </p:cNvPr>
            <p:cNvSpPr txBox="1"/>
            <p:nvPr/>
          </p:nvSpPr>
          <p:spPr>
            <a:xfrm>
              <a:off x="1397204" y="2200572"/>
              <a:ext cx="2960023" cy="265752"/>
            </a:xfrm>
            <a:prstGeom prst="rect">
              <a:avLst/>
            </a:prstGeom>
            <a:noFill/>
          </p:spPr>
          <p:txBody>
            <a:bodyPr vertOverflow="overflow"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Do The Right Thing</a:t>
              </a:r>
            </a:p>
          </p:txBody>
        </p:sp>
        <p:sp>
          <p:nvSpPr>
            <p:cNvPr id="33" name="NTEC Label 2">
              <a:extLst>
                <a:ext uri="{FF2B5EF4-FFF2-40B4-BE49-F238E27FC236}">
                  <a16:creationId xmlns:a16="http://schemas.microsoft.com/office/drawing/2014/main" id="{664A0E78-BE07-451A-AA30-08BAF336460C}"/>
                </a:ext>
              </a:extLst>
            </p:cNvPr>
            <p:cNvSpPr txBox="1"/>
            <p:nvPr/>
          </p:nvSpPr>
          <p:spPr>
            <a:xfrm>
              <a:off x="1397204" y="2822796"/>
              <a:ext cx="2960023" cy="271175"/>
            </a:xfrm>
            <a:prstGeom prst="rect">
              <a:avLst/>
            </a:prstGeom>
            <a:noFill/>
          </p:spPr>
          <p:txBody>
            <a:bodyPr vertOverflow="overflow"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Empower People and Communities</a:t>
              </a:r>
            </a:p>
          </p:txBody>
        </p:sp>
        <p:sp>
          <p:nvSpPr>
            <p:cNvPr id="34" name="NTEC Label 3">
              <a:extLst>
                <a:ext uri="{FF2B5EF4-FFF2-40B4-BE49-F238E27FC236}">
                  <a16:creationId xmlns:a16="http://schemas.microsoft.com/office/drawing/2014/main" id="{B64AE874-630D-94E0-05CE-9B348B5D6187}"/>
                </a:ext>
              </a:extLst>
            </p:cNvPr>
            <p:cNvSpPr txBox="1"/>
            <p:nvPr/>
          </p:nvSpPr>
          <p:spPr>
            <a:xfrm>
              <a:off x="1397204" y="3450443"/>
              <a:ext cx="2960023" cy="271175"/>
            </a:xfrm>
            <a:prstGeom prst="rect">
              <a:avLst/>
            </a:prstGeom>
            <a:noFill/>
          </p:spPr>
          <p:txBody>
            <a:bodyPr vertOverflow="overflow"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Create Multi-Generational Solutions</a:t>
              </a:r>
            </a:p>
          </p:txBody>
        </p:sp>
        <p:sp>
          <p:nvSpPr>
            <p:cNvPr id="35" name="NTEC Label 4">
              <a:extLst>
                <a:ext uri="{FF2B5EF4-FFF2-40B4-BE49-F238E27FC236}">
                  <a16:creationId xmlns:a16="http://schemas.microsoft.com/office/drawing/2014/main" id="{D62406B5-3044-6DB8-4289-666ABA797293}"/>
                </a:ext>
              </a:extLst>
            </p:cNvPr>
            <p:cNvSpPr txBox="1"/>
            <p:nvPr/>
          </p:nvSpPr>
          <p:spPr>
            <a:xfrm>
              <a:off x="1397204" y="4078091"/>
              <a:ext cx="2960023" cy="271175"/>
            </a:xfrm>
            <a:prstGeom prst="rect">
              <a:avLst/>
            </a:prstGeom>
            <a:noFill/>
          </p:spPr>
          <p:txBody>
            <a:bodyPr vertOverflow="overflow"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Operate a World Class Energy Company</a:t>
              </a:r>
            </a:p>
          </p:txBody>
        </p:sp>
      </p:grpSp>
      <p:sp>
        <p:nvSpPr>
          <p:cNvPr id="40" name="Folded Corner 3">
            <a:extLst>
              <a:ext uri="{FF2B5EF4-FFF2-40B4-BE49-F238E27FC236}">
                <a16:creationId xmlns:a16="http://schemas.microsoft.com/office/drawing/2014/main" id="{1FAA398E-D3B8-0849-FD41-E60E7BED9316}"/>
              </a:ext>
            </a:extLst>
          </p:cNvPr>
          <p:cNvSpPr/>
          <p:nvPr/>
        </p:nvSpPr>
        <p:spPr>
          <a:xfrm>
            <a:off x="6710211" y="2411409"/>
            <a:ext cx="4218518" cy="3344560"/>
          </a:xfrm>
          <a:prstGeom prst="foldedCorner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 </a:t>
            </a:r>
          </a:p>
        </p:txBody>
      </p:sp>
      <p:sp>
        <p:nvSpPr>
          <p:cNvPr id="43" name="Snip Single Corner Rectangle 4">
            <a:extLst>
              <a:ext uri="{FF2B5EF4-FFF2-40B4-BE49-F238E27FC236}">
                <a16:creationId xmlns:a16="http://schemas.microsoft.com/office/drawing/2014/main" id="{6152300D-A6A2-3683-62CA-6C59E24D77C8}"/>
              </a:ext>
            </a:extLst>
          </p:cNvPr>
          <p:cNvSpPr/>
          <p:nvPr/>
        </p:nvSpPr>
        <p:spPr>
          <a:xfrm>
            <a:off x="6710211" y="1834032"/>
            <a:ext cx="4218518" cy="563831"/>
          </a:xfrm>
          <a:prstGeom prst="snip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VALUE FOR THE NATION</a:t>
            </a:r>
          </a:p>
        </p:txBody>
      </p:sp>
      <p:sp>
        <p:nvSpPr>
          <p:cNvPr id="52" name="Right Arrow 10">
            <a:extLst>
              <a:ext uri="{FF2B5EF4-FFF2-40B4-BE49-F238E27FC236}">
                <a16:creationId xmlns:a16="http://schemas.microsoft.com/office/drawing/2014/main" id="{DE4DC2B6-6D0D-32C8-E135-27F5B32EF58D}"/>
              </a:ext>
            </a:extLst>
          </p:cNvPr>
          <p:cNvSpPr/>
          <p:nvPr/>
        </p:nvSpPr>
        <p:spPr>
          <a:xfrm>
            <a:off x="5536210" y="3317462"/>
            <a:ext cx="548640" cy="827121"/>
          </a:xfrm>
          <a:prstGeom prst="rightArrow">
            <a:avLst/>
          </a:prstGeom>
          <a:solidFill>
            <a:schemeClr val="bg2"/>
          </a:solidFill>
          <a:ln w="41275" cap="sq" cmpd="sng"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605481"/>
                      <a:gd name="csY0" fmla="*/ 74978 h 299911"/>
                      <a:gd name="csX1" fmla="*/ 455526 w 605481"/>
                      <a:gd name="csY1" fmla="*/ 74978 h 299911"/>
                      <a:gd name="csX2" fmla="*/ 455526 w 605481"/>
                      <a:gd name="csY2" fmla="*/ 0 h 299911"/>
                      <a:gd name="csX3" fmla="*/ 605481 w 605481"/>
                      <a:gd name="csY3" fmla="*/ 149956 h 299911"/>
                      <a:gd name="csX4" fmla="*/ 455526 w 605481"/>
                      <a:gd name="csY4" fmla="*/ 299911 h 299911"/>
                      <a:gd name="csX5" fmla="*/ 455526 w 605481"/>
                      <a:gd name="csY5" fmla="*/ 224933 h 299911"/>
                      <a:gd name="csX6" fmla="*/ 0 w 605481"/>
                      <a:gd name="csY6" fmla="*/ 224933 h 299911"/>
                      <a:gd name="csX7" fmla="*/ 0 w 605481"/>
                      <a:gd name="csY7" fmla="*/ 74978 h 29991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</a:cxnLst>
                    <a:rect l="l" t="t" r="r" b="b"/>
                    <a:pathLst>
                      <a:path w="605481" h="299911" fill="none" extrusionOk="0">
                        <a:moveTo>
                          <a:pt x="0" y="74978"/>
                        </a:moveTo>
                        <a:cubicBezTo>
                          <a:pt x="136225" y="65283"/>
                          <a:pt x="233840" y="69899"/>
                          <a:pt x="455526" y="74978"/>
                        </a:cubicBezTo>
                        <a:cubicBezTo>
                          <a:pt x="452585" y="52020"/>
                          <a:pt x="454556" y="32061"/>
                          <a:pt x="455526" y="0"/>
                        </a:cubicBezTo>
                        <a:cubicBezTo>
                          <a:pt x="527529" y="68892"/>
                          <a:pt x="547420" y="93587"/>
                          <a:pt x="605481" y="149956"/>
                        </a:cubicBezTo>
                        <a:cubicBezTo>
                          <a:pt x="537915" y="208679"/>
                          <a:pt x="524900" y="245072"/>
                          <a:pt x="455526" y="299911"/>
                        </a:cubicBezTo>
                        <a:cubicBezTo>
                          <a:pt x="455040" y="277456"/>
                          <a:pt x="457676" y="248811"/>
                          <a:pt x="455526" y="224933"/>
                        </a:cubicBezTo>
                        <a:cubicBezTo>
                          <a:pt x="267309" y="237945"/>
                          <a:pt x="111339" y="228798"/>
                          <a:pt x="0" y="224933"/>
                        </a:cubicBezTo>
                        <a:cubicBezTo>
                          <a:pt x="-6097" y="157899"/>
                          <a:pt x="7400" y="131033"/>
                          <a:pt x="0" y="74978"/>
                        </a:cubicBezTo>
                        <a:close/>
                      </a:path>
                      <a:path w="605481" h="299911" stroke="0" extrusionOk="0">
                        <a:moveTo>
                          <a:pt x="0" y="74978"/>
                        </a:moveTo>
                        <a:cubicBezTo>
                          <a:pt x="144906" y="56230"/>
                          <a:pt x="260265" y="94294"/>
                          <a:pt x="455526" y="74978"/>
                        </a:cubicBezTo>
                        <a:cubicBezTo>
                          <a:pt x="452022" y="59582"/>
                          <a:pt x="453818" y="15308"/>
                          <a:pt x="455526" y="0"/>
                        </a:cubicBezTo>
                        <a:cubicBezTo>
                          <a:pt x="516988" y="71351"/>
                          <a:pt x="530177" y="77231"/>
                          <a:pt x="605481" y="149956"/>
                        </a:cubicBezTo>
                        <a:cubicBezTo>
                          <a:pt x="528229" y="221276"/>
                          <a:pt x="499455" y="250299"/>
                          <a:pt x="455526" y="299911"/>
                        </a:cubicBezTo>
                        <a:cubicBezTo>
                          <a:pt x="456132" y="271914"/>
                          <a:pt x="456505" y="246890"/>
                          <a:pt x="455526" y="224933"/>
                        </a:cubicBezTo>
                        <a:cubicBezTo>
                          <a:pt x="344705" y="215700"/>
                          <a:pt x="142161" y="240292"/>
                          <a:pt x="0" y="224933"/>
                        </a:cubicBezTo>
                        <a:cubicBezTo>
                          <a:pt x="2824" y="173064"/>
                          <a:pt x="-4189" y="118528"/>
                          <a:pt x="0" y="7497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Snip Single Corner Rectangle 1">
            <a:extLst>
              <a:ext uri="{FF2B5EF4-FFF2-40B4-BE49-F238E27FC236}">
                <a16:creationId xmlns:a16="http://schemas.microsoft.com/office/drawing/2014/main" id="{3E691DE9-89F3-1211-542C-2BBD044AC342}"/>
              </a:ext>
            </a:extLst>
          </p:cNvPr>
          <p:cNvSpPr/>
          <p:nvPr/>
        </p:nvSpPr>
        <p:spPr>
          <a:xfrm>
            <a:off x="734203" y="1832143"/>
            <a:ext cx="4218518" cy="563831"/>
          </a:xfrm>
          <a:prstGeom prst="snip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0167C6-5991-0FCC-E3B4-8111F77580D0}"/>
              </a:ext>
            </a:extLst>
          </p:cNvPr>
          <p:cNvSpPr txBox="1"/>
          <p:nvPr/>
        </p:nvSpPr>
        <p:spPr>
          <a:xfrm>
            <a:off x="727443" y="1994729"/>
            <a:ext cx="4218518" cy="26575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BUILT ON CORE BUSINESS PRINCIPLES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ED28F3-9C6C-2A89-5490-798DC83992C0}"/>
              </a:ext>
            </a:extLst>
          </p:cNvPr>
          <p:cNvSpPr txBox="1"/>
          <p:nvPr/>
        </p:nvSpPr>
        <p:spPr>
          <a:xfrm>
            <a:off x="6844144" y="2581028"/>
            <a:ext cx="4012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A19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Diversify &amp; Maximize Revenue Streams </a:t>
            </a:r>
          </a:p>
          <a:p>
            <a:endParaRPr lang="en-US" sz="1400" b="1" dirty="0">
              <a:solidFill>
                <a:srgbClr val="1A191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1A19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 Employment &amp; Maximize Job Creation</a:t>
            </a:r>
          </a:p>
          <a:p>
            <a:endParaRPr lang="en-US" sz="1400" b="1" dirty="0">
              <a:solidFill>
                <a:srgbClr val="1A191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1A19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Foundation for Economic Development </a:t>
            </a:r>
          </a:p>
          <a:p>
            <a:endParaRPr lang="en-US" sz="1400" b="1" dirty="0">
              <a:solidFill>
                <a:srgbClr val="1A191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1A19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All Environmental Protections are Met and / or Exceeded</a:t>
            </a:r>
          </a:p>
          <a:p>
            <a:endParaRPr lang="en-US" sz="1400" b="1" dirty="0">
              <a:solidFill>
                <a:srgbClr val="1A191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1A19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Land Use and long -term view of all natural resources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1598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AF00EF-A71F-C86A-51CB-19D083E3F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4392"/>
            <a:ext cx="12194172" cy="50936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0C8AE1-F392-9DA9-BCBC-C9B85E2830AE}"/>
              </a:ext>
            </a:extLst>
          </p:cNvPr>
          <p:cNvSpPr/>
          <p:nvPr/>
        </p:nvSpPr>
        <p:spPr>
          <a:xfrm>
            <a:off x="0" y="0"/>
            <a:ext cx="12192000" cy="2845445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FFFF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Diagonal Corners Rounded 6">
            <a:extLst>
              <a:ext uri="{FF2B5EF4-FFF2-40B4-BE49-F238E27FC236}">
                <a16:creationId xmlns:a16="http://schemas.microsoft.com/office/drawing/2014/main" id="{5F435001-DA24-1858-71C4-BD5B5B57C60F}"/>
              </a:ext>
            </a:extLst>
          </p:cNvPr>
          <p:cNvSpPr/>
          <p:nvPr/>
        </p:nvSpPr>
        <p:spPr>
          <a:xfrm>
            <a:off x="5345381" y="3936248"/>
            <a:ext cx="1717194" cy="295492"/>
          </a:xfrm>
          <a:prstGeom prst="round2Diag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66425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TRANSMISSION   </a:t>
            </a:r>
          </a:p>
        </p:txBody>
      </p:sp>
      <p:sp>
        <p:nvSpPr>
          <p:cNvPr id="11" name="Rectangle: Diagonal Corners Rounded 9">
            <a:extLst>
              <a:ext uri="{FF2B5EF4-FFF2-40B4-BE49-F238E27FC236}">
                <a16:creationId xmlns:a16="http://schemas.microsoft.com/office/drawing/2014/main" id="{23C93C4D-E96B-C75D-982D-57C05FC47E9B}"/>
              </a:ext>
            </a:extLst>
          </p:cNvPr>
          <p:cNvSpPr/>
          <p:nvPr/>
        </p:nvSpPr>
        <p:spPr>
          <a:xfrm>
            <a:off x="10540928" y="3738656"/>
            <a:ext cx="623501" cy="295493"/>
          </a:xfrm>
          <a:prstGeom prst="round2Diag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66425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GAS</a:t>
            </a:r>
          </a:p>
        </p:txBody>
      </p:sp>
      <p:sp>
        <p:nvSpPr>
          <p:cNvPr id="12" name="Rectangle: Diagonal Corners Rounded 10">
            <a:extLst>
              <a:ext uri="{FF2B5EF4-FFF2-40B4-BE49-F238E27FC236}">
                <a16:creationId xmlns:a16="http://schemas.microsoft.com/office/drawing/2014/main" id="{BF82D150-464F-8ADC-41AE-BA3E159A5065}"/>
              </a:ext>
            </a:extLst>
          </p:cNvPr>
          <p:cNvSpPr/>
          <p:nvPr/>
        </p:nvSpPr>
        <p:spPr>
          <a:xfrm>
            <a:off x="255545" y="2882356"/>
            <a:ext cx="1524022" cy="869363"/>
          </a:xfrm>
          <a:prstGeom prst="round2Diag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66425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F</a:t>
            </a:r>
            <a:r>
              <a:rPr lang="en-US" sz="1400" dirty="0">
                <a:solidFill>
                  <a:srgbClr val="E66425"/>
                </a:solidFill>
                <a:latin typeface="Franklin Gothic Medium" panose="020B0603020102020204" pitchFamily="34" charset="0"/>
              </a:rPr>
              <a:t>OUR CORNERS POWER PLANT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E66425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sp>
        <p:nvSpPr>
          <p:cNvPr id="13" name="Rectangle: Diagonal Corners Rounded 11">
            <a:extLst>
              <a:ext uri="{FF2B5EF4-FFF2-40B4-BE49-F238E27FC236}">
                <a16:creationId xmlns:a16="http://schemas.microsoft.com/office/drawing/2014/main" id="{69B6D4E6-E113-E66C-5F0E-7FEE980AC31C}"/>
              </a:ext>
            </a:extLst>
          </p:cNvPr>
          <p:cNvSpPr/>
          <p:nvPr/>
        </p:nvSpPr>
        <p:spPr>
          <a:xfrm>
            <a:off x="2968652" y="4703976"/>
            <a:ext cx="1717194" cy="295492"/>
          </a:xfrm>
          <a:prstGeom prst="round2Diag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SOLAR   </a:t>
            </a:r>
          </a:p>
        </p:txBody>
      </p:sp>
      <p:sp>
        <p:nvSpPr>
          <p:cNvPr id="14" name="Rectangle: Diagonal Corners Rounded 7">
            <a:extLst>
              <a:ext uri="{FF2B5EF4-FFF2-40B4-BE49-F238E27FC236}">
                <a16:creationId xmlns:a16="http://schemas.microsoft.com/office/drawing/2014/main" id="{2A10A313-617E-0C3B-F05B-D35E0F409ECB}"/>
              </a:ext>
            </a:extLst>
          </p:cNvPr>
          <p:cNvSpPr/>
          <p:nvPr/>
        </p:nvSpPr>
        <p:spPr>
          <a:xfrm>
            <a:off x="8317627" y="3463609"/>
            <a:ext cx="1974016" cy="564929"/>
          </a:xfrm>
          <a:prstGeom prst="round2Diag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E66425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CLEAN COAL TECHNOLOGY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E222A-A130-F973-000E-DE3E19E0F6DA}"/>
              </a:ext>
            </a:extLst>
          </p:cNvPr>
          <p:cNvSpPr txBox="1"/>
          <p:nvPr/>
        </p:nvSpPr>
        <p:spPr>
          <a:xfrm>
            <a:off x="652590" y="352850"/>
            <a:ext cx="8422413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1A1918"/>
                </a:solidFill>
                <a:latin typeface="Franklin Gothic Medium" panose="020B0603020102020204" pitchFamily="34" charset="0"/>
              </a:rPr>
              <a:t>What is the </a:t>
            </a:r>
            <a:r>
              <a:rPr lang="en-US" sz="4000" dirty="0" err="1">
                <a:solidFill>
                  <a:srgbClr val="1A1918"/>
                </a:solidFill>
                <a:latin typeface="Franklin Gothic Medium" panose="020B0603020102020204" pitchFamily="34" charset="0"/>
              </a:rPr>
              <a:t>NavEnergy</a:t>
            </a:r>
            <a:r>
              <a:rPr lang="en-US" sz="4000" dirty="0">
                <a:solidFill>
                  <a:srgbClr val="1A1918"/>
                </a:solidFill>
                <a:latin typeface="Franklin Gothic Medium" panose="020B0603020102020204" pitchFamily="34" charset="0"/>
              </a:rPr>
              <a:t> Hub?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AD536-BB15-ED97-C7BB-13F5D6E0C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797" y="266231"/>
            <a:ext cx="1567640" cy="7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00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604DC-146B-467E-6B52-8F19023B6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0985C85-C09E-024E-3FCD-40CDC1AA7087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365318"/>
            <a:ext cx="12191461" cy="5264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26D90-7118-41CD-F356-3CAB91F42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71E359-1E34-9CF6-9D9C-6776AA826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125" y="3587264"/>
            <a:ext cx="590550" cy="295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70189A-43F5-B8C1-BAE6-56FB4489B20E}"/>
              </a:ext>
            </a:extLst>
          </p:cNvPr>
          <p:cNvSpPr txBox="1"/>
          <p:nvPr/>
        </p:nvSpPr>
        <p:spPr>
          <a:xfrm>
            <a:off x="285660" y="249000"/>
            <a:ext cx="10867129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 err="1">
                <a:solidFill>
                  <a:srgbClr val="221E1F"/>
                </a:solidFill>
                <a:latin typeface="Franklin Gothic Medium" panose="020B0603020102020204" pitchFamily="34" charset="0"/>
              </a:rPr>
              <a:t>NavEnergy</a:t>
            </a: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 Generation and Market Access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D11DC4-A1AC-65A0-6AAF-A14818CB21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661" y="838264"/>
            <a:ext cx="8498264" cy="5583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C4288D-5672-97AA-0500-4DFA9AD5EB41}"/>
              </a:ext>
            </a:extLst>
          </p:cNvPr>
          <p:cNvSpPr txBox="1"/>
          <p:nvPr/>
        </p:nvSpPr>
        <p:spPr>
          <a:xfrm>
            <a:off x="9414892" y="1758074"/>
            <a:ext cx="2490951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rgbClr val="1A1918"/>
                </a:solidFill>
              </a:rPr>
              <a:t>500 kV+ (existing)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345 kV (existing)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230 kV (existing)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100-161 kV (existing)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&lt;100 kV / unknown (existing)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NTEC 500 kV (planned)</a:t>
            </a:r>
          </a:p>
          <a:p>
            <a:r>
              <a:rPr lang="en-US" sz="1400" dirty="0">
                <a:solidFill>
                  <a:srgbClr val="1A1918"/>
                </a:solidFill>
              </a:rPr>
              <a:t>Navajo Nation</a:t>
            </a:r>
          </a:p>
          <a:p>
            <a:endParaRPr lang="en-US" sz="1400" dirty="0">
              <a:solidFill>
                <a:srgbClr val="1A1918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9A3FD7-8983-15CB-0171-1206D2A8E14C}"/>
              </a:ext>
            </a:extLst>
          </p:cNvPr>
          <p:cNvSpPr/>
          <p:nvPr/>
        </p:nvSpPr>
        <p:spPr>
          <a:xfrm>
            <a:off x="9028878" y="1842861"/>
            <a:ext cx="296120" cy="45719"/>
          </a:xfrm>
          <a:prstGeom prst="rect">
            <a:avLst/>
          </a:prstGeom>
          <a:solidFill>
            <a:srgbClr val="BE32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D5565E-9CFA-677A-A46C-393D634B81AA}"/>
              </a:ext>
            </a:extLst>
          </p:cNvPr>
          <p:cNvSpPr/>
          <p:nvPr/>
        </p:nvSpPr>
        <p:spPr>
          <a:xfrm>
            <a:off x="9028878" y="2057711"/>
            <a:ext cx="296120" cy="45719"/>
          </a:xfrm>
          <a:prstGeom prst="rect">
            <a:avLst/>
          </a:prstGeom>
          <a:solidFill>
            <a:srgbClr val="4C9D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55B5E5-6C70-E6AA-011D-28BD2FBAD0A0}"/>
              </a:ext>
            </a:extLst>
          </p:cNvPr>
          <p:cNvSpPr/>
          <p:nvPr/>
        </p:nvSpPr>
        <p:spPr>
          <a:xfrm>
            <a:off x="9028878" y="2272561"/>
            <a:ext cx="296120" cy="45719"/>
          </a:xfrm>
          <a:prstGeom prst="rect">
            <a:avLst/>
          </a:prstGeom>
          <a:solidFill>
            <a:srgbClr val="7796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B1255-50C8-6656-D8C5-DB99606BE840}"/>
              </a:ext>
            </a:extLst>
          </p:cNvPr>
          <p:cNvSpPr/>
          <p:nvPr/>
        </p:nvSpPr>
        <p:spPr>
          <a:xfrm>
            <a:off x="9028878" y="2487411"/>
            <a:ext cx="296120" cy="45719"/>
          </a:xfrm>
          <a:prstGeom prst="rect">
            <a:avLst/>
          </a:prstGeom>
          <a:solidFill>
            <a:srgbClr val="6969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A0E90-6C7B-9B12-8FB9-EF297AB9F3FF}"/>
              </a:ext>
            </a:extLst>
          </p:cNvPr>
          <p:cNvSpPr/>
          <p:nvPr/>
        </p:nvSpPr>
        <p:spPr>
          <a:xfrm>
            <a:off x="9028878" y="2702261"/>
            <a:ext cx="296120" cy="45719"/>
          </a:xfrm>
          <a:prstGeom prst="rect">
            <a:avLst/>
          </a:prstGeom>
          <a:solidFill>
            <a:srgbClr val="8787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62EC57-4C80-62F1-8952-55F826F960B8}"/>
              </a:ext>
            </a:extLst>
          </p:cNvPr>
          <p:cNvSpPr/>
          <p:nvPr/>
        </p:nvSpPr>
        <p:spPr>
          <a:xfrm>
            <a:off x="9028878" y="2917112"/>
            <a:ext cx="296120" cy="45719"/>
          </a:xfrm>
          <a:prstGeom prst="rect">
            <a:avLst/>
          </a:prstGeom>
          <a:solidFill>
            <a:srgbClr val="BE32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25039D-9067-3B4C-8A20-A0663B378744}"/>
              </a:ext>
            </a:extLst>
          </p:cNvPr>
          <p:cNvSpPr/>
          <p:nvPr/>
        </p:nvSpPr>
        <p:spPr>
          <a:xfrm>
            <a:off x="9028878" y="3084518"/>
            <a:ext cx="296120" cy="112939"/>
          </a:xfrm>
          <a:prstGeom prst="rect">
            <a:avLst/>
          </a:prstGeom>
          <a:solidFill>
            <a:srgbClr val="EFE2C5"/>
          </a:solidFill>
          <a:ln>
            <a:solidFill>
              <a:schemeClr val="bg1">
                <a:lumMod val="75000"/>
                <a:alpha val="4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olded Corner 17">
            <a:extLst>
              <a:ext uri="{FF2B5EF4-FFF2-40B4-BE49-F238E27FC236}">
                <a16:creationId xmlns:a16="http://schemas.microsoft.com/office/drawing/2014/main" id="{5422BADA-770B-DC1F-176F-DA1E7BE06E29}"/>
              </a:ext>
            </a:extLst>
          </p:cNvPr>
          <p:cNvSpPr/>
          <p:nvPr/>
        </p:nvSpPr>
        <p:spPr>
          <a:xfrm>
            <a:off x="2823021" y="2814600"/>
            <a:ext cx="891105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66820B-CB73-B674-4D68-BFFA505D1D3A}"/>
              </a:ext>
            </a:extLst>
          </p:cNvPr>
          <p:cNvSpPr txBox="1"/>
          <p:nvPr/>
        </p:nvSpPr>
        <p:spPr>
          <a:xfrm>
            <a:off x="2968269" y="2766570"/>
            <a:ext cx="68432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+9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20" name="Folded Corner 19">
            <a:extLst>
              <a:ext uri="{FF2B5EF4-FFF2-40B4-BE49-F238E27FC236}">
                <a16:creationId xmlns:a16="http://schemas.microsoft.com/office/drawing/2014/main" id="{1F405D04-56E5-1B85-F8AA-0F48050D0DDA}"/>
              </a:ext>
            </a:extLst>
          </p:cNvPr>
          <p:cNvSpPr/>
          <p:nvPr/>
        </p:nvSpPr>
        <p:spPr>
          <a:xfrm>
            <a:off x="2575471" y="4198232"/>
            <a:ext cx="992372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4DB272-ECF7-59DF-C137-093A748F7169}"/>
              </a:ext>
            </a:extLst>
          </p:cNvPr>
          <p:cNvSpPr txBox="1"/>
          <p:nvPr/>
        </p:nvSpPr>
        <p:spPr>
          <a:xfrm>
            <a:off x="2665518" y="4150202"/>
            <a:ext cx="89110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+15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B02B6F06-2EC1-AAD2-72BF-4072520B14D6}"/>
              </a:ext>
            </a:extLst>
          </p:cNvPr>
          <p:cNvSpPr/>
          <p:nvPr/>
        </p:nvSpPr>
        <p:spPr>
          <a:xfrm>
            <a:off x="4454760" y="1889704"/>
            <a:ext cx="1082266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DD84DD-F603-3F6E-E659-036897855359}"/>
              </a:ext>
            </a:extLst>
          </p:cNvPr>
          <p:cNvSpPr txBox="1"/>
          <p:nvPr/>
        </p:nvSpPr>
        <p:spPr>
          <a:xfrm>
            <a:off x="4544807" y="1841674"/>
            <a:ext cx="99221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+2.6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24" name="Folded Corner 23">
            <a:extLst>
              <a:ext uri="{FF2B5EF4-FFF2-40B4-BE49-F238E27FC236}">
                <a16:creationId xmlns:a16="http://schemas.microsoft.com/office/drawing/2014/main" id="{A2E3BEE3-B540-2F99-6711-00A7458BB9A8}"/>
              </a:ext>
            </a:extLst>
          </p:cNvPr>
          <p:cNvSpPr/>
          <p:nvPr/>
        </p:nvSpPr>
        <p:spPr>
          <a:xfrm>
            <a:off x="4454760" y="5440718"/>
            <a:ext cx="1082266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DF905-7062-816D-B91B-6E0EB5AF9CCB}"/>
              </a:ext>
            </a:extLst>
          </p:cNvPr>
          <p:cNvSpPr txBox="1"/>
          <p:nvPr/>
        </p:nvSpPr>
        <p:spPr>
          <a:xfrm>
            <a:off x="4544807" y="5392688"/>
            <a:ext cx="99221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+3.6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26" name="Folded Corner 25">
            <a:extLst>
              <a:ext uri="{FF2B5EF4-FFF2-40B4-BE49-F238E27FC236}">
                <a16:creationId xmlns:a16="http://schemas.microsoft.com/office/drawing/2014/main" id="{F58B23AB-B321-5CB3-7C49-B82F0AFD9FF3}"/>
              </a:ext>
            </a:extLst>
          </p:cNvPr>
          <p:cNvSpPr/>
          <p:nvPr/>
        </p:nvSpPr>
        <p:spPr>
          <a:xfrm>
            <a:off x="6474294" y="5009831"/>
            <a:ext cx="1082266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7B7E59-5F96-21CD-F938-35C008847C7A}"/>
              </a:ext>
            </a:extLst>
          </p:cNvPr>
          <p:cNvSpPr txBox="1"/>
          <p:nvPr/>
        </p:nvSpPr>
        <p:spPr>
          <a:xfrm>
            <a:off x="6564341" y="4961801"/>
            <a:ext cx="99221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+1.0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28" name="Folded Corner 27">
            <a:extLst>
              <a:ext uri="{FF2B5EF4-FFF2-40B4-BE49-F238E27FC236}">
                <a16:creationId xmlns:a16="http://schemas.microsoft.com/office/drawing/2014/main" id="{86385E84-A90F-3257-F22B-EB24AB7CF9F2}"/>
              </a:ext>
            </a:extLst>
          </p:cNvPr>
          <p:cNvSpPr/>
          <p:nvPr/>
        </p:nvSpPr>
        <p:spPr>
          <a:xfrm>
            <a:off x="7205473" y="3098766"/>
            <a:ext cx="1082266" cy="382857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D63D3B-0EDF-A67C-7304-9AD5D0704A8C}"/>
              </a:ext>
            </a:extLst>
          </p:cNvPr>
          <p:cNvSpPr txBox="1"/>
          <p:nvPr/>
        </p:nvSpPr>
        <p:spPr>
          <a:xfrm>
            <a:off x="7295520" y="3050736"/>
            <a:ext cx="99221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+2.4</a:t>
            </a:r>
            <a:r>
              <a: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</a:t>
            </a:r>
          </a:p>
        </p:txBody>
      </p:sp>
      <p:sp>
        <p:nvSpPr>
          <p:cNvPr id="31" name="Folded Corner 30">
            <a:extLst>
              <a:ext uri="{FF2B5EF4-FFF2-40B4-BE49-F238E27FC236}">
                <a16:creationId xmlns:a16="http://schemas.microsoft.com/office/drawing/2014/main" id="{9D1B2F50-BC85-6B08-2221-24B1809CE483}"/>
              </a:ext>
            </a:extLst>
          </p:cNvPr>
          <p:cNvSpPr/>
          <p:nvPr/>
        </p:nvSpPr>
        <p:spPr>
          <a:xfrm>
            <a:off x="2823021" y="2427053"/>
            <a:ext cx="891104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1FF6F7-CC38-45C1-91AC-0040B62E979B}"/>
              </a:ext>
            </a:extLst>
          </p:cNvPr>
          <p:cNvSpPr txBox="1"/>
          <p:nvPr/>
        </p:nvSpPr>
        <p:spPr>
          <a:xfrm>
            <a:off x="2868044" y="2430806"/>
            <a:ext cx="8169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Nevada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olded Corner 31">
            <a:extLst>
              <a:ext uri="{FF2B5EF4-FFF2-40B4-BE49-F238E27FC236}">
                <a16:creationId xmlns:a16="http://schemas.microsoft.com/office/drawing/2014/main" id="{5F577225-E805-27E2-96CB-3B54AF429C61}"/>
              </a:ext>
            </a:extLst>
          </p:cNvPr>
          <p:cNvSpPr/>
          <p:nvPr/>
        </p:nvSpPr>
        <p:spPr>
          <a:xfrm>
            <a:off x="1774414" y="3288628"/>
            <a:ext cx="891104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89AAD0-3E9B-00DB-E47A-862C04C2C701}"/>
              </a:ext>
            </a:extLst>
          </p:cNvPr>
          <p:cNvSpPr txBox="1"/>
          <p:nvPr/>
        </p:nvSpPr>
        <p:spPr>
          <a:xfrm>
            <a:off x="1819437" y="3292381"/>
            <a:ext cx="8169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California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Folded Corner 33">
            <a:extLst>
              <a:ext uri="{FF2B5EF4-FFF2-40B4-BE49-F238E27FC236}">
                <a16:creationId xmlns:a16="http://schemas.microsoft.com/office/drawing/2014/main" id="{501580CA-C1FB-2626-F48C-5DC96DF2558E}"/>
              </a:ext>
            </a:extLst>
          </p:cNvPr>
          <p:cNvSpPr/>
          <p:nvPr/>
        </p:nvSpPr>
        <p:spPr>
          <a:xfrm>
            <a:off x="4648441" y="2293168"/>
            <a:ext cx="891104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E418EF-735C-3DC7-0F11-E8E0F772EC59}"/>
              </a:ext>
            </a:extLst>
          </p:cNvPr>
          <p:cNvSpPr txBox="1"/>
          <p:nvPr/>
        </p:nvSpPr>
        <p:spPr>
          <a:xfrm>
            <a:off x="4693464" y="2296921"/>
            <a:ext cx="8169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Utah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olded Corner 35">
            <a:extLst>
              <a:ext uri="{FF2B5EF4-FFF2-40B4-BE49-F238E27FC236}">
                <a16:creationId xmlns:a16="http://schemas.microsoft.com/office/drawing/2014/main" id="{F7B47005-E6A2-21D0-AC30-D681D2B09876}"/>
              </a:ext>
            </a:extLst>
          </p:cNvPr>
          <p:cNvSpPr/>
          <p:nvPr/>
        </p:nvSpPr>
        <p:spPr>
          <a:xfrm>
            <a:off x="4544807" y="4958048"/>
            <a:ext cx="891104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88C456-4502-7664-2466-41B1846586C4}"/>
              </a:ext>
            </a:extLst>
          </p:cNvPr>
          <p:cNvSpPr txBox="1"/>
          <p:nvPr/>
        </p:nvSpPr>
        <p:spPr>
          <a:xfrm>
            <a:off x="4589830" y="4961801"/>
            <a:ext cx="8169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Arizona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Folded Corner 37">
            <a:extLst>
              <a:ext uri="{FF2B5EF4-FFF2-40B4-BE49-F238E27FC236}">
                <a16:creationId xmlns:a16="http://schemas.microsoft.com/office/drawing/2014/main" id="{208678DA-A46F-6417-EBD2-3BDF9C4EDBA2}"/>
              </a:ext>
            </a:extLst>
          </p:cNvPr>
          <p:cNvSpPr/>
          <p:nvPr/>
        </p:nvSpPr>
        <p:spPr>
          <a:xfrm>
            <a:off x="6564341" y="4762804"/>
            <a:ext cx="992219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59789F-6254-BB02-EAD7-1A5B80D865B8}"/>
              </a:ext>
            </a:extLst>
          </p:cNvPr>
          <p:cNvSpPr txBox="1"/>
          <p:nvPr/>
        </p:nvSpPr>
        <p:spPr>
          <a:xfrm>
            <a:off x="6623037" y="4769882"/>
            <a:ext cx="89110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New Mexico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Folded Corner 39">
            <a:extLst>
              <a:ext uri="{FF2B5EF4-FFF2-40B4-BE49-F238E27FC236}">
                <a16:creationId xmlns:a16="http://schemas.microsoft.com/office/drawing/2014/main" id="{BF5B4B5C-5077-C2AB-AAE6-4D4699AE01CC}"/>
              </a:ext>
            </a:extLst>
          </p:cNvPr>
          <p:cNvSpPr/>
          <p:nvPr/>
        </p:nvSpPr>
        <p:spPr>
          <a:xfrm>
            <a:off x="6751969" y="2496191"/>
            <a:ext cx="891104" cy="217518"/>
          </a:xfrm>
          <a:prstGeom prst="foldedCorne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16CBE6-45A1-D402-DA34-89ACC8C4A37F}"/>
              </a:ext>
            </a:extLst>
          </p:cNvPr>
          <p:cNvSpPr txBox="1"/>
          <p:nvPr/>
        </p:nvSpPr>
        <p:spPr>
          <a:xfrm>
            <a:off x="6796992" y="2499944"/>
            <a:ext cx="81696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Franklin Gothic Heavy" panose="020B0603020102020204" pitchFamily="34" charset="0"/>
                <a:cs typeface="Calibri" panose="020F0502020204030204" pitchFamily="34" charset="0"/>
              </a:rPr>
              <a:t>Colorado</a:t>
            </a:r>
            <a:endParaRPr lang="en-US" sz="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54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8BB5100-23DD-00AB-A492-721B62E1F0EF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-6699" y="365318"/>
            <a:ext cx="12191461" cy="5264577"/>
          </a:xfrm>
          <a:prstGeom prst="rect">
            <a:avLst/>
          </a:prstGeom>
        </p:spPr>
      </p:pic>
      <p:sp>
        <p:nvSpPr>
          <p:cNvPr id="22" name="Snip Diagonal Corner Rectangle 21">
            <a:extLst>
              <a:ext uri="{FF2B5EF4-FFF2-40B4-BE49-F238E27FC236}">
                <a16:creationId xmlns:a16="http://schemas.microsoft.com/office/drawing/2014/main" id="{CB33CD56-773B-BE2B-8B78-5F5BCE766B87}"/>
              </a:ext>
            </a:extLst>
          </p:cNvPr>
          <p:cNvSpPr/>
          <p:nvPr/>
        </p:nvSpPr>
        <p:spPr>
          <a:xfrm>
            <a:off x="4462017" y="1007904"/>
            <a:ext cx="5426970" cy="1423073"/>
          </a:xfrm>
          <a:prstGeom prst="snip2DiagRect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Diagonal Corner Rectangle 14">
            <a:extLst>
              <a:ext uri="{FF2B5EF4-FFF2-40B4-BE49-F238E27FC236}">
                <a16:creationId xmlns:a16="http://schemas.microsoft.com/office/drawing/2014/main" id="{12094206-327D-4355-9CAF-606BF23DAC55}"/>
              </a:ext>
            </a:extLst>
          </p:cNvPr>
          <p:cNvSpPr/>
          <p:nvPr/>
        </p:nvSpPr>
        <p:spPr>
          <a:xfrm>
            <a:off x="2464786" y="4168944"/>
            <a:ext cx="5720079" cy="1470839"/>
          </a:xfrm>
          <a:prstGeom prst="snip2Diag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Diagonal Corner Rectangle 15">
            <a:extLst>
              <a:ext uri="{FF2B5EF4-FFF2-40B4-BE49-F238E27FC236}">
                <a16:creationId xmlns:a16="http://schemas.microsoft.com/office/drawing/2014/main" id="{4CE39076-2D08-999C-8DD9-727AFB109F03}"/>
              </a:ext>
            </a:extLst>
          </p:cNvPr>
          <p:cNvSpPr/>
          <p:nvPr/>
        </p:nvSpPr>
        <p:spPr>
          <a:xfrm>
            <a:off x="6366109" y="2588424"/>
            <a:ext cx="5720079" cy="1423073"/>
          </a:xfrm>
          <a:prstGeom prst="snip2Diag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nip Diagonal Corner Rectangle 16">
            <a:extLst>
              <a:ext uri="{FF2B5EF4-FFF2-40B4-BE49-F238E27FC236}">
                <a16:creationId xmlns:a16="http://schemas.microsoft.com/office/drawing/2014/main" id="{A80C2394-680A-AEEC-9899-1BA948923466}"/>
              </a:ext>
            </a:extLst>
          </p:cNvPr>
          <p:cNvSpPr/>
          <p:nvPr/>
        </p:nvSpPr>
        <p:spPr>
          <a:xfrm>
            <a:off x="1305102" y="2588424"/>
            <a:ext cx="4852625" cy="1423073"/>
          </a:xfrm>
          <a:prstGeom prst="snip2DiagRect">
            <a:avLst/>
          </a:prstGeom>
          <a:solidFill>
            <a:srgbClr val="FFFFFF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B4680B-7FE6-0BC0-EA06-639BD0164875}"/>
              </a:ext>
            </a:extLst>
          </p:cNvPr>
          <p:cNvSpPr txBox="1"/>
          <p:nvPr/>
        </p:nvSpPr>
        <p:spPr>
          <a:xfrm>
            <a:off x="520342" y="359669"/>
            <a:ext cx="2933539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The Vision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9FE75-8CEB-1C5E-2D0A-F2AC1727F057}"/>
              </a:ext>
            </a:extLst>
          </p:cNvPr>
          <p:cNvSpPr txBox="1"/>
          <p:nvPr/>
        </p:nvSpPr>
        <p:spPr>
          <a:xfrm>
            <a:off x="5631214" y="1206791"/>
            <a:ext cx="4311942" cy="105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CLEAN COAL</a:t>
            </a:r>
          </a:p>
          <a:p>
            <a:pPr>
              <a:spcBef>
                <a:spcPts val="300"/>
              </a:spcBef>
            </a:pP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long-view on coal is to leverage the abundant coal reserves </a:t>
            </a:r>
            <a:b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Nation, approx. 38.5 B tons, to advance a NEW Coal Plant eventually replacing FCPP; future proofed with the most advanced environmental controls and GHG Solutions.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5A221B-B563-921E-65E0-9762B2C0B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478" y="1337196"/>
            <a:ext cx="686011" cy="6860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B897C2-1707-A7D3-B687-57D8DF2FA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424" y="2933911"/>
            <a:ext cx="681597" cy="681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55CE54-1FB3-9B13-D99D-F71D25C35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284" y="2933911"/>
            <a:ext cx="612152" cy="612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51F398-E0CC-DFF3-4D59-E567C6A00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7981" y="4445093"/>
            <a:ext cx="825500" cy="825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080271-E83D-7DEC-E4E5-19FADD2B56FE}"/>
              </a:ext>
            </a:extLst>
          </p:cNvPr>
          <p:cNvSpPr txBox="1"/>
          <p:nvPr/>
        </p:nvSpPr>
        <p:spPr>
          <a:xfrm>
            <a:off x="7574841" y="2768160"/>
            <a:ext cx="4311942" cy="101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TRANSMISSION</a:t>
            </a:r>
          </a:p>
          <a:p>
            <a:pPr>
              <a:spcBef>
                <a:spcPts val="300"/>
              </a:spcBef>
            </a:pP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Leveraging existing transmission infrastructure, build the NTEC </a:t>
            </a:r>
            <a:b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Park Switching Station to allow for expedient interconnection </a:t>
            </a:r>
            <a:b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new generation resources. Enhance energy transport capacity by developing NEW High Voltage lines.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CD5115-A983-8D6F-DD01-73F8233D6AEB}"/>
              </a:ext>
            </a:extLst>
          </p:cNvPr>
          <p:cNvSpPr txBox="1"/>
          <p:nvPr/>
        </p:nvSpPr>
        <p:spPr>
          <a:xfrm>
            <a:off x="2512335" y="2768160"/>
            <a:ext cx="3494994" cy="101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</a:t>
            </a:r>
          </a:p>
          <a:p>
            <a:pPr>
              <a:spcBef>
                <a:spcPts val="300"/>
              </a:spcBef>
            </a:pPr>
            <a:r>
              <a:rPr lang="en-US" sz="1100" dirty="0">
                <a:solidFill>
                  <a:srgbClr val="221E1F"/>
                </a:solidFill>
              </a:rPr>
              <a:t>To support fuel and revenue diversity, enhance grid reliability, and support for intermittency of renewables, develop dispatchable peaking and combined cycle gas energy generation.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E18E89-C466-093F-F51D-1E15B276B203}"/>
              </a:ext>
            </a:extLst>
          </p:cNvPr>
          <p:cNvSpPr txBox="1"/>
          <p:nvPr/>
        </p:nvSpPr>
        <p:spPr>
          <a:xfrm>
            <a:off x="3644738" y="4336568"/>
            <a:ext cx="4203502" cy="101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SOLAR</a:t>
            </a:r>
          </a:p>
          <a:p>
            <a:pPr>
              <a:spcBef>
                <a:spcPts val="300"/>
              </a:spcBef>
            </a:pP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Navajo land and solar resources are prime for solar generation; </a:t>
            </a:r>
            <a:b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driven by overall value proposition to the Nation, i.e. balancing </a:t>
            </a:r>
            <a:b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economics and other solar commitments; potentially develop 200 MWs of solar on reclaimed mine land.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768237-2307-E9B4-749C-770D41A45454}"/>
              </a:ext>
            </a:extLst>
          </p:cNvPr>
          <p:cNvSpPr txBox="1"/>
          <p:nvPr/>
        </p:nvSpPr>
        <p:spPr>
          <a:xfrm>
            <a:off x="673764" y="6008890"/>
            <a:ext cx="1875747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2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$6B</a:t>
            </a:r>
          </a:p>
          <a:p>
            <a:pPr algn="ctr">
              <a:spcBef>
                <a:spcPts val="300"/>
              </a:spcBef>
            </a:pPr>
            <a:r>
              <a:rPr lang="en-US" sz="15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to the 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C7F6D1-8D27-508D-B097-922462318508}"/>
              </a:ext>
            </a:extLst>
          </p:cNvPr>
          <p:cNvSpPr txBox="1"/>
          <p:nvPr/>
        </p:nvSpPr>
        <p:spPr>
          <a:xfrm>
            <a:off x="2628904" y="6008890"/>
            <a:ext cx="1875747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2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</a:t>
            </a:r>
          </a:p>
          <a:p>
            <a:pPr algn="ctr">
              <a:spcBef>
                <a:spcPts val="300"/>
              </a:spcBef>
            </a:pPr>
            <a:r>
              <a:rPr lang="en-US" sz="15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 Time Jobs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41D721-1DE3-0123-1E30-B191F378005C}"/>
              </a:ext>
            </a:extLst>
          </p:cNvPr>
          <p:cNvSpPr txBox="1"/>
          <p:nvPr/>
        </p:nvSpPr>
        <p:spPr>
          <a:xfrm>
            <a:off x="4652979" y="6008890"/>
            <a:ext cx="1875747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2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7,000</a:t>
            </a:r>
          </a:p>
          <a:p>
            <a:pPr algn="ctr">
              <a:spcBef>
                <a:spcPts val="300"/>
              </a:spcBef>
            </a:pPr>
            <a:r>
              <a:rPr lang="en-US" sz="15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Construction Jobs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BD6C2-615E-4E62-D981-E74271D95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8B0831-BE1D-F546-0C97-4EE5F7B1F76E}"/>
              </a:ext>
            </a:extLst>
          </p:cNvPr>
          <p:cNvSpPr txBox="1"/>
          <p:nvPr/>
        </p:nvSpPr>
        <p:spPr>
          <a:xfrm>
            <a:off x="6907192" y="5986648"/>
            <a:ext cx="1875747" cy="566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2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3,155 MW</a:t>
            </a:r>
          </a:p>
          <a:p>
            <a:pPr algn="ctr">
              <a:spcBef>
                <a:spcPts val="300"/>
              </a:spcBef>
            </a:pPr>
            <a:r>
              <a:rPr lang="en-US" sz="15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Energy Available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D4E267-E6D9-99C3-D56B-13110BA5E040}"/>
              </a:ext>
            </a:extLst>
          </p:cNvPr>
          <p:cNvSpPr txBox="1"/>
          <p:nvPr/>
        </p:nvSpPr>
        <p:spPr>
          <a:xfrm>
            <a:off x="505154" y="896180"/>
            <a:ext cx="3138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Clean. Diverse. Dispatchable.</a:t>
            </a:r>
          </a:p>
        </p:txBody>
      </p:sp>
    </p:spTree>
    <p:extLst>
      <p:ext uri="{BB962C8B-B14F-4D97-AF65-F5344CB8AC3E}">
        <p14:creationId xmlns:p14="http://schemas.microsoft.com/office/powerpoint/2010/main" val="133681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0944395-207F-3294-FA40-F92C90DA40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8"/>
          <a:stretch>
            <a:fillRect/>
          </a:stretch>
        </p:blipFill>
        <p:spPr>
          <a:xfrm>
            <a:off x="23319" y="479046"/>
            <a:ext cx="12191461" cy="5264577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F953EA4B-B219-F97E-9FB3-0AA8027296E9}"/>
              </a:ext>
            </a:extLst>
          </p:cNvPr>
          <p:cNvSpPr txBox="1"/>
          <p:nvPr/>
        </p:nvSpPr>
        <p:spPr>
          <a:xfrm>
            <a:off x="285660" y="249000"/>
            <a:ext cx="10867129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 err="1">
                <a:solidFill>
                  <a:srgbClr val="221E1F"/>
                </a:solidFill>
                <a:latin typeface="Franklin Gothic Medium" panose="020B0603020102020204" pitchFamily="34" charset="0"/>
              </a:rPr>
              <a:t>NavEnergy</a:t>
            </a: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 Generation and Market Access</a:t>
            </a:r>
          </a:p>
        </p:txBody>
      </p:sp>
      <p:sp>
        <p:nvSpPr>
          <p:cNvPr id="2" name="Rectangle: Rounded Corners 33">
            <a:extLst>
              <a:ext uri="{FF2B5EF4-FFF2-40B4-BE49-F238E27FC236}">
                <a16:creationId xmlns:a16="http://schemas.microsoft.com/office/drawing/2014/main" id="{C5A8C2CB-438D-5AE7-A7E5-DA3FB65596D2}"/>
              </a:ext>
            </a:extLst>
          </p:cNvPr>
          <p:cNvSpPr/>
          <p:nvPr/>
        </p:nvSpPr>
        <p:spPr>
          <a:xfrm>
            <a:off x="10113248" y="1014920"/>
            <a:ext cx="1819060" cy="470579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33">
            <a:extLst>
              <a:ext uri="{FF2B5EF4-FFF2-40B4-BE49-F238E27FC236}">
                <a16:creationId xmlns:a16="http://schemas.microsoft.com/office/drawing/2014/main" id="{624E20C1-F609-BBFB-D27C-E7D01296A538}"/>
              </a:ext>
            </a:extLst>
          </p:cNvPr>
          <p:cNvSpPr/>
          <p:nvPr/>
        </p:nvSpPr>
        <p:spPr>
          <a:xfrm>
            <a:off x="285660" y="1009021"/>
            <a:ext cx="1912840" cy="470579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7" name="Graphic 96" descr="Production outline">
            <a:extLst>
              <a:ext uri="{FF2B5EF4-FFF2-40B4-BE49-F238E27FC236}">
                <a16:creationId xmlns:a16="http://schemas.microsoft.com/office/drawing/2014/main" id="{10A1E7F1-9E3F-BCCB-9CF6-D3D3A27E7D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6216" y="943910"/>
            <a:ext cx="645669" cy="645669"/>
          </a:xfrm>
          <a:prstGeom prst="rect">
            <a:avLst/>
          </a:prstGeom>
        </p:spPr>
      </p:pic>
      <p:pic>
        <p:nvPicPr>
          <p:cNvPr id="98" name="Graphic 97" descr="Syncing cloud outline">
            <a:extLst>
              <a:ext uri="{FF2B5EF4-FFF2-40B4-BE49-F238E27FC236}">
                <a16:creationId xmlns:a16="http://schemas.microsoft.com/office/drawing/2014/main" id="{ADECE969-20DB-9432-F225-9D4B8D4579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7529" y="1567413"/>
            <a:ext cx="584751" cy="584751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2F32A5DA-1225-4AC6-CD9B-7323DD35368D}"/>
              </a:ext>
            </a:extLst>
          </p:cNvPr>
          <p:cNvSpPr/>
          <p:nvPr/>
        </p:nvSpPr>
        <p:spPr>
          <a:xfrm>
            <a:off x="6100320" y="5238557"/>
            <a:ext cx="1542306" cy="4840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</a:rPr>
              <a:t>600 MW x 2</a:t>
            </a:r>
            <a:b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</a:rPr>
              <a:t>Combined</a:t>
            </a:r>
          </a:p>
          <a:p>
            <a:pPr algn="ctr">
              <a:lnSpc>
                <a:spcPts val="1020"/>
              </a:lnSpc>
            </a:pP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</a:rPr>
              <a:t>Cycle Gas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4813B50-3C28-DA83-FADE-4F63367B5F1E}"/>
              </a:ext>
            </a:extLst>
          </p:cNvPr>
          <p:cNvSpPr/>
          <p:nvPr/>
        </p:nvSpPr>
        <p:spPr>
          <a:xfrm>
            <a:off x="4053022" y="2092488"/>
            <a:ext cx="1411658" cy="35391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Large Load</a:t>
            </a:r>
            <a:b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 3 GW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1" name="Graphic 100" descr="Wind Turbines outline">
            <a:extLst>
              <a:ext uri="{FF2B5EF4-FFF2-40B4-BE49-F238E27FC236}">
                <a16:creationId xmlns:a16="http://schemas.microsoft.com/office/drawing/2014/main" id="{A041174E-78B7-AA20-E19D-D479CC4E8A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9052" y="3669488"/>
            <a:ext cx="572554" cy="572554"/>
          </a:xfrm>
          <a:prstGeom prst="rect">
            <a:avLst/>
          </a:prstGeom>
        </p:spPr>
      </p:pic>
      <p:pic>
        <p:nvPicPr>
          <p:cNvPr id="104" name="Graphic 103" descr="Dim (Medium Sun) outline">
            <a:extLst>
              <a:ext uri="{FF2B5EF4-FFF2-40B4-BE49-F238E27FC236}">
                <a16:creationId xmlns:a16="http://schemas.microsoft.com/office/drawing/2014/main" id="{36E6696C-E97E-EFA2-B698-69CFB064DB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13555" y="1566864"/>
            <a:ext cx="589390" cy="589390"/>
          </a:xfrm>
          <a:prstGeom prst="rect">
            <a:avLst/>
          </a:prstGeom>
        </p:spPr>
      </p:pic>
      <p:pic>
        <p:nvPicPr>
          <p:cNvPr id="105" name="Graphic 104" descr="Power Plant outline">
            <a:extLst>
              <a:ext uri="{FF2B5EF4-FFF2-40B4-BE49-F238E27FC236}">
                <a16:creationId xmlns:a16="http://schemas.microsoft.com/office/drawing/2014/main" id="{C8FDC132-17E2-DEE0-86B3-06CC26AF57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25128" y="4131139"/>
            <a:ext cx="650407" cy="650407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5B1BD5F0-D4EC-E4D4-7AB1-5E5438027037}"/>
              </a:ext>
            </a:extLst>
          </p:cNvPr>
          <p:cNvSpPr/>
          <p:nvPr/>
        </p:nvSpPr>
        <p:spPr>
          <a:xfrm>
            <a:off x="2439826" y="4788480"/>
            <a:ext cx="1512861" cy="353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Existing FCPP 7%</a:t>
            </a:r>
            <a:b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NTEC 108 MW Coal</a:t>
            </a:r>
          </a:p>
        </p:txBody>
      </p:sp>
      <p:sp>
        <p:nvSpPr>
          <p:cNvPr id="109" name="Right Arrow 108">
            <a:extLst>
              <a:ext uri="{FF2B5EF4-FFF2-40B4-BE49-F238E27FC236}">
                <a16:creationId xmlns:a16="http://schemas.microsoft.com/office/drawing/2014/main" id="{557B0BF3-A916-AD9B-F3FA-8E7A03B318F3}"/>
              </a:ext>
            </a:extLst>
          </p:cNvPr>
          <p:cNvSpPr/>
          <p:nvPr/>
        </p:nvSpPr>
        <p:spPr>
          <a:xfrm rot="10800000">
            <a:off x="2288328" y="3111399"/>
            <a:ext cx="599908" cy="2743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8D1EF93-98FA-B2EB-FDE7-2BBE36FA5CDE}"/>
              </a:ext>
            </a:extLst>
          </p:cNvPr>
          <p:cNvSpPr/>
          <p:nvPr/>
        </p:nvSpPr>
        <p:spPr>
          <a:xfrm>
            <a:off x="6956929" y="2983491"/>
            <a:ext cx="1823058" cy="22574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PNM Pintado </a:t>
            </a: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FCSS 345 kV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F0C04F3-85C1-371D-86A9-12EB02BF98CE}"/>
              </a:ext>
            </a:extLst>
          </p:cNvPr>
          <p:cNvSpPr/>
          <p:nvPr/>
        </p:nvSpPr>
        <p:spPr>
          <a:xfrm>
            <a:off x="3456119" y="2983491"/>
            <a:ext cx="1823058" cy="22574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APS FCSWYD </a:t>
            </a: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FCSS 345 kV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B021267-5901-844C-D132-5BB829F77DF1}"/>
              </a:ext>
            </a:extLst>
          </p:cNvPr>
          <p:cNvSpPr/>
          <p:nvPr/>
        </p:nvSpPr>
        <p:spPr>
          <a:xfrm>
            <a:off x="5413221" y="1571766"/>
            <a:ext cx="1411658" cy="35391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Peaking Gas </a:t>
            </a:r>
            <a:b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720 MW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C7192D7-D2F6-4568-E0ED-07A35602A348}"/>
              </a:ext>
            </a:extLst>
          </p:cNvPr>
          <p:cNvSpPr/>
          <p:nvPr/>
        </p:nvSpPr>
        <p:spPr>
          <a:xfrm>
            <a:off x="6725743" y="2092488"/>
            <a:ext cx="1411658" cy="35391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Solar</a:t>
            </a:r>
            <a:b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MW</a:t>
            </a: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Right Arrow 118">
            <a:extLst>
              <a:ext uri="{FF2B5EF4-FFF2-40B4-BE49-F238E27FC236}">
                <a16:creationId xmlns:a16="http://schemas.microsoft.com/office/drawing/2014/main" id="{E2CC40CD-8933-23D6-2CFD-5EBEDE96C6E3}"/>
              </a:ext>
            </a:extLst>
          </p:cNvPr>
          <p:cNvSpPr/>
          <p:nvPr/>
        </p:nvSpPr>
        <p:spPr>
          <a:xfrm rot="12810383">
            <a:off x="6761352" y="3743692"/>
            <a:ext cx="521618" cy="2743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Right Arrow 122">
            <a:extLst>
              <a:ext uri="{FF2B5EF4-FFF2-40B4-BE49-F238E27FC236}">
                <a16:creationId xmlns:a16="http://schemas.microsoft.com/office/drawing/2014/main" id="{4A0C57CB-AC27-2346-D015-9D0F706118CE}"/>
              </a:ext>
            </a:extLst>
          </p:cNvPr>
          <p:cNvSpPr/>
          <p:nvPr/>
        </p:nvSpPr>
        <p:spPr>
          <a:xfrm rot="13461615">
            <a:off x="5093130" y="2325129"/>
            <a:ext cx="521618" cy="2743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933F83C-4B4D-B75F-699D-1C476A897E57}"/>
              </a:ext>
            </a:extLst>
          </p:cNvPr>
          <p:cNvSpPr/>
          <p:nvPr/>
        </p:nvSpPr>
        <p:spPr>
          <a:xfrm>
            <a:off x="4838796" y="5238557"/>
            <a:ext cx="1512861" cy="482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500 kV NEPSS</a:t>
            </a:r>
            <a:b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Transmission Expansion 3 GW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FC84D4A-88EE-E473-E8F2-5C5BC700249B}"/>
              </a:ext>
            </a:extLst>
          </p:cNvPr>
          <p:cNvSpPr/>
          <p:nvPr/>
        </p:nvSpPr>
        <p:spPr>
          <a:xfrm>
            <a:off x="3854242" y="4341561"/>
            <a:ext cx="1512861" cy="353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Coal</a:t>
            </a:r>
            <a:br>
              <a:rPr lang="en-US" sz="1100" b="1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GW</a:t>
            </a:r>
          </a:p>
        </p:txBody>
      </p:sp>
      <p:pic>
        <p:nvPicPr>
          <p:cNvPr id="127" name="Graphic 126" descr="Electric Tower outline">
            <a:extLst>
              <a:ext uri="{FF2B5EF4-FFF2-40B4-BE49-F238E27FC236}">
                <a16:creationId xmlns:a16="http://schemas.microsoft.com/office/drawing/2014/main" id="{0509B371-4B48-0B02-8AE9-41B8060A1B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78823" y="2944030"/>
            <a:ext cx="540621" cy="540621"/>
          </a:xfrm>
          <a:prstGeom prst="rect">
            <a:avLst/>
          </a:prstGeom>
        </p:spPr>
      </p:pic>
      <p:pic>
        <p:nvPicPr>
          <p:cNvPr id="128" name="Graphic 127" descr="Production outline">
            <a:extLst>
              <a:ext uri="{FF2B5EF4-FFF2-40B4-BE49-F238E27FC236}">
                <a16:creationId xmlns:a16="http://schemas.microsoft.com/office/drawing/2014/main" id="{BF14345C-DA5D-984D-41BB-4E85CFBAF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8639" y="4583582"/>
            <a:ext cx="645669" cy="645669"/>
          </a:xfrm>
          <a:prstGeom prst="rect">
            <a:avLst/>
          </a:prstGeom>
        </p:spPr>
      </p:pic>
      <p:pic>
        <p:nvPicPr>
          <p:cNvPr id="129" name="Graphic 128" descr="Power Plant outline">
            <a:extLst>
              <a:ext uri="{FF2B5EF4-FFF2-40B4-BE49-F238E27FC236}">
                <a16:creationId xmlns:a16="http://schemas.microsoft.com/office/drawing/2014/main" id="{EA155E27-1EDA-866E-FE6F-70E8B16CDD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5470" y="3684966"/>
            <a:ext cx="650407" cy="650407"/>
          </a:xfrm>
          <a:prstGeom prst="rect">
            <a:avLst/>
          </a:prstGeom>
        </p:spPr>
      </p:pic>
      <p:pic>
        <p:nvPicPr>
          <p:cNvPr id="130" name="Graphic 129" descr="Electric Tower outline">
            <a:extLst>
              <a:ext uri="{FF2B5EF4-FFF2-40B4-BE49-F238E27FC236}">
                <a16:creationId xmlns:a16="http://schemas.microsoft.com/office/drawing/2014/main" id="{43A884A2-FF5F-C59F-423E-19FD94C406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18252" y="2944030"/>
            <a:ext cx="540621" cy="540621"/>
          </a:xfrm>
          <a:prstGeom prst="rect">
            <a:avLst/>
          </a:prstGeom>
        </p:spPr>
      </p:pic>
      <p:pic>
        <p:nvPicPr>
          <p:cNvPr id="131" name="Graphic 130" descr="Electric Tower outline">
            <a:extLst>
              <a:ext uri="{FF2B5EF4-FFF2-40B4-BE49-F238E27FC236}">
                <a16:creationId xmlns:a16="http://schemas.microsoft.com/office/drawing/2014/main" id="{FA11CFF5-7A42-03CA-8506-672EE43FF9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28412" y="4626201"/>
            <a:ext cx="540621" cy="540621"/>
          </a:xfrm>
          <a:prstGeom prst="rect">
            <a:avLst/>
          </a:prstGeom>
        </p:spPr>
      </p:pic>
      <p:sp>
        <p:nvSpPr>
          <p:cNvPr id="132" name="Oval 131">
            <a:extLst>
              <a:ext uri="{FF2B5EF4-FFF2-40B4-BE49-F238E27FC236}">
                <a16:creationId xmlns:a16="http://schemas.microsoft.com/office/drawing/2014/main" id="{A9D3E584-7A57-FC39-FF48-AAE9DC048B5A}"/>
              </a:ext>
            </a:extLst>
          </p:cNvPr>
          <p:cNvSpPr/>
          <p:nvPr/>
        </p:nvSpPr>
        <p:spPr>
          <a:xfrm>
            <a:off x="5432195" y="2558145"/>
            <a:ext cx="1361286" cy="1391462"/>
          </a:xfrm>
          <a:prstGeom prst="ellipse">
            <a:avLst/>
          </a:prstGeom>
          <a:solidFill>
            <a:schemeClr val="accent2"/>
          </a:solidFill>
          <a:ln w="8235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300"/>
              </a:lnSpc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NEPSS</a:t>
            </a:r>
            <a:r>
              <a:rPr lang="en-US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345 kV</a:t>
            </a:r>
          </a:p>
          <a:p>
            <a:pPr algn="ctr">
              <a:lnSpc>
                <a:spcPts val="1300"/>
              </a:lnSpc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1800 MW</a:t>
            </a: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Left-Right Arrow 110">
            <a:extLst>
              <a:ext uri="{FF2B5EF4-FFF2-40B4-BE49-F238E27FC236}">
                <a16:creationId xmlns:a16="http://schemas.microsoft.com/office/drawing/2014/main" id="{29E30A7B-DB42-53F8-BAE5-6302FBAF3A89}"/>
              </a:ext>
            </a:extLst>
          </p:cNvPr>
          <p:cNvSpPr/>
          <p:nvPr/>
        </p:nvSpPr>
        <p:spPr>
          <a:xfrm rot="10800000">
            <a:off x="3380036" y="3111399"/>
            <a:ext cx="1967365" cy="274320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Left-Right Arrow 111">
            <a:extLst>
              <a:ext uri="{FF2B5EF4-FFF2-40B4-BE49-F238E27FC236}">
                <a16:creationId xmlns:a16="http://schemas.microsoft.com/office/drawing/2014/main" id="{1359114A-9B72-B275-DCC0-5EEC30054389}"/>
              </a:ext>
            </a:extLst>
          </p:cNvPr>
          <p:cNvSpPr/>
          <p:nvPr/>
        </p:nvSpPr>
        <p:spPr>
          <a:xfrm rot="10800000">
            <a:off x="6875415" y="3111399"/>
            <a:ext cx="1967365" cy="274320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Left-Right Arrow 112">
            <a:extLst>
              <a:ext uri="{FF2B5EF4-FFF2-40B4-BE49-F238E27FC236}">
                <a16:creationId xmlns:a16="http://schemas.microsoft.com/office/drawing/2014/main" id="{F89A1B6C-B201-9796-034B-75F9E0ACF293}"/>
              </a:ext>
            </a:extLst>
          </p:cNvPr>
          <p:cNvSpPr/>
          <p:nvPr/>
        </p:nvSpPr>
        <p:spPr>
          <a:xfrm rot="7074330">
            <a:off x="5472085" y="4138006"/>
            <a:ext cx="583222" cy="274320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ight Arrow 121">
            <a:extLst>
              <a:ext uri="{FF2B5EF4-FFF2-40B4-BE49-F238E27FC236}">
                <a16:creationId xmlns:a16="http://schemas.microsoft.com/office/drawing/2014/main" id="{0ADC3962-49B0-BDC5-82EE-413DE2CAF540}"/>
              </a:ext>
            </a:extLst>
          </p:cNvPr>
          <p:cNvSpPr/>
          <p:nvPr/>
        </p:nvSpPr>
        <p:spPr>
          <a:xfrm rot="8100000">
            <a:off x="6614373" y="2363254"/>
            <a:ext cx="521618" cy="27432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Right Arrow 132">
            <a:extLst>
              <a:ext uri="{FF2B5EF4-FFF2-40B4-BE49-F238E27FC236}">
                <a16:creationId xmlns:a16="http://schemas.microsoft.com/office/drawing/2014/main" id="{40F18E72-E042-9505-7A71-702120843C8E}"/>
              </a:ext>
            </a:extLst>
          </p:cNvPr>
          <p:cNvSpPr/>
          <p:nvPr/>
        </p:nvSpPr>
        <p:spPr>
          <a:xfrm rot="16200000">
            <a:off x="2887275" y="3691546"/>
            <a:ext cx="521208" cy="274320"/>
          </a:xfrm>
          <a:prstGeom prst="rightArrow">
            <a:avLst/>
          </a:prstGeom>
          <a:solidFill>
            <a:srgbClr val="E364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Right Arrow 133">
            <a:extLst>
              <a:ext uri="{FF2B5EF4-FFF2-40B4-BE49-F238E27FC236}">
                <a16:creationId xmlns:a16="http://schemas.microsoft.com/office/drawing/2014/main" id="{88713EB9-262E-F71A-A588-0AEED962D8A4}"/>
              </a:ext>
            </a:extLst>
          </p:cNvPr>
          <p:cNvSpPr/>
          <p:nvPr/>
        </p:nvSpPr>
        <p:spPr>
          <a:xfrm rot="5400000">
            <a:off x="5848906" y="2086491"/>
            <a:ext cx="521208" cy="27432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ight Arrow 134">
            <a:extLst>
              <a:ext uri="{FF2B5EF4-FFF2-40B4-BE49-F238E27FC236}">
                <a16:creationId xmlns:a16="http://schemas.microsoft.com/office/drawing/2014/main" id="{ACB29A41-4D5A-61E0-A92A-CD9546956ABA}"/>
              </a:ext>
            </a:extLst>
          </p:cNvPr>
          <p:cNvSpPr/>
          <p:nvPr/>
        </p:nvSpPr>
        <p:spPr>
          <a:xfrm rot="19305286">
            <a:off x="4946138" y="3767030"/>
            <a:ext cx="521618" cy="27432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Right Arrow 135">
            <a:extLst>
              <a:ext uri="{FF2B5EF4-FFF2-40B4-BE49-F238E27FC236}">
                <a16:creationId xmlns:a16="http://schemas.microsoft.com/office/drawing/2014/main" id="{C726D5CC-6522-BE1A-7B8A-9752870B98AC}"/>
              </a:ext>
            </a:extLst>
          </p:cNvPr>
          <p:cNvSpPr/>
          <p:nvPr/>
        </p:nvSpPr>
        <p:spPr>
          <a:xfrm rot="14146999">
            <a:off x="6224503" y="4119903"/>
            <a:ext cx="521618" cy="27432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16036DD-11AD-A6ED-0B00-44C57F4195E4}"/>
              </a:ext>
            </a:extLst>
          </p:cNvPr>
          <p:cNvSpPr/>
          <p:nvPr/>
        </p:nvSpPr>
        <p:spPr>
          <a:xfrm>
            <a:off x="6924844" y="4286062"/>
            <a:ext cx="1411658" cy="35391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16" tIns="45708" rIns="91416" bIns="45708" anchor="t">
            <a:spAutoFit/>
          </a:bodyPr>
          <a:lstStyle/>
          <a:p>
            <a:pPr algn="ctr">
              <a:lnSpc>
                <a:spcPts val="1020"/>
              </a:lnSpc>
            </a:pPr>
            <a:r>
              <a:rPr lang="en-US" sz="1100" b="1" dirty="0">
                <a:ln w="9525" cmpd="dbl">
                  <a:noFill/>
                  <a:prstDash val="solid"/>
                </a:ln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</a:t>
            </a:r>
            <a:br>
              <a:rPr lang="en-US" sz="1100" dirty="0">
                <a:ln w="9525" cmpd="dbl">
                  <a:noFill/>
                  <a:prstDash val="solid"/>
                </a:ln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n w="9525" cmpd="dbl">
                  <a:noFill/>
                  <a:prstDash val="solid"/>
                </a:ln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3500 MW</a:t>
            </a:r>
            <a:endParaRPr lang="en-US" sz="11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A5544A-69FF-886B-1C94-501749FA8A20}"/>
              </a:ext>
            </a:extLst>
          </p:cNvPr>
          <p:cNvGrpSpPr/>
          <p:nvPr/>
        </p:nvGrpSpPr>
        <p:grpSpPr>
          <a:xfrm>
            <a:off x="5057247" y="6130236"/>
            <a:ext cx="2153950" cy="267827"/>
            <a:chOff x="5522766" y="6106171"/>
            <a:chExt cx="2153950" cy="267827"/>
          </a:xfrm>
        </p:grpSpPr>
        <p:sp>
          <p:nvSpPr>
            <p:cNvPr id="143" name="Rectangle: Rounded Corners 33">
              <a:extLst>
                <a:ext uri="{FF2B5EF4-FFF2-40B4-BE49-F238E27FC236}">
                  <a16:creationId xmlns:a16="http://schemas.microsoft.com/office/drawing/2014/main" id="{5D89B599-799F-0E7B-0AB2-16A81CA572D2}"/>
                </a:ext>
              </a:extLst>
            </p:cNvPr>
            <p:cNvSpPr/>
            <p:nvPr/>
          </p:nvSpPr>
          <p:spPr>
            <a:xfrm rot="10800000">
              <a:off x="5522766" y="6106171"/>
              <a:ext cx="2153950" cy="267827"/>
            </a:xfrm>
            <a:prstGeom prst="snip2DiagRect">
              <a:avLst/>
            </a:prstGeom>
            <a:solidFill>
              <a:srgbClr val="FFFFFF"/>
            </a:solidFill>
            <a:ln>
              <a:solidFill>
                <a:srgbClr val="DDD1B3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D781B02-8432-E53D-4C93-A3DCD8FD896C}"/>
                </a:ext>
              </a:extLst>
            </p:cNvPr>
            <p:cNvSpPr txBox="1"/>
            <p:nvPr/>
          </p:nvSpPr>
          <p:spPr>
            <a:xfrm>
              <a:off x="6350719" y="6112224"/>
              <a:ext cx="1236667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NTEC </a:t>
              </a:r>
              <a:r>
                <a:rPr lang="en-US" sz="11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OWNERSHIP </a:t>
              </a:r>
              <a:r>
                <a:rPr lang="en-US" sz="11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FDC4889-9E80-D261-EC1B-831FDB76F32C}"/>
                </a:ext>
              </a:extLst>
            </p:cNvPr>
            <p:cNvCxnSpPr>
              <a:cxnSpLocks/>
            </p:cNvCxnSpPr>
            <p:nvPr/>
          </p:nvCxnSpPr>
          <p:spPr>
            <a:xfrm>
              <a:off x="5729701" y="6243029"/>
              <a:ext cx="629225" cy="0"/>
            </a:xfrm>
            <a:prstGeom prst="line">
              <a:avLst/>
            </a:prstGeom>
            <a:ln w="920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2824D43-EBB2-D728-3C5C-1F8B3037F168}"/>
              </a:ext>
            </a:extLst>
          </p:cNvPr>
          <p:cNvSpPr txBox="1"/>
          <p:nvPr/>
        </p:nvSpPr>
        <p:spPr>
          <a:xfrm>
            <a:off x="7260581" y="55269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9BDD167-D550-9AB1-9914-6F90421DCD0F}"/>
              </a:ext>
            </a:extLst>
          </p:cNvPr>
          <p:cNvSpPr/>
          <p:nvPr/>
        </p:nvSpPr>
        <p:spPr>
          <a:xfrm>
            <a:off x="9352100" y="3111399"/>
            <a:ext cx="599908" cy="2743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51A9E835-8BE5-A037-AFAA-8AC8FE7753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83615" y="2979396"/>
            <a:ext cx="936692" cy="586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B809EE-5ECA-0D32-5346-F10437FC62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70A8EF77-7F8F-42D2-62EB-D41CCD31D6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850" y="3972294"/>
            <a:ext cx="907480" cy="56842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E9B8D1EE-E7F3-FB26-22B0-0A2107F8C2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531" y="5057240"/>
            <a:ext cx="1538016" cy="3399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FEAB2F-1E92-425D-3F4E-630B57E8769E}"/>
              </a:ext>
            </a:extLst>
          </p:cNvPr>
          <p:cNvSpPr/>
          <p:nvPr/>
        </p:nvSpPr>
        <p:spPr>
          <a:xfrm>
            <a:off x="399106" y="4579354"/>
            <a:ext cx="1694831" cy="447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DF30404-A49C-92A7-5136-E13189375C63}"/>
              </a:ext>
            </a:extLst>
          </p:cNvPr>
          <p:cNvGrpSpPr/>
          <p:nvPr/>
        </p:nvGrpSpPr>
        <p:grpSpPr>
          <a:xfrm>
            <a:off x="421937" y="4594787"/>
            <a:ext cx="1540096" cy="432476"/>
            <a:chOff x="469266" y="4867416"/>
            <a:chExt cx="1797987" cy="504895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60286776-F349-446B-7862-0B6BE97EC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69266" y="4867416"/>
              <a:ext cx="571580" cy="504895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73E6DC6-8818-7C50-1FB9-29AA52DAA247}"/>
                </a:ext>
              </a:extLst>
            </p:cNvPr>
            <p:cNvSpPr txBox="1"/>
            <p:nvPr/>
          </p:nvSpPr>
          <p:spPr>
            <a:xfrm>
              <a:off x="1090998" y="4991099"/>
              <a:ext cx="1176255" cy="25310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en-US" sz="1500" b="1" baseline="0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CAISO/EDAM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FE3EA3B-7D96-7AA1-709C-80F6FC3CC058}"/>
              </a:ext>
            </a:extLst>
          </p:cNvPr>
          <p:cNvSpPr/>
          <p:nvPr/>
        </p:nvSpPr>
        <p:spPr>
          <a:xfrm>
            <a:off x="619431" y="1633493"/>
            <a:ext cx="1203468" cy="8518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F9F6A00-BC2F-889A-7621-641EFB2198B3}"/>
              </a:ext>
            </a:extLst>
          </p:cNvPr>
          <p:cNvSpPr txBox="1"/>
          <p:nvPr/>
        </p:nvSpPr>
        <p:spPr>
          <a:xfrm>
            <a:off x="671693" y="2186876"/>
            <a:ext cx="1082543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WAPA/TSGT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04D5C468-3C25-35D2-DF6A-C5F2CF397F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287" y="1731920"/>
            <a:ext cx="415027" cy="40514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F596CFAE-F91C-723D-70E7-928A29CAE9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48870" y="1718067"/>
            <a:ext cx="492535" cy="44239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1BD2D9-FCBA-A327-D812-510EF50CB0A7}"/>
              </a:ext>
            </a:extLst>
          </p:cNvPr>
          <p:cNvSpPr/>
          <p:nvPr/>
        </p:nvSpPr>
        <p:spPr>
          <a:xfrm>
            <a:off x="399106" y="2515726"/>
            <a:ext cx="1694831" cy="447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8CB11A58-C759-909E-797D-DE311A1BA5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1822" y="2594257"/>
            <a:ext cx="1520515" cy="2721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E70849-31D3-0112-A077-12D93695FE13}"/>
              </a:ext>
            </a:extLst>
          </p:cNvPr>
          <p:cNvSpPr/>
          <p:nvPr/>
        </p:nvSpPr>
        <p:spPr>
          <a:xfrm>
            <a:off x="619431" y="1122651"/>
            <a:ext cx="1203468" cy="4797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0C5BE6D7-E413-2FFC-0DA3-E776D88104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0836" y="1157526"/>
            <a:ext cx="1092716" cy="4105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D2E58C0-1B5A-CD16-B940-FD49396ACE81}"/>
              </a:ext>
            </a:extLst>
          </p:cNvPr>
          <p:cNvSpPr/>
          <p:nvPr/>
        </p:nvSpPr>
        <p:spPr>
          <a:xfrm>
            <a:off x="399106" y="3495494"/>
            <a:ext cx="1694831" cy="447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DCC3BE90-00D0-9B2D-539C-862B98D05F1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2389" y="3550973"/>
            <a:ext cx="1494845" cy="3654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5974E91-E887-08C4-DC6D-071D2F99642A}"/>
              </a:ext>
            </a:extLst>
          </p:cNvPr>
          <p:cNvSpPr/>
          <p:nvPr/>
        </p:nvSpPr>
        <p:spPr>
          <a:xfrm>
            <a:off x="1385039" y="3005359"/>
            <a:ext cx="708898" cy="447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016E02F5-3504-2964-25FA-1DCD6CE55CDB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7027"/>
          <a:stretch>
            <a:fillRect/>
          </a:stretch>
        </p:blipFill>
        <p:spPr>
          <a:xfrm>
            <a:off x="1385040" y="3046180"/>
            <a:ext cx="675536" cy="3592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D0D04E-651C-9822-4250-9134B09A48C7}"/>
              </a:ext>
            </a:extLst>
          </p:cNvPr>
          <p:cNvSpPr/>
          <p:nvPr/>
        </p:nvSpPr>
        <p:spPr>
          <a:xfrm>
            <a:off x="392588" y="3005359"/>
            <a:ext cx="962677" cy="447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BC0A1F0A-59A9-F167-8ED7-134D4DDB43A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9106" y="3038756"/>
            <a:ext cx="933647" cy="40593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6AF3C8-98E4-C5AB-4863-28F5AE72AAE2}"/>
              </a:ext>
            </a:extLst>
          </p:cNvPr>
          <p:cNvSpPr/>
          <p:nvPr/>
        </p:nvSpPr>
        <p:spPr>
          <a:xfrm>
            <a:off x="10564862" y="1362512"/>
            <a:ext cx="955445" cy="843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8A69FE1-55FE-0ACB-EAE2-7A06A1EE2862}"/>
              </a:ext>
            </a:extLst>
          </p:cNvPr>
          <p:cNvGrpSpPr/>
          <p:nvPr/>
        </p:nvGrpSpPr>
        <p:grpSpPr>
          <a:xfrm>
            <a:off x="10761770" y="1404902"/>
            <a:ext cx="546048" cy="726329"/>
            <a:chOff x="11015993" y="2365809"/>
            <a:chExt cx="546048" cy="726329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1B1AC1DF-1CCE-AB0B-86FA-5A0E2EC9A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015993" y="2365809"/>
              <a:ext cx="546048" cy="482341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9065D85-D951-4AC0-E4D2-71D1D4F1D7BD}"/>
                </a:ext>
              </a:extLst>
            </p:cNvPr>
            <p:cNvSpPr txBox="1"/>
            <p:nvPr/>
          </p:nvSpPr>
          <p:spPr>
            <a:xfrm>
              <a:off x="11028324" y="2845917"/>
              <a:ext cx="525785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l"/>
              <a:r>
                <a:rPr lang="en-US" sz="1600" b="1" baseline="0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CAISO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81AFE7D-F0FA-EBE1-D942-8DD580D0D434}"/>
              </a:ext>
            </a:extLst>
          </p:cNvPr>
          <p:cNvSpPr/>
          <p:nvPr/>
        </p:nvSpPr>
        <p:spPr>
          <a:xfrm>
            <a:off x="10564862" y="3728210"/>
            <a:ext cx="955445" cy="843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DDAD6B4B-F3AA-EB8C-751B-A0FBF195AE5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639381" y="3855036"/>
            <a:ext cx="837517" cy="6152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2FE29DE-698E-E12D-66EE-B1F1F8B6FD4A}"/>
              </a:ext>
            </a:extLst>
          </p:cNvPr>
          <p:cNvSpPr/>
          <p:nvPr/>
        </p:nvSpPr>
        <p:spPr>
          <a:xfrm>
            <a:off x="10427261" y="2360978"/>
            <a:ext cx="1199231" cy="446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1043F30C-9E28-9D43-3ACE-FB707FF0A23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31760" y="2440648"/>
            <a:ext cx="1004413" cy="26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17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1000">
              <a:srgbClr val="FFFFFF">
                <a:alpha val="0"/>
              </a:srgbClr>
            </a:gs>
            <a:gs pos="15000">
              <a:schemeClr val="bg1">
                <a:lumMod val="100000"/>
                <a:alpha val="40000"/>
              </a:schemeClr>
            </a:gs>
          </a:gsLst>
          <a:lin ang="4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>
            <a:extLst>
              <a:ext uri="{FF2B5EF4-FFF2-40B4-BE49-F238E27FC236}">
                <a16:creationId xmlns:a16="http://schemas.microsoft.com/office/drawing/2014/main" id="{E3077182-7C90-A95D-1165-122E95EE30F3}"/>
              </a:ext>
            </a:extLst>
          </p:cNvPr>
          <p:cNvSpPr/>
          <p:nvPr/>
        </p:nvSpPr>
        <p:spPr>
          <a:xfrm>
            <a:off x="456527" y="1467315"/>
            <a:ext cx="8794992" cy="4964350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953EA4B-B219-F97E-9FB3-0AA8027296E9}"/>
              </a:ext>
            </a:extLst>
          </p:cNvPr>
          <p:cNvSpPr txBox="1"/>
          <p:nvPr/>
        </p:nvSpPr>
        <p:spPr>
          <a:xfrm>
            <a:off x="456527" y="426335"/>
            <a:ext cx="5413884" cy="589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860"/>
              </a:lnSpc>
            </a:pPr>
            <a:r>
              <a:rPr lang="en-US" sz="4000" dirty="0" err="1">
                <a:solidFill>
                  <a:srgbClr val="221E1F"/>
                </a:solidFill>
                <a:latin typeface="Franklin Gothic Medium" panose="020B0603020102020204" pitchFamily="34" charset="0"/>
              </a:rPr>
              <a:t>NavEnergy</a:t>
            </a: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 Hub Layout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AF6D42-668A-9BFF-595C-C72E27BD7784}"/>
              </a:ext>
            </a:extLst>
          </p:cNvPr>
          <p:cNvGrpSpPr/>
          <p:nvPr/>
        </p:nvGrpSpPr>
        <p:grpSpPr>
          <a:xfrm>
            <a:off x="9447623" y="2213243"/>
            <a:ext cx="2418442" cy="2704852"/>
            <a:chOff x="9215438" y="500064"/>
            <a:chExt cx="2418442" cy="2704852"/>
          </a:xfrm>
        </p:grpSpPr>
        <p:sp>
          <p:nvSpPr>
            <p:cNvPr id="19" name="Folded Corner 18">
              <a:extLst>
                <a:ext uri="{FF2B5EF4-FFF2-40B4-BE49-F238E27FC236}">
                  <a16:creationId xmlns:a16="http://schemas.microsoft.com/office/drawing/2014/main" id="{20CAFDA5-4645-B22D-DBD1-8B4109ADEF3F}"/>
                </a:ext>
              </a:extLst>
            </p:cNvPr>
            <p:cNvSpPr/>
            <p:nvPr/>
          </p:nvSpPr>
          <p:spPr>
            <a:xfrm>
              <a:off x="9215438" y="500064"/>
              <a:ext cx="2418442" cy="2704852"/>
            </a:xfrm>
            <a:prstGeom prst="foldedCorner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96802C1-E000-D10F-CBDB-D983C62E88D0}"/>
                </a:ext>
              </a:extLst>
            </p:cNvPr>
            <p:cNvSpPr txBox="1"/>
            <p:nvPr/>
          </p:nvSpPr>
          <p:spPr>
            <a:xfrm>
              <a:off x="9273661" y="613029"/>
              <a:ext cx="2360219" cy="230063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>
              <a:noFill/>
            </a:ln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EXISTING </a:t>
              </a:r>
              <a:r>
                <a:rPr lang="en-US" sz="1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PINFRASTRUCTURE</a:t>
              </a:r>
              <a:br>
                <a:rPr lang="en-US" sz="1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AND PROPOSED ENERGY ROJECTS</a:t>
              </a:r>
            </a:p>
            <a:p>
              <a:pPr lvl="0" algn="ctr"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Proposed Generation Projects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Proposed Transmission Projects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Proposed 345kV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Proposed 500kV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Existing 230kV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Existing 345kV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         Existing 500kV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White lines denote NTEC controlled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mine and plant lease areas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C64D33-5F60-3570-9194-FB1A1ADD95FE}"/>
                </a:ext>
              </a:extLst>
            </p:cNvPr>
            <p:cNvSpPr txBox="1"/>
            <p:nvPr/>
          </p:nvSpPr>
          <p:spPr>
            <a:xfrm>
              <a:off x="9432013" y="1175585"/>
              <a:ext cx="134591" cy="119736"/>
            </a:xfrm>
            <a:prstGeom prst="rect">
              <a:avLst/>
            </a:prstGeom>
            <a:solidFill>
              <a:srgbClr val="FF5000">
                <a:alpha val="50000"/>
              </a:srgbClr>
            </a:solidFill>
            <a:ln>
              <a:solidFill>
                <a:srgbClr val="555657"/>
              </a:solidFill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B8053A-CB0A-2113-4A54-334D098A7DDA}"/>
                </a:ext>
              </a:extLst>
            </p:cNvPr>
            <p:cNvSpPr txBox="1"/>
            <p:nvPr/>
          </p:nvSpPr>
          <p:spPr>
            <a:xfrm>
              <a:off x="9432013" y="1368443"/>
              <a:ext cx="134591" cy="119736"/>
            </a:xfrm>
            <a:prstGeom prst="rect">
              <a:avLst/>
            </a:prstGeom>
            <a:solidFill>
              <a:srgbClr val="1A1918"/>
            </a:solidFill>
            <a:ln>
              <a:solidFill>
                <a:srgbClr val="555657"/>
              </a:solidFill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920EC35-1DBE-1560-9432-CDBB4B5C12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2013" y="1995228"/>
              <a:ext cx="143736" cy="0"/>
            </a:xfrm>
            <a:prstGeom prst="line">
              <a:avLst/>
            </a:prstGeom>
            <a:ln w="25400">
              <a:solidFill>
                <a:srgbClr val="1D1A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E3BBCEB-2614-AF04-CFB0-DF6B4B32E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2013" y="2193808"/>
              <a:ext cx="148358" cy="0"/>
            </a:xfrm>
            <a:prstGeom prst="line">
              <a:avLst/>
            </a:prstGeom>
            <a:ln w="25400">
              <a:solidFill>
                <a:srgbClr val="3571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FD92CC8-0B28-41B7-F2B2-FF38E0B2DE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2013" y="2376877"/>
              <a:ext cx="143736" cy="0"/>
            </a:xfrm>
            <a:prstGeom prst="line">
              <a:avLst/>
            </a:prstGeom>
            <a:ln w="25400">
              <a:solidFill>
                <a:srgbClr val="BA5A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DA3D1EE-B719-F395-103C-7C5F0371DA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2013" y="1797100"/>
              <a:ext cx="143939" cy="0"/>
            </a:xfrm>
            <a:prstGeom prst="line">
              <a:avLst/>
            </a:prstGeom>
            <a:ln w="25400">
              <a:solidFill>
                <a:srgbClr val="E860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09ECCEC-9C1E-6FE6-C5E2-BA3342D928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2013" y="1608277"/>
              <a:ext cx="143939" cy="0"/>
            </a:xfrm>
            <a:prstGeom prst="line">
              <a:avLst/>
            </a:prstGeom>
            <a:ln w="25400">
              <a:solidFill>
                <a:srgbClr val="00B0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17CC0E3-CC7F-76E8-90EB-C901D5BA924F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6027048" y="5411855"/>
            <a:ext cx="888281" cy="174266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ADED316-258B-4B32-4E79-60E66B909A76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5741298" y="3018468"/>
            <a:ext cx="652341" cy="72803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4E22A41-2E5B-D45E-3098-2A767EC8C828}"/>
              </a:ext>
            </a:extLst>
          </p:cNvPr>
          <p:cNvCxnSpPr>
            <a:cxnSpLocks/>
          </p:cNvCxnSpPr>
          <p:nvPr/>
        </p:nvCxnSpPr>
        <p:spPr>
          <a:xfrm flipH="1">
            <a:off x="5741298" y="1894513"/>
            <a:ext cx="258388" cy="446546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B215F6F-87BE-4724-ACC1-F5DCEC47360E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3191938" y="2728860"/>
            <a:ext cx="1208612" cy="884664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6F86BE9-D83A-441A-995C-779320AA7D0C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4743882" y="2341059"/>
            <a:ext cx="2083268" cy="2048481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Content Placeholder 2">
            <a:extLst>
              <a:ext uri="{FF2B5EF4-FFF2-40B4-BE49-F238E27FC236}">
                <a16:creationId xmlns:a16="http://schemas.microsoft.com/office/drawing/2014/main" id="{9FAFF22C-AB79-3A39-FA4B-0E2D55DF2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3639" y="2592041"/>
            <a:ext cx="1463604" cy="852853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6FDA67F-409D-A3AD-41BF-1E611C942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329" y="5217324"/>
            <a:ext cx="1686319" cy="737593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E90EBDF-E131-1143-DF4E-D7E275504E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00" r="4955"/>
          <a:stretch>
            <a:fillRect/>
          </a:stretch>
        </p:blipFill>
        <p:spPr>
          <a:xfrm>
            <a:off x="1278499" y="2213243"/>
            <a:ext cx="1913439" cy="1031234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F00F7A8-E363-8645-9D66-EA98D68D2C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9686" y="1306040"/>
            <a:ext cx="1463604" cy="1140689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A76BA41-B292-CAFF-1633-885452E5EA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7150" y="3719727"/>
            <a:ext cx="1686319" cy="1339625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910A1FE-70C4-5E52-7DC9-C794F6A9D12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0363" t="3162" r="12515" b="96"/>
          <a:stretch>
            <a:fillRect/>
          </a:stretch>
        </p:blipFill>
        <p:spPr>
          <a:xfrm>
            <a:off x="1379873" y="4350721"/>
            <a:ext cx="2224756" cy="1088455"/>
          </a:xfrm>
          <a:prstGeom prst="rect">
            <a:avLst/>
          </a:prstGeom>
          <a:ln w="12700" cap="sq">
            <a:solidFill>
              <a:srgbClr val="FFFFFF"/>
            </a:solidFill>
            <a:prstDash val="solid"/>
            <a:miter lim="800000"/>
          </a:ln>
          <a:effectLst/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A2848DE-DEEB-9723-D0CD-F0E6179EA3C8}"/>
              </a:ext>
            </a:extLst>
          </p:cNvPr>
          <p:cNvCxnSpPr>
            <a:cxnSpLocks/>
            <a:stCxn id="64" idx="1"/>
          </p:cNvCxnSpPr>
          <p:nvPr/>
        </p:nvCxnSpPr>
        <p:spPr>
          <a:xfrm flipH="1">
            <a:off x="6099738" y="4389540"/>
            <a:ext cx="727412" cy="117868"/>
          </a:xfrm>
          <a:prstGeom prst="straightConnector1">
            <a:avLst/>
          </a:prstGeom>
          <a:ln w="38100">
            <a:solidFill>
              <a:srgbClr val="1A19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37FC9DF-A6AF-D5DA-0B3D-E6BB5DBC1CB4}"/>
              </a:ext>
            </a:extLst>
          </p:cNvPr>
          <p:cNvGrpSpPr/>
          <p:nvPr/>
        </p:nvGrpSpPr>
        <p:grpSpPr>
          <a:xfrm>
            <a:off x="9969764" y="1470690"/>
            <a:ext cx="1608487" cy="686070"/>
            <a:chOff x="9534525" y="731742"/>
            <a:chExt cx="1608487" cy="68607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34692A-0B3E-0097-B7D9-3107276E8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25680"/>
            <a:stretch>
              <a:fillRect/>
            </a:stretch>
          </p:blipFill>
          <p:spPr>
            <a:xfrm>
              <a:off x="9534525" y="731742"/>
              <a:ext cx="1215598" cy="42405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F69960-369B-F142-6DB5-0EA97A412EA9}"/>
                </a:ext>
              </a:extLst>
            </p:cNvPr>
            <p:cNvSpPr txBox="1"/>
            <p:nvPr/>
          </p:nvSpPr>
          <p:spPr>
            <a:xfrm>
              <a:off x="10225636" y="1063869"/>
              <a:ext cx="917376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b="1" dirty="0">
                  <a:solidFill>
                    <a:srgbClr val="1A1918"/>
                  </a:solidFill>
                  <a:latin typeface="Franklin Gothic Demi" panose="020B0603020102020204" pitchFamily="34" charset="0"/>
                </a:rPr>
                <a:t>HUB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341BDB2-61E2-17D6-802A-0812CA6F59D5}"/>
              </a:ext>
            </a:extLst>
          </p:cNvPr>
          <p:cNvSpPr/>
          <p:nvPr/>
        </p:nvSpPr>
        <p:spPr>
          <a:xfrm>
            <a:off x="5999686" y="2250119"/>
            <a:ext cx="1463604" cy="196609"/>
          </a:xfrm>
          <a:prstGeom prst="rect">
            <a:avLst/>
          </a:prstGeom>
          <a:solidFill>
            <a:srgbClr val="1A1918">
              <a:alpha val="5018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NEGP Peaking Gas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067EA8-D2EA-0D1A-98E9-6808005DFB6D}"/>
              </a:ext>
            </a:extLst>
          </p:cNvPr>
          <p:cNvSpPr/>
          <p:nvPr/>
        </p:nvSpPr>
        <p:spPr>
          <a:xfrm>
            <a:off x="1276842" y="3052918"/>
            <a:ext cx="1915096" cy="191558"/>
          </a:xfrm>
          <a:prstGeom prst="rect">
            <a:avLst/>
          </a:prstGeom>
          <a:solidFill>
            <a:srgbClr val="1A19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345 &amp; 500kV Switchyards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C15480-6276-7CB0-FDCB-928ADC8B93F8}"/>
              </a:ext>
            </a:extLst>
          </p:cNvPr>
          <p:cNvSpPr/>
          <p:nvPr/>
        </p:nvSpPr>
        <p:spPr>
          <a:xfrm>
            <a:off x="6393639" y="3255014"/>
            <a:ext cx="1463604" cy="191558"/>
          </a:xfrm>
          <a:prstGeom prst="rect">
            <a:avLst/>
          </a:prstGeom>
          <a:solidFill>
            <a:srgbClr val="1A19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Shandiin Solar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7D4A3D-9477-37F5-54A4-23EF8FFC89DF}"/>
              </a:ext>
            </a:extLst>
          </p:cNvPr>
          <p:cNvSpPr/>
          <p:nvPr/>
        </p:nvSpPr>
        <p:spPr>
          <a:xfrm>
            <a:off x="6827149" y="4873973"/>
            <a:ext cx="1686319" cy="191558"/>
          </a:xfrm>
          <a:prstGeom prst="rect">
            <a:avLst/>
          </a:prstGeom>
          <a:solidFill>
            <a:srgbClr val="1A19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New Coal Plant Locations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74753E-4C6A-A070-F92E-34C4CF97DB28}"/>
              </a:ext>
            </a:extLst>
          </p:cNvPr>
          <p:cNvSpPr/>
          <p:nvPr/>
        </p:nvSpPr>
        <p:spPr>
          <a:xfrm>
            <a:off x="6915329" y="5760178"/>
            <a:ext cx="1686319" cy="191558"/>
          </a:xfrm>
          <a:prstGeom prst="rect">
            <a:avLst/>
          </a:prstGeom>
          <a:solidFill>
            <a:srgbClr val="1A19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Combined Cycle Gas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3777AD-764D-1BD4-3CC9-9B2190706B03}"/>
              </a:ext>
            </a:extLst>
          </p:cNvPr>
          <p:cNvSpPr/>
          <p:nvPr/>
        </p:nvSpPr>
        <p:spPr>
          <a:xfrm>
            <a:off x="1379873" y="5116853"/>
            <a:ext cx="2224756" cy="322323"/>
          </a:xfrm>
          <a:prstGeom prst="rect">
            <a:avLst/>
          </a:prstGeom>
          <a:solidFill>
            <a:srgbClr val="1A19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ts val="1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Adjacent Land Available for</a:t>
            </a:r>
          </a:p>
          <a:p>
            <a:pPr marL="0" marR="0" lvl="0" indent="0" algn="ctr" defTabSz="914400" rtl="0" eaLnBrk="1" fontAlgn="auto" latinLnBrk="0" hangingPunct="1">
              <a:lnSpc>
                <a:spcPts val="1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Scalable Data Center Construction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ontent Placeholder 7">
            <a:extLst>
              <a:ext uri="{FF2B5EF4-FFF2-40B4-BE49-F238E27FC236}">
                <a16:creationId xmlns:a16="http://schemas.microsoft.com/office/drawing/2014/main" id="{CE057790-B20C-0C92-50EF-6C958537A8EA}"/>
              </a:ext>
            </a:extLst>
          </p:cNvPr>
          <p:cNvSpPr txBox="1">
            <a:spLocks/>
          </p:cNvSpPr>
          <p:nvPr/>
        </p:nvSpPr>
        <p:spPr>
          <a:xfrm>
            <a:off x="9352203" y="5018807"/>
            <a:ext cx="3149969" cy="3185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alibri" panose="020B0604020202020204" pitchFamily="34" charset="0"/>
              <a:buChar char="•"/>
              <a:defRPr sz="1800" kern="1200">
                <a:solidFill>
                  <a:srgbClr val="31261D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rgbClr val="31261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rgbClr val="31261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rgbClr val="31261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rgbClr val="31261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1A1918">
                    <a:alpha val="3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Company Proprietary and Confidential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C9620-40BF-2192-7084-54261D9C2B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44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DA7B4EA-F76A-9A6B-461C-4E38E3A51E06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98"/>
          <a:stretch>
            <a:fillRect/>
          </a:stretch>
        </p:blipFill>
        <p:spPr>
          <a:xfrm>
            <a:off x="-6699" y="365318"/>
            <a:ext cx="12191461" cy="5264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BA4001C-CE3F-78C2-A30B-5E46DA6440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2" t="2690" r="933"/>
          <a:stretch>
            <a:fillRect/>
          </a:stretch>
        </p:blipFill>
        <p:spPr>
          <a:xfrm>
            <a:off x="5082406" y="1387263"/>
            <a:ext cx="6779608" cy="2416508"/>
          </a:xfrm>
          <a:prstGeom prst="rect">
            <a:avLst/>
          </a:prstGeom>
        </p:spPr>
      </p:pic>
      <p:sp>
        <p:nvSpPr>
          <p:cNvPr id="5" name="Action Button: Custom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3731FD2-B2CE-E8AA-18D4-C3AFE2357BF0}"/>
              </a:ext>
            </a:extLst>
          </p:cNvPr>
          <p:cNvSpPr/>
          <p:nvPr/>
        </p:nvSpPr>
        <p:spPr>
          <a:xfrm>
            <a:off x="-1" y="4948512"/>
            <a:ext cx="2470069" cy="795647"/>
          </a:xfrm>
          <a:prstGeom prst="actionButtonBlank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784E360-8770-4325-BA28-9B543AC8C064}"/>
              </a:ext>
            </a:extLst>
          </p:cNvPr>
          <p:cNvSpPr/>
          <p:nvPr/>
        </p:nvSpPr>
        <p:spPr>
          <a:xfrm>
            <a:off x="2511631" y="4948512"/>
            <a:ext cx="2470069" cy="795647"/>
          </a:xfrm>
          <a:prstGeom prst="actionButtonBlank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nip Single Corner Rectangle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559711E-6D8E-54E4-EBA7-CE5209326007}"/>
              </a:ext>
            </a:extLst>
          </p:cNvPr>
          <p:cNvSpPr/>
          <p:nvPr/>
        </p:nvSpPr>
        <p:spPr>
          <a:xfrm>
            <a:off x="5034776" y="4948512"/>
            <a:ext cx="2470069" cy="795647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66107A-C84D-B04F-0994-04C3F4C074C3}"/>
              </a:ext>
            </a:extLst>
          </p:cNvPr>
          <p:cNvSpPr txBox="1"/>
          <p:nvPr/>
        </p:nvSpPr>
        <p:spPr>
          <a:xfrm>
            <a:off x="682116" y="1365553"/>
            <a:ext cx="4168744" cy="3318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9728" indent="-109728"/>
            <a:r>
              <a:rPr lang="en-US" sz="1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IT MATTERS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Clr>
                <a:schemeClr val="tx1"/>
              </a:buClr>
              <a:buFont typeface="System Font Regular"/>
              <a:buChar char="·"/>
            </a:pPr>
            <a:r>
              <a:rPr lang="en-US" sz="1300" b="1" dirty="0">
                <a:solidFill>
                  <a:srgbClr val="1A1918"/>
                </a:solidFill>
                <a:latin typeface="Calibri"/>
              </a:rPr>
              <a:t>Delivers </a:t>
            </a:r>
            <a:r>
              <a:rPr lang="en-US" sz="1300" b="1" dirty="0" err="1">
                <a:solidFill>
                  <a:srgbClr val="1A1918"/>
                </a:solidFill>
                <a:latin typeface="Calibri"/>
              </a:rPr>
              <a:t>NavEnergy’s</a:t>
            </a:r>
            <a:r>
              <a:rPr lang="en-US" sz="1300" b="1" dirty="0">
                <a:solidFill>
                  <a:srgbClr val="1A1918"/>
                </a:solidFill>
                <a:latin typeface="Calibri"/>
              </a:rPr>
              <a:t> </a:t>
            </a:r>
            <a:r>
              <a:rPr lang="en-US" sz="1300" dirty="0">
                <a:solidFill>
                  <a:srgbClr val="1A1918"/>
                </a:solidFill>
                <a:latin typeface="Calibri"/>
              </a:rPr>
              <a:t>Four Corners power to NGS/Navajo Substation near Page, AZ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Clr>
                <a:schemeClr val="tx1"/>
              </a:buClr>
              <a:buFont typeface="System Font Regular"/>
              <a:buChar char="·"/>
            </a:pPr>
            <a:r>
              <a:rPr lang="en-US" sz="1300" b="1" dirty="0">
                <a:solidFill>
                  <a:srgbClr val="1A1918"/>
                </a:solidFill>
                <a:latin typeface="Calibri"/>
              </a:rPr>
              <a:t>Provides electric service opportunities  </a:t>
            </a:r>
            <a:r>
              <a:rPr lang="en-US" sz="1300" dirty="0">
                <a:solidFill>
                  <a:srgbClr val="1A1918"/>
                </a:solidFill>
                <a:latin typeface="Calibri"/>
              </a:rPr>
              <a:t>to homes, businesses &amp; utilities along route through stepdown power transformation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Clr>
                <a:schemeClr val="tx1"/>
              </a:buClr>
              <a:buFont typeface="System Font Regular"/>
              <a:buChar char="·"/>
            </a:pPr>
            <a:r>
              <a:rPr lang="en-US" sz="1300" b="1" dirty="0">
                <a:solidFill>
                  <a:srgbClr val="1A1918"/>
                </a:solidFill>
                <a:latin typeface="Calibri"/>
              </a:rPr>
              <a:t>Unlocks new energy </a:t>
            </a:r>
            <a:r>
              <a:rPr lang="en-US" sz="1300" dirty="0">
                <a:solidFill>
                  <a:srgbClr val="1A1918"/>
                </a:solidFill>
                <a:latin typeface="Calibri"/>
              </a:rPr>
              <a:t>development through expanded interconnection access across the Navajo Nation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Clr>
                <a:schemeClr val="tx1"/>
              </a:buClr>
              <a:buFont typeface="System Font Regular"/>
              <a:buChar char="·"/>
            </a:pPr>
            <a:r>
              <a:rPr lang="en-US" sz="1300" b="1" dirty="0">
                <a:solidFill>
                  <a:srgbClr val="1A1918"/>
                </a:solidFill>
                <a:latin typeface="Calibri"/>
              </a:rPr>
              <a:t>Utilization of Navajo Nation Transmission Service Rights </a:t>
            </a:r>
            <a:br>
              <a:rPr lang="en-US" sz="1300" b="1" dirty="0">
                <a:solidFill>
                  <a:srgbClr val="1A1918"/>
                </a:solidFill>
                <a:latin typeface="Calibri"/>
              </a:rPr>
            </a:br>
            <a:r>
              <a:rPr lang="en-US" sz="1300" b="1" dirty="0">
                <a:solidFill>
                  <a:srgbClr val="1A1918"/>
                </a:solidFill>
                <a:latin typeface="Calibri"/>
              </a:rPr>
              <a:t>at NGS </a:t>
            </a:r>
            <a:r>
              <a:rPr lang="en-US" sz="1300" dirty="0">
                <a:solidFill>
                  <a:srgbClr val="1A1918"/>
                </a:solidFill>
                <a:latin typeface="Calibri"/>
              </a:rPr>
              <a:t>through incremental customer purchases of delivered generation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388B09-858A-3C9D-2BA5-99BA891DD3CA}"/>
              </a:ext>
            </a:extLst>
          </p:cNvPr>
          <p:cNvSpPr txBox="1"/>
          <p:nvPr/>
        </p:nvSpPr>
        <p:spPr>
          <a:xfrm>
            <a:off x="278355" y="5052514"/>
            <a:ext cx="218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DETAILS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miles of 500 kV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60BB1E-5421-1C54-9238-BF60470851C4}"/>
              </a:ext>
            </a:extLst>
          </p:cNvPr>
          <p:cNvSpPr txBox="1"/>
          <p:nvPr/>
        </p:nvSpPr>
        <p:spPr>
          <a:xfrm>
            <a:off x="2700920" y="5052514"/>
            <a:ext cx="2049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 IN-SERVICE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2032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BE1CEE-5675-D5E1-B6CF-4669599F2DFA}"/>
              </a:ext>
            </a:extLst>
          </p:cNvPr>
          <p:cNvSpPr txBox="1"/>
          <p:nvPr/>
        </p:nvSpPr>
        <p:spPr>
          <a:xfrm>
            <a:off x="5224427" y="5052514"/>
            <a:ext cx="2173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CONNECTS      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Corners to NGS Area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DEC786-72FB-2477-E707-857DA20328AF}"/>
              </a:ext>
            </a:extLst>
          </p:cNvPr>
          <p:cNvSpPr txBox="1"/>
          <p:nvPr/>
        </p:nvSpPr>
        <p:spPr>
          <a:xfrm>
            <a:off x="682115" y="5927811"/>
            <a:ext cx="9460831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NAVAJO OPPORTUNITY</a:t>
            </a:r>
          </a:p>
          <a:p>
            <a:r>
              <a:rPr lang="en-US" sz="13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Brings power to the Western Navajo Nation to support economic development opportunities.</a:t>
            </a:r>
          </a:p>
        </p:txBody>
      </p:sp>
      <p:sp>
        <p:nvSpPr>
          <p:cNvPr id="17" name="Folded Corner 16">
            <a:extLst>
              <a:ext uri="{FF2B5EF4-FFF2-40B4-BE49-F238E27FC236}">
                <a16:creationId xmlns:a16="http://schemas.microsoft.com/office/drawing/2014/main" id="{9649B509-4423-7FED-F548-80FB1F18F8DA}"/>
              </a:ext>
            </a:extLst>
          </p:cNvPr>
          <p:cNvSpPr/>
          <p:nvPr/>
        </p:nvSpPr>
        <p:spPr>
          <a:xfrm>
            <a:off x="8096218" y="3406344"/>
            <a:ext cx="3168302" cy="1932562"/>
          </a:xfrm>
          <a:prstGeom prst="folded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FBE2B2-90EC-3D4F-0D2A-E5DC0B2C4CC3}"/>
              </a:ext>
            </a:extLst>
          </p:cNvPr>
          <p:cNvSpPr txBox="1"/>
          <p:nvPr/>
        </p:nvSpPr>
        <p:spPr>
          <a:xfrm>
            <a:off x="8286200" y="3676501"/>
            <a:ext cx="2889052" cy="125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NAVENERGY TO THE GRID</a:t>
            </a:r>
          </a:p>
          <a:p>
            <a:pPr>
              <a:spcBef>
                <a:spcPts val="600"/>
              </a:spcBef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Navajo-owned backbone transmission line that carries Navajo-generated power to regional markets – and brings reliable electricity home to the Western Navajo Nation.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3898F4-A6CA-03BF-96B4-A1AD45EF0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FA96BE-06B1-8C6B-CBF0-FAC088F7B4C5}"/>
              </a:ext>
            </a:extLst>
          </p:cNvPr>
          <p:cNvSpPr txBox="1"/>
          <p:nvPr/>
        </p:nvSpPr>
        <p:spPr>
          <a:xfrm>
            <a:off x="682116" y="683616"/>
            <a:ext cx="9384522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solidFill>
                  <a:srgbClr val="1A1918"/>
                </a:solidFill>
                <a:latin typeface="Franklin Gothic Medium" panose="020B0603020102020204" pitchFamily="34" charset="0"/>
              </a:rPr>
              <a:t>Transmission Expansion Vision</a:t>
            </a:r>
            <a:endParaRPr lang="en-US" sz="4000" dirty="0">
              <a:solidFill>
                <a:srgbClr val="221E1F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974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FDBD8A-B716-5CBB-7314-FC709D38B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E3F8564-DE60-BAD3-71AC-BBB71CD5E184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98"/>
          <a:stretch>
            <a:fillRect/>
          </a:stretch>
        </p:blipFill>
        <p:spPr>
          <a:xfrm>
            <a:off x="-6699" y="365318"/>
            <a:ext cx="12191461" cy="5264577"/>
          </a:xfrm>
          <a:prstGeom prst="rect">
            <a:avLst/>
          </a:prstGeom>
        </p:spPr>
      </p:pic>
      <p:sp>
        <p:nvSpPr>
          <p:cNvPr id="5" name="Action Button: Custom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3337B24-2899-D962-99A4-59EC724BA4BC}"/>
              </a:ext>
            </a:extLst>
          </p:cNvPr>
          <p:cNvSpPr/>
          <p:nvPr/>
        </p:nvSpPr>
        <p:spPr>
          <a:xfrm>
            <a:off x="0" y="4708566"/>
            <a:ext cx="2086718" cy="795647"/>
          </a:xfrm>
          <a:prstGeom prst="actionButtonBlank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29A9845-1D27-52BD-1FA7-ECD26AEF5FBD}"/>
              </a:ext>
            </a:extLst>
          </p:cNvPr>
          <p:cNvSpPr/>
          <p:nvPr/>
        </p:nvSpPr>
        <p:spPr>
          <a:xfrm>
            <a:off x="2135457" y="4708566"/>
            <a:ext cx="2470069" cy="795647"/>
          </a:xfrm>
          <a:prstGeom prst="actionButtonBlank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nip Single Corner Rectangle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1548D9F-7854-CF27-7102-CDA298D7AD1C}"/>
              </a:ext>
            </a:extLst>
          </p:cNvPr>
          <p:cNvSpPr/>
          <p:nvPr/>
        </p:nvSpPr>
        <p:spPr>
          <a:xfrm>
            <a:off x="4647566" y="4708566"/>
            <a:ext cx="3334427" cy="795647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CBF94B-BC69-BD50-6A33-78AD207322F0}"/>
              </a:ext>
            </a:extLst>
          </p:cNvPr>
          <p:cNvSpPr txBox="1"/>
          <p:nvPr/>
        </p:nvSpPr>
        <p:spPr>
          <a:xfrm>
            <a:off x="668047" y="1505103"/>
            <a:ext cx="7062149" cy="31752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9728" indent="-109728"/>
            <a:r>
              <a:rPr lang="en-US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IT MATTERS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Keeps Navajo Mine operational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while meeting environmental goals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Continues the long-term economic benefits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the Navajo Nation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Deploys new coal technologies 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leverage Navajo Nation’s abundant coal resources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 is to capture ~ 95% of CO₂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Power Plant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Supports American energy 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dominance and independence</a:t>
            </a:r>
          </a:p>
          <a:p>
            <a:pPr marL="109728" indent="-109728">
              <a:lnSpc>
                <a:spcPct val="150000"/>
              </a:lnSpc>
              <a:spcBef>
                <a:spcPts val="200"/>
              </a:spcBef>
              <a:buFont typeface="System Font Regular"/>
              <a:buChar char="·"/>
            </a:pPr>
            <a:r>
              <a:rPr lang="en-US" sz="1600" b="1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affordable energy </a:t>
            </a:r>
            <a:r>
              <a:rPr lang="en-US" sz="1600" dirty="0">
                <a:solidFill>
                  <a:srgbClr val="1A1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region</a:t>
            </a:r>
          </a:p>
          <a:p>
            <a:pPr marL="109728" indent="-109728">
              <a:spcBef>
                <a:spcPts val="200"/>
              </a:spcBef>
              <a:spcAft>
                <a:spcPts val="600"/>
              </a:spcAft>
              <a:buFont typeface="System Font Regular"/>
              <a:buChar char="·"/>
            </a:pPr>
            <a:endParaRPr lang="en-US" sz="1300" b="1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-109728">
              <a:spcBef>
                <a:spcPts val="200"/>
              </a:spcBef>
              <a:buFont typeface="System Font Regular"/>
              <a:buChar char="·"/>
            </a:pPr>
            <a:endParaRPr lang="en-US" sz="1300" dirty="0">
              <a:solidFill>
                <a:srgbClr val="1A191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6C8E5A-A559-5C1F-ACE6-90F287F68F5A}"/>
              </a:ext>
            </a:extLst>
          </p:cNvPr>
          <p:cNvSpPr txBox="1"/>
          <p:nvPr/>
        </p:nvSpPr>
        <p:spPr>
          <a:xfrm>
            <a:off x="278356" y="4812568"/>
            <a:ext cx="1655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US" sz="1600" b="1" baseline="-25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CAPTURED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~95%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5A42CA-52CE-C2EC-2737-F35A2FCE4660}"/>
              </a:ext>
            </a:extLst>
          </p:cNvPr>
          <p:cNvSpPr txBox="1"/>
          <p:nvPr/>
        </p:nvSpPr>
        <p:spPr>
          <a:xfrm>
            <a:off x="2324746" y="4812568"/>
            <a:ext cx="2049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 IN-SERVICE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~2030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0F0970-7EFD-8950-D810-8D27E92733C9}"/>
              </a:ext>
            </a:extLst>
          </p:cNvPr>
          <p:cNvSpPr txBox="1"/>
          <p:nvPr/>
        </p:nvSpPr>
        <p:spPr>
          <a:xfrm>
            <a:off x="4837216" y="4812568"/>
            <a:ext cx="30446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SUPPORTS</a:t>
            </a:r>
          </a:p>
          <a:p>
            <a:r>
              <a:rPr lang="en-US" sz="14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Continuing Operation of Navajo Mines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55A852-E30E-8213-3356-D394F134A0C3}"/>
              </a:ext>
            </a:extLst>
          </p:cNvPr>
          <p:cNvSpPr txBox="1"/>
          <p:nvPr/>
        </p:nvSpPr>
        <p:spPr>
          <a:xfrm>
            <a:off x="682116" y="5927811"/>
            <a:ext cx="9460831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NAVAJO OPPORTUNITY</a:t>
            </a:r>
          </a:p>
          <a:p>
            <a:r>
              <a:rPr lang="en-US" sz="13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Construction &amp; skilled-trade jobs </a:t>
            </a:r>
            <a:r>
              <a:rPr lang="en-US" sz="1300" dirty="0">
                <a:solidFill>
                  <a:srgbClr val="E0E0E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13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Long-term plant operations careers </a:t>
            </a:r>
            <a:r>
              <a:rPr lang="en-US" sz="1300" dirty="0">
                <a:solidFill>
                  <a:srgbClr val="E0E0E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1300" dirty="0">
                <a:solidFill>
                  <a:srgbClr val="221E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Contracting &amp; procurement for Navajo-owned businesses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39AA11-CD01-8AC9-0942-CFDED64C1091}"/>
              </a:ext>
            </a:extLst>
          </p:cNvPr>
          <p:cNvSpPr txBox="1"/>
          <p:nvPr/>
        </p:nvSpPr>
        <p:spPr>
          <a:xfrm>
            <a:off x="682116" y="683616"/>
            <a:ext cx="9384522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solidFill>
                  <a:srgbClr val="1A1918"/>
                </a:solidFill>
                <a:latin typeface="Franklin Gothic Medium" panose="020B0603020102020204" pitchFamily="34" charset="0"/>
              </a:rPr>
              <a:t>Exploring </a:t>
            </a:r>
            <a:r>
              <a:rPr lang="en-US" sz="4000" dirty="0">
                <a:solidFill>
                  <a:srgbClr val="221E1F"/>
                </a:solidFill>
                <a:latin typeface="Franklin Gothic Medium" panose="020B0603020102020204" pitchFamily="34" charset="0"/>
              </a:rPr>
              <a:t>New Clean Coal</a:t>
            </a:r>
          </a:p>
        </p:txBody>
      </p:sp>
      <p:sp>
        <p:nvSpPr>
          <p:cNvPr id="17" name="Snip Diagonal Corner Rectangle 16">
            <a:extLst>
              <a:ext uri="{FF2B5EF4-FFF2-40B4-BE49-F238E27FC236}">
                <a16:creationId xmlns:a16="http://schemas.microsoft.com/office/drawing/2014/main" id="{74C01CB1-06C6-B458-DF28-3AAA6C0B280C}"/>
              </a:ext>
            </a:extLst>
          </p:cNvPr>
          <p:cNvSpPr/>
          <p:nvPr/>
        </p:nvSpPr>
        <p:spPr>
          <a:xfrm>
            <a:off x="7986032" y="636631"/>
            <a:ext cx="3597424" cy="3597424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FC26EB-A303-B497-CE59-7DD0708AA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69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E6BAD-D74E-DDA8-D20A-206403B5A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4A483F0-9111-7799-203A-F9A187D155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98"/>
          <a:stretch>
            <a:fillRect/>
          </a:stretch>
        </p:blipFill>
        <p:spPr>
          <a:xfrm>
            <a:off x="-6699" y="365318"/>
            <a:ext cx="12191461" cy="52645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A36E26-F7F3-EB28-5663-8491F1FCC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797" y="5873169"/>
            <a:ext cx="1567640" cy="73583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389F58B-3F80-7C4B-F37E-9D90386625B4}"/>
              </a:ext>
            </a:extLst>
          </p:cNvPr>
          <p:cNvGrpSpPr/>
          <p:nvPr/>
        </p:nvGrpSpPr>
        <p:grpSpPr>
          <a:xfrm>
            <a:off x="1183761" y="1514875"/>
            <a:ext cx="4565398" cy="553998"/>
            <a:chOff x="1183761" y="1377799"/>
            <a:chExt cx="4565398" cy="553998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2FACAA0B-C261-AC7F-AED2-64F9C527E205}"/>
                </a:ext>
              </a:extLst>
            </p:cNvPr>
            <p:cNvSpPr/>
            <p:nvPr/>
          </p:nvSpPr>
          <p:spPr>
            <a:xfrm>
              <a:off x="1183761" y="1440934"/>
              <a:ext cx="548640" cy="411514"/>
            </a:xfrm>
            <a:prstGeom prst="rightArrow">
              <a:avLst/>
            </a:prstGeom>
            <a:solidFill>
              <a:schemeClr val="bg2"/>
            </a:solidFill>
            <a:ln w="41275" cap="sq" cmpd="sng"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605481"/>
                        <a:gd name="csY0" fmla="*/ 74978 h 299911"/>
                        <a:gd name="csX1" fmla="*/ 455526 w 605481"/>
                        <a:gd name="csY1" fmla="*/ 74978 h 299911"/>
                        <a:gd name="csX2" fmla="*/ 455526 w 605481"/>
                        <a:gd name="csY2" fmla="*/ 0 h 299911"/>
                        <a:gd name="csX3" fmla="*/ 605481 w 605481"/>
                        <a:gd name="csY3" fmla="*/ 149956 h 299911"/>
                        <a:gd name="csX4" fmla="*/ 455526 w 605481"/>
                        <a:gd name="csY4" fmla="*/ 299911 h 299911"/>
                        <a:gd name="csX5" fmla="*/ 455526 w 605481"/>
                        <a:gd name="csY5" fmla="*/ 224933 h 299911"/>
                        <a:gd name="csX6" fmla="*/ 0 w 605481"/>
                        <a:gd name="csY6" fmla="*/ 224933 h 299911"/>
                        <a:gd name="csX7" fmla="*/ 0 w 605481"/>
                        <a:gd name="csY7" fmla="*/ 74978 h 2999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605481" h="299911" fill="none" extrusionOk="0">
                          <a:moveTo>
                            <a:pt x="0" y="74978"/>
                          </a:moveTo>
                          <a:cubicBezTo>
                            <a:pt x="136225" y="65283"/>
                            <a:pt x="233840" y="69899"/>
                            <a:pt x="455526" y="74978"/>
                          </a:cubicBezTo>
                          <a:cubicBezTo>
                            <a:pt x="452585" y="52020"/>
                            <a:pt x="454556" y="32061"/>
                            <a:pt x="455526" y="0"/>
                          </a:cubicBezTo>
                          <a:cubicBezTo>
                            <a:pt x="527529" y="68892"/>
                            <a:pt x="547420" y="93587"/>
                            <a:pt x="605481" y="149956"/>
                          </a:cubicBezTo>
                          <a:cubicBezTo>
                            <a:pt x="537915" y="208679"/>
                            <a:pt x="524900" y="245072"/>
                            <a:pt x="455526" y="299911"/>
                          </a:cubicBezTo>
                          <a:cubicBezTo>
                            <a:pt x="455040" y="277456"/>
                            <a:pt x="457676" y="248811"/>
                            <a:pt x="455526" y="224933"/>
                          </a:cubicBezTo>
                          <a:cubicBezTo>
                            <a:pt x="267309" y="237945"/>
                            <a:pt x="111339" y="228798"/>
                            <a:pt x="0" y="224933"/>
                          </a:cubicBezTo>
                          <a:cubicBezTo>
                            <a:pt x="-6097" y="157899"/>
                            <a:pt x="7400" y="131033"/>
                            <a:pt x="0" y="74978"/>
                          </a:cubicBezTo>
                          <a:close/>
                        </a:path>
                        <a:path w="605481" h="299911" stroke="0" extrusionOk="0">
                          <a:moveTo>
                            <a:pt x="0" y="74978"/>
                          </a:moveTo>
                          <a:cubicBezTo>
                            <a:pt x="144906" y="56230"/>
                            <a:pt x="260265" y="94294"/>
                            <a:pt x="455526" y="74978"/>
                          </a:cubicBezTo>
                          <a:cubicBezTo>
                            <a:pt x="452022" y="59582"/>
                            <a:pt x="453818" y="15308"/>
                            <a:pt x="455526" y="0"/>
                          </a:cubicBezTo>
                          <a:cubicBezTo>
                            <a:pt x="516988" y="71351"/>
                            <a:pt x="530177" y="77231"/>
                            <a:pt x="605481" y="149956"/>
                          </a:cubicBezTo>
                          <a:cubicBezTo>
                            <a:pt x="528229" y="221276"/>
                            <a:pt x="499455" y="250299"/>
                            <a:pt x="455526" y="299911"/>
                          </a:cubicBezTo>
                          <a:cubicBezTo>
                            <a:pt x="456132" y="271914"/>
                            <a:pt x="456505" y="246890"/>
                            <a:pt x="455526" y="224933"/>
                          </a:cubicBezTo>
                          <a:cubicBezTo>
                            <a:pt x="344705" y="215700"/>
                            <a:pt x="142161" y="240292"/>
                            <a:pt x="0" y="224933"/>
                          </a:cubicBezTo>
                          <a:cubicBezTo>
                            <a:pt x="2824" y="173064"/>
                            <a:pt x="-4189" y="118528"/>
                            <a:pt x="0" y="7497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A4495C-835D-EC64-309C-ACF3BE6904FD}"/>
                </a:ext>
              </a:extLst>
            </p:cNvPr>
            <p:cNvSpPr txBox="1"/>
            <p:nvPr/>
          </p:nvSpPr>
          <p:spPr>
            <a:xfrm>
              <a:off x="1877571" y="1377799"/>
              <a:ext cx="387158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Guarantee long-term affordable energy </a:t>
              </a: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that directly benefits our communities?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6D957F-DFEC-A4CB-ABC4-E4B896BA1A2B}"/>
              </a:ext>
            </a:extLst>
          </p:cNvPr>
          <p:cNvGrpSpPr/>
          <p:nvPr/>
        </p:nvGrpSpPr>
        <p:grpSpPr>
          <a:xfrm>
            <a:off x="1183761" y="2374569"/>
            <a:ext cx="4565398" cy="553998"/>
            <a:chOff x="1183761" y="2237493"/>
            <a:chExt cx="4565398" cy="553998"/>
          </a:xfrm>
        </p:grpSpPr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106D31EF-D609-7603-2F89-77C5AAF47A9D}"/>
                </a:ext>
              </a:extLst>
            </p:cNvPr>
            <p:cNvSpPr/>
            <p:nvPr/>
          </p:nvSpPr>
          <p:spPr>
            <a:xfrm>
              <a:off x="1183761" y="2300628"/>
              <a:ext cx="548640" cy="411514"/>
            </a:xfrm>
            <a:prstGeom prst="rightArrow">
              <a:avLst/>
            </a:prstGeom>
            <a:solidFill>
              <a:schemeClr val="bg2"/>
            </a:solidFill>
            <a:ln w="41275" cap="sq" cmpd="sng"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605481"/>
                        <a:gd name="csY0" fmla="*/ 74978 h 299911"/>
                        <a:gd name="csX1" fmla="*/ 455526 w 605481"/>
                        <a:gd name="csY1" fmla="*/ 74978 h 299911"/>
                        <a:gd name="csX2" fmla="*/ 455526 w 605481"/>
                        <a:gd name="csY2" fmla="*/ 0 h 299911"/>
                        <a:gd name="csX3" fmla="*/ 605481 w 605481"/>
                        <a:gd name="csY3" fmla="*/ 149956 h 299911"/>
                        <a:gd name="csX4" fmla="*/ 455526 w 605481"/>
                        <a:gd name="csY4" fmla="*/ 299911 h 299911"/>
                        <a:gd name="csX5" fmla="*/ 455526 w 605481"/>
                        <a:gd name="csY5" fmla="*/ 224933 h 299911"/>
                        <a:gd name="csX6" fmla="*/ 0 w 605481"/>
                        <a:gd name="csY6" fmla="*/ 224933 h 299911"/>
                        <a:gd name="csX7" fmla="*/ 0 w 605481"/>
                        <a:gd name="csY7" fmla="*/ 74978 h 2999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605481" h="299911" fill="none" extrusionOk="0">
                          <a:moveTo>
                            <a:pt x="0" y="74978"/>
                          </a:moveTo>
                          <a:cubicBezTo>
                            <a:pt x="136225" y="65283"/>
                            <a:pt x="233840" y="69899"/>
                            <a:pt x="455526" y="74978"/>
                          </a:cubicBezTo>
                          <a:cubicBezTo>
                            <a:pt x="452585" y="52020"/>
                            <a:pt x="454556" y="32061"/>
                            <a:pt x="455526" y="0"/>
                          </a:cubicBezTo>
                          <a:cubicBezTo>
                            <a:pt x="527529" y="68892"/>
                            <a:pt x="547420" y="93587"/>
                            <a:pt x="605481" y="149956"/>
                          </a:cubicBezTo>
                          <a:cubicBezTo>
                            <a:pt x="537915" y="208679"/>
                            <a:pt x="524900" y="245072"/>
                            <a:pt x="455526" y="299911"/>
                          </a:cubicBezTo>
                          <a:cubicBezTo>
                            <a:pt x="455040" y="277456"/>
                            <a:pt x="457676" y="248811"/>
                            <a:pt x="455526" y="224933"/>
                          </a:cubicBezTo>
                          <a:cubicBezTo>
                            <a:pt x="267309" y="237945"/>
                            <a:pt x="111339" y="228798"/>
                            <a:pt x="0" y="224933"/>
                          </a:cubicBezTo>
                          <a:cubicBezTo>
                            <a:pt x="-6097" y="157899"/>
                            <a:pt x="7400" y="131033"/>
                            <a:pt x="0" y="74978"/>
                          </a:cubicBezTo>
                          <a:close/>
                        </a:path>
                        <a:path w="605481" h="299911" stroke="0" extrusionOk="0">
                          <a:moveTo>
                            <a:pt x="0" y="74978"/>
                          </a:moveTo>
                          <a:cubicBezTo>
                            <a:pt x="144906" y="56230"/>
                            <a:pt x="260265" y="94294"/>
                            <a:pt x="455526" y="74978"/>
                          </a:cubicBezTo>
                          <a:cubicBezTo>
                            <a:pt x="452022" y="59582"/>
                            <a:pt x="453818" y="15308"/>
                            <a:pt x="455526" y="0"/>
                          </a:cubicBezTo>
                          <a:cubicBezTo>
                            <a:pt x="516988" y="71351"/>
                            <a:pt x="530177" y="77231"/>
                            <a:pt x="605481" y="149956"/>
                          </a:cubicBezTo>
                          <a:cubicBezTo>
                            <a:pt x="528229" y="221276"/>
                            <a:pt x="499455" y="250299"/>
                            <a:pt x="455526" y="299911"/>
                          </a:cubicBezTo>
                          <a:cubicBezTo>
                            <a:pt x="456132" y="271914"/>
                            <a:pt x="456505" y="246890"/>
                            <a:pt x="455526" y="224933"/>
                          </a:cubicBezTo>
                          <a:cubicBezTo>
                            <a:pt x="344705" y="215700"/>
                            <a:pt x="142161" y="240292"/>
                            <a:pt x="0" y="224933"/>
                          </a:cubicBezTo>
                          <a:cubicBezTo>
                            <a:pt x="2824" y="173064"/>
                            <a:pt x="-4189" y="118528"/>
                            <a:pt x="0" y="7497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FF10550-3980-501B-4E1F-7249909558E9}"/>
                </a:ext>
              </a:extLst>
            </p:cNvPr>
            <p:cNvSpPr txBox="1"/>
            <p:nvPr/>
          </p:nvSpPr>
          <p:spPr>
            <a:xfrm>
              <a:off x="1877571" y="2237493"/>
              <a:ext cx="387158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Say “YES” to Data Centers </a:t>
              </a: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 development projects in our states?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93A8ED-A9DA-F351-1874-F16BE511D0B4}"/>
              </a:ext>
            </a:extLst>
          </p:cNvPr>
          <p:cNvGrpSpPr/>
          <p:nvPr/>
        </p:nvGrpSpPr>
        <p:grpSpPr>
          <a:xfrm>
            <a:off x="1183761" y="3291123"/>
            <a:ext cx="4817646" cy="553998"/>
            <a:chOff x="1183761" y="3154047"/>
            <a:chExt cx="4817646" cy="553998"/>
          </a:xfrm>
        </p:grpSpPr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92055E8A-6359-2780-06FC-008831E9AC7A}"/>
                </a:ext>
              </a:extLst>
            </p:cNvPr>
            <p:cNvSpPr/>
            <p:nvPr/>
          </p:nvSpPr>
          <p:spPr>
            <a:xfrm>
              <a:off x="1183761" y="3217182"/>
              <a:ext cx="548640" cy="411514"/>
            </a:xfrm>
            <a:prstGeom prst="rightArrow">
              <a:avLst/>
            </a:prstGeom>
            <a:solidFill>
              <a:schemeClr val="bg2"/>
            </a:solidFill>
            <a:ln w="41275" cap="sq" cmpd="sng"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605481"/>
                        <a:gd name="csY0" fmla="*/ 74978 h 299911"/>
                        <a:gd name="csX1" fmla="*/ 455526 w 605481"/>
                        <a:gd name="csY1" fmla="*/ 74978 h 299911"/>
                        <a:gd name="csX2" fmla="*/ 455526 w 605481"/>
                        <a:gd name="csY2" fmla="*/ 0 h 299911"/>
                        <a:gd name="csX3" fmla="*/ 605481 w 605481"/>
                        <a:gd name="csY3" fmla="*/ 149956 h 299911"/>
                        <a:gd name="csX4" fmla="*/ 455526 w 605481"/>
                        <a:gd name="csY4" fmla="*/ 299911 h 299911"/>
                        <a:gd name="csX5" fmla="*/ 455526 w 605481"/>
                        <a:gd name="csY5" fmla="*/ 224933 h 299911"/>
                        <a:gd name="csX6" fmla="*/ 0 w 605481"/>
                        <a:gd name="csY6" fmla="*/ 224933 h 299911"/>
                        <a:gd name="csX7" fmla="*/ 0 w 605481"/>
                        <a:gd name="csY7" fmla="*/ 74978 h 2999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605481" h="299911" fill="none" extrusionOk="0">
                          <a:moveTo>
                            <a:pt x="0" y="74978"/>
                          </a:moveTo>
                          <a:cubicBezTo>
                            <a:pt x="136225" y="65283"/>
                            <a:pt x="233840" y="69899"/>
                            <a:pt x="455526" y="74978"/>
                          </a:cubicBezTo>
                          <a:cubicBezTo>
                            <a:pt x="452585" y="52020"/>
                            <a:pt x="454556" y="32061"/>
                            <a:pt x="455526" y="0"/>
                          </a:cubicBezTo>
                          <a:cubicBezTo>
                            <a:pt x="527529" y="68892"/>
                            <a:pt x="547420" y="93587"/>
                            <a:pt x="605481" y="149956"/>
                          </a:cubicBezTo>
                          <a:cubicBezTo>
                            <a:pt x="537915" y="208679"/>
                            <a:pt x="524900" y="245072"/>
                            <a:pt x="455526" y="299911"/>
                          </a:cubicBezTo>
                          <a:cubicBezTo>
                            <a:pt x="455040" y="277456"/>
                            <a:pt x="457676" y="248811"/>
                            <a:pt x="455526" y="224933"/>
                          </a:cubicBezTo>
                          <a:cubicBezTo>
                            <a:pt x="267309" y="237945"/>
                            <a:pt x="111339" y="228798"/>
                            <a:pt x="0" y="224933"/>
                          </a:cubicBezTo>
                          <a:cubicBezTo>
                            <a:pt x="-6097" y="157899"/>
                            <a:pt x="7400" y="131033"/>
                            <a:pt x="0" y="74978"/>
                          </a:cubicBezTo>
                          <a:close/>
                        </a:path>
                        <a:path w="605481" h="299911" stroke="0" extrusionOk="0">
                          <a:moveTo>
                            <a:pt x="0" y="74978"/>
                          </a:moveTo>
                          <a:cubicBezTo>
                            <a:pt x="144906" y="56230"/>
                            <a:pt x="260265" y="94294"/>
                            <a:pt x="455526" y="74978"/>
                          </a:cubicBezTo>
                          <a:cubicBezTo>
                            <a:pt x="452022" y="59582"/>
                            <a:pt x="453818" y="15308"/>
                            <a:pt x="455526" y="0"/>
                          </a:cubicBezTo>
                          <a:cubicBezTo>
                            <a:pt x="516988" y="71351"/>
                            <a:pt x="530177" y="77231"/>
                            <a:pt x="605481" y="149956"/>
                          </a:cubicBezTo>
                          <a:cubicBezTo>
                            <a:pt x="528229" y="221276"/>
                            <a:pt x="499455" y="250299"/>
                            <a:pt x="455526" y="299911"/>
                          </a:cubicBezTo>
                          <a:cubicBezTo>
                            <a:pt x="456132" y="271914"/>
                            <a:pt x="456505" y="246890"/>
                            <a:pt x="455526" y="224933"/>
                          </a:cubicBezTo>
                          <a:cubicBezTo>
                            <a:pt x="344705" y="215700"/>
                            <a:pt x="142161" y="240292"/>
                            <a:pt x="0" y="224933"/>
                          </a:cubicBezTo>
                          <a:cubicBezTo>
                            <a:pt x="2824" y="173064"/>
                            <a:pt x="-4189" y="118528"/>
                            <a:pt x="0" y="7497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4F53D9-0E8A-30ED-E102-D344DFB71988}"/>
                </a:ext>
              </a:extLst>
            </p:cNvPr>
            <p:cNvSpPr txBox="1"/>
            <p:nvPr/>
          </p:nvSpPr>
          <p:spPr>
            <a:xfrm>
              <a:off x="1877571" y="3154047"/>
              <a:ext cx="4123836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Dramatically reduce emissions </a:t>
              </a: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with proven technologies that make financial sense?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0C35FE-E7D7-D391-03EE-422058E49128}"/>
              </a:ext>
            </a:extLst>
          </p:cNvPr>
          <p:cNvGrpSpPr/>
          <p:nvPr/>
        </p:nvGrpSpPr>
        <p:grpSpPr>
          <a:xfrm>
            <a:off x="6470465" y="1514875"/>
            <a:ext cx="4565398" cy="553998"/>
            <a:chOff x="6470465" y="1377799"/>
            <a:chExt cx="4565398" cy="553998"/>
          </a:xfrm>
        </p:grpSpPr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B2EE5891-FABF-06C5-7DA1-9FE9309CBF4A}"/>
                </a:ext>
              </a:extLst>
            </p:cNvPr>
            <p:cNvSpPr/>
            <p:nvPr/>
          </p:nvSpPr>
          <p:spPr>
            <a:xfrm>
              <a:off x="6470465" y="1440934"/>
              <a:ext cx="548640" cy="411514"/>
            </a:xfrm>
            <a:prstGeom prst="rightArrow">
              <a:avLst/>
            </a:prstGeom>
            <a:solidFill>
              <a:schemeClr val="bg2"/>
            </a:solidFill>
            <a:ln w="41275" cap="sq" cmpd="sng"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605481"/>
                        <a:gd name="csY0" fmla="*/ 74978 h 299911"/>
                        <a:gd name="csX1" fmla="*/ 455526 w 605481"/>
                        <a:gd name="csY1" fmla="*/ 74978 h 299911"/>
                        <a:gd name="csX2" fmla="*/ 455526 w 605481"/>
                        <a:gd name="csY2" fmla="*/ 0 h 299911"/>
                        <a:gd name="csX3" fmla="*/ 605481 w 605481"/>
                        <a:gd name="csY3" fmla="*/ 149956 h 299911"/>
                        <a:gd name="csX4" fmla="*/ 455526 w 605481"/>
                        <a:gd name="csY4" fmla="*/ 299911 h 299911"/>
                        <a:gd name="csX5" fmla="*/ 455526 w 605481"/>
                        <a:gd name="csY5" fmla="*/ 224933 h 299911"/>
                        <a:gd name="csX6" fmla="*/ 0 w 605481"/>
                        <a:gd name="csY6" fmla="*/ 224933 h 299911"/>
                        <a:gd name="csX7" fmla="*/ 0 w 605481"/>
                        <a:gd name="csY7" fmla="*/ 74978 h 2999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605481" h="299911" fill="none" extrusionOk="0">
                          <a:moveTo>
                            <a:pt x="0" y="74978"/>
                          </a:moveTo>
                          <a:cubicBezTo>
                            <a:pt x="136225" y="65283"/>
                            <a:pt x="233840" y="69899"/>
                            <a:pt x="455526" y="74978"/>
                          </a:cubicBezTo>
                          <a:cubicBezTo>
                            <a:pt x="452585" y="52020"/>
                            <a:pt x="454556" y="32061"/>
                            <a:pt x="455526" y="0"/>
                          </a:cubicBezTo>
                          <a:cubicBezTo>
                            <a:pt x="527529" y="68892"/>
                            <a:pt x="547420" y="93587"/>
                            <a:pt x="605481" y="149956"/>
                          </a:cubicBezTo>
                          <a:cubicBezTo>
                            <a:pt x="537915" y="208679"/>
                            <a:pt x="524900" y="245072"/>
                            <a:pt x="455526" y="299911"/>
                          </a:cubicBezTo>
                          <a:cubicBezTo>
                            <a:pt x="455040" y="277456"/>
                            <a:pt x="457676" y="248811"/>
                            <a:pt x="455526" y="224933"/>
                          </a:cubicBezTo>
                          <a:cubicBezTo>
                            <a:pt x="267309" y="237945"/>
                            <a:pt x="111339" y="228798"/>
                            <a:pt x="0" y="224933"/>
                          </a:cubicBezTo>
                          <a:cubicBezTo>
                            <a:pt x="-6097" y="157899"/>
                            <a:pt x="7400" y="131033"/>
                            <a:pt x="0" y="74978"/>
                          </a:cubicBezTo>
                          <a:close/>
                        </a:path>
                        <a:path w="605481" h="299911" stroke="0" extrusionOk="0">
                          <a:moveTo>
                            <a:pt x="0" y="74978"/>
                          </a:moveTo>
                          <a:cubicBezTo>
                            <a:pt x="144906" y="56230"/>
                            <a:pt x="260265" y="94294"/>
                            <a:pt x="455526" y="74978"/>
                          </a:cubicBezTo>
                          <a:cubicBezTo>
                            <a:pt x="452022" y="59582"/>
                            <a:pt x="453818" y="15308"/>
                            <a:pt x="455526" y="0"/>
                          </a:cubicBezTo>
                          <a:cubicBezTo>
                            <a:pt x="516988" y="71351"/>
                            <a:pt x="530177" y="77231"/>
                            <a:pt x="605481" y="149956"/>
                          </a:cubicBezTo>
                          <a:cubicBezTo>
                            <a:pt x="528229" y="221276"/>
                            <a:pt x="499455" y="250299"/>
                            <a:pt x="455526" y="299911"/>
                          </a:cubicBezTo>
                          <a:cubicBezTo>
                            <a:pt x="456132" y="271914"/>
                            <a:pt x="456505" y="246890"/>
                            <a:pt x="455526" y="224933"/>
                          </a:cubicBezTo>
                          <a:cubicBezTo>
                            <a:pt x="344705" y="215700"/>
                            <a:pt x="142161" y="240292"/>
                            <a:pt x="0" y="224933"/>
                          </a:cubicBezTo>
                          <a:cubicBezTo>
                            <a:pt x="2824" y="173064"/>
                            <a:pt x="-4189" y="118528"/>
                            <a:pt x="0" y="7497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5BBB8F-3E1B-4C32-9F56-33240B1439B7}"/>
                </a:ext>
              </a:extLst>
            </p:cNvPr>
            <p:cNvSpPr txBox="1"/>
            <p:nvPr/>
          </p:nvSpPr>
          <p:spPr>
            <a:xfrm>
              <a:off x="7164275" y="1377799"/>
              <a:ext cx="387158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Support the economic sovereignty</a:t>
              </a:r>
              <a:b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 job creation </a:t>
              </a: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 </a:t>
              </a:r>
              <a:r>
                <a:rPr kumimoji="0" lang="en-US" sz="1800" i="0" u="none" strike="noStrike" kern="1200" cap="none" spc="0" normalizeH="0" baseline="0" noProof="0" dirty="0" err="1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</a:t>
              </a:r>
              <a:r>
                <a:rPr lang="en-US" dirty="0">
                  <a:solidFill>
                    <a:srgbClr val="1A1918"/>
                  </a:solidFill>
                  <a:latin typeface="Calibri" panose="020F0502020204030204"/>
                </a:rPr>
                <a:t>e Navajo Nation?</a:t>
              </a:r>
              <a:endPara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1A19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0321A1-8805-FE86-60F8-F4494357BB2E}"/>
              </a:ext>
            </a:extLst>
          </p:cNvPr>
          <p:cNvGrpSpPr/>
          <p:nvPr/>
        </p:nvGrpSpPr>
        <p:grpSpPr>
          <a:xfrm>
            <a:off x="6470465" y="2374569"/>
            <a:ext cx="4565398" cy="553998"/>
            <a:chOff x="6470465" y="2237493"/>
            <a:chExt cx="4565398" cy="553998"/>
          </a:xfrm>
        </p:grpSpPr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E057DC51-D4B9-E2F1-5FC6-D4D8A6A8E93D}"/>
                </a:ext>
              </a:extLst>
            </p:cNvPr>
            <p:cNvSpPr/>
            <p:nvPr/>
          </p:nvSpPr>
          <p:spPr>
            <a:xfrm>
              <a:off x="6470465" y="2300628"/>
              <a:ext cx="548640" cy="411514"/>
            </a:xfrm>
            <a:prstGeom prst="rightArrow">
              <a:avLst/>
            </a:prstGeom>
            <a:solidFill>
              <a:schemeClr val="bg2"/>
            </a:solidFill>
            <a:ln w="41275" cap="sq" cmpd="sng"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605481"/>
                        <a:gd name="csY0" fmla="*/ 74978 h 299911"/>
                        <a:gd name="csX1" fmla="*/ 455526 w 605481"/>
                        <a:gd name="csY1" fmla="*/ 74978 h 299911"/>
                        <a:gd name="csX2" fmla="*/ 455526 w 605481"/>
                        <a:gd name="csY2" fmla="*/ 0 h 299911"/>
                        <a:gd name="csX3" fmla="*/ 605481 w 605481"/>
                        <a:gd name="csY3" fmla="*/ 149956 h 299911"/>
                        <a:gd name="csX4" fmla="*/ 455526 w 605481"/>
                        <a:gd name="csY4" fmla="*/ 299911 h 299911"/>
                        <a:gd name="csX5" fmla="*/ 455526 w 605481"/>
                        <a:gd name="csY5" fmla="*/ 224933 h 299911"/>
                        <a:gd name="csX6" fmla="*/ 0 w 605481"/>
                        <a:gd name="csY6" fmla="*/ 224933 h 299911"/>
                        <a:gd name="csX7" fmla="*/ 0 w 605481"/>
                        <a:gd name="csY7" fmla="*/ 74978 h 29991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605481" h="299911" fill="none" extrusionOk="0">
                          <a:moveTo>
                            <a:pt x="0" y="74978"/>
                          </a:moveTo>
                          <a:cubicBezTo>
                            <a:pt x="136225" y="65283"/>
                            <a:pt x="233840" y="69899"/>
                            <a:pt x="455526" y="74978"/>
                          </a:cubicBezTo>
                          <a:cubicBezTo>
                            <a:pt x="452585" y="52020"/>
                            <a:pt x="454556" y="32061"/>
                            <a:pt x="455526" y="0"/>
                          </a:cubicBezTo>
                          <a:cubicBezTo>
                            <a:pt x="527529" y="68892"/>
                            <a:pt x="547420" y="93587"/>
                            <a:pt x="605481" y="149956"/>
                          </a:cubicBezTo>
                          <a:cubicBezTo>
                            <a:pt x="537915" y="208679"/>
                            <a:pt x="524900" y="245072"/>
                            <a:pt x="455526" y="299911"/>
                          </a:cubicBezTo>
                          <a:cubicBezTo>
                            <a:pt x="455040" y="277456"/>
                            <a:pt x="457676" y="248811"/>
                            <a:pt x="455526" y="224933"/>
                          </a:cubicBezTo>
                          <a:cubicBezTo>
                            <a:pt x="267309" y="237945"/>
                            <a:pt x="111339" y="228798"/>
                            <a:pt x="0" y="224933"/>
                          </a:cubicBezTo>
                          <a:cubicBezTo>
                            <a:pt x="-6097" y="157899"/>
                            <a:pt x="7400" y="131033"/>
                            <a:pt x="0" y="74978"/>
                          </a:cubicBezTo>
                          <a:close/>
                        </a:path>
                        <a:path w="605481" h="299911" stroke="0" extrusionOk="0">
                          <a:moveTo>
                            <a:pt x="0" y="74978"/>
                          </a:moveTo>
                          <a:cubicBezTo>
                            <a:pt x="144906" y="56230"/>
                            <a:pt x="260265" y="94294"/>
                            <a:pt x="455526" y="74978"/>
                          </a:cubicBezTo>
                          <a:cubicBezTo>
                            <a:pt x="452022" y="59582"/>
                            <a:pt x="453818" y="15308"/>
                            <a:pt x="455526" y="0"/>
                          </a:cubicBezTo>
                          <a:cubicBezTo>
                            <a:pt x="516988" y="71351"/>
                            <a:pt x="530177" y="77231"/>
                            <a:pt x="605481" y="149956"/>
                          </a:cubicBezTo>
                          <a:cubicBezTo>
                            <a:pt x="528229" y="221276"/>
                            <a:pt x="499455" y="250299"/>
                            <a:pt x="455526" y="299911"/>
                          </a:cubicBezTo>
                          <a:cubicBezTo>
                            <a:pt x="456132" y="271914"/>
                            <a:pt x="456505" y="246890"/>
                            <a:pt x="455526" y="224933"/>
                          </a:cubicBezTo>
                          <a:cubicBezTo>
                            <a:pt x="344705" y="215700"/>
                            <a:pt x="142161" y="240292"/>
                            <a:pt x="0" y="224933"/>
                          </a:cubicBezTo>
                          <a:cubicBezTo>
                            <a:pt x="2824" y="173064"/>
                            <a:pt x="-4189" y="118528"/>
                            <a:pt x="0" y="7497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22D11F-1421-AE1A-0116-F0BCE3827AF8}"/>
                </a:ext>
              </a:extLst>
            </p:cNvPr>
            <p:cNvSpPr txBox="1"/>
            <p:nvPr/>
          </p:nvSpPr>
          <p:spPr>
            <a:xfrm>
              <a:off x="7164275" y="2237493"/>
              <a:ext cx="3871588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Ensure American energy </a:t>
              </a: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dominance </a:t>
              </a:r>
              <a:b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i="0" u="none" strike="noStrike" kern="1200" cap="none" spc="0" normalizeH="0" baseline="0" noProof="0" dirty="0">
                  <a:ln>
                    <a:noFill/>
                  </a:ln>
                  <a:solidFill>
                    <a:srgbClr val="1A19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 independence?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C15494-064F-A38B-1EA8-D5322874E030}"/>
              </a:ext>
            </a:extLst>
          </p:cNvPr>
          <p:cNvGrpSpPr/>
          <p:nvPr/>
        </p:nvGrpSpPr>
        <p:grpSpPr>
          <a:xfrm>
            <a:off x="773854" y="4529893"/>
            <a:ext cx="9728097" cy="1289901"/>
            <a:chOff x="773855" y="4526402"/>
            <a:chExt cx="6877676" cy="1409189"/>
          </a:xfrm>
        </p:grpSpPr>
        <p:sp>
          <p:nvSpPr>
            <p:cNvPr id="22" name="Snip Single Corner Rectangle 5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C8E920F1-645C-B3E0-6288-1D8D53E3F61F}"/>
                </a:ext>
              </a:extLst>
            </p:cNvPr>
            <p:cNvSpPr/>
            <p:nvPr/>
          </p:nvSpPr>
          <p:spPr>
            <a:xfrm>
              <a:off x="773855" y="4526402"/>
              <a:ext cx="6877676" cy="1290380"/>
            </a:xfrm>
            <a:prstGeom prst="snip1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Content Placeholder 1">
              <a:extLst>
                <a:ext uri="{FF2B5EF4-FFF2-40B4-BE49-F238E27FC236}">
                  <a16:creationId xmlns:a16="http://schemas.microsoft.com/office/drawing/2014/main" id="{4B068592-34CA-1CF4-44E4-4F801CBB1D5B}"/>
                </a:ext>
              </a:extLst>
            </p:cNvPr>
            <p:cNvSpPr txBox="1">
              <a:spLocks/>
            </p:cNvSpPr>
            <p:nvPr/>
          </p:nvSpPr>
          <p:spPr>
            <a:xfrm>
              <a:off x="951159" y="4716520"/>
              <a:ext cx="6437613" cy="12190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000"/>
                </a:lnSpc>
                <a:spcBef>
                  <a:spcPts val="800"/>
                </a:spcBef>
              </a:pPr>
              <a:r>
                <a:rPr lang="en-US" sz="40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</a:rPr>
                <a:t>WE Believe</a:t>
              </a:r>
              <a:r>
                <a:rPr lang="en-US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</a:rPr>
                <a:t> New Coal Can Provide Reliable, Affordable, Abundant Energy with No Emissions!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4217B45-FBD4-4809-158A-0DF4DEE2B0CE}"/>
              </a:ext>
            </a:extLst>
          </p:cNvPr>
          <p:cNvSpPr txBox="1"/>
          <p:nvPr/>
        </p:nvSpPr>
        <p:spPr>
          <a:xfrm>
            <a:off x="682116" y="683616"/>
            <a:ext cx="9384522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solidFill>
                  <a:srgbClr val="1A1918"/>
                </a:solidFill>
                <a:latin typeface="Franklin Gothic Medium" panose="020B0603020102020204" pitchFamily="34" charset="0"/>
              </a:rPr>
              <a:t>What If We Could?</a:t>
            </a:r>
            <a:endParaRPr lang="en-US" sz="4000" dirty="0">
              <a:solidFill>
                <a:srgbClr val="221E1F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4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9F3BD-5C30-446E-4C77-8FCDFB746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24F5F13-0BF8-82F2-1C89-E04C8BB89C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680"/>
          <a:stretch>
            <a:fillRect/>
          </a:stretch>
        </p:blipFill>
        <p:spPr>
          <a:xfrm>
            <a:off x="-5" y="0"/>
            <a:ext cx="12192003" cy="594058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22C6094-FB81-BA51-BD65-AF51D1732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9948" y="-11220"/>
            <a:ext cx="12211947" cy="68692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41A98B-7A61-EE2E-BA72-68D0D86DE909}"/>
              </a:ext>
            </a:extLst>
          </p:cNvPr>
          <p:cNvSpPr txBox="1"/>
          <p:nvPr/>
        </p:nvSpPr>
        <p:spPr>
          <a:xfrm>
            <a:off x="766006" y="6237710"/>
            <a:ext cx="38708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navenergy.com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1E1F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1E1F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019E9E-ACEE-20EC-4507-A6F852EB0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884" y="5154664"/>
            <a:ext cx="2639844" cy="1347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BAB9F9-0E06-ED82-8EFD-27FD936B72A6}"/>
              </a:ext>
            </a:extLst>
          </p:cNvPr>
          <p:cNvSpPr txBox="1"/>
          <p:nvPr/>
        </p:nvSpPr>
        <p:spPr>
          <a:xfrm>
            <a:off x="833660" y="521437"/>
            <a:ext cx="6197363" cy="11691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Energy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Sovereignty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DFF9B7-4E28-29CB-726D-7164C27BC724}"/>
              </a:ext>
            </a:extLst>
          </p:cNvPr>
          <p:cNvSpPr txBox="1"/>
          <p:nvPr/>
        </p:nvSpPr>
        <p:spPr>
          <a:xfrm>
            <a:off x="855458" y="1654436"/>
            <a:ext cx="78258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8BCD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 the Navajo Nation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0EA75B-F8C9-21BC-EABB-F4E1D09037C1}"/>
              </a:ext>
            </a:extLst>
          </p:cNvPr>
          <p:cNvSpPr txBox="1"/>
          <p:nvPr/>
        </p:nvSpPr>
        <p:spPr>
          <a:xfrm>
            <a:off x="5820253" y="6278491"/>
            <a:ext cx="61087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21E1F">
                    <a:alpha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September 24-26 · 2026</a:t>
            </a:r>
          </a:p>
        </p:txBody>
      </p:sp>
    </p:spTree>
    <p:extLst>
      <p:ext uri="{BB962C8B-B14F-4D97-AF65-F5344CB8AC3E}">
        <p14:creationId xmlns:p14="http://schemas.microsoft.com/office/powerpoint/2010/main" val="211640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EC">
      <a:dk1>
        <a:srgbClr val="496996"/>
      </a:dk1>
      <a:lt1>
        <a:srgbClr val="DDD1B3"/>
      </a:lt1>
      <a:dk2>
        <a:srgbClr val="68BCDF"/>
      </a:dk2>
      <a:lt2>
        <a:srgbClr val="68BCDF"/>
      </a:lt2>
      <a:accent1>
        <a:srgbClr val="9B7792"/>
      </a:accent1>
      <a:accent2>
        <a:srgbClr val="E36424"/>
      </a:accent2>
      <a:accent3>
        <a:srgbClr val="DDD1B3"/>
      </a:accent3>
      <a:accent4>
        <a:srgbClr val="68BCDF"/>
      </a:accent4>
      <a:accent5>
        <a:srgbClr val="496996"/>
      </a:accent5>
      <a:accent6>
        <a:srgbClr val="6C8869"/>
      </a:accent6>
      <a:hlink>
        <a:srgbClr val="79B9DD"/>
      </a:hlink>
      <a:folHlink>
        <a:srgbClr val="68BCD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40000"/>
            <a:lumOff val="6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3966</TotalTime>
  <Words>1450</Words>
  <Application>Microsoft Office PowerPoint</Application>
  <PresentationFormat>Widescreen</PresentationFormat>
  <Paragraphs>269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Aptos</vt:lpstr>
      <vt:lpstr>Aptos Display</vt:lpstr>
      <vt:lpstr>Arial</vt:lpstr>
      <vt:lpstr>Arial Narrow</vt:lpstr>
      <vt:lpstr>Calibri</vt:lpstr>
      <vt:lpstr>Calibri</vt:lpstr>
      <vt:lpstr>Calibri Light</vt:lpstr>
      <vt:lpstr>Franklin Gothic Demi</vt:lpstr>
      <vt:lpstr>Franklin Gothic Heavy</vt:lpstr>
      <vt:lpstr>Franklin Gothic Medium</vt:lpstr>
      <vt:lpstr>System Font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 Sherman</dc:creator>
  <cp:lastModifiedBy>Kim Flowers</cp:lastModifiedBy>
  <cp:revision>457</cp:revision>
  <cp:lastPrinted>2026-09-10T17:04:21Z</cp:lastPrinted>
  <dcterms:created xsi:type="dcterms:W3CDTF">2026-08-14T13:53:11Z</dcterms:created>
  <dcterms:modified xsi:type="dcterms:W3CDTF">2026-09-26T00:32:37Z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2026-09-14T18:59:07Z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187bec64-9fd1-4775-877b-aaa4901e4f2a</vt:lpwstr>
  </property>
  <property fmtid="{D5CDD505-2E9C-101B-9397-08002B2CF9AE}" pid="7" name="MSIP_Label_defa4170-0d19-0005-0004-bc88714345d2_ActionId">
    <vt:lpwstr>261776f2-64a2-4ef1-9fb9-54e81042164d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