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8" r:id="rId5"/>
    <p:sldMasterId id="2147483719" r:id="rId6"/>
    <p:sldMasterId id="214748372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Lst>
  <p:sldSz cy="5143500" cx="9144000"/>
  <p:notesSz cx="6858000" cy="9144000"/>
  <p:embeddedFontLst>
    <p:embeddedFont>
      <p:font typeface="Helvetica Neue"/>
      <p:regular r:id="rId31"/>
      <p:bold r:id="rId32"/>
      <p:italic r:id="rId33"/>
      <p:boldItalic r:id="rId34"/>
    </p:embeddedFont>
    <p:embeddedFont>
      <p:font typeface="Helvetica Neue Light"/>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44A036-686A-46DA-A085-9FC212EE16DC}">
  <a:tblStyle styleId="{6044A036-686A-46DA-A085-9FC212EE16D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0809CC7-83E0-4FA9-BC08-B566E7794D21}"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HelveticaNeue-regular.fntdata"/><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HelveticaNeue-italic.fntdata"/><Relationship Id="rId10" Type="http://schemas.openxmlformats.org/officeDocument/2006/relationships/slide" Target="slides/slide2.xml"/><Relationship Id="rId32" Type="http://schemas.openxmlformats.org/officeDocument/2006/relationships/font" Target="fonts/HelveticaNeue-bold.fntdata"/><Relationship Id="rId13" Type="http://schemas.openxmlformats.org/officeDocument/2006/relationships/slide" Target="slides/slide5.xml"/><Relationship Id="rId35" Type="http://schemas.openxmlformats.org/officeDocument/2006/relationships/font" Target="fonts/HelveticaNeueLight-regular.fntdata"/><Relationship Id="rId12" Type="http://schemas.openxmlformats.org/officeDocument/2006/relationships/slide" Target="slides/slide4.xml"/><Relationship Id="rId34" Type="http://schemas.openxmlformats.org/officeDocument/2006/relationships/font" Target="fonts/HelveticaNeue-boldItalic.fntdata"/><Relationship Id="rId15" Type="http://schemas.openxmlformats.org/officeDocument/2006/relationships/slide" Target="slides/slide7.xml"/><Relationship Id="rId37" Type="http://schemas.openxmlformats.org/officeDocument/2006/relationships/font" Target="fonts/HelveticaNeueLight-italic.fntdata"/><Relationship Id="rId14" Type="http://schemas.openxmlformats.org/officeDocument/2006/relationships/slide" Target="slides/slide6.xml"/><Relationship Id="rId36" Type="http://schemas.openxmlformats.org/officeDocument/2006/relationships/font" Target="fonts/HelveticaNeueLight-bold.fntdata"/><Relationship Id="rId17" Type="http://schemas.openxmlformats.org/officeDocument/2006/relationships/slide" Target="slides/slide9.xml"/><Relationship Id="rId16" Type="http://schemas.openxmlformats.org/officeDocument/2006/relationships/slide" Target="slides/slide8.xml"/><Relationship Id="rId38" Type="http://schemas.openxmlformats.org/officeDocument/2006/relationships/font" Target="fonts/HelveticaNeueLight-boldItalic.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fa42e3659b_0_931: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fa42e3659b_0_931: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Say Hi,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that you have talked to energy experts all day, and as the first person without a PhD at the end of my name, I ask you to bear with me.</a:t>
            </a:r>
            <a:endParaRPr/>
          </a:p>
        </p:txBody>
      </p:sp>
      <p:sp>
        <p:nvSpPr>
          <p:cNvPr id="422" name="Google Shape;422;g3fa42e3659b_0_931: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fa42e3659b_0_937: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fa42e3659b_0_937: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g3fa42e3659b_0_937: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42e3659b_0_944: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fa42e3659b_0_944: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g3fa42e3659b_0_944: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h20b9e6dcd575696b_0_0: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444" name="Google Shape;444;h20b9e6dcd575696b_0_0: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900"/>
              <a:buNone/>
            </a:pPr>
            <a:r>
              <a:rPr lang="en"/>
              <a:t>Fusion is the holy grail of energy. Scientists have been seeking out fusion reactions for energy applications for 70 years, and that persistent pursuit is because of Fusion’s unique energy benefits.</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Fusion is safe, carbon free energy, that provides on-demand, firm power, and the fuel source is limited and widely available. The key behind fusion’s benefits are how energy dense its reactions are. 1 pound of fusion fuel can power 1,000 homes for a year.</a:t>
            </a:r>
            <a:endParaRPr/>
          </a:p>
        </p:txBody>
      </p:sp>
      <p:sp>
        <p:nvSpPr>
          <p:cNvPr id="445" name="Google Shape;445;h20b9e6dcd575696b_0_0: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lnSpc>
                <a:spcPct val="100000"/>
              </a:lnSpc>
              <a:spcBef>
                <a:spcPts val="0"/>
              </a:spcBef>
              <a:spcAft>
                <a:spcPts val="0"/>
              </a:spcAft>
              <a:buSzPts val="900"/>
              <a:buNone/>
            </a:pPr>
            <a:fld id="{00000000-1234-1234-1234-123412341234}" type="slidenum">
              <a:rPr lang="en" sz="900"/>
              <a:t>‹#›</a:t>
            </a:fld>
            <a:endParaRPr sz="9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a42e3659b_0_961: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a42e3659b_0_961: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2022, after decades of pursuit the breakthrough scientists had been seeking out was achieved when scientists at lawrence livermore national laboratory achieved ignition: a fusion reaction that produced more energy than it took to create the reaction. That feat has been replicated several times at Livermore and is proven science. We know the temperature and pressure we need to obtain to get </a:t>
            </a:r>
            <a:r>
              <a:rPr lang="en"/>
              <a:t>hydrogen</a:t>
            </a:r>
            <a:r>
              <a:rPr lang="en"/>
              <a:t> atoms to fuse together.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 same year, scientists at Sandia National Labs at the Z-machine found a more efficient path to ignition using electric pulsers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still in that same year, our chief Technology officer, Keith LeChien, produced the first mass manufacturable modular electric pulser. The facilities at livermore and sandia are very specialized bespoke machines that take years to build. This discovery means a pathway exists to mass manufacture machines capable of fusion reactions.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 </a:t>
            </a:r>
            <a:r>
              <a:rPr lang="en"/>
              <a:t>result</a:t>
            </a:r>
            <a:r>
              <a:rPr lang="en"/>
              <a:t> of these breakthroughs, fusion energy truly on the brink of becoming a reality.</a:t>
            </a:r>
            <a:endParaRPr/>
          </a:p>
        </p:txBody>
      </p:sp>
      <p:sp>
        <p:nvSpPr>
          <p:cNvPr id="454" name="Google Shape;454;g3fa42e3659b_0_961: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h20b9e6dcd575696b_0_8: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469" name="Google Shape;469;h20b9e6dcd575696b_0_8: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900"/>
              <a:buNone/>
            </a:pPr>
            <a:r>
              <a:rPr lang="en"/>
              <a:t>And you, like many others, might be thinking about the National Labs and their history with Nuclear fission. Fusion is fundamentally different. Fission uses heavy atoms to crash them and break them apart for energy.</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With fusion, hydrogen is used at such temperature and pressure that the atoms combine together or fuse to create even more energy. The difference means there is no risk of meltdown - its not a chain reaction and any stop to the inputs will stop the reaction. Fusion produces much less waste than nuclear fission and the waste it does produce is short-lived, with half lifes of ten years or less. And lastly, it does not use uranium or plutonium.</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The differences are so significant that in 2024 Congress passed and the President signed the ADVANCE Act, </a:t>
            </a:r>
            <a:r>
              <a:rPr lang="en"/>
              <a:t>which</a:t>
            </a:r>
            <a:r>
              <a:rPr lang="en"/>
              <a:t> formally allowed for the states to manage oversight and regulation for fusion machines, while keeping nuclear fission under the oversight of the Federal Government. </a:t>
            </a:r>
            <a:endParaRPr/>
          </a:p>
        </p:txBody>
      </p:sp>
      <p:sp>
        <p:nvSpPr>
          <p:cNvPr id="470" name="Google Shape;470;h20b9e6dcd575696b_0_8: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 sz="900"/>
              <a:t>‹#›</a:t>
            </a:fld>
            <a:endParaRPr sz="9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fa42e3659b_0_1081: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fa42e3659b_0_1081: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900"/>
              <a:t>Fusion’s advantages don’t stop there. Fusion power is not water intensive. It uses low-impact fuel from </a:t>
            </a:r>
            <a:r>
              <a:rPr lang="en" sz="900"/>
              <a:t>witch</a:t>
            </a:r>
            <a:r>
              <a:rPr lang="en" sz="900"/>
              <a:t> the primary sources are derived from seawater. And fusion has a limited waste profile that that </a:t>
            </a:r>
            <a:r>
              <a:rPr lang="en" sz="900"/>
              <a:t>mirrors the type of waste at a research facility or hospital. </a:t>
            </a:r>
            <a:endParaRPr sz="900"/>
          </a:p>
        </p:txBody>
      </p:sp>
      <p:sp>
        <p:nvSpPr>
          <p:cNvPr id="565" name="Google Shape;565;g3fa42e3659b_0_1081:notes"/>
          <p:cNvSpPr txBox="1"/>
          <p:nvPr>
            <p:ph idx="12" type="sldNum"/>
          </p:nvPr>
        </p:nvSpPr>
        <p:spPr>
          <a:xfrm>
            <a:off x="2589742" y="4342607"/>
            <a:ext cx="1981200" cy="229500"/>
          </a:xfrm>
          <a:prstGeom prst="rect">
            <a:avLst/>
          </a:prstGeom>
          <a:noFill/>
          <a:ln>
            <a:noFill/>
          </a:ln>
        </p:spPr>
        <p:txBody>
          <a:bodyPr anchorCtr="0" anchor="ctr" bIns="56900" lIns="56900" spcFirstLastPara="1" rIns="56900" wrap="square" tIns="56900">
            <a:noAutofit/>
          </a:bodyPr>
          <a:lstStyle/>
          <a:p>
            <a:pPr indent="0" lvl="0" marL="0" rtl="0" algn="l">
              <a:spcBef>
                <a:spcPts val="0"/>
              </a:spcBef>
              <a:spcAft>
                <a:spcPts val="0"/>
              </a:spcAft>
              <a:buNone/>
            </a:pPr>
            <a:fld id="{00000000-1234-1234-1234-123412341234}" type="slidenum">
              <a:rPr lang="en" sz="900"/>
              <a:t>‹#›</a:t>
            </a:fld>
            <a:endParaRPr sz="9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fa42e3659b_0_1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fa42e3659b_0_11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 recent analysis by PNM confirmed fusion’s place as the holy grail of energy: an analysis as part of their integrated resource plan showed that not only did the incorporation of fusion power on the grid reduce carbon emissions faster than their current plans, but it also provided nearly $850M in savings to ratepayers.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 we not only get massive amounts of energy from limited fuel from a reaction that produces limited waste, but we do so affordably.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 until 2022, fusion energy was the theoretical holy grail. After those scientific </a:t>
            </a:r>
            <a:r>
              <a:rPr lang="en">
                <a:solidFill>
                  <a:schemeClr val="dk1"/>
                </a:solidFill>
              </a:rPr>
              <a:t>breakthroughs</a:t>
            </a:r>
            <a:r>
              <a:rPr lang="en">
                <a:solidFill>
                  <a:schemeClr val="dk1"/>
                </a:solidFill>
              </a:rPr>
              <a:t>, the industry has made great progress on next steps toward making fusion energy a re</a:t>
            </a:r>
            <a:endParaRPr sz="1400"/>
          </a:p>
        </p:txBody>
      </p:sp>
      <p:sp>
        <p:nvSpPr>
          <p:cNvPr id="572" name="Google Shape;572;g3fa42e3659b_0_115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fa42e3659b_0_1105: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fa42e3659b_0_1105: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that’s the promise of fusion energy. Let me take you inside Pacific Fusion and its plans to scale. </a:t>
            </a:r>
            <a:endParaRPr/>
          </a:p>
          <a:p>
            <a:pPr indent="0" lvl="0" marL="0" rtl="0" algn="l">
              <a:spcBef>
                <a:spcPts val="0"/>
              </a:spcBef>
              <a:spcAft>
                <a:spcPts val="0"/>
              </a:spcAft>
              <a:buNone/>
            </a:pPr>
            <a:r>
              <a:t/>
            </a:r>
            <a:endParaRPr/>
          </a:p>
        </p:txBody>
      </p:sp>
      <p:sp>
        <p:nvSpPr>
          <p:cNvPr id="593" name="Google Shape;593;g3fa42e3659b_0_1105: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fa42e3659b_0_1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fa42e3659b_0_117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First, Pacific Fusion is a local partner with a clear path to meeting the ultimate goal of putting fusion electricity on the grid.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We’re built on established science - our founding team and senior staff were there for the three breakthroughs that make fusion energy possible.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Those people have designed a system that is practical, affordable and scalable. We’ve taken a page from the solar and wind industries in designing a system in which major components are modular and made at manufacturing hubs that can be deployed across the country and globe. Our manufacturing hub is in Los Lunas and can build future power systems there and ship them elsewhere. That means less bespoke construction on site and more scalability in one manufacturing hub. That makes it more affordable and more scalable.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Lastly, we’ve raised the capital to execute on this design. Because of the features of our business plan, we have raised the most of any fusion company’s series A fundraise, at just over a billion dollars.  </a:t>
            </a:r>
            <a:endParaRPr>
              <a:solidFill>
                <a:schemeClr val="dk1"/>
              </a:solidFill>
            </a:endParaRPr>
          </a:p>
          <a:p>
            <a:pPr indent="0" lvl="0" marL="0" rtl="0" algn="l">
              <a:spcBef>
                <a:spcPts val="0"/>
              </a:spcBef>
              <a:spcAft>
                <a:spcPts val="0"/>
              </a:spcAft>
              <a:buNone/>
            </a:pPr>
            <a:r>
              <a:t/>
            </a:r>
            <a:endParaRPr/>
          </a:p>
        </p:txBody>
      </p:sp>
      <p:sp>
        <p:nvSpPr>
          <p:cNvPr id="601" name="Google Shape;601;g3fa42e3659b_0_117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fa42e3659b_0_1185: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fa42e3659b_0_1185: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what it takes to make this a reality, and we have a vision for a fusion economy in NM.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all starts with what we’re building now: a fusion factory in Los Lunas and a Research and Manufacturing campus in Mesa del Sol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brings NM to 200 full-time employees.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that we’ll be focused on building a first power plant. That power plant - if in New Mexico - will lock in the central region of our state as a manufacturing hub for our first and future power plants. The power plant itself would create between 100-200 jobs, and building the components for future power plants across the </a:t>
            </a:r>
            <a:r>
              <a:rPr lang="en"/>
              <a:t>country</a:t>
            </a:r>
            <a:r>
              <a:rPr lang="en"/>
              <a:t> would create thousands of jobs and create a need for hundreds of thousands of square feet of manufacturing space. </a:t>
            </a:r>
            <a:endParaRPr/>
          </a:p>
        </p:txBody>
      </p:sp>
      <p:sp>
        <p:nvSpPr>
          <p:cNvPr id="610" name="Google Shape;610;g3fa42e3659b_0_1185: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fa42e3659b_0_1193: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fa42e3659b_0_1193: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two overlapping timelines at Pacific Fusion, with the top one focused on what we are building now. We’re building our research and manufacturing campus in Mesa del Sol which will be where we achieve net facility gain by 2030. That campus will continue on as an important center for our development and manufacturing as well as a hub for pulsed power research opportunities.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Below that you can see our developmental path toward future fusion energy systems - putting electrons on the grid. Right now we’re building out supply chains and will soon start community engagement in siting a power plant. We’ll look both in NM and neighboring states. We want to be in a community that welcomes us, and that starts with conversations. We’ll </a:t>
            </a:r>
            <a:r>
              <a:rPr lang="en"/>
              <a:t>continue</a:t>
            </a:r>
            <a:r>
              <a:rPr lang="en"/>
              <a:t> that engagement and obtain permits and approvals through 2032, where we’ll then break ground on our first of a kind power plant for the mid 2030s and scale up from there.  </a:t>
            </a:r>
            <a:endParaRPr/>
          </a:p>
        </p:txBody>
      </p:sp>
      <p:sp>
        <p:nvSpPr>
          <p:cNvPr id="619" name="Google Shape;619;g3fa42e3659b_0_1193: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None/>
            </a:pPr>
            <a:fld id="{00000000-1234-1234-1234-123412341234}" type="slidenum">
              <a:rPr lang="en" sz="900"/>
              <a:t>‹#›</a:t>
            </a:fld>
            <a:endParaRPr sz="9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fa42e3659b_0_1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fa42e3659b_0_12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avg. 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42" name="Google Shape;642;g3fa42e3659b_0_121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fa42e3659b_0_1226: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fa42e3659b_0_1226: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those jobs are good jobs. When I transitioned from education to pacific fusion, I came because of fusion’s transformative potential and for the opportunities the company would provide to New Mexicans. </a:t>
            </a:r>
            <a:endParaRPr/>
          </a:p>
        </p:txBody>
      </p:sp>
      <p:sp>
        <p:nvSpPr>
          <p:cNvPr id="652" name="Google Shape;652;g3fa42e3659b_0_1226: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None/>
            </a:pPr>
            <a:fld id="{00000000-1234-1234-1234-123412341234}" type="slidenum">
              <a:rPr lang="en" sz="900"/>
              <a:t>‹#›</a:t>
            </a:fld>
            <a:endParaRPr sz="9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fa42e3659b_0_1239: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fa42e3659b_0_1239: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is what </a:t>
            </a:r>
            <a:r>
              <a:rPr lang="en"/>
              <a:t>theta</a:t>
            </a:r>
            <a:r>
              <a:rPr lang="en"/>
              <a:t> re building in Los Lunas - right now - for installation at our research and manufacturing campus upon completion of construction. </a:t>
            </a:r>
            <a:endParaRPr/>
          </a:p>
        </p:txBody>
      </p:sp>
      <p:sp>
        <p:nvSpPr>
          <p:cNvPr id="666" name="Google Shape;666;g3fa42e3659b_0_1239: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h306a468fb529f09c_3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0" name="Google Shape;700;h306a468fb529f09c_3_15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avg. 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01" name="Google Shape;701;h306a468fb529f09c_3_15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fa42e3659b_0_1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fa42e3659b_0_1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And here’s what it looks like for a future power plant. 40 acres, ~300MW</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You’ll notice no tubes for exhaust in the sky, no cooling ponds, this is a closed loop system.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 Point out the fusion machine, turbine hall, cooling area, switch yard and battery area.</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fa42e3659b_0_1170: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3fa42e3659b_0_1170: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those are Pacific Fusion’s plan for scaling. Fusion energy for the grid is coming, and its coming fast.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thinking about the audience for this presentation, though, I want to share how policy can shape where the future of fusion or any advanced energy industry can advance.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
        <p:nvSpPr>
          <p:cNvPr id="720" name="Google Shape;720;g3fa42e3659b_0_1170: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40a013d59ad_1_0: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40a013d59ad_1_0:notes"/>
          <p:cNvSpPr txBox="1"/>
          <p:nvPr>
            <p:ph idx="1" type="body"/>
          </p:nvPr>
        </p:nvSpPr>
        <p:spPr>
          <a:xfrm>
            <a:off x="457200" y="2200275"/>
            <a:ext cx="3657600" cy="18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for a state to win the fusion industry - and again I think this is parallel for most advanced energy - a state needs to provide incentives and infrastructure to host a company’s Research and Development, Advanced Manufacturing, and support </a:t>
            </a:r>
            <a:r>
              <a:rPr lang="en"/>
              <a:t>putting new power sources on the grid.  Strong incentives in these areas, paired with good talent and great partners mean states can win. </a:t>
            </a:r>
            <a:endParaRPr/>
          </a:p>
        </p:txBody>
      </p:sp>
      <p:sp>
        <p:nvSpPr>
          <p:cNvPr id="728" name="Google Shape;728;g40a013d59ad_1_0:notes"/>
          <p:cNvSpPr txBox="1"/>
          <p:nvPr>
            <p:ph idx="12" type="sldNum"/>
          </p:nvPr>
        </p:nvSpPr>
        <p:spPr>
          <a:xfrm>
            <a:off x="2589742" y="4342607"/>
            <a:ext cx="1981200" cy="229500"/>
          </a:xfrm>
          <a:prstGeom prst="rect">
            <a:avLst/>
          </a:prstGeom>
          <a:noFill/>
          <a:ln>
            <a:noFill/>
          </a:ln>
        </p:spPr>
        <p:txBody>
          <a:bodyPr anchorCtr="0" anchor="ctr" bIns="55875" lIns="55875" spcFirstLastPara="1" rIns="55875" wrap="square" tIns="55875">
            <a:noAutofit/>
          </a:bodyPr>
          <a:lstStyle/>
          <a:p>
            <a:pPr indent="0" lvl="0" marL="0" rtl="0" algn="l">
              <a:spcBef>
                <a:spcPts val="0"/>
              </a:spcBef>
              <a:spcAft>
                <a:spcPts val="0"/>
              </a:spcAft>
              <a:buClr>
                <a:srgbClr val="000000"/>
              </a:buClr>
              <a:buSzPts val="700"/>
              <a:buFont typeface="Arial"/>
              <a:buNone/>
            </a:pPr>
            <a:fld id="{00000000-1234-1234-1234-123412341234}" type="slidenum">
              <a:rPr lang="en" sz="900"/>
              <a:t>‹#›</a:t>
            </a:fld>
            <a:endParaRPr sz="9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h306a468fb529f09c_3_2: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743" name="Google Shape;743;h306a468fb529f09c_3_2: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900"/>
              <a:buNone/>
            </a:pPr>
            <a:r>
              <a:rPr lang="en"/>
              <a:t>In New Mexico, we have incredibly strong partnerships and the state has the appropriate talent base. And if we look at these three categories, we’ve clearly figured something out in the advanced manufacturing space. The Advanced Energy tax credit, Investment tax credit, industrial revenue bonds, and support from the state investment council is a strong set of incentives. </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We don’t have that same portfolio for R&amp;D and to support new power plant development. For Research and Development - New Mexico has a strong case for being an elite talent base, and we have incentives like the R&amp;D Tax Credit ready to support. However, that tax credit has barriers to access and very limited refundability, meaning startups don’t get the benefit from the credit.</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And the state lacks a development program aimed at incentivizing advanced energy projects for the grid. These programs are working in other states:</a:t>
            </a:r>
            <a:endParaRPr/>
          </a:p>
          <a:p>
            <a:pPr indent="-298450" lvl="0" marL="457200" rtl="0" algn="l">
              <a:lnSpc>
                <a:spcPct val="100000"/>
              </a:lnSpc>
              <a:spcBef>
                <a:spcPts val="0"/>
              </a:spcBef>
              <a:spcAft>
                <a:spcPts val="0"/>
              </a:spcAft>
              <a:buSzPts val="1100"/>
              <a:buChar char="-"/>
            </a:pPr>
            <a:r>
              <a:rPr lang="en"/>
              <a:t>In Tennessee, they have a development program for nuclear power plants. They now have 3 separate projects in development.</a:t>
            </a:r>
            <a:endParaRPr/>
          </a:p>
          <a:p>
            <a:pPr indent="-298450" lvl="0" marL="457200" rtl="0" algn="l">
              <a:lnSpc>
                <a:spcPct val="100000"/>
              </a:lnSpc>
              <a:spcBef>
                <a:spcPts val="0"/>
              </a:spcBef>
              <a:spcAft>
                <a:spcPts val="0"/>
              </a:spcAft>
              <a:buSzPts val="1100"/>
              <a:buChar char="-"/>
            </a:pPr>
            <a:r>
              <a:rPr lang="en"/>
              <a:t>In Texas, after years of grid reliability issues from inclement weather, the state provided significant incentives for new power generation projects. Grid reliability increased greatly.</a:t>
            </a:r>
            <a:endParaRPr/>
          </a:p>
          <a:p>
            <a:pPr indent="-298450" lvl="0" marL="457200" rtl="0" algn="l">
              <a:lnSpc>
                <a:spcPct val="100000"/>
              </a:lnSpc>
              <a:spcBef>
                <a:spcPts val="0"/>
              </a:spcBef>
              <a:spcAft>
                <a:spcPts val="0"/>
              </a:spcAft>
              <a:buSzPts val="1100"/>
              <a:buChar char="-"/>
            </a:pPr>
            <a:r>
              <a:rPr lang="en"/>
              <a:t>Here in New Mexico, we have an energy transition act and we need new technology to meet the goals of that act. A development program aimed at getting us to zero carbon by 2045 would align incentives like these with already-established state priorities.</a:t>
            </a:r>
            <a:endParaRPr/>
          </a:p>
        </p:txBody>
      </p:sp>
      <p:sp>
        <p:nvSpPr>
          <p:cNvPr id="744" name="Google Shape;744;h306a468fb529f09c_3_2: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 sz="900"/>
              <a:t>‹#›</a:t>
            </a:fld>
            <a:endParaRPr sz="9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h306a468fb529f09c_3_171: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751" name="Google Shape;751;h306a468fb529f09c_3_171: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900"/>
              <a:buNone/>
            </a:pPr>
            <a:r>
              <a:rPr lang="en"/>
              <a:t>So any state can take a run at being a national leader on </a:t>
            </a:r>
            <a:r>
              <a:rPr lang="en"/>
              <a:t>research</a:t>
            </a:r>
            <a:r>
              <a:rPr lang="en"/>
              <a:t> and development, advanced manufacturing and supporting new energy generation projects.</a:t>
            </a:r>
            <a:endParaRPr/>
          </a:p>
          <a:p>
            <a:pPr indent="0" lvl="0" marL="0" rtl="0" algn="l">
              <a:lnSpc>
                <a:spcPct val="100000"/>
              </a:lnSpc>
              <a:spcBef>
                <a:spcPts val="0"/>
              </a:spcBef>
              <a:spcAft>
                <a:spcPts val="0"/>
              </a:spcAft>
              <a:buSzPts val="900"/>
              <a:buNone/>
            </a:pPr>
            <a:r>
              <a:t/>
            </a:r>
            <a:endParaRPr/>
          </a:p>
          <a:p>
            <a:pPr indent="0" lvl="0" marL="0" rtl="0" algn="l">
              <a:lnSpc>
                <a:spcPct val="100000"/>
              </a:lnSpc>
              <a:spcBef>
                <a:spcPts val="0"/>
              </a:spcBef>
              <a:spcAft>
                <a:spcPts val="0"/>
              </a:spcAft>
              <a:buSzPts val="900"/>
              <a:buNone/>
            </a:pPr>
            <a:r>
              <a:rPr lang="en"/>
              <a:t>For New Mexico, changes to their R&amp;D tax credit as well as the creation of a development program to get new technologies on the grid and meet state goals is critical to being a true national hub for advanced energy technologies. </a:t>
            </a:r>
            <a:endParaRPr/>
          </a:p>
        </p:txBody>
      </p:sp>
      <p:sp>
        <p:nvSpPr>
          <p:cNvPr id="752" name="Google Shape;752;h306a468fb529f09c_3_171: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lnSpc>
                <a:spcPct val="100000"/>
              </a:lnSpc>
              <a:spcBef>
                <a:spcPts val="0"/>
              </a:spcBef>
              <a:spcAft>
                <a:spcPts val="0"/>
              </a:spcAft>
              <a:buSzPts val="900"/>
              <a:buNone/>
            </a:pPr>
            <a:fld id="{00000000-1234-1234-1234-123412341234}" type="slidenum">
              <a:rPr lang="en" sz="900"/>
              <a:t>‹#›</a:t>
            </a:fld>
            <a:endParaRPr sz="9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fa42e3659b_0_1299: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762" name="Google Shape;762;g3fa42e3659b_0_1299: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900"/>
              <a:buNone/>
            </a:pPr>
            <a:r>
              <a:t/>
            </a:r>
            <a:endParaRPr/>
          </a:p>
        </p:txBody>
      </p:sp>
      <p:sp>
        <p:nvSpPr>
          <p:cNvPr id="763" name="Google Shape;763;g3fa42e3659b_0_1299: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 sz="900"/>
              <a:t>‹#›</a:t>
            </a:fld>
            <a:endParaRPr sz="9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 Id="rId3" Type="http://schemas.openxmlformats.org/officeDocument/2006/relationships/image" Target="../media/image1.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jpg"/><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7.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Footer Only">
  <p:cSld name="DEFAULT">
    <p:bg>
      <p:bgPr>
        <a:solidFill>
          <a:schemeClr val="lt1"/>
        </a:solidFill>
      </p:bgPr>
    </p:bg>
    <p:spTree>
      <p:nvGrpSpPr>
        <p:cNvPr id="54" name="Shape 54"/>
        <p:cNvGrpSpPr/>
        <p:nvPr/>
      </p:nvGrpSpPr>
      <p:grpSpPr>
        <a:xfrm>
          <a:off x="0" y="0"/>
          <a:ext cx="0" cy="0"/>
          <a:chOff x="0" y="0"/>
          <a:chExt cx="0" cy="0"/>
        </a:xfrm>
      </p:grpSpPr>
      <p:sp>
        <p:nvSpPr>
          <p:cNvPr id="55" name="Google Shape;55;p1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56" name="Google Shape;56;p1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57" name="Google Shape;57;p14"/>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lank">
  <p:cSld name="DEFAULT_2">
    <p:bg>
      <p:bgPr>
        <a:solidFill>
          <a:schemeClr val="lt1"/>
        </a:solidFill>
      </p:bgPr>
    </p:bg>
    <p:spTree>
      <p:nvGrpSpPr>
        <p:cNvPr id="58" name="Shape 58"/>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1">
  <p:cSld name="DEFAULT_1">
    <p:bg>
      <p:bgPr>
        <a:solidFill>
          <a:schemeClr val="lt1"/>
        </a:solidFill>
      </p:bgPr>
    </p:bg>
    <p:spTree>
      <p:nvGrpSpPr>
        <p:cNvPr id="59" name="Shape 59"/>
        <p:cNvGrpSpPr/>
        <p:nvPr/>
      </p:nvGrpSpPr>
      <p:grpSpPr>
        <a:xfrm>
          <a:off x="0" y="0"/>
          <a:ext cx="0" cy="0"/>
          <a:chOff x="0" y="0"/>
          <a:chExt cx="0" cy="0"/>
        </a:xfrm>
      </p:grpSpPr>
      <p:pic>
        <p:nvPicPr>
          <p:cNvPr id="60" name="Google Shape;60;p16" title="PF-Slide-Cover-1.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61" name="Google Shape;61;p16"/>
          <p:cNvSpPr txBox="1"/>
          <p:nvPr>
            <p:ph idx="1" type="subTitle"/>
          </p:nvPr>
        </p:nvSpPr>
        <p:spPr>
          <a:xfrm>
            <a:off x="228600" y="2571750"/>
            <a:ext cx="57927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1500"/>
              <a:buFont typeface="Helvetica Neue"/>
              <a:buNone/>
              <a:defRPr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1500"/>
              <a:buNone/>
              <a:defRPr sz="1500">
                <a:solidFill>
                  <a:schemeClr val="lt1"/>
                </a:solidFill>
              </a:defRPr>
            </a:lvl2pPr>
            <a:lvl3pPr lvl="2">
              <a:lnSpc>
                <a:spcPct val="85000"/>
              </a:lnSpc>
              <a:spcBef>
                <a:spcPts val="0"/>
              </a:spcBef>
              <a:spcAft>
                <a:spcPts val="0"/>
              </a:spcAft>
              <a:buClr>
                <a:schemeClr val="lt1"/>
              </a:buClr>
              <a:buSzPts val="1500"/>
              <a:buNone/>
              <a:defRPr sz="1500">
                <a:solidFill>
                  <a:schemeClr val="lt1"/>
                </a:solidFill>
              </a:defRPr>
            </a:lvl3pPr>
            <a:lvl4pPr lvl="3">
              <a:lnSpc>
                <a:spcPct val="85000"/>
              </a:lnSpc>
              <a:spcBef>
                <a:spcPts val="0"/>
              </a:spcBef>
              <a:spcAft>
                <a:spcPts val="0"/>
              </a:spcAft>
              <a:buClr>
                <a:schemeClr val="lt1"/>
              </a:buClr>
              <a:buSzPts val="1500"/>
              <a:buNone/>
              <a:defRPr sz="1500">
                <a:solidFill>
                  <a:schemeClr val="lt1"/>
                </a:solidFill>
              </a:defRPr>
            </a:lvl4pPr>
            <a:lvl5pPr lvl="4">
              <a:lnSpc>
                <a:spcPct val="85000"/>
              </a:lnSpc>
              <a:spcBef>
                <a:spcPts val="0"/>
              </a:spcBef>
              <a:spcAft>
                <a:spcPts val="0"/>
              </a:spcAft>
              <a:buClr>
                <a:schemeClr val="lt1"/>
              </a:buClr>
              <a:buSzPts val="1500"/>
              <a:buNone/>
              <a:defRPr sz="1500">
                <a:solidFill>
                  <a:schemeClr val="lt1"/>
                </a:solidFill>
              </a:defRPr>
            </a:lvl5pPr>
            <a:lvl6pPr lvl="5">
              <a:lnSpc>
                <a:spcPct val="85000"/>
              </a:lnSpc>
              <a:spcBef>
                <a:spcPts val="0"/>
              </a:spcBef>
              <a:spcAft>
                <a:spcPts val="0"/>
              </a:spcAft>
              <a:buClr>
                <a:schemeClr val="lt1"/>
              </a:buClr>
              <a:buSzPts val="1500"/>
              <a:buNone/>
              <a:defRPr sz="1500">
                <a:solidFill>
                  <a:schemeClr val="lt1"/>
                </a:solidFill>
              </a:defRPr>
            </a:lvl6pPr>
            <a:lvl7pPr lvl="6">
              <a:lnSpc>
                <a:spcPct val="85000"/>
              </a:lnSpc>
              <a:spcBef>
                <a:spcPts val="0"/>
              </a:spcBef>
              <a:spcAft>
                <a:spcPts val="0"/>
              </a:spcAft>
              <a:buClr>
                <a:schemeClr val="lt1"/>
              </a:buClr>
              <a:buSzPts val="1500"/>
              <a:buNone/>
              <a:defRPr sz="1500">
                <a:solidFill>
                  <a:schemeClr val="lt1"/>
                </a:solidFill>
              </a:defRPr>
            </a:lvl7pPr>
            <a:lvl8pPr lvl="7">
              <a:lnSpc>
                <a:spcPct val="85000"/>
              </a:lnSpc>
              <a:spcBef>
                <a:spcPts val="0"/>
              </a:spcBef>
              <a:spcAft>
                <a:spcPts val="0"/>
              </a:spcAft>
              <a:buClr>
                <a:schemeClr val="lt1"/>
              </a:buClr>
              <a:buSzPts val="1500"/>
              <a:buNone/>
              <a:defRPr sz="1500">
                <a:solidFill>
                  <a:schemeClr val="lt1"/>
                </a:solidFill>
              </a:defRPr>
            </a:lvl8pPr>
            <a:lvl9pPr lvl="8">
              <a:lnSpc>
                <a:spcPct val="85000"/>
              </a:lnSpc>
              <a:spcBef>
                <a:spcPts val="0"/>
              </a:spcBef>
              <a:spcAft>
                <a:spcPts val="0"/>
              </a:spcAft>
              <a:buClr>
                <a:schemeClr val="lt1"/>
              </a:buClr>
              <a:buSzPts val="1500"/>
              <a:buNone/>
              <a:defRPr sz="1500">
                <a:solidFill>
                  <a:schemeClr val="lt1"/>
                </a:solidFill>
              </a:defRPr>
            </a:lvl9pPr>
          </a:lstStyle>
          <a:p/>
        </p:txBody>
      </p:sp>
      <p:sp>
        <p:nvSpPr>
          <p:cNvPr id="62" name="Google Shape;62;p16"/>
          <p:cNvSpPr txBox="1"/>
          <p:nvPr>
            <p:ph type="title"/>
          </p:nvPr>
        </p:nvSpPr>
        <p:spPr>
          <a:xfrm>
            <a:off x="228600" y="366000"/>
            <a:ext cx="5792700" cy="2092200"/>
          </a:xfrm>
          <a:prstGeom prst="rect">
            <a:avLst/>
          </a:prstGeom>
        </p:spPr>
        <p:txBody>
          <a:bodyPr anchorCtr="0" anchor="b" bIns="0" lIns="0" spcFirstLastPara="1" rIns="0" wrap="square" tIns="0">
            <a:norm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pic>
        <p:nvPicPr>
          <p:cNvPr id="63" name="Google Shape;63;p16" title="Pacific Fusion Wordmark Horizontal White 4000px.png"/>
          <p:cNvPicPr preferRelativeResize="0"/>
          <p:nvPr/>
        </p:nvPicPr>
        <p:blipFill>
          <a:blip r:embed="rId3">
            <a:alphaModFix/>
          </a:blip>
          <a:stretch>
            <a:fillRect/>
          </a:stretch>
        </p:blipFill>
        <p:spPr>
          <a:xfrm>
            <a:off x="228600" y="228600"/>
            <a:ext cx="1447951" cy="137398"/>
          </a:xfrm>
          <a:prstGeom prst="rect">
            <a:avLst/>
          </a:prstGeom>
          <a:noFill/>
          <a:ln>
            <a:noFill/>
          </a:ln>
        </p:spPr>
      </p:pic>
      <p:sp>
        <p:nvSpPr>
          <p:cNvPr id="64" name="Google Shape;64;p16"/>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FFFFFF"/>
                </a:solidFill>
                <a:latin typeface="Helvetica Neue"/>
                <a:ea typeface="Helvetica Neue"/>
                <a:cs typeface="Helvetica Neue"/>
                <a:sym typeface="Helvetica Neue"/>
              </a:rPr>
              <a:t>PROPRIETARY AND CONFIDENTIAL</a:t>
            </a:r>
            <a:endParaRPr i="0" sz="500" u="none" cap="none" strike="noStrike">
              <a:solidFill>
                <a:srgbClr val="FFFFFF"/>
              </a:solidFill>
              <a:latin typeface="Helvetica Neue"/>
              <a:ea typeface="Helvetica Neue"/>
              <a:cs typeface="Helvetica Neue"/>
              <a:sym typeface="Helvetica Neue"/>
            </a:endParaRPr>
          </a:p>
        </p:txBody>
      </p:sp>
      <p:pic>
        <p:nvPicPr>
          <p:cNvPr descr="preencoded.png" id="65" name="Google Shape;65;p16"/>
          <p:cNvPicPr preferRelativeResize="0"/>
          <p:nvPr/>
        </p:nvPicPr>
        <p:blipFill rotWithShape="1">
          <a:blip r:embed="rId4">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2">
  <p:cSld name="DEFAULT_1_1">
    <p:bg>
      <p:bgPr>
        <a:solidFill>
          <a:schemeClr val="lt1"/>
        </a:solidFill>
      </p:bgPr>
    </p:bg>
    <p:spTree>
      <p:nvGrpSpPr>
        <p:cNvPr id="66" name="Shape 66"/>
        <p:cNvGrpSpPr/>
        <p:nvPr/>
      </p:nvGrpSpPr>
      <p:grpSpPr>
        <a:xfrm>
          <a:off x="0" y="0"/>
          <a:ext cx="0" cy="0"/>
          <a:chOff x="0" y="0"/>
          <a:chExt cx="0" cy="0"/>
        </a:xfrm>
      </p:grpSpPr>
      <p:pic>
        <p:nvPicPr>
          <p:cNvPr id="67" name="Google Shape;67;p17" title="PF_Stage_Float-Exploded_PF GREY BACKGROUND 6 copy.png"/>
          <p:cNvPicPr preferRelativeResize="0"/>
          <p:nvPr/>
        </p:nvPicPr>
        <p:blipFill rotWithShape="1">
          <a:blip r:embed="rId2">
            <a:alphaModFix/>
          </a:blip>
          <a:srcRect b="-15676" l="-39807" r="5777" t="54608"/>
          <a:stretch/>
        </p:blipFill>
        <p:spPr>
          <a:xfrm flipH="1" rot="10800000">
            <a:off x="0" y="0"/>
            <a:ext cx="9144002" cy="5143501"/>
          </a:xfrm>
          <a:prstGeom prst="rect">
            <a:avLst/>
          </a:prstGeom>
          <a:noFill/>
          <a:ln>
            <a:noFill/>
          </a:ln>
        </p:spPr>
      </p:pic>
      <p:sp>
        <p:nvSpPr>
          <p:cNvPr id="68" name="Google Shape;68;p17"/>
          <p:cNvSpPr txBox="1"/>
          <p:nvPr>
            <p:ph idx="1" type="subTitle"/>
          </p:nvPr>
        </p:nvSpPr>
        <p:spPr>
          <a:xfrm>
            <a:off x="228600" y="2571750"/>
            <a:ext cx="57927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dk1"/>
              </a:buClr>
              <a:buSzPts val="1500"/>
              <a:buFont typeface="Helvetica Neue"/>
              <a:buNone/>
              <a:defRPr sz="15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1500"/>
              <a:buNone/>
              <a:defRPr sz="1500">
                <a:solidFill>
                  <a:schemeClr val="dk1"/>
                </a:solidFill>
              </a:defRPr>
            </a:lvl2pPr>
            <a:lvl3pPr lvl="2">
              <a:lnSpc>
                <a:spcPct val="85000"/>
              </a:lnSpc>
              <a:spcBef>
                <a:spcPts val="0"/>
              </a:spcBef>
              <a:spcAft>
                <a:spcPts val="0"/>
              </a:spcAft>
              <a:buClr>
                <a:schemeClr val="dk1"/>
              </a:buClr>
              <a:buSzPts val="1500"/>
              <a:buNone/>
              <a:defRPr sz="1500">
                <a:solidFill>
                  <a:schemeClr val="dk1"/>
                </a:solidFill>
              </a:defRPr>
            </a:lvl3pPr>
            <a:lvl4pPr lvl="3">
              <a:lnSpc>
                <a:spcPct val="85000"/>
              </a:lnSpc>
              <a:spcBef>
                <a:spcPts val="0"/>
              </a:spcBef>
              <a:spcAft>
                <a:spcPts val="0"/>
              </a:spcAft>
              <a:buClr>
                <a:schemeClr val="dk1"/>
              </a:buClr>
              <a:buSzPts val="1500"/>
              <a:buNone/>
              <a:defRPr sz="1500">
                <a:solidFill>
                  <a:schemeClr val="dk1"/>
                </a:solidFill>
              </a:defRPr>
            </a:lvl4pPr>
            <a:lvl5pPr lvl="4">
              <a:lnSpc>
                <a:spcPct val="85000"/>
              </a:lnSpc>
              <a:spcBef>
                <a:spcPts val="0"/>
              </a:spcBef>
              <a:spcAft>
                <a:spcPts val="0"/>
              </a:spcAft>
              <a:buClr>
                <a:schemeClr val="dk1"/>
              </a:buClr>
              <a:buSzPts val="1500"/>
              <a:buNone/>
              <a:defRPr sz="1500">
                <a:solidFill>
                  <a:schemeClr val="dk1"/>
                </a:solidFill>
              </a:defRPr>
            </a:lvl5pPr>
            <a:lvl6pPr lvl="5">
              <a:lnSpc>
                <a:spcPct val="85000"/>
              </a:lnSpc>
              <a:spcBef>
                <a:spcPts val="0"/>
              </a:spcBef>
              <a:spcAft>
                <a:spcPts val="0"/>
              </a:spcAft>
              <a:buClr>
                <a:schemeClr val="dk1"/>
              </a:buClr>
              <a:buSzPts val="1500"/>
              <a:buNone/>
              <a:defRPr sz="1500">
                <a:solidFill>
                  <a:schemeClr val="dk1"/>
                </a:solidFill>
              </a:defRPr>
            </a:lvl6pPr>
            <a:lvl7pPr lvl="6">
              <a:lnSpc>
                <a:spcPct val="85000"/>
              </a:lnSpc>
              <a:spcBef>
                <a:spcPts val="0"/>
              </a:spcBef>
              <a:spcAft>
                <a:spcPts val="0"/>
              </a:spcAft>
              <a:buClr>
                <a:schemeClr val="dk1"/>
              </a:buClr>
              <a:buSzPts val="1500"/>
              <a:buNone/>
              <a:defRPr sz="1500">
                <a:solidFill>
                  <a:schemeClr val="dk1"/>
                </a:solidFill>
              </a:defRPr>
            </a:lvl7pPr>
            <a:lvl8pPr lvl="7">
              <a:lnSpc>
                <a:spcPct val="85000"/>
              </a:lnSpc>
              <a:spcBef>
                <a:spcPts val="0"/>
              </a:spcBef>
              <a:spcAft>
                <a:spcPts val="0"/>
              </a:spcAft>
              <a:buClr>
                <a:schemeClr val="dk1"/>
              </a:buClr>
              <a:buSzPts val="1500"/>
              <a:buNone/>
              <a:defRPr sz="1500">
                <a:solidFill>
                  <a:schemeClr val="dk1"/>
                </a:solidFill>
              </a:defRPr>
            </a:lvl8pPr>
            <a:lvl9pPr lvl="8">
              <a:lnSpc>
                <a:spcPct val="85000"/>
              </a:lnSpc>
              <a:spcBef>
                <a:spcPts val="0"/>
              </a:spcBef>
              <a:spcAft>
                <a:spcPts val="0"/>
              </a:spcAft>
              <a:buClr>
                <a:schemeClr val="dk1"/>
              </a:buClr>
              <a:buSzPts val="1500"/>
              <a:buNone/>
              <a:defRPr sz="1500">
                <a:solidFill>
                  <a:schemeClr val="dk1"/>
                </a:solidFill>
              </a:defRPr>
            </a:lvl9pPr>
          </a:lstStyle>
          <a:p/>
        </p:txBody>
      </p:sp>
      <p:sp>
        <p:nvSpPr>
          <p:cNvPr id="69" name="Google Shape;69;p17"/>
          <p:cNvSpPr txBox="1"/>
          <p:nvPr>
            <p:ph type="title"/>
          </p:nvPr>
        </p:nvSpPr>
        <p:spPr>
          <a:xfrm>
            <a:off x="228600" y="366000"/>
            <a:ext cx="5792700" cy="2092200"/>
          </a:xfrm>
          <a:prstGeom prst="rect">
            <a:avLst/>
          </a:prstGeom>
        </p:spPr>
        <p:txBody>
          <a:bodyPr anchorCtr="0" anchor="b" bIns="0" lIns="0" spcFirstLastPara="1" rIns="0" wrap="square" tIns="0">
            <a:norm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pic>
        <p:nvPicPr>
          <p:cNvPr id="70" name="Google Shape;70;p17" title="Pacific Fusion Wordmark Horizontal Midnight 4000px.png"/>
          <p:cNvPicPr preferRelativeResize="0"/>
          <p:nvPr/>
        </p:nvPicPr>
        <p:blipFill rotWithShape="1">
          <a:blip r:embed="rId3">
            <a:alphaModFix/>
          </a:blip>
          <a:srcRect b="923" l="0" r="0" t="923"/>
          <a:stretch/>
        </p:blipFill>
        <p:spPr>
          <a:xfrm>
            <a:off x="228600" y="228600"/>
            <a:ext cx="1447951" cy="137398"/>
          </a:xfrm>
          <a:prstGeom prst="rect">
            <a:avLst/>
          </a:prstGeom>
          <a:noFill/>
          <a:ln>
            <a:noFill/>
          </a:ln>
        </p:spPr>
      </p:pic>
      <p:pic>
        <p:nvPicPr>
          <p:cNvPr id="71" name="Google Shape;71;p17" title="Pacific Fusion Icon Midnight 2000px.png"/>
          <p:cNvPicPr preferRelativeResize="0"/>
          <p:nvPr/>
        </p:nvPicPr>
        <p:blipFill rotWithShape="1">
          <a:blip r:embed="rId4">
            <a:alphaModFix/>
          </a:blip>
          <a:srcRect b="60" l="0" r="0" t="70"/>
          <a:stretch/>
        </p:blipFill>
        <p:spPr>
          <a:xfrm>
            <a:off x="228600" y="4640575"/>
            <a:ext cx="205740" cy="274319"/>
          </a:xfrm>
          <a:prstGeom prst="rect">
            <a:avLst/>
          </a:prstGeom>
          <a:noFill/>
          <a:ln>
            <a:noFill/>
          </a:ln>
        </p:spPr>
      </p:pic>
      <p:sp>
        <p:nvSpPr>
          <p:cNvPr id="72" name="Google Shape;72;p17"/>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2 1">
  <p:cSld name="DEFAULT_1_1_3">
    <p:bg>
      <p:bgPr>
        <a:solidFill>
          <a:schemeClr val="lt1"/>
        </a:solidFill>
      </p:bgPr>
    </p:bg>
    <p:spTree>
      <p:nvGrpSpPr>
        <p:cNvPr id="73" name="Shape 73"/>
        <p:cNvGrpSpPr/>
        <p:nvPr/>
      </p:nvGrpSpPr>
      <p:grpSpPr>
        <a:xfrm>
          <a:off x="0" y="0"/>
          <a:ext cx="0" cy="0"/>
          <a:chOff x="0" y="0"/>
          <a:chExt cx="0" cy="0"/>
        </a:xfrm>
      </p:grpSpPr>
      <p:pic>
        <p:nvPicPr>
          <p:cNvPr id="74" name="Google Shape;74;p18" title="PF-Slide-Cover-7.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75" name="Google Shape;75;p18"/>
          <p:cNvSpPr txBox="1"/>
          <p:nvPr>
            <p:ph idx="1" type="subTitle"/>
          </p:nvPr>
        </p:nvSpPr>
        <p:spPr>
          <a:xfrm>
            <a:off x="228600" y="2571750"/>
            <a:ext cx="57927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dk1"/>
              </a:buClr>
              <a:buSzPts val="1500"/>
              <a:buFont typeface="Helvetica Neue"/>
              <a:buNone/>
              <a:defRPr sz="15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1500"/>
              <a:buNone/>
              <a:defRPr sz="1500">
                <a:solidFill>
                  <a:schemeClr val="dk1"/>
                </a:solidFill>
              </a:defRPr>
            </a:lvl2pPr>
            <a:lvl3pPr lvl="2">
              <a:lnSpc>
                <a:spcPct val="85000"/>
              </a:lnSpc>
              <a:spcBef>
                <a:spcPts val="0"/>
              </a:spcBef>
              <a:spcAft>
                <a:spcPts val="0"/>
              </a:spcAft>
              <a:buClr>
                <a:schemeClr val="dk1"/>
              </a:buClr>
              <a:buSzPts val="1500"/>
              <a:buNone/>
              <a:defRPr sz="1500">
                <a:solidFill>
                  <a:schemeClr val="dk1"/>
                </a:solidFill>
              </a:defRPr>
            </a:lvl3pPr>
            <a:lvl4pPr lvl="3">
              <a:lnSpc>
                <a:spcPct val="85000"/>
              </a:lnSpc>
              <a:spcBef>
                <a:spcPts val="0"/>
              </a:spcBef>
              <a:spcAft>
                <a:spcPts val="0"/>
              </a:spcAft>
              <a:buClr>
                <a:schemeClr val="dk1"/>
              </a:buClr>
              <a:buSzPts val="1500"/>
              <a:buNone/>
              <a:defRPr sz="1500">
                <a:solidFill>
                  <a:schemeClr val="dk1"/>
                </a:solidFill>
              </a:defRPr>
            </a:lvl4pPr>
            <a:lvl5pPr lvl="4">
              <a:lnSpc>
                <a:spcPct val="85000"/>
              </a:lnSpc>
              <a:spcBef>
                <a:spcPts val="0"/>
              </a:spcBef>
              <a:spcAft>
                <a:spcPts val="0"/>
              </a:spcAft>
              <a:buClr>
                <a:schemeClr val="dk1"/>
              </a:buClr>
              <a:buSzPts val="1500"/>
              <a:buNone/>
              <a:defRPr sz="1500">
                <a:solidFill>
                  <a:schemeClr val="dk1"/>
                </a:solidFill>
              </a:defRPr>
            </a:lvl5pPr>
            <a:lvl6pPr lvl="5">
              <a:lnSpc>
                <a:spcPct val="85000"/>
              </a:lnSpc>
              <a:spcBef>
                <a:spcPts val="0"/>
              </a:spcBef>
              <a:spcAft>
                <a:spcPts val="0"/>
              </a:spcAft>
              <a:buClr>
                <a:schemeClr val="dk1"/>
              </a:buClr>
              <a:buSzPts val="1500"/>
              <a:buNone/>
              <a:defRPr sz="1500">
                <a:solidFill>
                  <a:schemeClr val="dk1"/>
                </a:solidFill>
              </a:defRPr>
            </a:lvl6pPr>
            <a:lvl7pPr lvl="6">
              <a:lnSpc>
                <a:spcPct val="85000"/>
              </a:lnSpc>
              <a:spcBef>
                <a:spcPts val="0"/>
              </a:spcBef>
              <a:spcAft>
                <a:spcPts val="0"/>
              </a:spcAft>
              <a:buClr>
                <a:schemeClr val="dk1"/>
              </a:buClr>
              <a:buSzPts val="1500"/>
              <a:buNone/>
              <a:defRPr sz="1500">
                <a:solidFill>
                  <a:schemeClr val="dk1"/>
                </a:solidFill>
              </a:defRPr>
            </a:lvl7pPr>
            <a:lvl8pPr lvl="7">
              <a:lnSpc>
                <a:spcPct val="85000"/>
              </a:lnSpc>
              <a:spcBef>
                <a:spcPts val="0"/>
              </a:spcBef>
              <a:spcAft>
                <a:spcPts val="0"/>
              </a:spcAft>
              <a:buClr>
                <a:schemeClr val="dk1"/>
              </a:buClr>
              <a:buSzPts val="1500"/>
              <a:buNone/>
              <a:defRPr sz="1500">
                <a:solidFill>
                  <a:schemeClr val="dk1"/>
                </a:solidFill>
              </a:defRPr>
            </a:lvl8pPr>
            <a:lvl9pPr lvl="8">
              <a:lnSpc>
                <a:spcPct val="85000"/>
              </a:lnSpc>
              <a:spcBef>
                <a:spcPts val="0"/>
              </a:spcBef>
              <a:spcAft>
                <a:spcPts val="0"/>
              </a:spcAft>
              <a:buClr>
                <a:schemeClr val="dk1"/>
              </a:buClr>
              <a:buSzPts val="1500"/>
              <a:buNone/>
              <a:defRPr sz="1500">
                <a:solidFill>
                  <a:schemeClr val="dk1"/>
                </a:solidFill>
              </a:defRPr>
            </a:lvl9pPr>
          </a:lstStyle>
          <a:p/>
        </p:txBody>
      </p:sp>
      <p:sp>
        <p:nvSpPr>
          <p:cNvPr id="76" name="Google Shape;76;p18"/>
          <p:cNvSpPr txBox="1"/>
          <p:nvPr>
            <p:ph type="title"/>
          </p:nvPr>
        </p:nvSpPr>
        <p:spPr>
          <a:xfrm>
            <a:off x="228600" y="366000"/>
            <a:ext cx="5792700" cy="2092200"/>
          </a:xfrm>
          <a:prstGeom prst="rect">
            <a:avLst/>
          </a:prstGeom>
        </p:spPr>
        <p:txBody>
          <a:bodyPr anchorCtr="0" anchor="b" bIns="0" lIns="0" spcFirstLastPara="1" rIns="0" wrap="square" tIns="0">
            <a:norm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pic>
        <p:nvPicPr>
          <p:cNvPr id="77" name="Google Shape;77;p18" title="Pacific Fusion Wordmark Horizontal Midnight 4000px.png"/>
          <p:cNvPicPr preferRelativeResize="0"/>
          <p:nvPr/>
        </p:nvPicPr>
        <p:blipFill rotWithShape="1">
          <a:blip r:embed="rId3">
            <a:alphaModFix/>
          </a:blip>
          <a:srcRect b="923" l="0" r="0" t="923"/>
          <a:stretch/>
        </p:blipFill>
        <p:spPr>
          <a:xfrm>
            <a:off x="228600" y="228600"/>
            <a:ext cx="1447951" cy="137398"/>
          </a:xfrm>
          <a:prstGeom prst="rect">
            <a:avLst/>
          </a:prstGeom>
          <a:noFill/>
          <a:ln>
            <a:noFill/>
          </a:ln>
        </p:spPr>
      </p:pic>
      <p:pic>
        <p:nvPicPr>
          <p:cNvPr id="78" name="Google Shape;78;p18" title="Pacific Fusion Icon Midnight 2000px.png"/>
          <p:cNvPicPr preferRelativeResize="0"/>
          <p:nvPr/>
        </p:nvPicPr>
        <p:blipFill rotWithShape="1">
          <a:blip r:embed="rId4">
            <a:alphaModFix/>
          </a:blip>
          <a:srcRect b="60" l="0" r="0" t="70"/>
          <a:stretch/>
        </p:blipFill>
        <p:spPr>
          <a:xfrm>
            <a:off x="228600" y="4640575"/>
            <a:ext cx="205740" cy="274319"/>
          </a:xfrm>
          <a:prstGeom prst="rect">
            <a:avLst/>
          </a:prstGeom>
          <a:noFill/>
          <a:ln>
            <a:noFill/>
          </a:ln>
        </p:spPr>
      </p:pic>
      <p:sp>
        <p:nvSpPr>
          <p:cNvPr id="79" name="Google Shape;79;p1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3">
  <p:cSld name="DEFAULT_1_1_2">
    <p:bg>
      <p:bgPr>
        <a:solidFill>
          <a:schemeClr val="lt1"/>
        </a:solidFill>
      </p:bgPr>
    </p:bg>
    <p:spTree>
      <p:nvGrpSpPr>
        <p:cNvPr id="80" name="Shape 80"/>
        <p:cNvGrpSpPr/>
        <p:nvPr/>
      </p:nvGrpSpPr>
      <p:grpSpPr>
        <a:xfrm>
          <a:off x="0" y="0"/>
          <a:ext cx="0" cy="0"/>
          <a:chOff x="0" y="0"/>
          <a:chExt cx="0" cy="0"/>
        </a:xfrm>
      </p:grpSpPr>
      <p:pic>
        <p:nvPicPr>
          <p:cNvPr id="81" name="Google Shape;81;p19" title="PF-Slide-Cover-4.jpg"/>
          <p:cNvPicPr preferRelativeResize="0"/>
          <p:nvPr/>
        </p:nvPicPr>
        <p:blipFill rotWithShape="1">
          <a:blip r:embed="rId2">
            <a:alphaModFix/>
          </a:blip>
          <a:srcRect b="0" l="0" r="0" t="0"/>
          <a:stretch/>
        </p:blipFill>
        <p:spPr>
          <a:xfrm>
            <a:off x="0" y="0"/>
            <a:ext cx="9144003" cy="5143499"/>
          </a:xfrm>
          <a:prstGeom prst="rect">
            <a:avLst/>
          </a:prstGeom>
          <a:noFill/>
          <a:ln>
            <a:noFill/>
          </a:ln>
        </p:spPr>
      </p:pic>
      <p:pic>
        <p:nvPicPr>
          <p:cNvPr id="82" name="Google Shape;82;p19" title="PF-Slide-Cover-3.jpg"/>
          <p:cNvPicPr preferRelativeResize="0"/>
          <p:nvPr/>
        </p:nvPicPr>
        <p:blipFill rotWithShape="1">
          <a:blip r:embed="rId3">
            <a:alphaModFix/>
          </a:blip>
          <a:srcRect b="0" l="0" r="0" t="0"/>
          <a:stretch/>
        </p:blipFill>
        <p:spPr>
          <a:xfrm>
            <a:off x="0" y="0"/>
            <a:ext cx="9144003" cy="5143499"/>
          </a:xfrm>
          <a:prstGeom prst="rect">
            <a:avLst/>
          </a:prstGeom>
          <a:noFill/>
          <a:ln>
            <a:noFill/>
          </a:ln>
        </p:spPr>
      </p:pic>
      <p:sp>
        <p:nvSpPr>
          <p:cNvPr id="83" name="Google Shape;83;p19"/>
          <p:cNvSpPr txBox="1"/>
          <p:nvPr>
            <p:ph idx="1" type="subTitle"/>
          </p:nvPr>
        </p:nvSpPr>
        <p:spPr>
          <a:xfrm>
            <a:off x="228600" y="2571750"/>
            <a:ext cx="57927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1500"/>
              <a:buFont typeface="Helvetica Neue"/>
              <a:buNone/>
              <a:defRPr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1500"/>
              <a:buNone/>
              <a:defRPr sz="1500">
                <a:solidFill>
                  <a:schemeClr val="lt1"/>
                </a:solidFill>
              </a:defRPr>
            </a:lvl2pPr>
            <a:lvl3pPr lvl="2">
              <a:lnSpc>
                <a:spcPct val="85000"/>
              </a:lnSpc>
              <a:spcBef>
                <a:spcPts val="0"/>
              </a:spcBef>
              <a:spcAft>
                <a:spcPts val="0"/>
              </a:spcAft>
              <a:buClr>
                <a:schemeClr val="lt1"/>
              </a:buClr>
              <a:buSzPts val="1500"/>
              <a:buNone/>
              <a:defRPr sz="1500">
                <a:solidFill>
                  <a:schemeClr val="lt1"/>
                </a:solidFill>
              </a:defRPr>
            </a:lvl3pPr>
            <a:lvl4pPr lvl="3">
              <a:lnSpc>
                <a:spcPct val="85000"/>
              </a:lnSpc>
              <a:spcBef>
                <a:spcPts val="0"/>
              </a:spcBef>
              <a:spcAft>
                <a:spcPts val="0"/>
              </a:spcAft>
              <a:buClr>
                <a:schemeClr val="lt1"/>
              </a:buClr>
              <a:buSzPts val="1500"/>
              <a:buNone/>
              <a:defRPr sz="1500">
                <a:solidFill>
                  <a:schemeClr val="lt1"/>
                </a:solidFill>
              </a:defRPr>
            </a:lvl4pPr>
            <a:lvl5pPr lvl="4">
              <a:lnSpc>
                <a:spcPct val="85000"/>
              </a:lnSpc>
              <a:spcBef>
                <a:spcPts val="0"/>
              </a:spcBef>
              <a:spcAft>
                <a:spcPts val="0"/>
              </a:spcAft>
              <a:buClr>
                <a:schemeClr val="lt1"/>
              </a:buClr>
              <a:buSzPts val="1500"/>
              <a:buNone/>
              <a:defRPr sz="1500">
                <a:solidFill>
                  <a:schemeClr val="lt1"/>
                </a:solidFill>
              </a:defRPr>
            </a:lvl5pPr>
            <a:lvl6pPr lvl="5">
              <a:lnSpc>
                <a:spcPct val="85000"/>
              </a:lnSpc>
              <a:spcBef>
                <a:spcPts val="0"/>
              </a:spcBef>
              <a:spcAft>
                <a:spcPts val="0"/>
              </a:spcAft>
              <a:buClr>
                <a:schemeClr val="lt1"/>
              </a:buClr>
              <a:buSzPts val="1500"/>
              <a:buNone/>
              <a:defRPr sz="1500">
                <a:solidFill>
                  <a:schemeClr val="lt1"/>
                </a:solidFill>
              </a:defRPr>
            </a:lvl6pPr>
            <a:lvl7pPr lvl="6">
              <a:lnSpc>
                <a:spcPct val="85000"/>
              </a:lnSpc>
              <a:spcBef>
                <a:spcPts val="0"/>
              </a:spcBef>
              <a:spcAft>
                <a:spcPts val="0"/>
              </a:spcAft>
              <a:buClr>
                <a:schemeClr val="lt1"/>
              </a:buClr>
              <a:buSzPts val="1500"/>
              <a:buNone/>
              <a:defRPr sz="1500">
                <a:solidFill>
                  <a:schemeClr val="lt1"/>
                </a:solidFill>
              </a:defRPr>
            </a:lvl7pPr>
            <a:lvl8pPr lvl="7">
              <a:lnSpc>
                <a:spcPct val="85000"/>
              </a:lnSpc>
              <a:spcBef>
                <a:spcPts val="0"/>
              </a:spcBef>
              <a:spcAft>
                <a:spcPts val="0"/>
              </a:spcAft>
              <a:buClr>
                <a:schemeClr val="lt1"/>
              </a:buClr>
              <a:buSzPts val="1500"/>
              <a:buNone/>
              <a:defRPr sz="1500">
                <a:solidFill>
                  <a:schemeClr val="lt1"/>
                </a:solidFill>
              </a:defRPr>
            </a:lvl8pPr>
            <a:lvl9pPr lvl="8">
              <a:lnSpc>
                <a:spcPct val="85000"/>
              </a:lnSpc>
              <a:spcBef>
                <a:spcPts val="0"/>
              </a:spcBef>
              <a:spcAft>
                <a:spcPts val="0"/>
              </a:spcAft>
              <a:buClr>
                <a:schemeClr val="lt1"/>
              </a:buClr>
              <a:buSzPts val="1500"/>
              <a:buNone/>
              <a:defRPr sz="1500">
                <a:solidFill>
                  <a:schemeClr val="lt1"/>
                </a:solidFill>
              </a:defRPr>
            </a:lvl9pPr>
          </a:lstStyle>
          <a:p/>
        </p:txBody>
      </p:sp>
      <p:sp>
        <p:nvSpPr>
          <p:cNvPr id="84" name="Google Shape;84;p19"/>
          <p:cNvSpPr txBox="1"/>
          <p:nvPr>
            <p:ph type="title"/>
          </p:nvPr>
        </p:nvSpPr>
        <p:spPr>
          <a:xfrm>
            <a:off x="228600" y="366000"/>
            <a:ext cx="5792700" cy="2092200"/>
          </a:xfrm>
          <a:prstGeom prst="rect">
            <a:avLst/>
          </a:prstGeom>
        </p:spPr>
        <p:txBody>
          <a:bodyPr anchorCtr="0" anchor="b" bIns="0" lIns="0" spcFirstLastPara="1" rIns="0" wrap="square" tIns="0">
            <a:norm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pic>
        <p:nvPicPr>
          <p:cNvPr id="85" name="Google Shape;85;p19" title="Pacific Fusion Wordmark Horizontal White 4000px.png"/>
          <p:cNvPicPr preferRelativeResize="0"/>
          <p:nvPr/>
        </p:nvPicPr>
        <p:blipFill>
          <a:blip r:embed="rId4">
            <a:alphaModFix/>
          </a:blip>
          <a:stretch>
            <a:fillRect/>
          </a:stretch>
        </p:blipFill>
        <p:spPr>
          <a:xfrm>
            <a:off x="228600" y="228600"/>
            <a:ext cx="1447951" cy="137398"/>
          </a:xfrm>
          <a:prstGeom prst="rect">
            <a:avLst/>
          </a:prstGeom>
          <a:noFill/>
          <a:ln>
            <a:noFill/>
          </a:ln>
        </p:spPr>
      </p:pic>
      <p:sp>
        <p:nvSpPr>
          <p:cNvPr id="86" name="Google Shape;86;p19"/>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FFFFFF"/>
                </a:solidFill>
                <a:latin typeface="Helvetica Neue"/>
                <a:ea typeface="Helvetica Neue"/>
                <a:cs typeface="Helvetica Neue"/>
                <a:sym typeface="Helvetica Neue"/>
              </a:rPr>
              <a:t>PROPRIETARY AND CONFIDENTIAL</a:t>
            </a:r>
            <a:endParaRPr i="0" sz="500" u="none" cap="none" strike="noStrike">
              <a:solidFill>
                <a:srgbClr val="FFFFFF"/>
              </a:solidFill>
              <a:latin typeface="Helvetica Neue"/>
              <a:ea typeface="Helvetica Neue"/>
              <a:cs typeface="Helvetica Neue"/>
              <a:sym typeface="Helvetica Neue"/>
            </a:endParaRPr>
          </a:p>
        </p:txBody>
      </p:sp>
      <p:pic>
        <p:nvPicPr>
          <p:cNvPr descr="preencoded.png" id="87" name="Google Shape;87;p19"/>
          <p:cNvPicPr preferRelativeResize="0"/>
          <p:nvPr/>
        </p:nvPicPr>
        <p:blipFill rotWithShape="1">
          <a:blip r:embed="rId5">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Section Divider">
  <p:cSld name="DEFAULT_1_1_1_1">
    <p:bg>
      <p:bgPr>
        <a:solidFill>
          <a:schemeClr val="accent1"/>
        </a:solidFill>
      </p:bgPr>
    </p:bg>
    <p:spTree>
      <p:nvGrpSpPr>
        <p:cNvPr id="88" name="Shape 88"/>
        <p:cNvGrpSpPr/>
        <p:nvPr/>
      </p:nvGrpSpPr>
      <p:grpSpPr>
        <a:xfrm>
          <a:off x="0" y="0"/>
          <a:ext cx="0" cy="0"/>
          <a:chOff x="0" y="0"/>
          <a:chExt cx="0" cy="0"/>
        </a:xfrm>
      </p:grpSpPr>
      <p:sp>
        <p:nvSpPr>
          <p:cNvPr id="89" name="Google Shape;89;p20"/>
          <p:cNvSpPr txBox="1"/>
          <p:nvPr>
            <p:ph idx="1" type="subTitle"/>
          </p:nvPr>
        </p:nvSpPr>
        <p:spPr>
          <a:xfrm>
            <a:off x="4572000" y="228600"/>
            <a:ext cx="4343400" cy="304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800"/>
              <a:buNone/>
              <a:defRPr>
                <a:solidFill>
                  <a:schemeClr val="lt1"/>
                </a:solidFill>
              </a:defRPr>
            </a:lvl2pPr>
            <a:lvl3pPr lvl="2">
              <a:lnSpc>
                <a:spcPct val="85000"/>
              </a:lnSpc>
              <a:spcBef>
                <a:spcPts val="0"/>
              </a:spcBef>
              <a:spcAft>
                <a:spcPts val="0"/>
              </a:spcAft>
              <a:buClr>
                <a:schemeClr val="lt1"/>
              </a:buClr>
              <a:buSzPts val="800"/>
              <a:buNone/>
              <a:defRPr>
                <a:solidFill>
                  <a:schemeClr val="lt1"/>
                </a:solidFill>
              </a:defRPr>
            </a:lvl3pPr>
            <a:lvl4pPr lvl="3">
              <a:lnSpc>
                <a:spcPct val="85000"/>
              </a:lnSpc>
              <a:spcBef>
                <a:spcPts val="0"/>
              </a:spcBef>
              <a:spcAft>
                <a:spcPts val="0"/>
              </a:spcAft>
              <a:buClr>
                <a:schemeClr val="lt1"/>
              </a:buClr>
              <a:buSzPts val="800"/>
              <a:buNone/>
              <a:defRPr>
                <a:solidFill>
                  <a:schemeClr val="lt1"/>
                </a:solidFill>
              </a:defRPr>
            </a:lvl4pPr>
            <a:lvl5pPr lvl="4">
              <a:lnSpc>
                <a:spcPct val="85000"/>
              </a:lnSpc>
              <a:spcBef>
                <a:spcPts val="0"/>
              </a:spcBef>
              <a:spcAft>
                <a:spcPts val="0"/>
              </a:spcAft>
              <a:buClr>
                <a:schemeClr val="lt1"/>
              </a:buClr>
              <a:buSzPts val="800"/>
              <a:buNone/>
              <a:defRPr>
                <a:solidFill>
                  <a:schemeClr val="lt1"/>
                </a:solidFill>
              </a:defRPr>
            </a:lvl5pPr>
            <a:lvl6pPr lvl="5">
              <a:lnSpc>
                <a:spcPct val="85000"/>
              </a:lnSpc>
              <a:spcBef>
                <a:spcPts val="0"/>
              </a:spcBef>
              <a:spcAft>
                <a:spcPts val="0"/>
              </a:spcAft>
              <a:buClr>
                <a:schemeClr val="lt1"/>
              </a:buClr>
              <a:buSzPts val="800"/>
              <a:buNone/>
              <a:defRPr>
                <a:solidFill>
                  <a:schemeClr val="lt1"/>
                </a:solidFill>
              </a:defRPr>
            </a:lvl6pPr>
            <a:lvl7pPr lvl="6">
              <a:lnSpc>
                <a:spcPct val="85000"/>
              </a:lnSpc>
              <a:spcBef>
                <a:spcPts val="0"/>
              </a:spcBef>
              <a:spcAft>
                <a:spcPts val="0"/>
              </a:spcAft>
              <a:buClr>
                <a:schemeClr val="lt1"/>
              </a:buClr>
              <a:buSzPts val="800"/>
              <a:buNone/>
              <a:defRPr>
                <a:solidFill>
                  <a:schemeClr val="lt1"/>
                </a:solidFill>
              </a:defRPr>
            </a:lvl7pPr>
            <a:lvl8pPr lvl="7">
              <a:lnSpc>
                <a:spcPct val="85000"/>
              </a:lnSpc>
              <a:spcBef>
                <a:spcPts val="0"/>
              </a:spcBef>
              <a:spcAft>
                <a:spcPts val="0"/>
              </a:spcAft>
              <a:buClr>
                <a:schemeClr val="lt1"/>
              </a:buClr>
              <a:buSzPts val="800"/>
              <a:buNone/>
              <a:defRPr>
                <a:solidFill>
                  <a:schemeClr val="lt1"/>
                </a:solidFill>
              </a:defRPr>
            </a:lvl8pPr>
            <a:lvl9pPr lvl="8">
              <a:lnSpc>
                <a:spcPct val="85000"/>
              </a:lnSpc>
              <a:spcBef>
                <a:spcPts val="0"/>
              </a:spcBef>
              <a:spcAft>
                <a:spcPts val="0"/>
              </a:spcAft>
              <a:buClr>
                <a:schemeClr val="lt1"/>
              </a:buClr>
              <a:buSzPts val="800"/>
              <a:buNone/>
              <a:defRPr>
                <a:solidFill>
                  <a:schemeClr val="lt1"/>
                </a:solidFill>
              </a:defRPr>
            </a:lvl9pPr>
          </a:lstStyle>
          <a:p/>
        </p:txBody>
      </p:sp>
      <p:sp>
        <p:nvSpPr>
          <p:cNvPr id="90" name="Google Shape;90;p20"/>
          <p:cNvSpPr txBox="1"/>
          <p:nvPr/>
        </p:nvSpPr>
        <p:spPr>
          <a:xfrm>
            <a:off x="248475" y="2564300"/>
            <a:ext cx="434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sz="2400">
              <a:latin typeface="Helvetica Neue Light"/>
              <a:ea typeface="Helvetica Neue Light"/>
              <a:cs typeface="Helvetica Neue Light"/>
              <a:sym typeface="Helvetica Neue Light"/>
            </a:endParaRPr>
          </a:p>
        </p:txBody>
      </p:sp>
      <p:sp>
        <p:nvSpPr>
          <p:cNvPr id="91" name="Google Shape;91;p20"/>
          <p:cNvSpPr txBox="1"/>
          <p:nvPr>
            <p:ph idx="2" type="subTitle"/>
          </p:nvPr>
        </p:nvSpPr>
        <p:spPr>
          <a:xfrm>
            <a:off x="152400" y="0"/>
            <a:ext cx="4419600" cy="17436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9pPr>
          </a:lstStyle>
          <a:p/>
        </p:txBody>
      </p:sp>
      <p:sp>
        <p:nvSpPr>
          <p:cNvPr id="92" name="Google Shape;92;p20"/>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93" name="Google Shape;93;p20"/>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94" name="Google Shape;94;p20"/>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Subsection Divider">
  <p:cSld name="DEFAULT_1_1_1_1_1">
    <p:bg>
      <p:bgPr>
        <a:solidFill>
          <a:schemeClr val="dk2"/>
        </a:solidFill>
      </p:bgPr>
    </p:bg>
    <p:spTree>
      <p:nvGrpSpPr>
        <p:cNvPr id="95" name="Shape 95"/>
        <p:cNvGrpSpPr/>
        <p:nvPr/>
      </p:nvGrpSpPr>
      <p:grpSpPr>
        <a:xfrm>
          <a:off x="0" y="0"/>
          <a:ext cx="0" cy="0"/>
          <a:chOff x="0" y="0"/>
          <a:chExt cx="0" cy="0"/>
        </a:xfrm>
      </p:grpSpPr>
      <p:sp>
        <p:nvSpPr>
          <p:cNvPr id="96" name="Google Shape;96;p21"/>
          <p:cNvSpPr txBox="1"/>
          <p:nvPr/>
        </p:nvSpPr>
        <p:spPr>
          <a:xfrm>
            <a:off x="248475" y="2564300"/>
            <a:ext cx="434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sz="2400">
              <a:solidFill>
                <a:schemeClr val="lt1"/>
              </a:solidFill>
              <a:latin typeface="Helvetica Neue Light"/>
              <a:ea typeface="Helvetica Neue Light"/>
              <a:cs typeface="Helvetica Neue Light"/>
              <a:sym typeface="Helvetica Neue Light"/>
            </a:endParaRPr>
          </a:p>
        </p:txBody>
      </p:sp>
      <p:sp>
        <p:nvSpPr>
          <p:cNvPr id="97" name="Google Shape;97;p21"/>
          <p:cNvSpPr txBox="1"/>
          <p:nvPr>
            <p:ph idx="1" type="subTitle"/>
          </p:nvPr>
        </p:nvSpPr>
        <p:spPr>
          <a:xfrm>
            <a:off x="4572000" y="2419350"/>
            <a:ext cx="43434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800"/>
              <a:buNone/>
              <a:defRPr>
                <a:solidFill>
                  <a:schemeClr val="lt1"/>
                </a:solidFill>
              </a:defRPr>
            </a:lvl2pPr>
            <a:lvl3pPr lvl="2">
              <a:lnSpc>
                <a:spcPct val="85000"/>
              </a:lnSpc>
              <a:spcBef>
                <a:spcPts val="0"/>
              </a:spcBef>
              <a:spcAft>
                <a:spcPts val="0"/>
              </a:spcAft>
              <a:buClr>
                <a:schemeClr val="lt1"/>
              </a:buClr>
              <a:buSzPts val="800"/>
              <a:buNone/>
              <a:defRPr>
                <a:solidFill>
                  <a:schemeClr val="lt1"/>
                </a:solidFill>
              </a:defRPr>
            </a:lvl3pPr>
            <a:lvl4pPr lvl="3">
              <a:lnSpc>
                <a:spcPct val="85000"/>
              </a:lnSpc>
              <a:spcBef>
                <a:spcPts val="0"/>
              </a:spcBef>
              <a:spcAft>
                <a:spcPts val="0"/>
              </a:spcAft>
              <a:buClr>
                <a:schemeClr val="lt1"/>
              </a:buClr>
              <a:buSzPts val="800"/>
              <a:buNone/>
              <a:defRPr>
                <a:solidFill>
                  <a:schemeClr val="lt1"/>
                </a:solidFill>
              </a:defRPr>
            </a:lvl4pPr>
            <a:lvl5pPr lvl="4">
              <a:lnSpc>
                <a:spcPct val="85000"/>
              </a:lnSpc>
              <a:spcBef>
                <a:spcPts val="0"/>
              </a:spcBef>
              <a:spcAft>
                <a:spcPts val="0"/>
              </a:spcAft>
              <a:buClr>
                <a:schemeClr val="lt1"/>
              </a:buClr>
              <a:buSzPts val="800"/>
              <a:buNone/>
              <a:defRPr>
                <a:solidFill>
                  <a:schemeClr val="lt1"/>
                </a:solidFill>
              </a:defRPr>
            </a:lvl5pPr>
            <a:lvl6pPr lvl="5">
              <a:lnSpc>
                <a:spcPct val="85000"/>
              </a:lnSpc>
              <a:spcBef>
                <a:spcPts val="0"/>
              </a:spcBef>
              <a:spcAft>
                <a:spcPts val="0"/>
              </a:spcAft>
              <a:buClr>
                <a:schemeClr val="lt1"/>
              </a:buClr>
              <a:buSzPts val="800"/>
              <a:buNone/>
              <a:defRPr>
                <a:solidFill>
                  <a:schemeClr val="lt1"/>
                </a:solidFill>
              </a:defRPr>
            </a:lvl6pPr>
            <a:lvl7pPr lvl="6">
              <a:lnSpc>
                <a:spcPct val="85000"/>
              </a:lnSpc>
              <a:spcBef>
                <a:spcPts val="0"/>
              </a:spcBef>
              <a:spcAft>
                <a:spcPts val="0"/>
              </a:spcAft>
              <a:buClr>
                <a:schemeClr val="lt1"/>
              </a:buClr>
              <a:buSzPts val="800"/>
              <a:buNone/>
              <a:defRPr>
                <a:solidFill>
                  <a:schemeClr val="lt1"/>
                </a:solidFill>
              </a:defRPr>
            </a:lvl7pPr>
            <a:lvl8pPr lvl="7">
              <a:lnSpc>
                <a:spcPct val="85000"/>
              </a:lnSpc>
              <a:spcBef>
                <a:spcPts val="0"/>
              </a:spcBef>
              <a:spcAft>
                <a:spcPts val="0"/>
              </a:spcAft>
              <a:buClr>
                <a:schemeClr val="lt1"/>
              </a:buClr>
              <a:buSzPts val="800"/>
              <a:buNone/>
              <a:defRPr>
                <a:solidFill>
                  <a:schemeClr val="lt1"/>
                </a:solidFill>
              </a:defRPr>
            </a:lvl8pPr>
            <a:lvl9pPr lvl="8">
              <a:lnSpc>
                <a:spcPct val="85000"/>
              </a:lnSpc>
              <a:spcBef>
                <a:spcPts val="0"/>
              </a:spcBef>
              <a:spcAft>
                <a:spcPts val="0"/>
              </a:spcAft>
              <a:buClr>
                <a:schemeClr val="lt1"/>
              </a:buClr>
              <a:buSzPts val="800"/>
              <a:buNone/>
              <a:defRPr>
                <a:solidFill>
                  <a:schemeClr val="lt1"/>
                </a:solidFill>
              </a:defRPr>
            </a:lvl9pPr>
          </a:lstStyle>
          <a:p/>
        </p:txBody>
      </p:sp>
      <p:sp>
        <p:nvSpPr>
          <p:cNvPr id="98" name="Google Shape;98;p21"/>
          <p:cNvSpPr txBox="1"/>
          <p:nvPr>
            <p:ph type="title"/>
          </p:nvPr>
        </p:nvSpPr>
        <p:spPr>
          <a:xfrm>
            <a:off x="228600" y="2419350"/>
            <a:ext cx="4343400" cy="6096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9pPr>
          </a:lstStyle>
          <a:p/>
        </p:txBody>
      </p:sp>
      <p:sp>
        <p:nvSpPr>
          <p:cNvPr id="99" name="Google Shape;99;p21"/>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00" name="Google Shape;100;p21"/>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101" name="Google Shape;101;p21"/>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p:cSld name="CUSTOM">
    <p:spTree>
      <p:nvGrpSpPr>
        <p:cNvPr id="102" name="Shape 102"/>
        <p:cNvGrpSpPr/>
        <p:nvPr/>
      </p:nvGrpSpPr>
      <p:grpSpPr>
        <a:xfrm>
          <a:off x="0" y="0"/>
          <a:ext cx="0" cy="0"/>
          <a:chOff x="0" y="0"/>
          <a:chExt cx="0" cy="0"/>
        </a:xfrm>
      </p:grpSpPr>
      <p:sp>
        <p:nvSpPr>
          <p:cNvPr id="103" name="Google Shape;103;p22"/>
          <p:cNvSpPr txBox="1"/>
          <p:nvPr>
            <p:ph type="title"/>
          </p:nvPr>
        </p:nvSpPr>
        <p:spPr>
          <a:xfrm>
            <a:off x="228600" y="228600"/>
            <a:ext cx="43434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04" name="Google Shape;104;p22"/>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05" name="Google Shape;105;p22"/>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06" name="Google Shape;106;p22"/>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 Color Bg">
  <p:cSld name="CUSTOM_8">
    <p:bg>
      <p:bgPr>
        <a:solidFill>
          <a:schemeClr val="accent1"/>
        </a:solidFill>
      </p:bgPr>
    </p:bg>
    <p:spTree>
      <p:nvGrpSpPr>
        <p:cNvPr id="107" name="Shape 107"/>
        <p:cNvGrpSpPr/>
        <p:nvPr/>
      </p:nvGrpSpPr>
      <p:grpSpPr>
        <a:xfrm>
          <a:off x="0" y="0"/>
          <a:ext cx="0" cy="0"/>
          <a:chOff x="0" y="0"/>
          <a:chExt cx="0" cy="0"/>
        </a:xfrm>
      </p:grpSpPr>
      <p:sp>
        <p:nvSpPr>
          <p:cNvPr id="108" name="Google Shape;108;p23"/>
          <p:cNvSpPr txBox="1"/>
          <p:nvPr>
            <p:ph type="title"/>
          </p:nvPr>
        </p:nvSpPr>
        <p:spPr>
          <a:xfrm>
            <a:off x="228600" y="228600"/>
            <a:ext cx="43434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109" name="Google Shape;109;p23"/>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10" name="Google Shape;110;p23"/>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111" name="Google Shape;111;p23"/>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p:cSld name="CUSTOM_7">
    <p:spTree>
      <p:nvGrpSpPr>
        <p:cNvPr id="112" name="Shape 112"/>
        <p:cNvGrpSpPr/>
        <p:nvPr/>
      </p:nvGrpSpPr>
      <p:grpSpPr>
        <a:xfrm>
          <a:off x="0" y="0"/>
          <a:ext cx="0" cy="0"/>
          <a:chOff x="0" y="0"/>
          <a:chExt cx="0" cy="0"/>
        </a:xfrm>
      </p:grpSpPr>
      <p:sp>
        <p:nvSpPr>
          <p:cNvPr id="113" name="Google Shape;113;p24"/>
          <p:cNvSpPr txBox="1"/>
          <p:nvPr>
            <p:ph type="title"/>
          </p:nvPr>
        </p:nvSpPr>
        <p:spPr>
          <a:xfrm>
            <a:off x="228600" y="228600"/>
            <a:ext cx="43434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14" name="Google Shape;114;p2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15" name="Google Shape;115;p2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16" name="Google Shape;116;p24"/>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Bottom">
  <p:cSld name="CUSTOM_7_2">
    <p:spTree>
      <p:nvGrpSpPr>
        <p:cNvPr id="117" name="Shape 117"/>
        <p:cNvGrpSpPr/>
        <p:nvPr/>
      </p:nvGrpSpPr>
      <p:grpSpPr>
        <a:xfrm>
          <a:off x="0" y="0"/>
          <a:ext cx="0" cy="0"/>
          <a:chOff x="0" y="0"/>
          <a:chExt cx="0" cy="0"/>
        </a:xfrm>
      </p:grpSpPr>
      <p:sp>
        <p:nvSpPr>
          <p:cNvPr id="118" name="Google Shape;118;p25"/>
          <p:cNvSpPr txBox="1"/>
          <p:nvPr>
            <p:ph type="title"/>
          </p:nvPr>
        </p:nvSpPr>
        <p:spPr>
          <a:xfrm>
            <a:off x="228600" y="2571750"/>
            <a:ext cx="4343400" cy="2055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19" name="Google Shape;119;p25"/>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20" name="Google Shape;120;p25"/>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21" name="Google Shape;121;p25"/>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Bottom - Color Bg">
  <p:cSld name="CUSTOM_7_2_1">
    <p:bg>
      <p:bgPr>
        <a:solidFill>
          <a:schemeClr val="accent1"/>
        </a:solidFill>
      </p:bgPr>
    </p:bg>
    <p:spTree>
      <p:nvGrpSpPr>
        <p:cNvPr id="122" name="Shape 122"/>
        <p:cNvGrpSpPr/>
        <p:nvPr/>
      </p:nvGrpSpPr>
      <p:grpSpPr>
        <a:xfrm>
          <a:off x="0" y="0"/>
          <a:ext cx="0" cy="0"/>
          <a:chOff x="0" y="0"/>
          <a:chExt cx="0" cy="0"/>
        </a:xfrm>
      </p:grpSpPr>
      <p:sp>
        <p:nvSpPr>
          <p:cNvPr id="123" name="Google Shape;123;p26"/>
          <p:cNvSpPr txBox="1"/>
          <p:nvPr>
            <p:ph type="title"/>
          </p:nvPr>
        </p:nvSpPr>
        <p:spPr>
          <a:xfrm>
            <a:off x="228600" y="2571750"/>
            <a:ext cx="4343400" cy="2055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124" name="Google Shape;124;p26"/>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25" name="Google Shape;125;p26"/>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126" name="Google Shape;126;p26"/>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 Color Bg">
  <p:cSld name="CUSTOM_7_1">
    <p:bg>
      <p:bgPr>
        <a:solidFill>
          <a:schemeClr val="accent1"/>
        </a:solidFill>
      </p:bgPr>
    </p:bg>
    <p:spTree>
      <p:nvGrpSpPr>
        <p:cNvPr id="127" name="Shape 127"/>
        <p:cNvGrpSpPr/>
        <p:nvPr/>
      </p:nvGrpSpPr>
      <p:grpSpPr>
        <a:xfrm>
          <a:off x="0" y="0"/>
          <a:ext cx="0" cy="0"/>
          <a:chOff x="0" y="0"/>
          <a:chExt cx="0" cy="0"/>
        </a:xfrm>
      </p:grpSpPr>
      <p:sp>
        <p:nvSpPr>
          <p:cNvPr id="128" name="Google Shape;128;p27"/>
          <p:cNvSpPr txBox="1"/>
          <p:nvPr>
            <p:ph type="title"/>
          </p:nvPr>
        </p:nvSpPr>
        <p:spPr>
          <a:xfrm>
            <a:off x="228600" y="228600"/>
            <a:ext cx="43434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129" name="Google Shape;129;p27"/>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30" name="Google Shape;130;p27"/>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131" name="Google Shape;131;p27"/>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Small">
  <p:cSld name="CUSTOM_6">
    <p:spTree>
      <p:nvGrpSpPr>
        <p:cNvPr id="132" name="Shape 132"/>
        <p:cNvGrpSpPr/>
        <p:nvPr/>
      </p:nvGrpSpPr>
      <p:grpSpPr>
        <a:xfrm>
          <a:off x="0" y="0"/>
          <a:ext cx="0" cy="0"/>
          <a:chOff x="0" y="0"/>
          <a:chExt cx="0" cy="0"/>
        </a:xfrm>
      </p:grpSpPr>
      <p:sp>
        <p:nvSpPr>
          <p:cNvPr id="133" name="Google Shape;133;p28"/>
          <p:cNvSpPr txBox="1"/>
          <p:nvPr>
            <p:ph type="title"/>
          </p:nvPr>
        </p:nvSpPr>
        <p:spPr>
          <a:xfrm>
            <a:off x="228600" y="228600"/>
            <a:ext cx="28941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9pPr>
          </a:lstStyle>
          <a:p/>
        </p:txBody>
      </p:sp>
      <p:sp>
        <p:nvSpPr>
          <p:cNvPr id="134" name="Google Shape;134;p28"/>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35" name="Google Shape;135;p2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36" name="Google Shape;136;p28"/>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Small - Color Bg">
  <p:cSld name="CUSTOM_6_1">
    <p:bg>
      <p:bgPr>
        <a:solidFill>
          <a:schemeClr val="accent1"/>
        </a:solidFill>
      </p:bgPr>
    </p:bg>
    <p:spTree>
      <p:nvGrpSpPr>
        <p:cNvPr id="137" name="Shape 137"/>
        <p:cNvGrpSpPr/>
        <p:nvPr/>
      </p:nvGrpSpPr>
      <p:grpSpPr>
        <a:xfrm>
          <a:off x="0" y="0"/>
          <a:ext cx="0" cy="0"/>
          <a:chOff x="0" y="0"/>
          <a:chExt cx="0" cy="0"/>
        </a:xfrm>
      </p:grpSpPr>
      <p:sp>
        <p:nvSpPr>
          <p:cNvPr id="138" name="Google Shape;138;p29"/>
          <p:cNvSpPr txBox="1"/>
          <p:nvPr>
            <p:ph type="title"/>
          </p:nvPr>
        </p:nvSpPr>
        <p:spPr>
          <a:xfrm>
            <a:off x="228600" y="228600"/>
            <a:ext cx="28941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9pPr>
          </a:lstStyle>
          <a:p/>
        </p:txBody>
      </p:sp>
      <p:sp>
        <p:nvSpPr>
          <p:cNvPr id="139" name="Google Shape;139;p29"/>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40" name="Google Shape;140;p29"/>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141" name="Google Shape;141;p29"/>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p:cSld name="CUSTOM_3">
    <p:spTree>
      <p:nvGrpSpPr>
        <p:cNvPr id="142" name="Shape 142"/>
        <p:cNvGrpSpPr/>
        <p:nvPr/>
      </p:nvGrpSpPr>
      <p:grpSpPr>
        <a:xfrm>
          <a:off x="0" y="0"/>
          <a:ext cx="0" cy="0"/>
          <a:chOff x="0" y="0"/>
          <a:chExt cx="0" cy="0"/>
        </a:xfrm>
      </p:grpSpPr>
      <p:sp>
        <p:nvSpPr>
          <p:cNvPr id="143" name="Google Shape;143;p30"/>
          <p:cNvSpPr txBox="1"/>
          <p:nvPr>
            <p:ph type="title"/>
          </p:nvPr>
        </p:nvSpPr>
        <p:spPr>
          <a:xfrm>
            <a:off x="228600" y="228600"/>
            <a:ext cx="4343400" cy="5586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44" name="Google Shape;144;p30"/>
          <p:cNvSpPr txBox="1"/>
          <p:nvPr>
            <p:ph idx="1" type="body"/>
          </p:nvPr>
        </p:nvSpPr>
        <p:spPr>
          <a:xfrm>
            <a:off x="230875" y="2571750"/>
            <a:ext cx="43434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
        <p:nvSpPr>
          <p:cNvPr id="145" name="Google Shape;145;p30"/>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46" name="Google Shape;146;p30"/>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47" name="Google Shape;147;p30"/>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Left Half">
  <p:cSld name="CUSTOM_3_1">
    <p:spTree>
      <p:nvGrpSpPr>
        <p:cNvPr id="148" name="Shape 148"/>
        <p:cNvGrpSpPr/>
        <p:nvPr/>
      </p:nvGrpSpPr>
      <p:grpSpPr>
        <a:xfrm>
          <a:off x="0" y="0"/>
          <a:ext cx="0" cy="0"/>
          <a:chOff x="0" y="0"/>
          <a:chExt cx="0" cy="0"/>
        </a:xfrm>
      </p:grpSpPr>
      <p:sp>
        <p:nvSpPr>
          <p:cNvPr id="149" name="Google Shape;149;p31"/>
          <p:cNvSpPr/>
          <p:nvPr>
            <p:ph idx="2" type="pic"/>
          </p:nvPr>
        </p:nvSpPr>
        <p:spPr>
          <a:xfrm>
            <a:off x="4572000" y="0"/>
            <a:ext cx="4572000" cy="5143500"/>
          </a:xfrm>
          <a:prstGeom prst="rect">
            <a:avLst/>
          </a:prstGeom>
          <a:noFill/>
          <a:ln>
            <a:noFill/>
          </a:ln>
        </p:spPr>
      </p:sp>
      <p:sp>
        <p:nvSpPr>
          <p:cNvPr id="150" name="Google Shape;150;p31"/>
          <p:cNvSpPr txBox="1"/>
          <p:nvPr>
            <p:ph type="title"/>
          </p:nvPr>
        </p:nvSpPr>
        <p:spPr>
          <a:xfrm>
            <a:off x="230875" y="228600"/>
            <a:ext cx="41148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51" name="Google Shape;151;p31"/>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52" name="Google Shape;152;p31"/>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53" name="Google Shape;153;p31"/>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
        <p:nvSpPr>
          <p:cNvPr id="154" name="Google Shape;154;p31"/>
          <p:cNvSpPr txBox="1"/>
          <p:nvPr>
            <p:ph idx="1" type="body"/>
          </p:nvPr>
        </p:nvSpPr>
        <p:spPr>
          <a:xfrm>
            <a:off x="230875" y="2571750"/>
            <a:ext cx="41148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Right Half">
  <p:cSld name="CUSTOM_3_1_1">
    <p:spTree>
      <p:nvGrpSpPr>
        <p:cNvPr id="155" name="Shape 155"/>
        <p:cNvGrpSpPr/>
        <p:nvPr/>
      </p:nvGrpSpPr>
      <p:grpSpPr>
        <a:xfrm>
          <a:off x="0" y="0"/>
          <a:ext cx="0" cy="0"/>
          <a:chOff x="0" y="0"/>
          <a:chExt cx="0" cy="0"/>
        </a:xfrm>
      </p:grpSpPr>
      <p:sp>
        <p:nvSpPr>
          <p:cNvPr id="156" name="Google Shape;156;p32"/>
          <p:cNvSpPr/>
          <p:nvPr>
            <p:ph idx="2" type="pic"/>
          </p:nvPr>
        </p:nvSpPr>
        <p:spPr>
          <a:xfrm>
            <a:off x="0" y="0"/>
            <a:ext cx="4572000" cy="5143500"/>
          </a:xfrm>
          <a:prstGeom prst="rect">
            <a:avLst/>
          </a:prstGeom>
          <a:noFill/>
          <a:ln>
            <a:noFill/>
          </a:ln>
        </p:spPr>
      </p:sp>
      <p:sp>
        <p:nvSpPr>
          <p:cNvPr id="157" name="Google Shape;157;p32"/>
          <p:cNvSpPr txBox="1"/>
          <p:nvPr>
            <p:ph type="title"/>
          </p:nvPr>
        </p:nvSpPr>
        <p:spPr>
          <a:xfrm>
            <a:off x="4798325" y="228600"/>
            <a:ext cx="41148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158" name="Google Shape;158;p32"/>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59" name="Google Shape;159;p32"/>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60" name="Google Shape;160;p32"/>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
        <p:nvSpPr>
          <p:cNvPr id="161" name="Google Shape;161;p32"/>
          <p:cNvSpPr txBox="1"/>
          <p:nvPr>
            <p:ph idx="1" type="body"/>
          </p:nvPr>
        </p:nvSpPr>
        <p:spPr>
          <a:xfrm>
            <a:off x="4800600" y="2571750"/>
            <a:ext cx="41148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p:cSld name="CUSTOM_2">
    <p:spTree>
      <p:nvGrpSpPr>
        <p:cNvPr id="162" name="Shape 162"/>
        <p:cNvGrpSpPr/>
        <p:nvPr/>
      </p:nvGrpSpPr>
      <p:grpSpPr>
        <a:xfrm>
          <a:off x="0" y="0"/>
          <a:ext cx="0" cy="0"/>
          <a:chOff x="0" y="0"/>
          <a:chExt cx="0" cy="0"/>
        </a:xfrm>
      </p:grpSpPr>
      <p:sp>
        <p:nvSpPr>
          <p:cNvPr id="163" name="Google Shape;163;p33"/>
          <p:cNvSpPr txBox="1"/>
          <p:nvPr>
            <p:ph type="title"/>
          </p:nvPr>
        </p:nvSpPr>
        <p:spPr>
          <a:xfrm>
            <a:off x="228600" y="228600"/>
            <a:ext cx="43434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164" name="Google Shape;164;p33"/>
          <p:cNvSpPr txBox="1"/>
          <p:nvPr>
            <p:ph idx="1" type="body"/>
          </p:nvPr>
        </p:nvSpPr>
        <p:spPr>
          <a:xfrm>
            <a:off x="228600" y="685800"/>
            <a:ext cx="43434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165" name="Google Shape;165;p33"/>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66" name="Google Shape;166;p33"/>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67" name="Google Shape;167;p33"/>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Only">
  <p:cSld name="CUSTOM_2_2">
    <p:spTree>
      <p:nvGrpSpPr>
        <p:cNvPr id="168" name="Shape 168"/>
        <p:cNvGrpSpPr/>
        <p:nvPr/>
      </p:nvGrpSpPr>
      <p:grpSpPr>
        <a:xfrm>
          <a:off x="0" y="0"/>
          <a:ext cx="0" cy="0"/>
          <a:chOff x="0" y="0"/>
          <a:chExt cx="0" cy="0"/>
        </a:xfrm>
      </p:grpSpPr>
      <p:sp>
        <p:nvSpPr>
          <p:cNvPr id="169" name="Google Shape;169;p34"/>
          <p:cNvSpPr txBox="1"/>
          <p:nvPr>
            <p:ph type="title"/>
          </p:nvPr>
        </p:nvSpPr>
        <p:spPr>
          <a:xfrm>
            <a:off x="228600" y="228600"/>
            <a:ext cx="43434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170" name="Google Shape;170;p3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71" name="Google Shape;171;p3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72" name="Google Shape;172;p34"/>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 Left Half">
  <p:cSld name="CUSTOM_2_1">
    <p:spTree>
      <p:nvGrpSpPr>
        <p:cNvPr id="173" name="Shape 173"/>
        <p:cNvGrpSpPr/>
        <p:nvPr/>
      </p:nvGrpSpPr>
      <p:grpSpPr>
        <a:xfrm>
          <a:off x="0" y="0"/>
          <a:ext cx="0" cy="0"/>
          <a:chOff x="0" y="0"/>
          <a:chExt cx="0" cy="0"/>
        </a:xfrm>
      </p:grpSpPr>
      <p:pic>
        <p:nvPicPr>
          <p:cNvPr id="174" name="Google Shape;174;p35" title="Radial P - Black.png"/>
          <p:cNvPicPr preferRelativeResize="0"/>
          <p:nvPr/>
        </p:nvPicPr>
        <p:blipFill rotWithShape="1">
          <a:blip r:embed="rId2">
            <a:alphaModFix/>
          </a:blip>
          <a:srcRect b="544" l="0" r="0" t="534"/>
          <a:stretch/>
        </p:blipFill>
        <p:spPr>
          <a:xfrm>
            <a:off x="8778236" y="4735262"/>
            <a:ext cx="137160" cy="181408"/>
          </a:xfrm>
          <a:prstGeom prst="rect">
            <a:avLst/>
          </a:prstGeom>
          <a:noFill/>
          <a:ln>
            <a:noFill/>
          </a:ln>
        </p:spPr>
      </p:pic>
      <p:sp>
        <p:nvSpPr>
          <p:cNvPr id="175" name="Google Shape;175;p35"/>
          <p:cNvSpPr/>
          <p:nvPr>
            <p:ph idx="2" type="pic"/>
          </p:nvPr>
        </p:nvSpPr>
        <p:spPr>
          <a:xfrm>
            <a:off x="4572000" y="0"/>
            <a:ext cx="4572000" cy="5143500"/>
          </a:xfrm>
          <a:prstGeom prst="rect">
            <a:avLst/>
          </a:prstGeom>
          <a:noFill/>
          <a:ln>
            <a:noFill/>
          </a:ln>
        </p:spPr>
      </p:sp>
      <p:sp>
        <p:nvSpPr>
          <p:cNvPr id="176" name="Google Shape;176;p35"/>
          <p:cNvSpPr txBox="1"/>
          <p:nvPr>
            <p:ph idx="1" type="body"/>
          </p:nvPr>
        </p:nvSpPr>
        <p:spPr>
          <a:xfrm>
            <a:off x="228600" y="685800"/>
            <a:ext cx="41148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177" name="Google Shape;177;p35"/>
          <p:cNvSpPr txBox="1"/>
          <p:nvPr>
            <p:ph type="title"/>
          </p:nvPr>
        </p:nvSpPr>
        <p:spPr>
          <a:xfrm>
            <a:off x="228600" y="228600"/>
            <a:ext cx="41148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178" name="Google Shape;178;p35"/>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79" name="Google Shape;179;p35"/>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80" name="Google Shape;180;p35"/>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 Right Half">
  <p:cSld name="CUSTOM_2_1_1">
    <p:spTree>
      <p:nvGrpSpPr>
        <p:cNvPr id="181" name="Shape 181"/>
        <p:cNvGrpSpPr/>
        <p:nvPr/>
      </p:nvGrpSpPr>
      <p:grpSpPr>
        <a:xfrm>
          <a:off x="0" y="0"/>
          <a:ext cx="0" cy="0"/>
          <a:chOff x="0" y="0"/>
          <a:chExt cx="0" cy="0"/>
        </a:xfrm>
      </p:grpSpPr>
      <p:sp>
        <p:nvSpPr>
          <p:cNvPr id="182" name="Google Shape;182;p36"/>
          <p:cNvSpPr/>
          <p:nvPr>
            <p:ph idx="2" type="pic"/>
          </p:nvPr>
        </p:nvSpPr>
        <p:spPr>
          <a:xfrm>
            <a:off x="0" y="0"/>
            <a:ext cx="4572000" cy="5143500"/>
          </a:xfrm>
          <a:prstGeom prst="rect">
            <a:avLst/>
          </a:prstGeom>
          <a:noFill/>
          <a:ln>
            <a:noFill/>
          </a:ln>
        </p:spPr>
      </p:sp>
      <p:sp>
        <p:nvSpPr>
          <p:cNvPr id="183" name="Google Shape;183;p36"/>
          <p:cNvSpPr txBox="1"/>
          <p:nvPr>
            <p:ph idx="1" type="body"/>
          </p:nvPr>
        </p:nvSpPr>
        <p:spPr>
          <a:xfrm>
            <a:off x="4800600" y="685800"/>
            <a:ext cx="41148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184" name="Google Shape;184;p36"/>
          <p:cNvSpPr txBox="1"/>
          <p:nvPr>
            <p:ph type="title"/>
          </p:nvPr>
        </p:nvSpPr>
        <p:spPr>
          <a:xfrm>
            <a:off x="4800600" y="228600"/>
            <a:ext cx="41148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185" name="Google Shape;185;p36"/>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86" name="Google Shape;186;p36"/>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87" name="Google Shape;187;p36"/>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
        <p:nvSpPr>
          <p:cNvPr id="188" name="Google Shape;188;p36"/>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189" name="Google Shape;189;p36"/>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ig Quote &amp; Image">
  <p:cSld name="CUSTOM_4">
    <p:spTree>
      <p:nvGrpSpPr>
        <p:cNvPr id="190" name="Shape 190"/>
        <p:cNvGrpSpPr/>
        <p:nvPr/>
      </p:nvGrpSpPr>
      <p:grpSpPr>
        <a:xfrm>
          <a:off x="0" y="0"/>
          <a:ext cx="0" cy="0"/>
          <a:chOff x="0" y="0"/>
          <a:chExt cx="0" cy="0"/>
        </a:xfrm>
      </p:grpSpPr>
      <p:sp>
        <p:nvSpPr>
          <p:cNvPr id="191" name="Google Shape;191;p37"/>
          <p:cNvSpPr/>
          <p:nvPr>
            <p:ph idx="2" type="pic"/>
          </p:nvPr>
        </p:nvSpPr>
        <p:spPr>
          <a:xfrm>
            <a:off x="6021325" y="0"/>
            <a:ext cx="3137700" cy="5143500"/>
          </a:xfrm>
          <a:prstGeom prst="rect">
            <a:avLst/>
          </a:prstGeom>
          <a:noFill/>
          <a:ln>
            <a:noFill/>
          </a:ln>
        </p:spPr>
      </p:sp>
      <p:sp>
        <p:nvSpPr>
          <p:cNvPr id="192" name="Google Shape;192;p37"/>
          <p:cNvSpPr txBox="1"/>
          <p:nvPr>
            <p:ph type="title"/>
          </p:nvPr>
        </p:nvSpPr>
        <p:spPr>
          <a:xfrm>
            <a:off x="228600" y="228600"/>
            <a:ext cx="50856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2pPr>
            <a:lvl3pPr lvl="2">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3pPr>
            <a:lvl4pPr lvl="3">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4pPr>
            <a:lvl5pPr lvl="4">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5pPr>
            <a:lvl6pPr lvl="5">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6pPr>
            <a:lvl7pPr lvl="6">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7pPr>
            <a:lvl8pPr lvl="7">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8pPr>
            <a:lvl9pPr lvl="8">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9pPr>
          </a:lstStyle>
          <a:p/>
        </p:txBody>
      </p:sp>
      <p:sp>
        <p:nvSpPr>
          <p:cNvPr id="193" name="Google Shape;193;p37"/>
          <p:cNvSpPr txBox="1"/>
          <p:nvPr>
            <p:ph idx="1" type="subTitle"/>
          </p:nvPr>
        </p:nvSpPr>
        <p:spPr>
          <a:xfrm>
            <a:off x="228588" y="2571900"/>
            <a:ext cx="5085600" cy="2925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1pPr>
            <a:lvl2pPr lvl="1">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9pPr>
          </a:lstStyle>
          <a:p/>
        </p:txBody>
      </p:sp>
      <p:sp>
        <p:nvSpPr>
          <p:cNvPr id="194" name="Google Shape;194;p37"/>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195" name="Google Shape;195;p37"/>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196" name="Google Shape;196;p37"/>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ig Quote">
  <p:cSld name="CUSTOM_4_1">
    <p:spTree>
      <p:nvGrpSpPr>
        <p:cNvPr id="197" name="Shape 197"/>
        <p:cNvGrpSpPr/>
        <p:nvPr/>
      </p:nvGrpSpPr>
      <p:grpSpPr>
        <a:xfrm>
          <a:off x="0" y="0"/>
          <a:ext cx="0" cy="0"/>
          <a:chOff x="0" y="0"/>
          <a:chExt cx="0" cy="0"/>
        </a:xfrm>
      </p:grpSpPr>
      <p:sp>
        <p:nvSpPr>
          <p:cNvPr id="198" name="Google Shape;198;p38"/>
          <p:cNvSpPr txBox="1"/>
          <p:nvPr>
            <p:ph type="title"/>
          </p:nvPr>
        </p:nvSpPr>
        <p:spPr>
          <a:xfrm>
            <a:off x="228600" y="2571750"/>
            <a:ext cx="6540000" cy="2055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2pPr>
            <a:lvl3pPr lvl="2">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3pPr>
            <a:lvl4pPr lvl="3">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4pPr>
            <a:lvl5pPr lvl="4">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5pPr>
            <a:lvl6pPr lvl="5">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6pPr>
            <a:lvl7pPr lvl="6">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7pPr>
            <a:lvl8pPr lvl="7">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8pPr>
            <a:lvl9pPr lvl="8">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9pPr>
          </a:lstStyle>
          <a:p/>
        </p:txBody>
      </p:sp>
      <p:sp>
        <p:nvSpPr>
          <p:cNvPr id="199" name="Google Shape;199;p38"/>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200" name="Google Shape;200;p3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201" name="Google Shape;201;p38"/>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cxnSp>
        <p:nvCxnSpPr>
          <p:cNvPr id="202" name="Google Shape;202;p38"/>
          <p:cNvCxnSpPr/>
          <p:nvPr/>
        </p:nvCxnSpPr>
        <p:spPr>
          <a:xfrm>
            <a:off x="227138" y="2345436"/>
            <a:ext cx="8689800" cy="0"/>
          </a:xfrm>
          <a:prstGeom prst="straightConnector1">
            <a:avLst/>
          </a:prstGeom>
          <a:noFill/>
          <a:ln cap="flat" cmpd="sng" w="4775">
            <a:solidFill>
              <a:srgbClr val="0E6AFF"/>
            </a:solidFill>
            <a:prstDash val="solid"/>
            <a:round/>
            <a:headEnd len="med" w="med" type="none"/>
            <a:tailEnd len="med" w="med" type="none"/>
          </a:ln>
        </p:spPr>
      </p:cxnSp>
      <p:sp>
        <p:nvSpPr>
          <p:cNvPr id="203" name="Google Shape;203;p38"/>
          <p:cNvSpPr txBox="1"/>
          <p:nvPr>
            <p:ph idx="1" type="subTitle"/>
          </p:nvPr>
        </p:nvSpPr>
        <p:spPr>
          <a:xfrm>
            <a:off x="7466075" y="2571750"/>
            <a:ext cx="1450800" cy="2925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1pPr>
            <a:lvl2pPr lvl="1">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2pPr>
            <a:lvl3pPr lvl="2">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3pPr>
            <a:lvl4pPr lvl="3">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4pPr>
            <a:lvl5pPr lvl="4">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5pPr>
            <a:lvl6pPr lvl="5">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6pPr>
            <a:lvl7pPr lvl="6">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7pPr>
            <a:lvl8pPr lvl="7">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8pPr>
            <a:lvl9pPr lvl="8">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Full Image">
  <p:cSld name="CUSTOM_5">
    <p:spTree>
      <p:nvGrpSpPr>
        <p:cNvPr id="204" name="Shape 204"/>
        <p:cNvGrpSpPr/>
        <p:nvPr/>
      </p:nvGrpSpPr>
      <p:grpSpPr>
        <a:xfrm>
          <a:off x="0" y="0"/>
          <a:ext cx="0" cy="0"/>
          <a:chOff x="0" y="0"/>
          <a:chExt cx="0" cy="0"/>
        </a:xfrm>
      </p:grpSpPr>
      <p:sp>
        <p:nvSpPr>
          <p:cNvPr id="205" name="Google Shape;205;p39"/>
          <p:cNvSpPr/>
          <p:nvPr>
            <p:ph idx="2" type="pic"/>
          </p:nvPr>
        </p:nvSpPr>
        <p:spPr>
          <a:xfrm>
            <a:off x="0" y="0"/>
            <a:ext cx="9144000" cy="5143500"/>
          </a:xfrm>
          <a:prstGeom prst="rect">
            <a:avLst/>
          </a:prstGeom>
          <a:noFill/>
          <a:ln>
            <a:noFill/>
          </a:ln>
        </p:spPr>
      </p:sp>
      <p:sp>
        <p:nvSpPr>
          <p:cNvPr id="206" name="Google Shape;206;p39"/>
          <p:cNvSpPr txBox="1"/>
          <p:nvPr>
            <p:ph type="title"/>
          </p:nvPr>
        </p:nvSpPr>
        <p:spPr>
          <a:xfrm>
            <a:off x="228600" y="228600"/>
            <a:ext cx="4343400" cy="5811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207" name="Google Shape;207;p39"/>
          <p:cNvSpPr txBox="1"/>
          <p:nvPr>
            <p:ph idx="1" type="body"/>
          </p:nvPr>
        </p:nvSpPr>
        <p:spPr>
          <a:xfrm>
            <a:off x="6021325" y="228600"/>
            <a:ext cx="2894100" cy="2343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lt1"/>
              </a:buClr>
              <a:buSzPts val="900"/>
              <a:buFont typeface="Helvetica Neue"/>
              <a:buChar char="■"/>
              <a:defRPr sz="900">
                <a:solidFill>
                  <a:schemeClr val="lt1"/>
                </a:solidFill>
                <a:latin typeface="Helvetica Neue"/>
                <a:ea typeface="Helvetica Neue"/>
                <a:cs typeface="Helvetica Neue"/>
                <a:sym typeface="Helvetica Neue"/>
              </a:defRPr>
            </a:lvl9pPr>
          </a:lstStyle>
          <a:p/>
        </p:txBody>
      </p:sp>
      <p:sp>
        <p:nvSpPr>
          <p:cNvPr id="208" name="Google Shape;208;p39"/>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209" name="Google Shape;209;p39"/>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210" name="Google Shape;210;p39"/>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nd Slide 1">
  <p:cSld name="CUSTOM_9">
    <p:bg>
      <p:bgPr>
        <a:solidFill>
          <a:schemeClr val="dk2"/>
        </a:solidFill>
      </p:bgPr>
    </p:bg>
    <p:spTree>
      <p:nvGrpSpPr>
        <p:cNvPr id="211" name="Shape 211"/>
        <p:cNvGrpSpPr/>
        <p:nvPr/>
      </p:nvGrpSpPr>
      <p:grpSpPr>
        <a:xfrm>
          <a:off x="0" y="0"/>
          <a:ext cx="0" cy="0"/>
          <a:chOff x="0" y="0"/>
          <a:chExt cx="0" cy="0"/>
        </a:xfrm>
      </p:grpSpPr>
      <p:sp>
        <p:nvSpPr>
          <p:cNvPr id="212" name="Google Shape;212;p40"/>
          <p:cNvSpPr txBox="1"/>
          <p:nvPr>
            <p:ph idx="12" type="sldNum"/>
          </p:nvPr>
        </p:nvSpPr>
        <p:spPr>
          <a:xfrm>
            <a:off x="8556784" y="4749851"/>
            <a:ext cx="548700" cy="393900"/>
          </a:xfrm>
          <a:prstGeom prst="rect">
            <a:avLst/>
          </a:prstGeom>
        </p:spPr>
        <p:txBody>
          <a:bodyPr anchorCtr="0" anchor="t" bIns="83825" lIns="83825" spcFirstLastPara="1" rIns="83825" wrap="square" tIns="83825">
            <a:noAutofit/>
          </a:bodyPr>
          <a:lstStyle>
            <a:lvl1pPr lvl="0">
              <a:buClr>
                <a:srgbClr val="000000"/>
              </a:buClr>
              <a:buSzPts val="1200"/>
              <a:buFont typeface="Arial"/>
              <a:buNone/>
              <a:defRPr/>
            </a:lvl1pPr>
            <a:lvl2pPr lvl="1">
              <a:buClr>
                <a:srgbClr val="000000"/>
              </a:buClr>
              <a:buSzPts val="1200"/>
              <a:buFont typeface="Arial"/>
              <a:buNone/>
              <a:defRPr/>
            </a:lvl2pPr>
            <a:lvl3pPr lvl="2">
              <a:buClr>
                <a:srgbClr val="000000"/>
              </a:buClr>
              <a:buSzPts val="1200"/>
              <a:buFont typeface="Arial"/>
              <a:buNone/>
              <a:defRPr/>
            </a:lvl3pPr>
            <a:lvl4pPr lvl="3">
              <a:buClr>
                <a:srgbClr val="000000"/>
              </a:buClr>
              <a:buSzPts val="1200"/>
              <a:buFont typeface="Arial"/>
              <a:buNone/>
              <a:defRPr/>
            </a:lvl4pPr>
            <a:lvl5pPr lvl="4">
              <a:buClr>
                <a:srgbClr val="000000"/>
              </a:buClr>
              <a:buSzPts val="1200"/>
              <a:buFont typeface="Arial"/>
              <a:buNone/>
              <a:defRPr/>
            </a:lvl5pPr>
            <a:lvl6pPr lvl="5">
              <a:buClr>
                <a:srgbClr val="000000"/>
              </a:buClr>
              <a:buSzPts val="1200"/>
              <a:buFont typeface="Arial"/>
              <a:buNone/>
              <a:defRPr/>
            </a:lvl6pPr>
            <a:lvl7pPr lvl="6">
              <a:buClr>
                <a:srgbClr val="000000"/>
              </a:buClr>
              <a:buSzPts val="1200"/>
              <a:buFont typeface="Arial"/>
              <a:buNone/>
              <a:defRPr/>
            </a:lvl7pPr>
            <a:lvl8pPr lvl="7">
              <a:buClr>
                <a:srgbClr val="000000"/>
              </a:buClr>
              <a:buSzPts val="1200"/>
              <a:buFont typeface="Arial"/>
              <a:buNone/>
              <a:defRPr/>
            </a:lvl8pPr>
            <a:lvl9pPr lvl="8">
              <a:buClr>
                <a:srgbClr val="000000"/>
              </a:buClr>
              <a:buSzPts val="1200"/>
              <a:buFont typeface="Arial"/>
              <a:buNone/>
              <a:defRPr/>
            </a:lvl9pPr>
          </a:lstStyle>
          <a:p>
            <a:pPr indent="0" lvl="0" marL="0" rtl="0" algn="r">
              <a:spcBef>
                <a:spcPts val="0"/>
              </a:spcBef>
              <a:spcAft>
                <a:spcPts val="0"/>
              </a:spcAft>
              <a:buNone/>
            </a:pPr>
            <a:fld id="{00000000-1234-1234-1234-123412341234}" type="slidenum">
              <a:rPr lang="en"/>
              <a:t>‹#›</a:t>
            </a:fld>
            <a:endParaRPr/>
          </a:p>
        </p:txBody>
      </p:sp>
      <p:pic>
        <p:nvPicPr>
          <p:cNvPr id="213" name="Google Shape;213;p40" title="Pacific Fusion Wordmark Horizontal White 4000px.png"/>
          <p:cNvPicPr preferRelativeResize="0"/>
          <p:nvPr/>
        </p:nvPicPr>
        <p:blipFill>
          <a:blip r:embed="rId2">
            <a:alphaModFix/>
          </a:blip>
          <a:stretch>
            <a:fillRect/>
          </a:stretch>
        </p:blipFill>
        <p:spPr>
          <a:xfrm>
            <a:off x="228600" y="2445396"/>
            <a:ext cx="2414019" cy="228600"/>
          </a:xfrm>
          <a:prstGeom prst="rect">
            <a:avLst/>
          </a:prstGeom>
          <a:noFill/>
          <a:ln>
            <a:noFill/>
          </a:ln>
        </p:spPr>
      </p:pic>
      <p:sp>
        <p:nvSpPr>
          <p:cNvPr id="214" name="Google Shape;214;p40"/>
          <p:cNvSpPr txBox="1"/>
          <p:nvPr/>
        </p:nvSpPr>
        <p:spPr>
          <a:xfrm>
            <a:off x="4572000" y="2419350"/>
            <a:ext cx="4343400" cy="3048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 sz="2400">
                <a:solidFill>
                  <a:srgbClr val="FFFFFF"/>
                </a:solidFill>
                <a:latin typeface="Helvetica Neue"/>
                <a:ea typeface="Helvetica Neue"/>
                <a:cs typeface="Helvetica Neue"/>
                <a:sym typeface="Helvetica Neue"/>
              </a:rPr>
              <a:t>Thank you.</a:t>
            </a:r>
            <a:endParaRPr sz="2400">
              <a:solidFill>
                <a:srgbClr val="FFFFFF"/>
              </a:solidFill>
              <a:latin typeface="Helvetica Neue"/>
              <a:ea typeface="Helvetica Neue"/>
              <a:cs typeface="Helvetica Neue"/>
              <a:sym typeface="Helvetica Neue"/>
            </a:endParaRPr>
          </a:p>
        </p:txBody>
      </p:sp>
      <p:sp>
        <p:nvSpPr>
          <p:cNvPr id="215" name="Google Shape;215;p40"/>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FFFFFF"/>
                </a:solidFill>
                <a:latin typeface="Helvetica Neue"/>
                <a:ea typeface="Helvetica Neue"/>
                <a:cs typeface="Helvetica Neue"/>
                <a:sym typeface="Helvetica Neue"/>
              </a:rPr>
              <a:t>PROPRIETARY AND CONFIDENTIAL</a:t>
            </a:r>
            <a:endParaRPr i="0" sz="500" u="none" cap="none" strike="noStrike">
              <a:solidFill>
                <a:srgbClr val="FFFFFF"/>
              </a:solidFill>
              <a:latin typeface="Helvetica Neue"/>
              <a:ea typeface="Helvetica Neue"/>
              <a:cs typeface="Helvetica Neue"/>
              <a:sym typeface="Helvetica Neue"/>
            </a:endParaRPr>
          </a:p>
        </p:txBody>
      </p:sp>
      <p:pic>
        <p:nvPicPr>
          <p:cNvPr descr="preencoded.png" id="216" name="Google Shape;216;p40"/>
          <p:cNvPicPr preferRelativeResize="0"/>
          <p:nvPr/>
        </p:nvPicPr>
        <p:blipFill rotWithShape="1">
          <a:blip r:embed="rId3">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nd Slide 2">
  <p:cSld name="CUSTOM_9_1">
    <p:bg>
      <p:bgPr>
        <a:solidFill>
          <a:schemeClr val="dk2"/>
        </a:solidFill>
      </p:bgPr>
    </p:bg>
    <p:spTree>
      <p:nvGrpSpPr>
        <p:cNvPr id="217" name="Shape 217"/>
        <p:cNvGrpSpPr/>
        <p:nvPr/>
      </p:nvGrpSpPr>
      <p:grpSpPr>
        <a:xfrm>
          <a:off x="0" y="0"/>
          <a:ext cx="0" cy="0"/>
          <a:chOff x="0" y="0"/>
          <a:chExt cx="0" cy="0"/>
        </a:xfrm>
      </p:grpSpPr>
      <p:pic>
        <p:nvPicPr>
          <p:cNvPr id="218" name="Google Shape;218;p41" title="raychel-sanner-OqgzeS8PExA-unsplash.jpg"/>
          <p:cNvPicPr preferRelativeResize="0"/>
          <p:nvPr/>
        </p:nvPicPr>
        <p:blipFill rotWithShape="1">
          <a:blip r:embed="rId2">
            <a:alphaModFix/>
          </a:blip>
          <a:srcRect b="30915" l="0" r="557" t="27131"/>
          <a:stretch/>
        </p:blipFill>
        <p:spPr>
          <a:xfrm>
            <a:off x="0" y="288"/>
            <a:ext cx="9144000" cy="5143501"/>
          </a:xfrm>
          <a:prstGeom prst="rect">
            <a:avLst/>
          </a:prstGeom>
          <a:noFill/>
          <a:ln>
            <a:noFill/>
          </a:ln>
        </p:spPr>
      </p:pic>
      <p:sp>
        <p:nvSpPr>
          <p:cNvPr id="219" name="Google Shape;219;p41"/>
          <p:cNvSpPr txBox="1"/>
          <p:nvPr>
            <p:ph idx="12" type="sldNum"/>
          </p:nvPr>
        </p:nvSpPr>
        <p:spPr>
          <a:xfrm>
            <a:off x="8556784" y="4749851"/>
            <a:ext cx="548700" cy="393900"/>
          </a:xfrm>
          <a:prstGeom prst="rect">
            <a:avLst/>
          </a:prstGeom>
        </p:spPr>
        <p:txBody>
          <a:bodyPr anchorCtr="0" anchor="t" bIns="83825" lIns="83825" spcFirstLastPara="1" rIns="83825" wrap="square" tIns="838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20" name="Google Shape;220;p41" title="Pacific Fusion Wordmark Horizontal White 4000px.png"/>
          <p:cNvPicPr preferRelativeResize="0"/>
          <p:nvPr/>
        </p:nvPicPr>
        <p:blipFill>
          <a:blip r:embed="rId3">
            <a:alphaModFix/>
          </a:blip>
          <a:stretch>
            <a:fillRect/>
          </a:stretch>
        </p:blipFill>
        <p:spPr>
          <a:xfrm>
            <a:off x="228600" y="2445396"/>
            <a:ext cx="2414019" cy="228600"/>
          </a:xfrm>
          <a:prstGeom prst="rect">
            <a:avLst/>
          </a:prstGeom>
          <a:noFill/>
          <a:ln>
            <a:noFill/>
          </a:ln>
        </p:spPr>
      </p:pic>
      <p:sp>
        <p:nvSpPr>
          <p:cNvPr id="221" name="Google Shape;221;p41"/>
          <p:cNvSpPr txBox="1"/>
          <p:nvPr/>
        </p:nvSpPr>
        <p:spPr>
          <a:xfrm>
            <a:off x="4572000" y="2419350"/>
            <a:ext cx="4343400" cy="3048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 sz="2400">
                <a:solidFill>
                  <a:srgbClr val="FFFFFF"/>
                </a:solidFill>
                <a:latin typeface="Helvetica Neue"/>
                <a:ea typeface="Helvetica Neue"/>
                <a:cs typeface="Helvetica Neue"/>
                <a:sym typeface="Helvetica Neue"/>
              </a:rPr>
              <a:t>Thank you.</a:t>
            </a:r>
            <a:endParaRPr sz="2400">
              <a:solidFill>
                <a:srgbClr val="FFFFFF"/>
              </a:solidFill>
              <a:latin typeface="Helvetica Neue"/>
              <a:ea typeface="Helvetica Neue"/>
              <a:cs typeface="Helvetica Neue"/>
              <a:sym typeface="Helvetica Neue"/>
            </a:endParaRPr>
          </a:p>
        </p:txBody>
      </p:sp>
      <p:sp>
        <p:nvSpPr>
          <p:cNvPr id="222" name="Google Shape;222;p41"/>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FFFFFF"/>
                </a:solidFill>
                <a:latin typeface="Helvetica Neue"/>
                <a:ea typeface="Helvetica Neue"/>
                <a:cs typeface="Helvetica Neue"/>
                <a:sym typeface="Helvetica Neue"/>
              </a:rPr>
              <a:t>PROPRIETARY AND CONFIDENTIAL</a:t>
            </a:r>
            <a:endParaRPr i="0" sz="500" u="none" cap="none" strike="noStrike">
              <a:solidFill>
                <a:srgbClr val="FFFFFF"/>
              </a:solidFill>
              <a:latin typeface="Helvetica Neue"/>
              <a:ea typeface="Helvetica Neue"/>
              <a:cs typeface="Helvetica Neue"/>
              <a:sym typeface="Helvetica Neue"/>
            </a:endParaRPr>
          </a:p>
        </p:txBody>
      </p:sp>
      <p:pic>
        <p:nvPicPr>
          <p:cNvPr descr="preencoded.png" id="223" name="Google Shape;223;p41"/>
          <p:cNvPicPr preferRelativeResize="0"/>
          <p:nvPr/>
        </p:nvPicPr>
        <p:blipFill rotWithShape="1">
          <a:blip r:embed="rId4">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nd Slide 2 1">
  <p:cSld name="CUSTOM_9_1_1">
    <p:bg>
      <p:bgPr>
        <a:solidFill>
          <a:schemeClr val="dk2"/>
        </a:solidFill>
      </p:bgPr>
    </p:bg>
    <p:spTree>
      <p:nvGrpSpPr>
        <p:cNvPr id="224" name="Shape 224"/>
        <p:cNvGrpSpPr/>
        <p:nvPr/>
      </p:nvGrpSpPr>
      <p:grpSpPr>
        <a:xfrm>
          <a:off x="0" y="0"/>
          <a:ext cx="0" cy="0"/>
          <a:chOff x="0" y="0"/>
          <a:chExt cx="0" cy="0"/>
        </a:xfrm>
      </p:grpSpPr>
      <p:pic>
        <p:nvPicPr>
          <p:cNvPr id="225" name="Google Shape;225;p42" title="PF-Slide-Cover-1.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226" name="Google Shape;226;p42"/>
          <p:cNvSpPr txBox="1"/>
          <p:nvPr>
            <p:ph idx="12" type="sldNum"/>
          </p:nvPr>
        </p:nvSpPr>
        <p:spPr>
          <a:xfrm>
            <a:off x="8556784" y="4749851"/>
            <a:ext cx="548700" cy="393900"/>
          </a:xfrm>
          <a:prstGeom prst="rect">
            <a:avLst/>
          </a:prstGeom>
        </p:spPr>
        <p:txBody>
          <a:bodyPr anchorCtr="0" anchor="t" bIns="83825" lIns="83825" spcFirstLastPara="1" rIns="83825" wrap="square" tIns="838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27" name="Google Shape;227;p42" title="Pacific Fusion Wordmark Horizontal White 4000px.png"/>
          <p:cNvPicPr preferRelativeResize="0"/>
          <p:nvPr/>
        </p:nvPicPr>
        <p:blipFill>
          <a:blip r:embed="rId3">
            <a:alphaModFix/>
          </a:blip>
          <a:stretch>
            <a:fillRect/>
          </a:stretch>
        </p:blipFill>
        <p:spPr>
          <a:xfrm>
            <a:off x="228600" y="2445396"/>
            <a:ext cx="2414019" cy="228600"/>
          </a:xfrm>
          <a:prstGeom prst="rect">
            <a:avLst/>
          </a:prstGeom>
          <a:noFill/>
          <a:ln>
            <a:noFill/>
          </a:ln>
        </p:spPr>
      </p:pic>
      <p:sp>
        <p:nvSpPr>
          <p:cNvPr id="228" name="Google Shape;228;p42"/>
          <p:cNvSpPr txBox="1"/>
          <p:nvPr/>
        </p:nvSpPr>
        <p:spPr>
          <a:xfrm>
            <a:off x="4572000" y="2419350"/>
            <a:ext cx="4343400" cy="3048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 sz="2400">
                <a:solidFill>
                  <a:srgbClr val="FFFFFF"/>
                </a:solidFill>
                <a:latin typeface="Helvetica Neue"/>
                <a:ea typeface="Helvetica Neue"/>
                <a:cs typeface="Helvetica Neue"/>
                <a:sym typeface="Helvetica Neue"/>
              </a:rPr>
              <a:t>Thank you.</a:t>
            </a:r>
            <a:endParaRPr sz="2400">
              <a:solidFill>
                <a:srgbClr val="FFFFFF"/>
              </a:solidFill>
              <a:latin typeface="Helvetica Neue"/>
              <a:ea typeface="Helvetica Neue"/>
              <a:cs typeface="Helvetica Neue"/>
              <a:sym typeface="Helvetica Neue"/>
            </a:endParaRPr>
          </a:p>
        </p:txBody>
      </p:sp>
      <p:sp>
        <p:nvSpPr>
          <p:cNvPr id="229" name="Google Shape;229;p42"/>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FFFFFF"/>
                </a:solidFill>
                <a:latin typeface="Helvetica Neue"/>
                <a:ea typeface="Helvetica Neue"/>
                <a:cs typeface="Helvetica Neue"/>
                <a:sym typeface="Helvetica Neue"/>
              </a:rPr>
              <a:t>PROPRIETARY AND CONFIDENTIAL</a:t>
            </a:r>
            <a:endParaRPr i="0" sz="500" u="none" cap="none" strike="noStrike">
              <a:solidFill>
                <a:srgbClr val="FFFFFF"/>
              </a:solidFill>
              <a:latin typeface="Helvetica Neue"/>
              <a:ea typeface="Helvetica Neue"/>
              <a:cs typeface="Helvetica Neue"/>
              <a:sym typeface="Helvetica Neue"/>
            </a:endParaRPr>
          </a:p>
        </p:txBody>
      </p:sp>
      <p:pic>
        <p:nvPicPr>
          <p:cNvPr descr="preencoded.png" id="230" name="Google Shape;230;p42"/>
          <p:cNvPicPr preferRelativeResize="0"/>
          <p:nvPr/>
        </p:nvPicPr>
        <p:blipFill rotWithShape="1">
          <a:blip r:embed="rId4">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Footer Only">
  <p:cSld name="DEFAULT">
    <p:bg>
      <p:bgPr>
        <a:solidFill>
          <a:schemeClr val="lt1"/>
        </a:solidFill>
      </p:bgPr>
    </p:bg>
    <p:spTree>
      <p:nvGrpSpPr>
        <p:cNvPr id="235" name="Shape 235"/>
        <p:cNvGrpSpPr/>
        <p:nvPr/>
      </p:nvGrpSpPr>
      <p:grpSpPr>
        <a:xfrm>
          <a:off x="0" y="0"/>
          <a:ext cx="0" cy="0"/>
          <a:chOff x="0" y="0"/>
          <a:chExt cx="0" cy="0"/>
        </a:xfrm>
      </p:grpSpPr>
      <p:sp>
        <p:nvSpPr>
          <p:cNvPr id="236" name="Google Shape;236;p4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237" name="Google Shape;237;p4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238" name="Google Shape;238;p44"/>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lank">
  <p:cSld name="DEFAULT_2">
    <p:bg>
      <p:bgPr>
        <a:solidFill>
          <a:schemeClr val="lt1"/>
        </a:solidFill>
      </p:bgPr>
    </p:bg>
    <p:spTree>
      <p:nvGrpSpPr>
        <p:cNvPr id="239" name="Shape 239"/>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1">
  <p:cSld name="DEFAULT_1_2">
    <p:bg>
      <p:bgPr>
        <a:solidFill>
          <a:schemeClr val="lt1"/>
        </a:solidFill>
      </p:bgPr>
    </p:bg>
    <p:spTree>
      <p:nvGrpSpPr>
        <p:cNvPr id="240" name="Shape 240"/>
        <p:cNvGrpSpPr/>
        <p:nvPr/>
      </p:nvGrpSpPr>
      <p:grpSpPr>
        <a:xfrm>
          <a:off x="0" y="0"/>
          <a:ext cx="0" cy="0"/>
          <a:chOff x="0" y="0"/>
          <a:chExt cx="0" cy="0"/>
        </a:xfrm>
      </p:grpSpPr>
      <p:pic>
        <p:nvPicPr>
          <p:cNvPr id="241" name="Google Shape;241;p46" title="PF-Slide-Cover-1.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242" name="Google Shape;242;p46"/>
          <p:cNvSpPr txBox="1"/>
          <p:nvPr>
            <p:ph idx="1" type="subTitle"/>
          </p:nvPr>
        </p:nvSpPr>
        <p:spPr>
          <a:xfrm>
            <a:off x="228600" y="2571750"/>
            <a:ext cx="57915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1500"/>
              <a:buFont typeface="Helvetica Neue"/>
              <a:buNone/>
              <a:defRPr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1500"/>
              <a:buNone/>
              <a:defRPr sz="1500">
                <a:solidFill>
                  <a:schemeClr val="lt1"/>
                </a:solidFill>
              </a:defRPr>
            </a:lvl2pPr>
            <a:lvl3pPr lvl="2">
              <a:lnSpc>
                <a:spcPct val="85000"/>
              </a:lnSpc>
              <a:spcBef>
                <a:spcPts val="0"/>
              </a:spcBef>
              <a:spcAft>
                <a:spcPts val="0"/>
              </a:spcAft>
              <a:buClr>
                <a:schemeClr val="lt1"/>
              </a:buClr>
              <a:buSzPts val="1500"/>
              <a:buNone/>
              <a:defRPr sz="1500">
                <a:solidFill>
                  <a:schemeClr val="lt1"/>
                </a:solidFill>
              </a:defRPr>
            </a:lvl3pPr>
            <a:lvl4pPr lvl="3">
              <a:lnSpc>
                <a:spcPct val="85000"/>
              </a:lnSpc>
              <a:spcBef>
                <a:spcPts val="0"/>
              </a:spcBef>
              <a:spcAft>
                <a:spcPts val="0"/>
              </a:spcAft>
              <a:buClr>
                <a:schemeClr val="lt1"/>
              </a:buClr>
              <a:buSzPts val="1500"/>
              <a:buNone/>
              <a:defRPr sz="1500">
                <a:solidFill>
                  <a:schemeClr val="lt1"/>
                </a:solidFill>
              </a:defRPr>
            </a:lvl4pPr>
            <a:lvl5pPr lvl="4">
              <a:lnSpc>
                <a:spcPct val="85000"/>
              </a:lnSpc>
              <a:spcBef>
                <a:spcPts val="0"/>
              </a:spcBef>
              <a:spcAft>
                <a:spcPts val="0"/>
              </a:spcAft>
              <a:buClr>
                <a:schemeClr val="lt1"/>
              </a:buClr>
              <a:buSzPts val="1500"/>
              <a:buNone/>
              <a:defRPr sz="1500">
                <a:solidFill>
                  <a:schemeClr val="lt1"/>
                </a:solidFill>
              </a:defRPr>
            </a:lvl5pPr>
            <a:lvl6pPr lvl="5">
              <a:lnSpc>
                <a:spcPct val="85000"/>
              </a:lnSpc>
              <a:spcBef>
                <a:spcPts val="0"/>
              </a:spcBef>
              <a:spcAft>
                <a:spcPts val="0"/>
              </a:spcAft>
              <a:buClr>
                <a:schemeClr val="lt1"/>
              </a:buClr>
              <a:buSzPts val="1500"/>
              <a:buNone/>
              <a:defRPr sz="1500">
                <a:solidFill>
                  <a:schemeClr val="lt1"/>
                </a:solidFill>
              </a:defRPr>
            </a:lvl6pPr>
            <a:lvl7pPr lvl="6">
              <a:lnSpc>
                <a:spcPct val="85000"/>
              </a:lnSpc>
              <a:spcBef>
                <a:spcPts val="0"/>
              </a:spcBef>
              <a:spcAft>
                <a:spcPts val="0"/>
              </a:spcAft>
              <a:buClr>
                <a:schemeClr val="lt1"/>
              </a:buClr>
              <a:buSzPts val="1500"/>
              <a:buNone/>
              <a:defRPr sz="1500">
                <a:solidFill>
                  <a:schemeClr val="lt1"/>
                </a:solidFill>
              </a:defRPr>
            </a:lvl7pPr>
            <a:lvl8pPr lvl="7">
              <a:lnSpc>
                <a:spcPct val="85000"/>
              </a:lnSpc>
              <a:spcBef>
                <a:spcPts val="0"/>
              </a:spcBef>
              <a:spcAft>
                <a:spcPts val="0"/>
              </a:spcAft>
              <a:buClr>
                <a:schemeClr val="lt1"/>
              </a:buClr>
              <a:buSzPts val="1500"/>
              <a:buNone/>
              <a:defRPr sz="1500">
                <a:solidFill>
                  <a:schemeClr val="lt1"/>
                </a:solidFill>
              </a:defRPr>
            </a:lvl8pPr>
            <a:lvl9pPr lvl="8">
              <a:lnSpc>
                <a:spcPct val="85000"/>
              </a:lnSpc>
              <a:spcBef>
                <a:spcPts val="0"/>
              </a:spcBef>
              <a:spcAft>
                <a:spcPts val="0"/>
              </a:spcAft>
              <a:buClr>
                <a:schemeClr val="lt1"/>
              </a:buClr>
              <a:buSzPts val="1500"/>
              <a:buNone/>
              <a:defRPr sz="1500">
                <a:solidFill>
                  <a:schemeClr val="lt1"/>
                </a:solidFill>
              </a:defRPr>
            </a:lvl9pPr>
          </a:lstStyle>
          <a:p/>
        </p:txBody>
      </p:sp>
      <p:sp>
        <p:nvSpPr>
          <p:cNvPr id="243" name="Google Shape;243;p46"/>
          <p:cNvSpPr txBox="1"/>
          <p:nvPr>
            <p:ph type="title"/>
          </p:nvPr>
        </p:nvSpPr>
        <p:spPr>
          <a:xfrm>
            <a:off x="228600" y="365338"/>
            <a:ext cx="5791500" cy="2092200"/>
          </a:xfrm>
          <a:prstGeom prst="rect">
            <a:avLst/>
          </a:prstGeom>
        </p:spPr>
        <p:txBody>
          <a:bodyPr anchorCtr="0" anchor="b" bIns="0" lIns="0" spcFirstLastPara="1" rIns="0" wrap="square" tIns="0">
            <a:no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pic>
        <p:nvPicPr>
          <p:cNvPr id="244" name="Google Shape;244;p46" title="Pacific Fusion Wordmark Horizontal White 4000px.png"/>
          <p:cNvPicPr preferRelativeResize="0"/>
          <p:nvPr/>
        </p:nvPicPr>
        <p:blipFill>
          <a:blip r:embed="rId3">
            <a:alphaModFix/>
          </a:blip>
          <a:stretch>
            <a:fillRect/>
          </a:stretch>
        </p:blipFill>
        <p:spPr>
          <a:xfrm>
            <a:off x="228600" y="228600"/>
            <a:ext cx="1447951" cy="137398"/>
          </a:xfrm>
          <a:prstGeom prst="rect">
            <a:avLst/>
          </a:prstGeom>
          <a:noFill/>
          <a:ln>
            <a:noFill/>
          </a:ln>
        </p:spPr>
      </p:pic>
      <p:pic>
        <p:nvPicPr>
          <p:cNvPr descr="preencoded.png" id="245" name="Google Shape;245;p46"/>
          <p:cNvPicPr preferRelativeResize="0"/>
          <p:nvPr/>
        </p:nvPicPr>
        <p:blipFill rotWithShape="1">
          <a:blip r:embed="rId4">
            <a:alphaModFix/>
          </a:blip>
          <a:srcRect b="0" l="0" r="0" t="0"/>
          <a:stretch/>
        </p:blipFill>
        <p:spPr>
          <a:xfrm>
            <a:off x="228600" y="4640575"/>
            <a:ext cx="205740" cy="274320"/>
          </a:xfrm>
          <a:prstGeom prst="rect">
            <a:avLst/>
          </a:prstGeom>
          <a:noFill/>
          <a:ln>
            <a:noFill/>
          </a:ln>
        </p:spPr>
      </p:pic>
      <p:sp>
        <p:nvSpPr>
          <p:cNvPr id="246" name="Google Shape;246;p46"/>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2">
  <p:cSld name="DEFAULT_1_1_3">
    <p:bg>
      <p:bgPr>
        <a:solidFill>
          <a:schemeClr val="lt1"/>
        </a:solidFill>
      </p:bgPr>
    </p:bg>
    <p:spTree>
      <p:nvGrpSpPr>
        <p:cNvPr id="247" name="Shape 247"/>
        <p:cNvGrpSpPr/>
        <p:nvPr/>
      </p:nvGrpSpPr>
      <p:grpSpPr>
        <a:xfrm>
          <a:off x="0" y="0"/>
          <a:ext cx="0" cy="0"/>
          <a:chOff x="0" y="0"/>
          <a:chExt cx="0" cy="0"/>
        </a:xfrm>
      </p:grpSpPr>
      <p:pic>
        <p:nvPicPr>
          <p:cNvPr id="248" name="Google Shape;248;p47" title="PF_Stage_Float-Exploded_PF GREY BACKGROUND 6 copy.png"/>
          <p:cNvPicPr preferRelativeResize="0"/>
          <p:nvPr/>
        </p:nvPicPr>
        <p:blipFill rotWithShape="1">
          <a:blip r:embed="rId2">
            <a:alphaModFix/>
          </a:blip>
          <a:srcRect b="-15676" l="-39807" r="5777" t="54608"/>
          <a:stretch/>
        </p:blipFill>
        <p:spPr>
          <a:xfrm flipH="1" rot="10800000">
            <a:off x="0" y="0"/>
            <a:ext cx="9144002" cy="5143501"/>
          </a:xfrm>
          <a:prstGeom prst="rect">
            <a:avLst/>
          </a:prstGeom>
          <a:noFill/>
          <a:ln>
            <a:noFill/>
          </a:ln>
        </p:spPr>
      </p:pic>
      <p:sp>
        <p:nvSpPr>
          <p:cNvPr id="249" name="Google Shape;249;p47"/>
          <p:cNvSpPr txBox="1"/>
          <p:nvPr>
            <p:ph idx="1" type="subTitle"/>
          </p:nvPr>
        </p:nvSpPr>
        <p:spPr>
          <a:xfrm>
            <a:off x="228600" y="2571750"/>
            <a:ext cx="57915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dk1"/>
              </a:buClr>
              <a:buSzPts val="1500"/>
              <a:buFont typeface="Helvetica Neue"/>
              <a:buNone/>
              <a:defRPr sz="15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1500"/>
              <a:buNone/>
              <a:defRPr sz="1500">
                <a:solidFill>
                  <a:schemeClr val="dk1"/>
                </a:solidFill>
              </a:defRPr>
            </a:lvl2pPr>
            <a:lvl3pPr lvl="2">
              <a:lnSpc>
                <a:spcPct val="85000"/>
              </a:lnSpc>
              <a:spcBef>
                <a:spcPts val="0"/>
              </a:spcBef>
              <a:spcAft>
                <a:spcPts val="0"/>
              </a:spcAft>
              <a:buClr>
                <a:schemeClr val="dk1"/>
              </a:buClr>
              <a:buSzPts val="1500"/>
              <a:buNone/>
              <a:defRPr sz="1500">
                <a:solidFill>
                  <a:schemeClr val="dk1"/>
                </a:solidFill>
              </a:defRPr>
            </a:lvl3pPr>
            <a:lvl4pPr lvl="3">
              <a:lnSpc>
                <a:spcPct val="85000"/>
              </a:lnSpc>
              <a:spcBef>
                <a:spcPts val="0"/>
              </a:spcBef>
              <a:spcAft>
                <a:spcPts val="0"/>
              </a:spcAft>
              <a:buClr>
                <a:schemeClr val="dk1"/>
              </a:buClr>
              <a:buSzPts val="1500"/>
              <a:buNone/>
              <a:defRPr sz="1500">
                <a:solidFill>
                  <a:schemeClr val="dk1"/>
                </a:solidFill>
              </a:defRPr>
            </a:lvl4pPr>
            <a:lvl5pPr lvl="4">
              <a:lnSpc>
                <a:spcPct val="85000"/>
              </a:lnSpc>
              <a:spcBef>
                <a:spcPts val="0"/>
              </a:spcBef>
              <a:spcAft>
                <a:spcPts val="0"/>
              </a:spcAft>
              <a:buClr>
                <a:schemeClr val="dk1"/>
              </a:buClr>
              <a:buSzPts val="1500"/>
              <a:buNone/>
              <a:defRPr sz="1500">
                <a:solidFill>
                  <a:schemeClr val="dk1"/>
                </a:solidFill>
              </a:defRPr>
            </a:lvl5pPr>
            <a:lvl6pPr lvl="5">
              <a:lnSpc>
                <a:spcPct val="85000"/>
              </a:lnSpc>
              <a:spcBef>
                <a:spcPts val="0"/>
              </a:spcBef>
              <a:spcAft>
                <a:spcPts val="0"/>
              </a:spcAft>
              <a:buClr>
                <a:schemeClr val="dk1"/>
              </a:buClr>
              <a:buSzPts val="1500"/>
              <a:buNone/>
              <a:defRPr sz="1500">
                <a:solidFill>
                  <a:schemeClr val="dk1"/>
                </a:solidFill>
              </a:defRPr>
            </a:lvl6pPr>
            <a:lvl7pPr lvl="6">
              <a:lnSpc>
                <a:spcPct val="85000"/>
              </a:lnSpc>
              <a:spcBef>
                <a:spcPts val="0"/>
              </a:spcBef>
              <a:spcAft>
                <a:spcPts val="0"/>
              </a:spcAft>
              <a:buClr>
                <a:schemeClr val="dk1"/>
              </a:buClr>
              <a:buSzPts val="1500"/>
              <a:buNone/>
              <a:defRPr sz="1500">
                <a:solidFill>
                  <a:schemeClr val="dk1"/>
                </a:solidFill>
              </a:defRPr>
            </a:lvl7pPr>
            <a:lvl8pPr lvl="7">
              <a:lnSpc>
                <a:spcPct val="85000"/>
              </a:lnSpc>
              <a:spcBef>
                <a:spcPts val="0"/>
              </a:spcBef>
              <a:spcAft>
                <a:spcPts val="0"/>
              </a:spcAft>
              <a:buClr>
                <a:schemeClr val="dk1"/>
              </a:buClr>
              <a:buSzPts val="1500"/>
              <a:buNone/>
              <a:defRPr sz="1500">
                <a:solidFill>
                  <a:schemeClr val="dk1"/>
                </a:solidFill>
              </a:defRPr>
            </a:lvl8pPr>
            <a:lvl9pPr lvl="8">
              <a:lnSpc>
                <a:spcPct val="85000"/>
              </a:lnSpc>
              <a:spcBef>
                <a:spcPts val="0"/>
              </a:spcBef>
              <a:spcAft>
                <a:spcPts val="0"/>
              </a:spcAft>
              <a:buClr>
                <a:schemeClr val="dk1"/>
              </a:buClr>
              <a:buSzPts val="1500"/>
              <a:buNone/>
              <a:defRPr sz="1500">
                <a:solidFill>
                  <a:schemeClr val="dk1"/>
                </a:solidFill>
              </a:defRPr>
            </a:lvl9pPr>
          </a:lstStyle>
          <a:p/>
        </p:txBody>
      </p:sp>
      <p:sp>
        <p:nvSpPr>
          <p:cNvPr id="250" name="Google Shape;250;p47"/>
          <p:cNvSpPr txBox="1"/>
          <p:nvPr>
            <p:ph type="title"/>
          </p:nvPr>
        </p:nvSpPr>
        <p:spPr>
          <a:xfrm>
            <a:off x="228600" y="365338"/>
            <a:ext cx="5791500" cy="2092200"/>
          </a:xfrm>
          <a:prstGeom prst="rect">
            <a:avLst/>
          </a:prstGeom>
        </p:spPr>
        <p:txBody>
          <a:bodyPr anchorCtr="0" anchor="b" bIns="0" lIns="0" spcFirstLastPara="1" rIns="0" wrap="square" tIns="0">
            <a:no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pic>
        <p:nvPicPr>
          <p:cNvPr id="251" name="Google Shape;251;p47" title="Pacific Fusion Wordmark Horizontal Midnight 4000px.png"/>
          <p:cNvPicPr preferRelativeResize="0"/>
          <p:nvPr/>
        </p:nvPicPr>
        <p:blipFill rotWithShape="1">
          <a:blip r:embed="rId3">
            <a:alphaModFix/>
          </a:blip>
          <a:srcRect b="923" l="0" r="0" t="923"/>
          <a:stretch/>
        </p:blipFill>
        <p:spPr>
          <a:xfrm>
            <a:off x="228600" y="228600"/>
            <a:ext cx="1447951" cy="137398"/>
          </a:xfrm>
          <a:prstGeom prst="rect">
            <a:avLst/>
          </a:prstGeom>
          <a:noFill/>
          <a:ln>
            <a:noFill/>
          </a:ln>
        </p:spPr>
      </p:pic>
      <p:pic>
        <p:nvPicPr>
          <p:cNvPr id="252" name="Google Shape;252;p47" title="Pacific Fusion Icon Midnight 2000px.png"/>
          <p:cNvPicPr preferRelativeResize="0"/>
          <p:nvPr/>
        </p:nvPicPr>
        <p:blipFill rotWithShape="1">
          <a:blip r:embed="rId4">
            <a:alphaModFix/>
          </a:blip>
          <a:srcRect b="60" l="0" r="0" t="70"/>
          <a:stretch/>
        </p:blipFill>
        <p:spPr>
          <a:xfrm>
            <a:off x="228600" y="4640575"/>
            <a:ext cx="205740" cy="274319"/>
          </a:xfrm>
          <a:prstGeom prst="rect">
            <a:avLst/>
          </a:prstGeom>
          <a:noFill/>
          <a:ln>
            <a:noFill/>
          </a:ln>
        </p:spPr>
      </p:pic>
      <p:sp>
        <p:nvSpPr>
          <p:cNvPr id="253" name="Google Shape;253;p47"/>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ver 3 ">
  <p:cSld name="DEFAULT_1_1_2_1">
    <p:bg>
      <p:bgPr>
        <a:solidFill>
          <a:schemeClr val="lt1"/>
        </a:solidFill>
      </p:bgPr>
    </p:bg>
    <p:spTree>
      <p:nvGrpSpPr>
        <p:cNvPr id="254" name="Shape 254"/>
        <p:cNvGrpSpPr/>
        <p:nvPr/>
      </p:nvGrpSpPr>
      <p:grpSpPr>
        <a:xfrm>
          <a:off x="0" y="0"/>
          <a:ext cx="0" cy="0"/>
          <a:chOff x="0" y="0"/>
          <a:chExt cx="0" cy="0"/>
        </a:xfrm>
      </p:grpSpPr>
      <p:pic>
        <p:nvPicPr>
          <p:cNvPr id="255" name="Google Shape;255;p48" title="PF-Slide-Cover-4.jpg"/>
          <p:cNvPicPr preferRelativeResize="0"/>
          <p:nvPr/>
        </p:nvPicPr>
        <p:blipFill rotWithShape="1">
          <a:blip r:embed="rId2">
            <a:alphaModFix/>
          </a:blip>
          <a:srcRect b="0" l="0" r="0" t="0"/>
          <a:stretch/>
        </p:blipFill>
        <p:spPr>
          <a:xfrm>
            <a:off x="0" y="0"/>
            <a:ext cx="9144003" cy="5143499"/>
          </a:xfrm>
          <a:prstGeom prst="rect">
            <a:avLst/>
          </a:prstGeom>
          <a:noFill/>
          <a:ln>
            <a:noFill/>
          </a:ln>
        </p:spPr>
      </p:pic>
      <p:pic>
        <p:nvPicPr>
          <p:cNvPr id="256" name="Google Shape;256;p48" title="PF-Slide-Cover-3.jpg"/>
          <p:cNvPicPr preferRelativeResize="0"/>
          <p:nvPr/>
        </p:nvPicPr>
        <p:blipFill rotWithShape="1">
          <a:blip r:embed="rId3">
            <a:alphaModFix/>
          </a:blip>
          <a:srcRect b="0" l="0" r="0" t="0"/>
          <a:stretch/>
        </p:blipFill>
        <p:spPr>
          <a:xfrm>
            <a:off x="0" y="0"/>
            <a:ext cx="9144003" cy="5143499"/>
          </a:xfrm>
          <a:prstGeom prst="rect">
            <a:avLst/>
          </a:prstGeom>
          <a:noFill/>
          <a:ln>
            <a:noFill/>
          </a:ln>
        </p:spPr>
      </p:pic>
      <p:pic>
        <p:nvPicPr>
          <p:cNvPr id="257" name="Google Shape;257;p48" title="Pacific Fusion Wordmark Horizontal White 4000px.png"/>
          <p:cNvPicPr preferRelativeResize="0"/>
          <p:nvPr/>
        </p:nvPicPr>
        <p:blipFill>
          <a:blip r:embed="rId4">
            <a:alphaModFix/>
          </a:blip>
          <a:stretch>
            <a:fillRect/>
          </a:stretch>
        </p:blipFill>
        <p:spPr>
          <a:xfrm>
            <a:off x="228600" y="228600"/>
            <a:ext cx="1447951" cy="137398"/>
          </a:xfrm>
          <a:prstGeom prst="rect">
            <a:avLst/>
          </a:prstGeom>
          <a:noFill/>
          <a:ln>
            <a:noFill/>
          </a:ln>
        </p:spPr>
      </p:pic>
      <p:sp>
        <p:nvSpPr>
          <p:cNvPr id="258" name="Google Shape;258;p48"/>
          <p:cNvSpPr txBox="1"/>
          <p:nvPr>
            <p:ph idx="1" type="subTitle"/>
          </p:nvPr>
        </p:nvSpPr>
        <p:spPr>
          <a:xfrm>
            <a:off x="228600" y="2571750"/>
            <a:ext cx="57915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1500"/>
              <a:buFont typeface="Helvetica Neue"/>
              <a:buNone/>
              <a:defRPr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1500"/>
              <a:buNone/>
              <a:defRPr sz="1500">
                <a:solidFill>
                  <a:schemeClr val="lt1"/>
                </a:solidFill>
              </a:defRPr>
            </a:lvl2pPr>
            <a:lvl3pPr lvl="2">
              <a:lnSpc>
                <a:spcPct val="85000"/>
              </a:lnSpc>
              <a:spcBef>
                <a:spcPts val="0"/>
              </a:spcBef>
              <a:spcAft>
                <a:spcPts val="0"/>
              </a:spcAft>
              <a:buClr>
                <a:schemeClr val="lt1"/>
              </a:buClr>
              <a:buSzPts val="1500"/>
              <a:buNone/>
              <a:defRPr sz="1500">
                <a:solidFill>
                  <a:schemeClr val="lt1"/>
                </a:solidFill>
              </a:defRPr>
            </a:lvl3pPr>
            <a:lvl4pPr lvl="3">
              <a:lnSpc>
                <a:spcPct val="85000"/>
              </a:lnSpc>
              <a:spcBef>
                <a:spcPts val="0"/>
              </a:spcBef>
              <a:spcAft>
                <a:spcPts val="0"/>
              </a:spcAft>
              <a:buClr>
                <a:schemeClr val="lt1"/>
              </a:buClr>
              <a:buSzPts val="1500"/>
              <a:buNone/>
              <a:defRPr sz="1500">
                <a:solidFill>
                  <a:schemeClr val="lt1"/>
                </a:solidFill>
              </a:defRPr>
            </a:lvl4pPr>
            <a:lvl5pPr lvl="4">
              <a:lnSpc>
                <a:spcPct val="85000"/>
              </a:lnSpc>
              <a:spcBef>
                <a:spcPts val="0"/>
              </a:spcBef>
              <a:spcAft>
                <a:spcPts val="0"/>
              </a:spcAft>
              <a:buClr>
                <a:schemeClr val="lt1"/>
              </a:buClr>
              <a:buSzPts val="1500"/>
              <a:buNone/>
              <a:defRPr sz="1500">
                <a:solidFill>
                  <a:schemeClr val="lt1"/>
                </a:solidFill>
              </a:defRPr>
            </a:lvl5pPr>
            <a:lvl6pPr lvl="5">
              <a:lnSpc>
                <a:spcPct val="85000"/>
              </a:lnSpc>
              <a:spcBef>
                <a:spcPts val="0"/>
              </a:spcBef>
              <a:spcAft>
                <a:spcPts val="0"/>
              </a:spcAft>
              <a:buClr>
                <a:schemeClr val="lt1"/>
              </a:buClr>
              <a:buSzPts val="1500"/>
              <a:buNone/>
              <a:defRPr sz="1500">
                <a:solidFill>
                  <a:schemeClr val="lt1"/>
                </a:solidFill>
              </a:defRPr>
            </a:lvl6pPr>
            <a:lvl7pPr lvl="6">
              <a:lnSpc>
                <a:spcPct val="85000"/>
              </a:lnSpc>
              <a:spcBef>
                <a:spcPts val="0"/>
              </a:spcBef>
              <a:spcAft>
                <a:spcPts val="0"/>
              </a:spcAft>
              <a:buClr>
                <a:schemeClr val="lt1"/>
              </a:buClr>
              <a:buSzPts val="1500"/>
              <a:buNone/>
              <a:defRPr sz="1500">
                <a:solidFill>
                  <a:schemeClr val="lt1"/>
                </a:solidFill>
              </a:defRPr>
            </a:lvl7pPr>
            <a:lvl8pPr lvl="7">
              <a:lnSpc>
                <a:spcPct val="85000"/>
              </a:lnSpc>
              <a:spcBef>
                <a:spcPts val="0"/>
              </a:spcBef>
              <a:spcAft>
                <a:spcPts val="0"/>
              </a:spcAft>
              <a:buClr>
                <a:schemeClr val="lt1"/>
              </a:buClr>
              <a:buSzPts val="1500"/>
              <a:buNone/>
              <a:defRPr sz="1500">
                <a:solidFill>
                  <a:schemeClr val="lt1"/>
                </a:solidFill>
              </a:defRPr>
            </a:lvl8pPr>
            <a:lvl9pPr lvl="8">
              <a:lnSpc>
                <a:spcPct val="85000"/>
              </a:lnSpc>
              <a:spcBef>
                <a:spcPts val="0"/>
              </a:spcBef>
              <a:spcAft>
                <a:spcPts val="0"/>
              </a:spcAft>
              <a:buClr>
                <a:schemeClr val="lt1"/>
              </a:buClr>
              <a:buSzPts val="1500"/>
              <a:buNone/>
              <a:defRPr sz="1500">
                <a:solidFill>
                  <a:schemeClr val="lt1"/>
                </a:solidFill>
              </a:defRPr>
            </a:lvl9pPr>
          </a:lstStyle>
          <a:p/>
        </p:txBody>
      </p:sp>
      <p:sp>
        <p:nvSpPr>
          <p:cNvPr id="259" name="Google Shape;259;p48"/>
          <p:cNvSpPr txBox="1"/>
          <p:nvPr>
            <p:ph type="title"/>
          </p:nvPr>
        </p:nvSpPr>
        <p:spPr>
          <a:xfrm>
            <a:off x="228600" y="365338"/>
            <a:ext cx="5791500" cy="2092200"/>
          </a:xfrm>
          <a:prstGeom prst="rect">
            <a:avLst/>
          </a:prstGeom>
        </p:spPr>
        <p:txBody>
          <a:bodyPr anchorCtr="0" anchor="b" bIns="0" lIns="0" spcFirstLastPara="1" rIns="0" wrap="square" tIns="0">
            <a:no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sp>
        <p:nvSpPr>
          <p:cNvPr id="260" name="Google Shape;260;p48"/>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pic>
        <p:nvPicPr>
          <p:cNvPr descr="preencoded.png" id="261" name="Google Shape;261;p48"/>
          <p:cNvPicPr preferRelativeResize="0"/>
          <p:nvPr/>
        </p:nvPicPr>
        <p:blipFill rotWithShape="1">
          <a:blip r:embed="rId5">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Section Divider">
  <p:cSld name="DEFAULT_1_1_1_1">
    <p:bg>
      <p:bgPr>
        <a:solidFill>
          <a:schemeClr val="accent1"/>
        </a:solidFill>
      </p:bgPr>
    </p:bg>
    <p:spTree>
      <p:nvGrpSpPr>
        <p:cNvPr id="262" name="Shape 262"/>
        <p:cNvGrpSpPr/>
        <p:nvPr/>
      </p:nvGrpSpPr>
      <p:grpSpPr>
        <a:xfrm>
          <a:off x="0" y="0"/>
          <a:ext cx="0" cy="0"/>
          <a:chOff x="0" y="0"/>
          <a:chExt cx="0" cy="0"/>
        </a:xfrm>
      </p:grpSpPr>
      <p:sp>
        <p:nvSpPr>
          <p:cNvPr id="263" name="Google Shape;263;p49"/>
          <p:cNvSpPr txBox="1"/>
          <p:nvPr>
            <p:ph idx="1" type="subTitle"/>
          </p:nvPr>
        </p:nvSpPr>
        <p:spPr>
          <a:xfrm>
            <a:off x="4572000" y="228600"/>
            <a:ext cx="4343400" cy="3048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800"/>
              <a:buNone/>
              <a:defRPr>
                <a:solidFill>
                  <a:schemeClr val="lt1"/>
                </a:solidFill>
              </a:defRPr>
            </a:lvl2pPr>
            <a:lvl3pPr lvl="2">
              <a:lnSpc>
                <a:spcPct val="85000"/>
              </a:lnSpc>
              <a:spcBef>
                <a:spcPts val="0"/>
              </a:spcBef>
              <a:spcAft>
                <a:spcPts val="0"/>
              </a:spcAft>
              <a:buClr>
                <a:schemeClr val="lt1"/>
              </a:buClr>
              <a:buSzPts val="800"/>
              <a:buNone/>
              <a:defRPr>
                <a:solidFill>
                  <a:schemeClr val="lt1"/>
                </a:solidFill>
              </a:defRPr>
            </a:lvl3pPr>
            <a:lvl4pPr lvl="3">
              <a:lnSpc>
                <a:spcPct val="85000"/>
              </a:lnSpc>
              <a:spcBef>
                <a:spcPts val="0"/>
              </a:spcBef>
              <a:spcAft>
                <a:spcPts val="0"/>
              </a:spcAft>
              <a:buClr>
                <a:schemeClr val="lt1"/>
              </a:buClr>
              <a:buSzPts val="800"/>
              <a:buNone/>
              <a:defRPr>
                <a:solidFill>
                  <a:schemeClr val="lt1"/>
                </a:solidFill>
              </a:defRPr>
            </a:lvl4pPr>
            <a:lvl5pPr lvl="4">
              <a:lnSpc>
                <a:spcPct val="85000"/>
              </a:lnSpc>
              <a:spcBef>
                <a:spcPts val="0"/>
              </a:spcBef>
              <a:spcAft>
                <a:spcPts val="0"/>
              </a:spcAft>
              <a:buClr>
                <a:schemeClr val="lt1"/>
              </a:buClr>
              <a:buSzPts val="800"/>
              <a:buNone/>
              <a:defRPr>
                <a:solidFill>
                  <a:schemeClr val="lt1"/>
                </a:solidFill>
              </a:defRPr>
            </a:lvl5pPr>
            <a:lvl6pPr lvl="5">
              <a:lnSpc>
                <a:spcPct val="85000"/>
              </a:lnSpc>
              <a:spcBef>
                <a:spcPts val="0"/>
              </a:spcBef>
              <a:spcAft>
                <a:spcPts val="0"/>
              </a:spcAft>
              <a:buClr>
                <a:schemeClr val="lt1"/>
              </a:buClr>
              <a:buSzPts val="800"/>
              <a:buNone/>
              <a:defRPr>
                <a:solidFill>
                  <a:schemeClr val="lt1"/>
                </a:solidFill>
              </a:defRPr>
            </a:lvl6pPr>
            <a:lvl7pPr lvl="6">
              <a:lnSpc>
                <a:spcPct val="85000"/>
              </a:lnSpc>
              <a:spcBef>
                <a:spcPts val="0"/>
              </a:spcBef>
              <a:spcAft>
                <a:spcPts val="0"/>
              </a:spcAft>
              <a:buClr>
                <a:schemeClr val="lt1"/>
              </a:buClr>
              <a:buSzPts val="800"/>
              <a:buNone/>
              <a:defRPr>
                <a:solidFill>
                  <a:schemeClr val="lt1"/>
                </a:solidFill>
              </a:defRPr>
            </a:lvl7pPr>
            <a:lvl8pPr lvl="7">
              <a:lnSpc>
                <a:spcPct val="85000"/>
              </a:lnSpc>
              <a:spcBef>
                <a:spcPts val="0"/>
              </a:spcBef>
              <a:spcAft>
                <a:spcPts val="0"/>
              </a:spcAft>
              <a:buClr>
                <a:schemeClr val="lt1"/>
              </a:buClr>
              <a:buSzPts val="800"/>
              <a:buNone/>
              <a:defRPr>
                <a:solidFill>
                  <a:schemeClr val="lt1"/>
                </a:solidFill>
              </a:defRPr>
            </a:lvl8pPr>
            <a:lvl9pPr lvl="8">
              <a:lnSpc>
                <a:spcPct val="85000"/>
              </a:lnSpc>
              <a:spcBef>
                <a:spcPts val="0"/>
              </a:spcBef>
              <a:spcAft>
                <a:spcPts val="0"/>
              </a:spcAft>
              <a:buClr>
                <a:schemeClr val="lt1"/>
              </a:buClr>
              <a:buSzPts val="800"/>
              <a:buNone/>
              <a:defRPr>
                <a:solidFill>
                  <a:schemeClr val="lt1"/>
                </a:solidFill>
              </a:defRPr>
            </a:lvl9pPr>
          </a:lstStyle>
          <a:p/>
        </p:txBody>
      </p:sp>
      <p:sp>
        <p:nvSpPr>
          <p:cNvPr id="264" name="Google Shape;264;p49"/>
          <p:cNvSpPr txBox="1"/>
          <p:nvPr/>
        </p:nvSpPr>
        <p:spPr>
          <a:xfrm>
            <a:off x="248475" y="2564300"/>
            <a:ext cx="434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sz="2400">
              <a:latin typeface="Helvetica Neue Light"/>
              <a:ea typeface="Helvetica Neue Light"/>
              <a:cs typeface="Helvetica Neue Light"/>
              <a:sym typeface="Helvetica Neue Light"/>
            </a:endParaRPr>
          </a:p>
        </p:txBody>
      </p:sp>
      <p:sp>
        <p:nvSpPr>
          <p:cNvPr id="265" name="Google Shape;265;p49"/>
          <p:cNvSpPr txBox="1"/>
          <p:nvPr>
            <p:ph idx="2" type="subTitle"/>
          </p:nvPr>
        </p:nvSpPr>
        <p:spPr>
          <a:xfrm>
            <a:off x="152400" y="0"/>
            <a:ext cx="4419600" cy="17436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0000"/>
              <a:buFont typeface="Helvetica Neue"/>
              <a:buNone/>
              <a:defRPr sz="20000">
                <a:solidFill>
                  <a:schemeClr val="lt1"/>
                </a:solidFill>
                <a:latin typeface="Helvetica Neue"/>
                <a:ea typeface="Helvetica Neue"/>
                <a:cs typeface="Helvetica Neue"/>
                <a:sym typeface="Helvetica Neue"/>
              </a:defRPr>
            </a:lvl9pPr>
          </a:lstStyle>
          <a:p/>
        </p:txBody>
      </p:sp>
      <p:sp>
        <p:nvSpPr>
          <p:cNvPr id="266" name="Google Shape;266;p49"/>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267" name="Google Shape;267;p49"/>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268" name="Google Shape;268;p49"/>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Subsection Divider">
  <p:cSld name="DEFAULT_1_1_1_1_1">
    <p:bg>
      <p:bgPr>
        <a:solidFill>
          <a:schemeClr val="dk2"/>
        </a:solidFill>
      </p:bgPr>
    </p:bg>
    <p:spTree>
      <p:nvGrpSpPr>
        <p:cNvPr id="269" name="Shape 269"/>
        <p:cNvGrpSpPr/>
        <p:nvPr/>
      </p:nvGrpSpPr>
      <p:grpSpPr>
        <a:xfrm>
          <a:off x="0" y="0"/>
          <a:ext cx="0" cy="0"/>
          <a:chOff x="0" y="0"/>
          <a:chExt cx="0" cy="0"/>
        </a:xfrm>
      </p:grpSpPr>
      <p:sp>
        <p:nvSpPr>
          <p:cNvPr id="270" name="Google Shape;270;p50"/>
          <p:cNvSpPr txBox="1"/>
          <p:nvPr/>
        </p:nvSpPr>
        <p:spPr>
          <a:xfrm>
            <a:off x="248475" y="2564300"/>
            <a:ext cx="43434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sz="2400">
              <a:solidFill>
                <a:schemeClr val="lt1"/>
              </a:solidFill>
              <a:latin typeface="Helvetica Neue Light"/>
              <a:ea typeface="Helvetica Neue Light"/>
              <a:cs typeface="Helvetica Neue Light"/>
              <a:sym typeface="Helvetica Neue Light"/>
            </a:endParaRPr>
          </a:p>
        </p:txBody>
      </p:sp>
      <p:sp>
        <p:nvSpPr>
          <p:cNvPr id="271" name="Google Shape;271;p50"/>
          <p:cNvSpPr txBox="1"/>
          <p:nvPr>
            <p:ph idx="1" type="subTitle"/>
          </p:nvPr>
        </p:nvSpPr>
        <p:spPr>
          <a:xfrm>
            <a:off x="4572000" y="2419350"/>
            <a:ext cx="4343400" cy="3048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800"/>
              <a:buNone/>
              <a:defRPr>
                <a:solidFill>
                  <a:schemeClr val="lt1"/>
                </a:solidFill>
              </a:defRPr>
            </a:lvl2pPr>
            <a:lvl3pPr lvl="2">
              <a:lnSpc>
                <a:spcPct val="85000"/>
              </a:lnSpc>
              <a:spcBef>
                <a:spcPts val="0"/>
              </a:spcBef>
              <a:spcAft>
                <a:spcPts val="0"/>
              </a:spcAft>
              <a:buClr>
                <a:schemeClr val="lt1"/>
              </a:buClr>
              <a:buSzPts val="800"/>
              <a:buNone/>
              <a:defRPr>
                <a:solidFill>
                  <a:schemeClr val="lt1"/>
                </a:solidFill>
              </a:defRPr>
            </a:lvl3pPr>
            <a:lvl4pPr lvl="3">
              <a:lnSpc>
                <a:spcPct val="85000"/>
              </a:lnSpc>
              <a:spcBef>
                <a:spcPts val="0"/>
              </a:spcBef>
              <a:spcAft>
                <a:spcPts val="0"/>
              </a:spcAft>
              <a:buClr>
                <a:schemeClr val="lt1"/>
              </a:buClr>
              <a:buSzPts val="800"/>
              <a:buNone/>
              <a:defRPr>
                <a:solidFill>
                  <a:schemeClr val="lt1"/>
                </a:solidFill>
              </a:defRPr>
            </a:lvl4pPr>
            <a:lvl5pPr lvl="4">
              <a:lnSpc>
                <a:spcPct val="85000"/>
              </a:lnSpc>
              <a:spcBef>
                <a:spcPts val="0"/>
              </a:spcBef>
              <a:spcAft>
                <a:spcPts val="0"/>
              </a:spcAft>
              <a:buClr>
                <a:schemeClr val="lt1"/>
              </a:buClr>
              <a:buSzPts val="800"/>
              <a:buNone/>
              <a:defRPr>
                <a:solidFill>
                  <a:schemeClr val="lt1"/>
                </a:solidFill>
              </a:defRPr>
            </a:lvl5pPr>
            <a:lvl6pPr lvl="5">
              <a:lnSpc>
                <a:spcPct val="85000"/>
              </a:lnSpc>
              <a:spcBef>
                <a:spcPts val="0"/>
              </a:spcBef>
              <a:spcAft>
                <a:spcPts val="0"/>
              </a:spcAft>
              <a:buClr>
                <a:schemeClr val="lt1"/>
              </a:buClr>
              <a:buSzPts val="800"/>
              <a:buNone/>
              <a:defRPr>
                <a:solidFill>
                  <a:schemeClr val="lt1"/>
                </a:solidFill>
              </a:defRPr>
            </a:lvl6pPr>
            <a:lvl7pPr lvl="6">
              <a:lnSpc>
                <a:spcPct val="85000"/>
              </a:lnSpc>
              <a:spcBef>
                <a:spcPts val="0"/>
              </a:spcBef>
              <a:spcAft>
                <a:spcPts val="0"/>
              </a:spcAft>
              <a:buClr>
                <a:schemeClr val="lt1"/>
              </a:buClr>
              <a:buSzPts val="800"/>
              <a:buNone/>
              <a:defRPr>
                <a:solidFill>
                  <a:schemeClr val="lt1"/>
                </a:solidFill>
              </a:defRPr>
            </a:lvl7pPr>
            <a:lvl8pPr lvl="7">
              <a:lnSpc>
                <a:spcPct val="85000"/>
              </a:lnSpc>
              <a:spcBef>
                <a:spcPts val="0"/>
              </a:spcBef>
              <a:spcAft>
                <a:spcPts val="0"/>
              </a:spcAft>
              <a:buClr>
                <a:schemeClr val="lt1"/>
              </a:buClr>
              <a:buSzPts val="800"/>
              <a:buNone/>
              <a:defRPr>
                <a:solidFill>
                  <a:schemeClr val="lt1"/>
                </a:solidFill>
              </a:defRPr>
            </a:lvl8pPr>
            <a:lvl9pPr lvl="8">
              <a:lnSpc>
                <a:spcPct val="85000"/>
              </a:lnSpc>
              <a:spcBef>
                <a:spcPts val="0"/>
              </a:spcBef>
              <a:spcAft>
                <a:spcPts val="0"/>
              </a:spcAft>
              <a:buClr>
                <a:schemeClr val="lt1"/>
              </a:buClr>
              <a:buSzPts val="800"/>
              <a:buNone/>
              <a:defRPr>
                <a:solidFill>
                  <a:schemeClr val="lt1"/>
                </a:solidFill>
              </a:defRPr>
            </a:lvl9pPr>
          </a:lstStyle>
          <a:p/>
        </p:txBody>
      </p:sp>
      <p:sp>
        <p:nvSpPr>
          <p:cNvPr id="272" name="Google Shape;272;p50"/>
          <p:cNvSpPr txBox="1"/>
          <p:nvPr>
            <p:ph type="title"/>
          </p:nvPr>
        </p:nvSpPr>
        <p:spPr>
          <a:xfrm>
            <a:off x="228600" y="2419350"/>
            <a:ext cx="4343400" cy="6096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700"/>
              <a:buFont typeface="Helvetica Neue"/>
              <a:buNone/>
              <a:defRPr b="1">
                <a:solidFill>
                  <a:schemeClr val="lt1"/>
                </a:solidFill>
                <a:latin typeface="Helvetica Neue"/>
                <a:ea typeface="Helvetica Neue"/>
                <a:cs typeface="Helvetica Neue"/>
                <a:sym typeface="Helvetica Neue"/>
              </a:defRPr>
            </a:lvl9pPr>
          </a:lstStyle>
          <a:p/>
        </p:txBody>
      </p:sp>
      <p:sp>
        <p:nvSpPr>
          <p:cNvPr id="273" name="Google Shape;273;p50"/>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274" name="Google Shape;274;p50"/>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275" name="Google Shape;275;p50"/>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p:cSld name="CUSTOM">
    <p:spTree>
      <p:nvGrpSpPr>
        <p:cNvPr id="276" name="Shape 276"/>
        <p:cNvGrpSpPr/>
        <p:nvPr/>
      </p:nvGrpSpPr>
      <p:grpSpPr>
        <a:xfrm>
          <a:off x="0" y="0"/>
          <a:ext cx="0" cy="0"/>
          <a:chOff x="0" y="0"/>
          <a:chExt cx="0" cy="0"/>
        </a:xfrm>
      </p:grpSpPr>
      <p:sp>
        <p:nvSpPr>
          <p:cNvPr id="277" name="Google Shape;277;p51"/>
          <p:cNvSpPr txBox="1"/>
          <p:nvPr>
            <p:ph type="title"/>
          </p:nvPr>
        </p:nvSpPr>
        <p:spPr>
          <a:xfrm>
            <a:off x="228600" y="228600"/>
            <a:ext cx="43434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278" name="Google Shape;278;p51"/>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279" name="Google Shape;279;p51"/>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280" name="Google Shape;280;p51"/>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Small">
  <p:cSld name="CUSTOM_8">
    <p:spTree>
      <p:nvGrpSpPr>
        <p:cNvPr id="281" name="Shape 281"/>
        <p:cNvGrpSpPr/>
        <p:nvPr/>
      </p:nvGrpSpPr>
      <p:grpSpPr>
        <a:xfrm>
          <a:off x="0" y="0"/>
          <a:ext cx="0" cy="0"/>
          <a:chOff x="0" y="0"/>
          <a:chExt cx="0" cy="0"/>
        </a:xfrm>
      </p:grpSpPr>
      <p:sp>
        <p:nvSpPr>
          <p:cNvPr id="282" name="Google Shape;282;p52"/>
          <p:cNvSpPr txBox="1"/>
          <p:nvPr>
            <p:ph type="title"/>
          </p:nvPr>
        </p:nvSpPr>
        <p:spPr>
          <a:xfrm>
            <a:off x="228600" y="228600"/>
            <a:ext cx="28956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1500"/>
              <a:buFont typeface="Helvetica Neue"/>
              <a:buNone/>
              <a:defRPr b="1" sz="1500">
                <a:solidFill>
                  <a:schemeClr val="dk1"/>
                </a:solidFill>
                <a:latin typeface="Helvetica Neue"/>
                <a:ea typeface="Helvetica Neue"/>
                <a:cs typeface="Helvetica Neue"/>
                <a:sym typeface="Helvetica Neue"/>
              </a:defRPr>
            </a:lvl9pPr>
          </a:lstStyle>
          <a:p/>
        </p:txBody>
      </p:sp>
      <p:sp>
        <p:nvSpPr>
          <p:cNvPr id="283" name="Google Shape;283;p52"/>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284" name="Google Shape;284;p52"/>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285" name="Google Shape;285;p52"/>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p:cSld name="CUSTOM_7">
    <p:spTree>
      <p:nvGrpSpPr>
        <p:cNvPr id="286" name="Shape 286"/>
        <p:cNvGrpSpPr/>
        <p:nvPr/>
      </p:nvGrpSpPr>
      <p:grpSpPr>
        <a:xfrm>
          <a:off x="0" y="0"/>
          <a:ext cx="0" cy="0"/>
          <a:chOff x="0" y="0"/>
          <a:chExt cx="0" cy="0"/>
        </a:xfrm>
      </p:grpSpPr>
      <p:sp>
        <p:nvSpPr>
          <p:cNvPr id="287" name="Google Shape;287;p53"/>
          <p:cNvSpPr txBox="1"/>
          <p:nvPr>
            <p:ph type="title"/>
          </p:nvPr>
        </p:nvSpPr>
        <p:spPr>
          <a:xfrm>
            <a:off x="228600" y="228600"/>
            <a:ext cx="4343400" cy="23433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sp>
        <p:nvSpPr>
          <p:cNvPr id="288" name="Google Shape;288;p53"/>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289" name="Google Shape;289;p53"/>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290" name="Google Shape;290;p53"/>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 Color Bg">
  <p:cSld name="CUSTOM_7_2">
    <p:bg>
      <p:bgPr>
        <a:solidFill>
          <a:schemeClr val="accent1"/>
        </a:solidFill>
      </p:bgPr>
    </p:bg>
    <p:spTree>
      <p:nvGrpSpPr>
        <p:cNvPr id="291" name="Shape 291"/>
        <p:cNvGrpSpPr/>
        <p:nvPr/>
      </p:nvGrpSpPr>
      <p:grpSpPr>
        <a:xfrm>
          <a:off x="0" y="0"/>
          <a:ext cx="0" cy="0"/>
          <a:chOff x="0" y="0"/>
          <a:chExt cx="0" cy="0"/>
        </a:xfrm>
      </p:grpSpPr>
      <p:sp>
        <p:nvSpPr>
          <p:cNvPr id="292" name="Google Shape;292;p54"/>
          <p:cNvSpPr txBox="1"/>
          <p:nvPr>
            <p:ph type="title"/>
          </p:nvPr>
        </p:nvSpPr>
        <p:spPr>
          <a:xfrm>
            <a:off x="228600" y="228600"/>
            <a:ext cx="4343400" cy="23433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sp>
        <p:nvSpPr>
          <p:cNvPr id="293" name="Google Shape;293;p5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294" name="Google Shape;294;p5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295" name="Google Shape;295;p54"/>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Bottom">
  <p:cSld name="CUSTOM_7_1">
    <p:spTree>
      <p:nvGrpSpPr>
        <p:cNvPr id="296" name="Shape 296"/>
        <p:cNvGrpSpPr/>
        <p:nvPr/>
      </p:nvGrpSpPr>
      <p:grpSpPr>
        <a:xfrm>
          <a:off x="0" y="0"/>
          <a:ext cx="0" cy="0"/>
          <a:chOff x="0" y="0"/>
          <a:chExt cx="0" cy="0"/>
        </a:xfrm>
      </p:grpSpPr>
      <p:sp>
        <p:nvSpPr>
          <p:cNvPr id="297" name="Google Shape;297;p55"/>
          <p:cNvSpPr txBox="1"/>
          <p:nvPr>
            <p:ph type="title"/>
          </p:nvPr>
        </p:nvSpPr>
        <p:spPr>
          <a:xfrm>
            <a:off x="228600" y="2571750"/>
            <a:ext cx="4343400" cy="20553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sp>
        <p:nvSpPr>
          <p:cNvPr id="298" name="Google Shape;298;p55"/>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299" name="Google Shape;299;p55"/>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300" name="Google Shape;300;p55"/>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Large Bottom - Color Bg">
  <p:cSld name="CUSTOM_7_1_1_1">
    <p:bg>
      <p:bgPr>
        <a:solidFill>
          <a:schemeClr val="accent1"/>
        </a:solidFill>
      </p:bgPr>
    </p:bg>
    <p:spTree>
      <p:nvGrpSpPr>
        <p:cNvPr id="301" name="Shape 301"/>
        <p:cNvGrpSpPr/>
        <p:nvPr/>
      </p:nvGrpSpPr>
      <p:grpSpPr>
        <a:xfrm>
          <a:off x="0" y="0"/>
          <a:ext cx="0" cy="0"/>
          <a:chOff x="0" y="0"/>
          <a:chExt cx="0" cy="0"/>
        </a:xfrm>
      </p:grpSpPr>
      <p:sp>
        <p:nvSpPr>
          <p:cNvPr id="302" name="Google Shape;302;p56"/>
          <p:cNvSpPr txBox="1"/>
          <p:nvPr>
            <p:ph type="title"/>
          </p:nvPr>
        </p:nvSpPr>
        <p:spPr>
          <a:xfrm>
            <a:off x="228600" y="2571750"/>
            <a:ext cx="4343400" cy="2055300"/>
          </a:xfrm>
          <a:prstGeom prst="rect">
            <a:avLst/>
          </a:prstGeom>
        </p:spPr>
        <p:txBody>
          <a:bodyPr anchorCtr="0" anchor="t" bIns="0" lIns="0" spcFirstLastPara="1" rIns="0" wrap="square" tIns="0">
            <a:noAutofit/>
          </a:bodyPr>
          <a:lstStyle>
            <a:lvl1pPr lvl="0">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3600"/>
              <a:buFont typeface="Helvetica Neue"/>
              <a:buNone/>
              <a:defRPr b="1" sz="3600">
                <a:solidFill>
                  <a:schemeClr val="lt1"/>
                </a:solidFill>
                <a:latin typeface="Helvetica Neue"/>
                <a:ea typeface="Helvetica Neue"/>
                <a:cs typeface="Helvetica Neue"/>
                <a:sym typeface="Helvetica Neue"/>
              </a:defRPr>
            </a:lvl9pPr>
          </a:lstStyle>
          <a:p/>
        </p:txBody>
      </p:sp>
      <p:sp>
        <p:nvSpPr>
          <p:cNvPr id="303" name="Google Shape;303;p56"/>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304" name="Google Shape;304;p56"/>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305" name="Google Shape;305;p56"/>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 Color Bg">
  <p:cSld name="CUSTOM_6">
    <p:bg>
      <p:bgPr>
        <a:solidFill>
          <a:schemeClr val="accent1"/>
        </a:solidFill>
      </p:bgPr>
    </p:bg>
    <p:spTree>
      <p:nvGrpSpPr>
        <p:cNvPr id="306" name="Shape 306"/>
        <p:cNvGrpSpPr/>
        <p:nvPr/>
      </p:nvGrpSpPr>
      <p:grpSpPr>
        <a:xfrm>
          <a:off x="0" y="0"/>
          <a:ext cx="0" cy="0"/>
          <a:chOff x="0" y="0"/>
          <a:chExt cx="0" cy="0"/>
        </a:xfrm>
      </p:grpSpPr>
      <p:sp>
        <p:nvSpPr>
          <p:cNvPr id="307" name="Google Shape;307;p57"/>
          <p:cNvSpPr txBox="1"/>
          <p:nvPr>
            <p:ph type="title"/>
          </p:nvPr>
        </p:nvSpPr>
        <p:spPr>
          <a:xfrm>
            <a:off x="228600" y="228600"/>
            <a:ext cx="28956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308" name="Google Shape;308;p57"/>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309" name="Google Shape;309;p57"/>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310" name="Google Shape;310;p57"/>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Small - Color Bg">
  <p:cSld name="CUSTOM_6_1">
    <p:bg>
      <p:bgPr>
        <a:solidFill>
          <a:schemeClr val="accent1"/>
        </a:solidFill>
      </p:bgPr>
    </p:bg>
    <p:spTree>
      <p:nvGrpSpPr>
        <p:cNvPr id="311" name="Shape 311"/>
        <p:cNvGrpSpPr/>
        <p:nvPr/>
      </p:nvGrpSpPr>
      <p:grpSpPr>
        <a:xfrm>
          <a:off x="0" y="0"/>
          <a:ext cx="0" cy="0"/>
          <a:chOff x="0" y="0"/>
          <a:chExt cx="0" cy="0"/>
        </a:xfrm>
      </p:grpSpPr>
      <p:sp>
        <p:nvSpPr>
          <p:cNvPr id="312" name="Google Shape;312;p58"/>
          <p:cNvSpPr txBox="1"/>
          <p:nvPr>
            <p:ph type="title"/>
          </p:nvPr>
        </p:nvSpPr>
        <p:spPr>
          <a:xfrm>
            <a:off x="228600" y="228600"/>
            <a:ext cx="28956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1500"/>
              <a:buFont typeface="Helvetica Neue"/>
              <a:buNone/>
              <a:defRPr b="1" sz="1500">
                <a:solidFill>
                  <a:schemeClr val="lt1"/>
                </a:solidFill>
                <a:latin typeface="Helvetica Neue"/>
                <a:ea typeface="Helvetica Neue"/>
                <a:cs typeface="Helvetica Neue"/>
                <a:sym typeface="Helvetica Neue"/>
              </a:defRPr>
            </a:lvl1pPr>
            <a:lvl2pPr lvl="1">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2pPr>
            <a:lvl3pPr lvl="2">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3pPr>
            <a:lvl4pPr lvl="3">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4pPr>
            <a:lvl5pPr lvl="4">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5pPr>
            <a:lvl6pPr lvl="5">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6pPr>
            <a:lvl7pPr lvl="6">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7pPr>
            <a:lvl8pPr lvl="7">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8pPr>
            <a:lvl9pPr lvl="8">
              <a:lnSpc>
                <a:spcPct val="85000"/>
              </a:lnSpc>
              <a:spcBef>
                <a:spcPts val="0"/>
              </a:spcBef>
              <a:spcAft>
                <a:spcPts val="0"/>
              </a:spcAft>
              <a:buClr>
                <a:schemeClr val="lt1"/>
              </a:buClr>
              <a:buSzPts val="2400"/>
              <a:buFont typeface="Helvetica Neue"/>
              <a:buNone/>
              <a:defRPr b="1" sz="2400">
                <a:solidFill>
                  <a:schemeClr val="lt1"/>
                </a:solidFill>
                <a:latin typeface="Helvetica Neue"/>
                <a:ea typeface="Helvetica Neue"/>
                <a:cs typeface="Helvetica Neue"/>
                <a:sym typeface="Helvetica Neue"/>
              </a:defRPr>
            </a:lvl9pPr>
          </a:lstStyle>
          <a:p/>
        </p:txBody>
      </p:sp>
      <p:sp>
        <p:nvSpPr>
          <p:cNvPr id="313" name="Google Shape;313;p58"/>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314" name="Google Shape;314;p5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315" name="Google Shape;315;p58"/>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p:cSld name="CUSTOM_3">
    <p:spTree>
      <p:nvGrpSpPr>
        <p:cNvPr id="316" name="Shape 316"/>
        <p:cNvGrpSpPr/>
        <p:nvPr/>
      </p:nvGrpSpPr>
      <p:grpSpPr>
        <a:xfrm>
          <a:off x="0" y="0"/>
          <a:ext cx="0" cy="0"/>
          <a:chOff x="0" y="0"/>
          <a:chExt cx="0" cy="0"/>
        </a:xfrm>
      </p:grpSpPr>
      <p:sp>
        <p:nvSpPr>
          <p:cNvPr id="317" name="Google Shape;317;p59"/>
          <p:cNvSpPr txBox="1"/>
          <p:nvPr>
            <p:ph type="title"/>
          </p:nvPr>
        </p:nvSpPr>
        <p:spPr>
          <a:xfrm>
            <a:off x="228600" y="228600"/>
            <a:ext cx="4343400" cy="5586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318" name="Google Shape;318;p59"/>
          <p:cNvSpPr txBox="1"/>
          <p:nvPr>
            <p:ph idx="1" type="body"/>
          </p:nvPr>
        </p:nvSpPr>
        <p:spPr>
          <a:xfrm>
            <a:off x="228600" y="2571750"/>
            <a:ext cx="43434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
        <p:nvSpPr>
          <p:cNvPr id="319" name="Google Shape;319;p59"/>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320" name="Google Shape;320;p59"/>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321" name="Google Shape;321;p59"/>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Left Half">
  <p:cSld name="CUSTOM_3_1">
    <p:spTree>
      <p:nvGrpSpPr>
        <p:cNvPr id="322" name="Shape 322"/>
        <p:cNvGrpSpPr/>
        <p:nvPr/>
      </p:nvGrpSpPr>
      <p:grpSpPr>
        <a:xfrm>
          <a:off x="0" y="0"/>
          <a:ext cx="0" cy="0"/>
          <a:chOff x="0" y="0"/>
          <a:chExt cx="0" cy="0"/>
        </a:xfrm>
      </p:grpSpPr>
      <p:sp>
        <p:nvSpPr>
          <p:cNvPr id="323" name="Google Shape;323;p60"/>
          <p:cNvSpPr txBox="1"/>
          <p:nvPr>
            <p:ph type="title"/>
          </p:nvPr>
        </p:nvSpPr>
        <p:spPr>
          <a:xfrm>
            <a:off x="228600" y="228600"/>
            <a:ext cx="41148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pic>
        <p:nvPicPr>
          <p:cNvPr id="324" name="Google Shape;324;p60" title="Radial P - Black.png"/>
          <p:cNvPicPr preferRelativeResize="0"/>
          <p:nvPr/>
        </p:nvPicPr>
        <p:blipFill rotWithShape="1">
          <a:blip r:embed="rId2">
            <a:alphaModFix/>
          </a:blip>
          <a:srcRect b="544" l="0" r="0" t="534"/>
          <a:stretch/>
        </p:blipFill>
        <p:spPr>
          <a:xfrm>
            <a:off x="8778236" y="4735262"/>
            <a:ext cx="137160" cy="181408"/>
          </a:xfrm>
          <a:prstGeom prst="rect">
            <a:avLst/>
          </a:prstGeom>
          <a:noFill/>
          <a:ln>
            <a:noFill/>
          </a:ln>
        </p:spPr>
      </p:pic>
      <p:sp>
        <p:nvSpPr>
          <p:cNvPr id="325" name="Google Shape;325;p60"/>
          <p:cNvSpPr/>
          <p:nvPr>
            <p:ph idx="2" type="pic"/>
          </p:nvPr>
        </p:nvSpPr>
        <p:spPr>
          <a:xfrm>
            <a:off x="4572000" y="0"/>
            <a:ext cx="4572000" cy="5143500"/>
          </a:xfrm>
          <a:prstGeom prst="rect">
            <a:avLst/>
          </a:prstGeom>
          <a:noFill/>
          <a:ln>
            <a:noFill/>
          </a:ln>
        </p:spPr>
      </p:sp>
      <p:sp>
        <p:nvSpPr>
          <p:cNvPr id="326" name="Google Shape;326;p60"/>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327" name="Google Shape;327;p60"/>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328" name="Google Shape;328;p60"/>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329" name="Google Shape;329;p60"/>
          <p:cNvSpPr txBox="1"/>
          <p:nvPr>
            <p:ph idx="1" type="body"/>
          </p:nvPr>
        </p:nvSpPr>
        <p:spPr>
          <a:xfrm>
            <a:off x="228600" y="2571750"/>
            <a:ext cx="41148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Right Half">
  <p:cSld name="CUSTOM_3_1_1">
    <p:spTree>
      <p:nvGrpSpPr>
        <p:cNvPr id="330" name="Shape 330"/>
        <p:cNvGrpSpPr/>
        <p:nvPr/>
      </p:nvGrpSpPr>
      <p:grpSpPr>
        <a:xfrm>
          <a:off x="0" y="0"/>
          <a:ext cx="0" cy="0"/>
          <a:chOff x="0" y="0"/>
          <a:chExt cx="0" cy="0"/>
        </a:xfrm>
      </p:grpSpPr>
      <p:sp>
        <p:nvSpPr>
          <p:cNvPr id="331" name="Google Shape;331;p61"/>
          <p:cNvSpPr/>
          <p:nvPr>
            <p:ph idx="2" type="pic"/>
          </p:nvPr>
        </p:nvSpPr>
        <p:spPr>
          <a:xfrm>
            <a:off x="0" y="0"/>
            <a:ext cx="4572000" cy="5143500"/>
          </a:xfrm>
          <a:prstGeom prst="rect">
            <a:avLst/>
          </a:prstGeom>
          <a:noFill/>
          <a:ln>
            <a:noFill/>
          </a:ln>
        </p:spPr>
      </p:sp>
      <p:sp>
        <p:nvSpPr>
          <p:cNvPr id="332" name="Google Shape;332;p61"/>
          <p:cNvSpPr txBox="1"/>
          <p:nvPr>
            <p:ph type="title"/>
          </p:nvPr>
        </p:nvSpPr>
        <p:spPr>
          <a:xfrm>
            <a:off x="4800600" y="228600"/>
            <a:ext cx="41148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pic>
        <p:nvPicPr>
          <p:cNvPr id="333" name="Google Shape;333;p61" title="Radial P - Black.png"/>
          <p:cNvPicPr preferRelativeResize="0"/>
          <p:nvPr/>
        </p:nvPicPr>
        <p:blipFill rotWithShape="1">
          <a:blip r:embed="rId2">
            <a:alphaModFix/>
          </a:blip>
          <a:srcRect b="544" l="0" r="0" t="534"/>
          <a:stretch/>
        </p:blipFill>
        <p:spPr>
          <a:xfrm>
            <a:off x="8778236" y="4735262"/>
            <a:ext cx="137160" cy="181408"/>
          </a:xfrm>
          <a:prstGeom prst="rect">
            <a:avLst/>
          </a:prstGeom>
          <a:noFill/>
          <a:ln>
            <a:noFill/>
          </a:ln>
        </p:spPr>
      </p:pic>
      <p:sp>
        <p:nvSpPr>
          <p:cNvPr id="334" name="Google Shape;334;p61"/>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335" name="Google Shape;335;p61"/>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336" name="Google Shape;336;p61"/>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
        <p:nvSpPr>
          <p:cNvPr id="337" name="Google Shape;337;p61"/>
          <p:cNvSpPr txBox="1"/>
          <p:nvPr>
            <p:ph idx="1" type="body"/>
          </p:nvPr>
        </p:nvSpPr>
        <p:spPr>
          <a:xfrm>
            <a:off x="4800600" y="2571750"/>
            <a:ext cx="4114800" cy="2055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ig Quote">
  <p:cSld name="CUSTOM_4">
    <p:spTree>
      <p:nvGrpSpPr>
        <p:cNvPr id="338" name="Shape 338"/>
        <p:cNvGrpSpPr/>
        <p:nvPr/>
      </p:nvGrpSpPr>
      <p:grpSpPr>
        <a:xfrm>
          <a:off x="0" y="0"/>
          <a:ext cx="0" cy="0"/>
          <a:chOff x="0" y="0"/>
          <a:chExt cx="0" cy="0"/>
        </a:xfrm>
      </p:grpSpPr>
      <p:sp>
        <p:nvSpPr>
          <p:cNvPr id="339" name="Google Shape;339;p62"/>
          <p:cNvSpPr txBox="1"/>
          <p:nvPr>
            <p:ph type="title"/>
          </p:nvPr>
        </p:nvSpPr>
        <p:spPr>
          <a:xfrm>
            <a:off x="228600" y="2571900"/>
            <a:ext cx="6539400" cy="2114400"/>
          </a:xfrm>
          <a:prstGeom prst="rect">
            <a:avLst/>
          </a:prstGeom>
        </p:spPr>
        <p:txBody>
          <a:bodyPr anchorCtr="0" anchor="t" bIns="0" lIns="0" spcFirstLastPara="1" rIns="0" wrap="square" tIns="0">
            <a:norm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9pPr>
          </a:lstStyle>
          <a:p/>
        </p:txBody>
      </p:sp>
      <p:sp>
        <p:nvSpPr>
          <p:cNvPr id="340" name="Google Shape;340;p62"/>
          <p:cNvSpPr txBox="1"/>
          <p:nvPr>
            <p:ph idx="1" type="subTitle"/>
          </p:nvPr>
        </p:nvSpPr>
        <p:spPr>
          <a:xfrm>
            <a:off x="7467450" y="2571900"/>
            <a:ext cx="1448100" cy="2925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1pPr>
            <a:lvl2pPr lvl="1">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2pPr>
            <a:lvl3pPr lvl="2">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3pPr>
            <a:lvl4pPr lvl="3">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4pPr>
            <a:lvl5pPr lvl="4">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5pPr>
            <a:lvl6pPr lvl="5">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6pPr>
            <a:lvl7pPr lvl="6">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7pPr>
            <a:lvl8pPr lvl="7">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8pPr>
            <a:lvl9pPr lvl="8">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9pPr>
          </a:lstStyle>
          <a:p/>
        </p:txBody>
      </p:sp>
      <p:sp>
        <p:nvSpPr>
          <p:cNvPr id="341" name="Google Shape;341;p62"/>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dk1"/>
                </a:solidFill>
                <a:latin typeface="Helvetica Neue"/>
                <a:ea typeface="Helvetica Neue"/>
                <a:cs typeface="Helvetica Neue"/>
                <a:sym typeface="Helvetica Neue"/>
              </a:rPr>
              <a:t>PACIFIC FUSION</a:t>
            </a:r>
            <a:endParaRPr b="1" i="0" sz="500" u="none" cap="none" strike="noStrike">
              <a:solidFill>
                <a:schemeClr val="dk1"/>
              </a:solidFill>
              <a:latin typeface="Helvetica Neue"/>
              <a:ea typeface="Helvetica Neue"/>
              <a:cs typeface="Helvetica Neue"/>
              <a:sym typeface="Helvetica Neue"/>
            </a:endParaRPr>
          </a:p>
        </p:txBody>
      </p:sp>
      <p:sp>
        <p:nvSpPr>
          <p:cNvPr id="342" name="Google Shape;342;p62"/>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dk1"/>
                </a:solidFill>
                <a:latin typeface="Helvetica Neue"/>
                <a:ea typeface="Helvetica Neue"/>
                <a:cs typeface="Helvetica Neue"/>
                <a:sym typeface="Helvetica Neue"/>
              </a:rPr>
              <a:t>PROPRIETARY AND CONFIDENTIAL</a:t>
            </a:r>
            <a:endParaRPr i="0" sz="500" u="none" cap="none" strike="noStrike">
              <a:solidFill>
                <a:schemeClr val="dk1"/>
              </a:solidFill>
              <a:latin typeface="Helvetica Neue"/>
              <a:ea typeface="Helvetica Neue"/>
              <a:cs typeface="Helvetica Neue"/>
              <a:sym typeface="Helvetica Neue"/>
            </a:endParaRPr>
          </a:p>
        </p:txBody>
      </p:sp>
      <p:sp>
        <p:nvSpPr>
          <p:cNvPr id="343" name="Google Shape;343;p62"/>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cxnSp>
        <p:nvCxnSpPr>
          <p:cNvPr id="344" name="Google Shape;344;p62"/>
          <p:cNvCxnSpPr/>
          <p:nvPr/>
        </p:nvCxnSpPr>
        <p:spPr>
          <a:xfrm>
            <a:off x="227138" y="2345436"/>
            <a:ext cx="8689800" cy="0"/>
          </a:xfrm>
          <a:prstGeom prst="straightConnector1">
            <a:avLst/>
          </a:prstGeom>
          <a:noFill/>
          <a:ln cap="flat" cmpd="sng" w="4775">
            <a:solidFill>
              <a:schemeClr val="accent2"/>
            </a:solidFill>
            <a:prstDash val="solid"/>
            <a:round/>
            <a:headEnd len="med" w="med" type="none"/>
            <a:tailEnd len="med" w="med" type="none"/>
          </a:ln>
        </p:spPr>
      </p:cxnSp>
      <p:sp>
        <p:nvSpPr>
          <p:cNvPr id="345" name="Google Shape;345;p62"/>
          <p:cNvSpPr txBox="1"/>
          <p:nvPr>
            <p:ph idx="2" type="subTitle"/>
          </p:nvPr>
        </p:nvSpPr>
        <p:spPr>
          <a:xfrm>
            <a:off x="227138" y="228600"/>
            <a:ext cx="4339800" cy="210000"/>
          </a:xfrm>
          <a:prstGeom prst="rect">
            <a:avLst/>
          </a:prstGeom>
        </p:spPr>
        <p:txBody>
          <a:bodyPr anchorCtr="0" anchor="t" bIns="0" lIns="0" spcFirstLastPara="1" rIns="0" wrap="square" tIns="0">
            <a:spAutoFit/>
          </a:bodyPr>
          <a:lstStyle>
            <a:lvl1pPr lvl="0">
              <a:lnSpc>
                <a:spcPct val="85000"/>
              </a:lnSpc>
              <a:spcBef>
                <a:spcPts val="0"/>
              </a:spcBef>
              <a:spcAft>
                <a:spcPts val="0"/>
              </a:spcAft>
              <a:buSzPts val="1500"/>
              <a:buFont typeface="Helvetica Neue"/>
              <a:buNone/>
              <a:defRPr sz="1500">
                <a:latin typeface="Helvetica Neue"/>
                <a:ea typeface="Helvetica Neue"/>
                <a:cs typeface="Helvetica Neue"/>
                <a:sym typeface="Helvetica Neue"/>
              </a:defRPr>
            </a:lvl1pPr>
            <a:lvl2pPr lvl="1">
              <a:lnSpc>
                <a:spcPct val="85000"/>
              </a:lnSpc>
              <a:spcBef>
                <a:spcPts val="0"/>
              </a:spcBef>
              <a:spcAft>
                <a:spcPts val="0"/>
              </a:spcAft>
              <a:buSzPts val="800"/>
              <a:buNone/>
              <a:defRPr/>
            </a:lvl2pPr>
            <a:lvl3pPr lvl="2">
              <a:lnSpc>
                <a:spcPct val="85000"/>
              </a:lnSpc>
              <a:spcBef>
                <a:spcPts val="0"/>
              </a:spcBef>
              <a:spcAft>
                <a:spcPts val="0"/>
              </a:spcAft>
              <a:buSzPts val="800"/>
              <a:buNone/>
              <a:defRPr/>
            </a:lvl3pPr>
            <a:lvl4pPr lvl="3">
              <a:lnSpc>
                <a:spcPct val="85000"/>
              </a:lnSpc>
              <a:spcBef>
                <a:spcPts val="0"/>
              </a:spcBef>
              <a:spcAft>
                <a:spcPts val="0"/>
              </a:spcAft>
              <a:buSzPts val="800"/>
              <a:buNone/>
              <a:defRPr/>
            </a:lvl4pPr>
            <a:lvl5pPr lvl="4">
              <a:lnSpc>
                <a:spcPct val="85000"/>
              </a:lnSpc>
              <a:spcBef>
                <a:spcPts val="0"/>
              </a:spcBef>
              <a:spcAft>
                <a:spcPts val="0"/>
              </a:spcAft>
              <a:buSzPts val="800"/>
              <a:buNone/>
              <a:defRPr/>
            </a:lvl5pPr>
            <a:lvl6pPr lvl="5">
              <a:lnSpc>
                <a:spcPct val="85000"/>
              </a:lnSpc>
              <a:spcBef>
                <a:spcPts val="0"/>
              </a:spcBef>
              <a:spcAft>
                <a:spcPts val="0"/>
              </a:spcAft>
              <a:buSzPts val="800"/>
              <a:buNone/>
              <a:defRPr/>
            </a:lvl6pPr>
            <a:lvl7pPr lvl="6">
              <a:lnSpc>
                <a:spcPct val="85000"/>
              </a:lnSpc>
              <a:spcBef>
                <a:spcPts val="0"/>
              </a:spcBef>
              <a:spcAft>
                <a:spcPts val="0"/>
              </a:spcAft>
              <a:buSzPts val="800"/>
              <a:buNone/>
              <a:defRPr/>
            </a:lvl7pPr>
            <a:lvl8pPr lvl="7">
              <a:lnSpc>
                <a:spcPct val="85000"/>
              </a:lnSpc>
              <a:spcBef>
                <a:spcPts val="0"/>
              </a:spcBef>
              <a:spcAft>
                <a:spcPts val="0"/>
              </a:spcAft>
              <a:buSzPts val="800"/>
              <a:buNone/>
              <a:defRPr/>
            </a:lvl8pPr>
            <a:lvl9pPr lvl="8">
              <a:lnSpc>
                <a:spcPct val="85000"/>
              </a:lnSpc>
              <a:spcBef>
                <a:spcPts val="0"/>
              </a:spcBef>
              <a:spcAft>
                <a:spcPts val="0"/>
              </a:spcAft>
              <a:buSzPts val="8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Big Quote &amp; Image">
  <p:cSld name="CUSTOM_4_1">
    <p:spTree>
      <p:nvGrpSpPr>
        <p:cNvPr id="346" name="Shape 346"/>
        <p:cNvGrpSpPr/>
        <p:nvPr/>
      </p:nvGrpSpPr>
      <p:grpSpPr>
        <a:xfrm>
          <a:off x="0" y="0"/>
          <a:ext cx="0" cy="0"/>
          <a:chOff x="0" y="0"/>
          <a:chExt cx="0" cy="0"/>
        </a:xfrm>
      </p:grpSpPr>
      <p:sp>
        <p:nvSpPr>
          <p:cNvPr id="347" name="Google Shape;347;p63"/>
          <p:cNvSpPr/>
          <p:nvPr>
            <p:ph idx="2" type="pic"/>
          </p:nvPr>
        </p:nvSpPr>
        <p:spPr>
          <a:xfrm>
            <a:off x="6021325" y="0"/>
            <a:ext cx="3137700" cy="5143500"/>
          </a:xfrm>
          <a:prstGeom prst="rect">
            <a:avLst/>
          </a:prstGeom>
          <a:noFill/>
          <a:ln>
            <a:noFill/>
          </a:ln>
        </p:spPr>
      </p:sp>
      <p:sp>
        <p:nvSpPr>
          <p:cNvPr id="348" name="Google Shape;348;p63"/>
          <p:cNvSpPr txBox="1"/>
          <p:nvPr>
            <p:ph type="title"/>
          </p:nvPr>
        </p:nvSpPr>
        <p:spPr>
          <a:xfrm>
            <a:off x="228600" y="228600"/>
            <a:ext cx="5085600" cy="23433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3600"/>
              <a:buFont typeface="Helvetica Neue"/>
              <a:buNone/>
              <a:defRPr b="1" sz="3600">
                <a:solidFill>
                  <a:schemeClr val="dk1"/>
                </a:solidFill>
                <a:latin typeface="Helvetica Neue"/>
                <a:ea typeface="Helvetica Neue"/>
                <a:cs typeface="Helvetica Neue"/>
                <a:sym typeface="Helvetica Neue"/>
              </a:defRPr>
            </a:lvl1pPr>
            <a:lvl2pPr lvl="1">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2pPr>
            <a:lvl3pPr lvl="2">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3pPr>
            <a:lvl4pPr lvl="3">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4pPr>
            <a:lvl5pPr lvl="4">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5pPr>
            <a:lvl6pPr lvl="5">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6pPr>
            <a:lvl7pPr lvl="6">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7pPr>
            <a:lvl8pPr lvl="7">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8pPr>
            <a:lvl9pPr lvl="8">
              <a:lnSpc>
                <a:spcPct val="80000"/>
              </a:lnSpc>
              <a:spcBef>
                <a:spcPts val="0"/>
              </a:spcBef>
              <a:spcAft>
                <a:spcPts val="0"/>
              </a:spcAft>
              <a:buClr>
                <a:schemeClr val="dk1"/>
              </a:buClr>
              <a:buSzPts val="3600"/>
              <a:buFont typeface="Helvetica Neue"/>
              <a:buNone/>
              <a:defRPr sz="3600">
                <a:solidFill>
                  <a:schemeClr val="dk1"/>
                </a:solidFill>
                <a:latin typeface="Helvetica Neue"/>
                <a:ea typeface="Helvetica Neue"/>
                <a:cs typeface="Helvetica Neue"/>
                <a:sym typeface="Helvetica Neue"/>
              </a:defRPr>
            </a:lvl9pPr>
          </a:lstStyle>
          <a:p/>
        </p:txBody>
      </p:sp>
      <p:sp>
        <p:nvSpPr>
          <p:cNvPr id="349" name="Google Shape;349;p63"/>
          <p:cNvSpPr txBox="1"/>
          <p:nvPr>
            <p:ph idx="1" type="subTitle"/>
          </p:nvPr>
        </p:nvSpPr>
        <p:spPr>
          <a:xfrm>
            <a:off x="228588" y="2571900"/>
            <a:ext cx="5085600" cy="2925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900"/>
              <a:buFont typeface="Helvetica Neue"/>
              <a:buNone/>
              <a:defRPr b="1" sz="900">
                <a:solidFill>
                  <a:schemeClr val="accent2"/>
                </a:solidFill>
                <a:latin typeface="Helvetica Neue"/>
                <a:ea typeface="Helvetica Neue"/>
                <a:cs typeface="Helvetica Neue"/>
                <a:sym typeface="Helvetica Neue"/>
              </a:defRPr>
            </a:lvl1pPr>
            <a:lvl2pPr lvl="1">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800"/>
              <a:buFont typeface="Helvetica Neue"/>
              <a:buNone/>
              <a:defRPr b="1">
                <a:solidFill>
                  <a:schemeClr val="dk1"/>
                </a:solidFill>
                <a:latin typeface="Helvetica Neue"/>
                <a:ea typeface="Helvetica Neue"/>
                <a:cs typeface="Helvetica Neue"/>
                <a:sym typeface="Helvetica Neue"/>
              </a:defRPr>
            </a:lvl9pPr>
          </a:lstStyle>
          <a:p/>
        </p:txBody>
      </p:sp>
      <p:sp>
        <p:nvSpPr>
          <p:cNvPr id="350" name="Google Shape;350;p63"/>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351" name="Google Shape;351;p63"/>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352" name="Google Shape;352;p63"/>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Title Medium &amp; Body - Full Image">
  <p:cSld name="CUSTOM_5">
    <p:spTree>
      <p:nvGrpSpPr>
        <p:cNvPr id="353" name="Shape 353"/>
        <p:cNvGrpSpPr/>
        <p:nvPr/>
      </p:nvGrpSpPr>
      <p:grpSpPr>
        <a:xfrm>
          <a:off x="0" y="0"/>
          <a:ext cx="0" cy="0"/>
          <a:chOff x="0" y="0"/>
          <a:chExt cx="0" cy="0"/>
        </a:xfrm>
      </p:grpSpPr>
      <p:sp>
        <p:nvSpPr>
          <p:cNvPr id="354" name="Google Shape;354;p64"/>
          <p:cNvSpPr/>
          <p:nvPr>
            <p:ph idx="2" type="pic"/>
          </p:nvPr>
        </p:nvSpPr>
        <p:spPr>
          <a:xfrm>
            <a:off x="0" y="0"/>
            <a:ext cx="9144000" cy="5143500"/>
          </a:xfrm>
          <a:prstGeom prst="rect">
            <a:avLst/>
          </a:prstGeom>
          <a:noFill/>
          <a:ln>
            <a:noFill/>
          </a:ln>
        </p:spPr>
      </p:sp>
      <p:sp>
        <p:nvSpPr>
          <p:cNvPr id="355" name="Google Shape;355;p64"/>
          <p:cNvSpPr txBox="1"/>
          <p:nvPr>
            <p:ph type="title"/>
          </p:nvPr>
        </p:nvSpPr>
        <p:spPr>
          <a:xfrm>
            <a:off x="228600" y="228600"/>
            <a:ext cx="4343400" cy="5811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9pPr>
          </a:lstStyle>
          <a:p/>
        </p:txBody>
      </p:sp>
      <p:sp>
        <p:nvSpPr>
          <p:cNvPr id="356" name="Google Shape;356;p64"/>
          <p:cNvSpPr txBox="1"/>
          <p:nvPr>
            <p:ph idx="1" type="body"/>
          </p:nvPr>
        </p:nvSpPr>
        <p:spPr>
          <a:xfrm>
            <a:off x="6019950" y="228600"/>
            <a:ext cx="2895600" cy="2343300"/>
          </a:xfrm>
          <a:prstGeom prst="rect">
            <a:avLst/>
          </a:prstGeom>
        </p:spPr>
        <p:txBody>
          <a:bodyPr anchorCtr="0" anchor="t" bIns="0" lIns="0" spcFirstLastPara="1" rIns="0" wrap="square" tIns="0">
            <a:spAutoFit/>
          </a:bodyPr>
          <a:lstStyle>
            <a:lvl1pPr indent="-285750" lvl="0" marL="457200">
              <a:lnSpc>
                <a:spcPct val="110000"/>
              </a:lnSpc>
              <a:spcBef>
                <a:spcPts val="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1pPr>
            <a:lvl2pPr indent="-285750" lvl="1" marL="914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2pPr>
            <a:lvl3pPr indent="-285750" lvl="2" marL="1371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3pPr>
            <a:lvl4pPr indent="-285750" lvl="3" marL="18288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4pPr>
            <a:lvl5pPr indent="-285750" lvl="4" marL="22860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5pPr>
            <a:lvl6pPr indent="-285750" lvl="5" marL="27432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6pPr>
            <a:lvl7pPr indent="-285750" lvl="6" marL="32004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7pPr>
            <a:lvl8pPr indent="-285750" lvl="7" marL="3657600">
              <a:lnSpc>
                <a:spcPct val="110000"/>
              </a:lnSpc>
              <a:spcBef>
                <a:spcPts val="500"/>
              </a:spcBef>
              <a:spcAft>
                <a:spcPts val="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8pPr>
            <a:lvl9pPr indent="-285750" lvl="8" marL="4114800">
              <a:lnSpc>
                <a:spcPct val="110000"/>
              </a:lnSpc>
              <a:spcBef>
                <a:spcPts val="500"/>
              </a:spcBef>
              <a:spcAft>
                <a:spcPts val="500"/>
              </a:spcAft>
              <a:buClr>
                <a:schemeClr val="dk1"/>
              </a:buClr>
              <a:buSzPts val="900"/>
              <a:buFont typeface="Helvetica Neue"/>
              <a:buChar char="■"/>
              <a:defRPr sz="900">
                <a:solidFill>
                  <a:schemeClr val="dk1"/>
                </a:solidFill>
                <a:latin typeface="Helvetica Neue"/>
                <a:ea typeface="Helvetica Neue"/>
                <a:cs typeface="Helvetica Neue"/>
                <a:sym typeface="Helvetica Neue"/>
              </a:defRPr>
            </a:lvl9pPr>
          </a:lstStyle>
          <a:p/>
        </p:txBody>
      </p:sp>
      <p:sp>
        <p:nvSpPr>
          <p:cNvPr id="357" name="Google Shape;357;p64"/>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358" name="Google Shape;358;p64"/>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359" name="Google Shape;359;p64"/>
          <p:cNvSpPr txBox="1"/>
          <p:nvPr>
            <p:ph idx="12" type="sldNum"/>
          </p:nvPr>
        </p:nvSpPr>
        <p:spPr>
          <a:xfrm>
            <a:off x="8592600" y="4857264"/>
            <a:ext cx="322800" cy="59400"/>
          </a:xfrm>
          <a:prstGeom prst="rect">
            <a:avLst/>
          </a:prstGeom>
          <a:noFill/>
          <a:ln>
            <a:noFill/>
          </a:ln>
        </p:spPr>
        <p:txBody>
          <a:bodyPr anchorCtr="0" anchor="t" bIns="0" lIns="0" spcFirstLastPara="1" rIns="0" wrap="square" tIns="0">
            <a:noAutofit/>
          </a:bodyPr>
          <a:lstStyle>
            <a:lvl1pPr indent="0" lvl="0"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1pPr>
            <a:lvl2pPr indent="0" lvl="1"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2pPr>
            <a:lvl3pPr indent="0" lvl="2"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3pPr>
            <a:lvl4pPr indent="0" lvl="3"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4pPr>
            <a:lvl5pPr indent="0" lvl="4"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5pPr>
            <a:lvl6pPr indent="0" lvl="5"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6pPr>
            <a:lvl7pPr indent="0" lvl="6"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7pPr>
            <a:lvl8pPr indent="0" lvl="7"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8pPr>
            <a:lvl9pPr indent="0" lvl="8" marL="0" marR="0">
              <a:lnSpc>
                <a:spcPct val="100000"/>
              </a:lnSpc>
              <a:spcBef>
                <a:spcPts val="0"/>
              </a:spcBef>
              <a:spcAft>
                <a:spcPts val="0"/>
              </a:spcAft>
              <a:buClr>
                <a:srgbClr val="000000"/>
              </a:buClr>
              <a:buSzPts val="500"/>
              <a:buFont typeface="Arial"/>
              <a:buNone/>
              <a:defRPr b="1" i="0" sz="500" u="none" cap="none" strike="noStrike">
                <a:solidFill>
                  <a:schemeClr val="lt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p:cSld name="CUSTOM_2">
    <p:spTree>
      <p:nvGrpSpPr>
        <p:cNvPr id="360" name="Shape 360"/>
        <p:cNvGrpSpPr/>
        <p:nvPr/>
      </p:nvGrpSpPr>
      <p:grpSpPr>
        <a:xfrm>
          <a:off x="0" y="0"/>
          <a:ext cx="0" cy="0"/>
          <a:chOff x="0" y="0"/>
          <a:chExt cx="0" cy="0"/>
        </a:xfrm>
      </p:grpSpPr>
      <p:sp>
        <p:nvSpPr>
          <p:cNvPr id="361" name="Google Shape;361;p65"/>
          <p:cNvSpPr txBox="1"/>
          <p:nvPr>
            <p:ph type="title"/>
          </p:nvPr>
        </p:nvSpPr>
        <p:spPr>
          <a:xfrm>
            <a:off x="228600" y="228600"/>
            <a:ext cx="43434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362" name="Google Shape;362;p65"/>
          <p:cNvSpPr txBox="1"/>
          <p:nvPr>
            <p:ph idx="1" type="body"/>
          </p:nvPr>
        </p:nvSpPr>
        <p:spPr>
          <a:xfrm>
            <a:off x="228600" y="685800"/>
            <a:ext cx="43434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363" name="Google Shape;363;p65"/>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364" name="Google Shape;364;p65"/>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365" name="Google Shape;365;p65"/>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Only">
  <p:cSld name="CUSTOM_2_2">
    <p:spTree>
      <p:nvGrpSpPr>
        <p:cNvPr id="366" name="Shape 366"/>
        <p:cNvGrpSpPr/>
        <p:nvPr/>
      </p:nvGrpSpPr>
      <p:grpSpPr>
        <a:xfrm>
          <a:off x="0" y="0"/>
          <a:ext cx="0" cy="0"/>
          <a:chOff x="0" y="0"/>
          <a:chExt cx="0" cy="0"/>
        </a:xfrm>
      </p:grpSpPr>
      <p:sp>
        <p:nvSpPr>
          <p:cNvPr id="367" name="Google Shape;367;p66"/>
          <p:cNvSpPr txBox="1"/>
          <p:nvPr>
            <p:ph type="title"/>
          </p:nvPr>
        </p:nvSpPr>
        <p:spPr>
          <a:xfrm>
            <a:off x="228600" y="228600"/>
            <a:ext cx="43434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368" name="Google Shape;368;p66"/>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369" name="Google Shape;369;p66"/>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370" name="Google Shape;370;p66"/>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 Left Half">
  <p:cSld name="CUSTOM_2_1">
    <p:spTree>
      <p:nvGrpSpPr>
        <p:cNvPr id="371" name="Shape 371"/>
        <p:cNvGrpSpPr/>
        <p:nvPr/>
      </p:nvGrpSpPr>
      <p:grpSpPr>
        <a:xfrm>
          <a:off x="0" y="0"/>
          <a:ext cx="0" cy="0"/>
          <a:chOff x="0" y="0"/>
          <a:chExt cx="0" cy="0"/>
        </a:xfrm>
      </p:grpSpPr>
      <p:pic>
        <p:nvPicPr>
          <p:cNvPr id="372" name="Google Shape;372;p67" title="Radial P - Black.png"/>
          <p:cNvPicPr preferRelativeResize="0"/>
          <p:nvPr/>
        </p:nvPicPr>
        <p:blipFill rotWithShape="1">
          <a:blip r:embed="rId2">
            <a:alphaModFix/>
          </a:blip>
          <a:srcRect b="544" l="0" r="0" t="534"/>
          <a:stretch/>
        </p:blipFill>
        <p:spPr>
          <a:xfrm>
            <a:off x="8778236" y="4735262"/>
            <a:ext cx="137160" cy="181408"/>
          </a:xfrm>
          <a:prstGeom prst="rect">
            <a:avLst/>
          </a:prstGeom>
          <a:noFill/>
          <a:ln>
            <a:noFill/>
          </a:ln>
        </p:spPr>
      </p:pic>
      <p:sp>
        <p:nvSpPr>
          <p:cNvPr id="373" name="Google Shape;373;p67"/>
          <p:cNvSpPr/>
          <p:nvPr>
            <p:ph idx="2" type="pic"/>
          </p:nvPr>
        </p:nvSpPr>
        <p:spPr>
          <a:xfrm>
            <a:off x="4572000" y="0"/>
            <a:ext cx="4572000" cy="5143500"/>
          </a:xfrm>
          <a:prstGeom prst="rect">
            <a:avLst/>
          </a:prstGeom>
          <a:noFill/>
          <a:ln>
            <a:noFill/>
          </a:ln>
        </p:spPr>
      </p:sp>
      <p:sp>
        <p:nvSpPr>
          <p:cNvPr id="374" name="Google Shape;374;p67"/>
          <p:cNvSpPr txBox="1"/>
          <p:nvPr>
            <p:ph idx="1" type="body"/>
          </p:nvPr>
        </p:nvSpPr>
        <p:spPr>
          <a:xfrm>
            <a:off x="228600" y="685800"/>
            <a:ext cx="41148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375" name="Google Shape;375;p67"/>
          <p:cNvSpPr txBox="1"/>
          <p:nvPr>
            <p:ph type="title"/>
          </p:nvPr>
        </p:nvSpPr>
        <p:spPr>
          <a:xfrm>
            <a:off x="228600" y="228600"/>
            <a:ext cx="41148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376" name="Google Shape;376;p67"/>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377" name="Google Shape;377;p67"/>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378" name="Google Shape;378;p67"/>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yebrow &amp; Body - Right Half">
  <p:cSld name="CUSTOM_2_1_1">
    <p:spTree>
      <p:nvGrpSpPr>
        <p:cNvPr id="379" name="Shape 379"/>
        <p:cNvGrpSpPr/>
        <p:nvPr/>
      </p:nvGrpSpPr>
      <p:grpSpPr>
        <a:xfrm>
          <a:off x="0" y="0"/>
          <a:ext cx="0" cy="0"/>
          <a:chOff x="0" y="0"/>
          <a:chExt cx="0" cy="0"/>
        </a:xfrm>
      </p:grpSpPr>
      <p:sp>
        <p:nvSpPr>
          <p:cNvPr id="380" name="Google Shape;380;p68"/>
          <p:cNvSpPr/>
          <p:nvPr>
            <p:ph idx="2" type="pic"/>
          </p:nvPr>
        </p:nvSpPr>
        <p:spPr>
          <a:xfrm>
            <a:off x="0" y="0"/>
            <a:ext cx="4572000" cy="5143500"/>
          </a:xfrm>
          <a:prstGeom prst="rect">
            <a:avLst/>
          </a:prstGeom>
          <a:noFill/>
          <a:ln>
            <a:noFill/>
          </a:ln>
        </p:spPr>
      </p:sp>
      <p:sp>
        <p:nvSpPr>
          <p:cNvPr id="381" name="Google Shape;381;p68"/>
          <p:cNvSpPr txBox="1"/>
          <p:nvPr>
            <p:ph idx="1" type="body"/>
          </p:nvPr>
        </p:nvSpPr>
        <p:spPr>
          <a:xfrm>
            <a:off x="4800600" y="685800"/>
            <a:ext cx="4114800" cy="3941100"/>
          </a:xfrm>
          <a:prstGeom prst="rect">
            <a:avLst/>
          </a:prstGeom>
        </p:spPr>
        <p:txBody>
          <a:bodyPr anchorCtr="0" anchor="t" bIns="0" lIns="0" spcFirstLastPara="1" rIns="0" wrap="square" tIns="0">
            <a:noAutofit/>
          </a:bodyPr>
          <a:lstStyle>
            <a:lvl1pPr indent="-323850" lvl="0" marL="457200">
              <a:lnSpc>
                <a:spcPct val="100000"/>
              </a:lnSpc>
              <a:spcBef>
                <a:spcPts val="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1pPr>
            <a:lvl2pPr indent="-323850" lvl="1" marL="914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2pPr>
            <a:lvl3pPr indent="-323850" lvl="2" marL="1371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3pPr>
            <a:lvl4pPr indent="-323850" lvl="3" marL="18288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4pPr>
            <a:lvl5pPr indent="-323850" lvl="4" marL="22860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5pPr>
            <a:lvl6pPr indent="-323850" lvl="5" marL="27432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6pPr>
            <a:lvl7pPr indent="-323850" lvl="6" marL="32004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7pPr>
            <a:lvl8pPr indent="-323850" lvl="7" marL="3657600">
              <a:lnSpc>
                <a:spcPct val="100000"/>
              </a:lnSpc>
              <a:spcBef>
                <a:spcPts val="1000"/>
              </a:spcBef>
              <a:spcAft>
                <a:spcPts val="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8pPr>
            <a:lvl9pPr indent="-323850" lvl="8" marL="4114800">
              <a:lnSpc>
                <a:spcPct val="100000"/>
              </a:lnSpc>
              <a:spcBef>
                <a:spcPts val="1000"/>
              </a:spcBef>
              <a:spcAft>
                <a:spcPts val="1000"/>
              </a:spcAft>
              <a:buClr>
                <a:schemeClr val="dk1"/>
              </a:buClr>
              <a:buSzPts val="1500"/>
              <a:buFont typeface="Helvetica Neue"/>
              <a:buChar char="■"/>
              <a:defRPr sz="1500">
                <a:solidFill>
                  <a:schemeClr val="dk1"/>
                </a:solidFill>
                <a:latin typeface="Helvetica Neue"/>
                <a:ea typeface="Helvetica Neue"/>
                <a:cs typeface="Helvetica Neue"/>
                <a:sym typeface="Helvetica Neue"/>
              </a:defRPr>
            </a:lvl9pPr>
          </a:lstStyle>
          <a:p/>
        </p:txBody>
      </p:sp>
      <p:sp>
        <p:nvSpPr>
          <p:cNvPr id="382" name="Google Shape;382;p68"/>
          <p:cNvSpPr txBox="1"/>
          <p:nvPr>
            <p:ph type="title"/>
          </p:nvPr>
        </p:nvSpPr>
        <p:spPr>
          <a:xfrm>
            <a:off x="4800600" y="228600"/>
            <a:ext cx="4114800" cy="1164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a:lnSpc>
                <a:spcPct val="85000"/>
              </a:lnSpc>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p:txBody>
      </p:sp>
      <p:sp>
        <p:nvSpPr>
          <p:cNvPr id="383" name="Google Shape;383;p68"/>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rgbClr val="0C121B"/>
                </a:solidFill>
                <a:latin typeface="Helvetica Neue"/>
                <a:ea typeface="Helvetica Neue"/>
                <a:cs typeface="Helvetica Neue"/>
                <a:sym typeface="Helvetica Neue"/>
              </a:rPr>
              <a:t>PACIFIC FUSION</a:t>
            </a:r>
            <a:endParaRPr b="1" i="0" sz="500" u="none" cap="none" strike="noStrike">
              <a:solidFill>
                <a:srgbClr val="0C121B"/>
              </a:solidFill>
              <a:latin typeface="Helvetica Neue"/>
              <a:ea typeface="Helvetica Neue"/>
              <a:cs typeface="Helvetica Neue"/>
              <a:sym typeface="Helvetica Neue"/>
            </a:endParaRPr>
          </a:p>
        </p:txBody>
      </p:sp>
      <p:sp>
        <p:nvSpPr>
          <p:cNvPr id="384" name="Google Shape;384;p6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rgbClr val="0C121B"/>
                </a:solidFill>
                <a:latin typeface="Helvetica Neue"/>
                <a:ea typeface="Helvetica Neue"/>
                <a:cs typeface="Helvetica Neue"/>
                <a:sym typeface="Helvetica Neue"/>
              </a:rPr>
              <a:t>PROPRIETARY AND CONFIDENTIAL</a:t>
            </a:r>
            <a:endParaRPr i="0" sz="500" u="none" cap="none" strike="noStrike">
              <a:solidFill>
                <a:srgbClr val="0C121B"/>
              </a:solidFill>
              <a:latin typeface="Helvetica Neue"/>
              <a:ea typeface="Helvetica Neue"/>
              <a:cs typeface="Helvetica Neue"/>
              <a:sym typeface="Helvetica Neue"/>
            </a:endParaRPr>
          </a:p>
        </p:txBody>
      </p:sp>
      <p:sp>
        <p:nvSpPr>
          <p:cNvPr id="385" name="Google Shape;385;p68"/>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rgbClr val="0C121B"/>
                </a:solidFill>
                <a:latin typeface="Helvetica Neue"/>
                <a:ea typeface="Helvetica Neue"/>
                <a:cs typeface="Helvetica Neue"/>
                <a:sym typeface="Helvetica Neue"/>
              </a:rPr>
              <a:t>‹#›</a:t>
            </a:fld>
            <a:endParaRPr b="1" sz="500">
              <a:solidFill>
                <a:srgbClr val="0C121B"/>
              </a:solidFill>
              <a:latin typeface="Helvetica Neue"/>
              <a:ea typeface="Helvetica Neue"/>
              <a:cs typeface="Helvetica Neue"/>
              <a:sym typeface="Helvetica Neue"/>
            </a:endParaRPr>
          </a:p>
        </p:txBody>
      </p:sp>
      <p:sp>
        <p:nvSpPr>
          <p:cNvPr id="386" name="Google Shape;386;p68"/>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387" name="Google Shape;387;p68"/>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nd Slide 1">
  <p:cSld name="CUSTOM_9">
    <p:bg>
      <p:bgPr>
        <a:solidFill>
          <a:schemeClr val="dk2"/>
        </a:solidFill>
      </p:bgPr>
    </p:bg>
    <p:spTree>
      <p:nvGrpSpPr>
        <p:cNvPr id="388" name="Shape 388"/>
        <p:cNvGrpSpPr/>
        <p:nvPr/>
      </p:nvGrpSpPr>
      <p:grpSpPr>
        <a:xfrm>
          <a:off x="0" y="0"/>
          <a:ext cx="0" cy="0"/>
          <a:chOff x="0" y="0"/>
          <a:chExt cx="0" cy="0"/>
        </a:xfrm>
      </p:grpSpPr>
      <p:pic>
        <p:nvPicPr>
          <p:cNvPr id="389" name="Google Shape;389;p69" title="Pacific Fusion Wordmark Horizontal White 4000px.png"/>
          <p:cNvPicPr preferRelativeResize="0"/>
          <p:nvPr/>
        </p:nvPicPr>
        <p:blipFill>
          <a:blip r:embed="rId2">
            <a:alphaModFix/>
          </a:blip>
          <a:stretch>
            <a:fillRect/>
          </a:stretch>
        </p:blipFill>
        <p:spPr>
          <a:xfrm>
            <a:off x="228600" y="2445396"/>
            <a:ext cx="2414019" cy="228600"/>
          </a:xfrm>
          <a:prstGeom prst="rect">
            <a:avLst/>
          </a:prstGeom>
          <a:noFill/>
          <a:ln>
            <a:noFill/>
          </a:ln>
        </p:spPr>
      </p:pic>
      <p:sp>
        <p:nvSpPr>
          <p:cNvPr id="390" name="Google Shape;390;p69"/>
          <p:cNvSpPr txBox="1"/>
          <p:nvPr/>
        </p:nvSpPr>
        <p:spPr>
          <a:xfrm>
            <a:off x="4572000" y="2419350"/>
            <a:ext cx="4343400" cy="3048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 sz="2400">
                <a:solidFill>
                  <a:srgbClr val="FFFFFF"/>
                </a:solidFill>
                <a:latin typeface="Helvetica Neue"/>
                <a:ea typeface="Helvetica Neue"/>
                <a:cs typeface="Helvetica Neue"/>
                <a:sym typeface="Helvetica Neue"/>
              </a:rPr>
              <a:t>Thank you.</a:t>
            </a:r>
            <a:endParaRPr sz="2400">
              <a:solidFill>
                <a:srgbClr val="FFFFFF"/>
              </a:solidFill>
              <a:latin typeface="Helvetica Neue"/>
              <a:ea typeface="Helvetica Neue"/>
              <a:cs typeface="Helvetica Neue"/>
              <a:sym typeface="Helvetica Neue"/>
            </a:endParaRPr>
          </a:p>
        </p:txBody>
      </p:sp>
      <p:sp>
        <p:nvSpPr>
          <p:cNvPr id="391" name="Google Shape;391;p69"/>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pic>
        <p:nvPicPr>
          <p:cNvPr descr="preencoded.png" id="392" name="Google Shape;392;p69"/>
          <p:cNvPicPr preferRelativeResize="0"/>
          <p:nvPr/>
        </p:nvPicPr>
        <p:blipFill rotWithShape="1">
          <a:blip r:embed="rId3">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End Slide 2">
  <p:cSld name="CUSTOM_9_1">
    <p:spTree>
      <p:nvGrpSpPr>
        <p:cNvPr id="393" name="Shape 393"/>
        <p:cNvGrpSpPr/>
        <p:nvPr/>
      </p:nvGrpSpPr>
      <p:grpSpPr>
        <a:xfrm>
          <a:off x="0" y="0"/>
          <a:ext cx="0" cy="0"/>
          <a:chOff x="0" y="0"/>
          <a:chExt cx="0" cy="0"/>
        </a:xfrm>
      </p:grpSpPr>
      <p:pic>
        <p:nvPicPr>
          <p:cNvPr id="394" name="Google Shape;394;p70" title="raychel-sanner-OqgzeS8PExA-unsplash.jpg"/>
          <p:cNvPicPr preferRelativeResize="0"/>
          <p:nvPr/>
        </p:nvPicPr>
        <p:blipFill rotWithShape="1">
          <a:blip r:embed="rId2">
            <a:alphaModFix/>
          </a:blip>
          <a:srcRect b="30915" l="0" r="557" t="27131"/>
          <a:stretch/>
        </p:blipFill>
        <p:spPr>
          <a:xfrm>
            <a:off x="0" y="288"/>
            <a:ext cx="9144000" cy="5143501"/>
          </a:xfrm>
          <a:prstGeom prst="rect">
            <a:avLst/>
          </a:prstGeom>
          <a:noFill/>
          <a:ln>
            <a:noFill/>
          </a:ln>
        </p:spPr>
      </p:pic>
      <p:pic>
        <p:nvPicPr>
          <p:cNvPr id="395" name="Google Shape;395;p70" title="Pacific Fusion Wordmark Horizontal White 4000px.png"/>
          <p:cNvPicPr preferRelativeResize="0"/>
          <p:nvPr/>
        </p:nvPicPr>
        <p:blipFill>
          <a:blip r:embed="rId3">
            <a:alphaModFix/>
          </a:blip>
          <a:stretch>
            <a:fillRect/>
          </a:stretch>
        </p:blipFill>
        <p:spPr>
          <a:xfrm>
            <a:off x="228600" y="2445396"/>
            <a:ext cx="2414019" cy="228600"/>
          </a:xfrm>
          <a:prstGeom prst="rect">
            <a:avLst/>
          </a:prstGeom>
          <a:noFill/>
          <a:ln>
            <a:noFill/>
          </a:ln>
        </p:spPr>
      </p:pic>
      <p:sp>
        <p:nvSpPr>
          <p:cNvPr id="396" name="Google Shape;396;p70"/>
          <p:cNvSpPr txBox="1"/>
          <p:nvPr/>
        </p:nvSpPr>
        <p:spPr>
          <a:xfrm>
            <a:off x="4572000" y="2419350"/>
            <a:ext cx="4343400" cy="304800"/>
          </a:xfrm>
          <a:prstGeom prst="rect">
            <a:avLst/>
          </a:prstGeom>
          <a:noFill/>
          <a:ln>
            <a:noFill/>
          </a:ln>
        </p:spPr>
        <p:txBody>
          <a:bodyPr anchorCtr="0" anchor="t" bIns="0" lIns="0" spcFirstLastPara="1" rIns="0" wrap="square" tIns="0">
            <a:noAutofit/>
          </a:bodyPr>
          <a:lstStyle/>
          <a:p>
            <a:pPr indent="0" lvl="0" marL="0" rtl="0" algn="l">
              <a:lnSpc>
                <a:spcPct val="85000"/>
              </a:lnSpc>
              <a:spcBef>
                <a:spcPts val="0"/>
              </a:spcBef>
              <a:spcAft>
                <a:spcPts val="0"/>
              </a:spcAft>
              <a:buNone/>
            </a:pPr>
            <a:r>
              <a:rPr lang="en" sz="2400">
                <a:solidFill>
                  <a:srgbClr val="FFFFFF"/>
                </a:solidFill>
                <a:latin typeface="Helvetica Neue"/>
                <a:ea typeface="Helvetica Neue"/>
                <a:cs typeface="Helvetica Neue"/>
                <a:sym typeface="Helvetica Neue"/>
              </a:rPr>
              <a:t>Thank you.</a:t>
            </a:r>
            <a:endParaRPr sz="2400">
              <a:solidFill>
                <a:srgbClr val="FFFFFF"/>
              </a:solidFill>
              <a:latin typeface="Helvetica Neue"/>
              <a:ea typeface="Helvetica Neue"/>
              <a:cs typeface="Helvetica Neue"/>
              <a:sym typeface="Helvetica Neue"/>
            </a:endParaRPr>
          </a:p>
        </p:txBody>
      </p:sp>
      <p:sp>
        <p:nvSpPr>
          <p:cNvPr id="397" name="Google Shape;397;p70"/>
          <p:cNvSpPr/>
          <p:nvPr/>
        </p:nvSpPr>
        <p:spPr>
          <a:xfrm>
            <a:off x="910200"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pic>
        <p:nvPicPr>
          <p:cNvPr descr="preencoded.png" id="398" name="Google Shape;398;p70"/>
          <p:cNvPicPr preferRelativeResize="0"/>
          <p:nvPr/>
        </p:nvPicPr>
        <p:blipFill rotWithShape="1">
          <a:blip r:embed="rId4">
            <a:alphaModFix/>
          </a:blip>
          <a:srcRect b="0" l="0" r="0" t="0"/>
          <a:stretch/>
        </p:blipFill>
        <p:spPr>
          <a:xfrm>
            <a:off x="228600" y="4640575"/>
            <a:ext cx="205740" cy="274320"/>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Content Full" type="titleOnly">
  <p:cSld name="TITLE_ONLY">
    <p:spTree>
      <p:nvGrpSpPr>
        <p:cNvPr id="399" name="Shape 399"/>
        <p:cNvGrpSpPr/>
        <p:nvPr/>
      </p:nvGrpSpPr>
      <p:grpSpPr>
        <a:xfrm>
          <a:off x="0" y="0"/>
          <a:ext cx="0" cy="0"/>
          <a:chOff x="0" y="0"/>
          <a:chExt cx="0" cy="0"/>
        </a:xfrm>
      </p:grpSpPr>
      <p:sp>
        <p:nvSpPr>
          <p:cNvPr id="400" name="Google Shape;400;p71"/>
          <p:cNvSpPr txBox="1"/>
          <p:nvPr>
            <p:ph type="title"/>
          </p:nvPr>
        </p:nvSpPr>
        <p:spPr>
          <a:xfrm>
            <a:off x="338328" y="301752"/>
            <a:ext cx="8520600" cy="5727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pic>
        <p:nvPicPr>
          <p:cNvPr id="401" name="Google Shape;401;p71"/>
          <p:cNvPicPr preferRelativeResize="0"/>
          <p:nvPr/>
        </p:nvPicPr>
        <p:blipFill>
          <a:blip r:embed="rId2">
            <a:alphaModFix/>
          </a:blip>
          <a:stretch>
            <a:fillRect/>
          </a:stretch>
        </p:blipFill>
        <p:spPr>
          <a:xfrm>
            <a:off x="338326" y="4534050"/>
            <a:ext cx="193193" cy="258298"/>
          </a:xfrm>
          <a:prstGeom prst="rect">
            <a:avLst/>
          </a:prstGeom>
          <a:noFill/>
          <a:ln>
            <a:noFill/>
          </a:ln>
        </p:spPr>
      </p:pic>
      <p:sp>
        <p:nvSpPr>
          <p:cNvPr id="402" name="Google Shape;402;p71"/>
          <p:cNvSpPr txBox="1"/>
          <p:nvPr>
            <p:ph idx="12" type="sldNum"/>
          </p:nvPr>
        </p:nvSpPr>
        <p:spPr>
          <a:xfrm>
            <a:off x="685400" y="4699925"/>
            <a:ext cx="519000" cy="369300"/>
          </a:xfrm>
          <a:prstGeom prst="rect">
            <a:avLst/>
          </a:prstGeom>
        </p:spPr>
        <p:txBody>
          <a:bodyPr anchorCtr="0" anchor="ctr" bIns="0" lIns="0" spcFirstLastPara="1" rIns="0" wrap="square" tIns="0">
            <a:spAutoFit/>
          </a:bodyPr>
          <a:lstStyle>
            <a:lvl1pPr lvl="0" algn="l">
              <a:buNone/>
              <a:defRPr b="1"/>
            </a:lvl1pPr>
            <a:lvl2pPr lvl="1" algn="l">
              <a:buNone/>
              <a:defRPr b="1"/>
            </a:lvl2pPr>
            <a:lvl3pPr lvl="2" algn="l">
              <a:buNone/>
              <a:defRPr b="1"/>
            </a:lvl3pPr>
            <a:lvl4pPr lvl="3" algn="l">
              <a:buNone/>
              <a:defRPr b="1"/>
            </a:lvl4pPr>
            <a:lvl5pPr lvl="4" algn="l">
              <a:buNone/>
              <a:defRPr b="1"/>
            </a:lvl5pPr>
            <a:lvl6pPr lvl="5" algn="l">
              <a:buNone/>
              <a:defRPr b="1"/>
            </a:lvl6pPr>
            <a:lvl7pPr lvl="6" algn="l">
              <a:buNone/>
              <a:defRPr b="1"/>
            </a:lvl7pPr>
            <a:lvl8pPr lvl="7" algn="l">
              <a:buNone/>
              <a:defRPr b="1"/>
            </a:lvl8pPr>
            <a:lvl9pPr lvl="8" algn="l">
              <a:buNone/>
              <a:defRPr b="1"/>
            </a:lvl9pPr>
          </a:lstStyle>
          <a:p>
            <a:pPr indent="0" lvl="0" marL="0" rtl="0" algn="l">
              <a:spcBef>
                <a:spcPts val="0"/>
              </a:spcBef>
              <a:spcAft>
                <a:spcPts val="0"/>
              </a:spcAft>
              <a:buNone/>
            </a:pPr>
            <a:r>
              <a:rPr lang="en"/>
              <a:t>Pacific Fusion</a:t>
            </a:r>
            <a:endParaRPr/>
          </a:p>
        </p:txBody>
      </p:sp>
      <p:sp>
        <p:nvSpPr>
          <p:cNvPr id="403" name="Google Shape;403;p71"/>
          <p:cNvSpPr txBox="1"/>
          <p:nvPr>
            <p:ph idx="2" type="sldNum"/>
          </p:nvPr>
        </p:nvSpPr>
        <p:spPr>
          <a:xfrm>
            <a:off x="1350575" y="4699925"/>
            <a:ext cx="974700" cy="554100"/>
          </a:xfrm>
          <a:prstGeom prst="rect">
            <a:avLst/>
          </a:prstGeom>
        </p:spPr>
        <p:txBody>
          <a:bodyPr anchorCtr="0" anchor="ctr" bIns="0" lIns="0" spcFirstLastPara="1" rIns="0" wrap="square" tIns="0">
            <a:sp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r>
              <a:rPr lang="en"/>
              <a:t>Proprietary and Confidential</a:t>
            </a:r>
            <a:endParaRPr/>
          </a:p>
        </p:txBody>
      </p:sp>
      <p:sp>
        <p:nvSpPr>
          <p:cNvPr id="404" name="Google Shape;404;p71"/>
          <p:cNvSpPr txBox="1"/>
          <p:nvPr>
            <p:ph idx="3" type="sldNum"/>
          </p:nvPr>
        </p:nvSpPr>
        <p:spPr>
          <a:xfrm>
            <a:off x="2501689" y="4699738"/>
            <a:ext cx="273300" cy="92400"/>
          </a:xfrm>
          <a:prstGeom prst="rect">
            <a:avLst/>
          </a:prstGeom>
        </p:spPr>
        <p:txBody>
          <a:bodyPr anchorCtr="0" anchor="t" bIns="83825" lIns="83825" spcFirstLastPara="1" rIns="83825" wrap="square" tIns="838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Divider Black">
  <p:cSld name="TITLE_ONLY_1_2_1">
    <p:bg>
      <p:bgPr>
        <a:solidFill>
          <a:schemeClr val="dk1"/>
        </a:solidFill>
      </p:bgPr>
    </p:bg>
    <p:spTree>
      <p:nvGrpSpPr>
        <p:cNvPr id="405" name="Shape 405"/>
        <p:cNvGrpSpPr/>
        <p:nvPr/>
      </p:nvGrpSpPr>
      <p:grpSpPr>
        <a:xfrm>
          <a:off x="0" y="0"/>
          <a:ext cx="0" cy="0"/>
          <a:chOff x="0" y="0"/>
          <a:chExt cx="0" cy="0"/>
        </a:xfrm>
      </p:grpSpPr>
      <p:sp>
        <p:nvSpPr>
          <p:cNvPr id="406" name="Google Shape;406;p72"/>
          <p:cNvSpPr txBox="1"/>
          <p:nvPr>
            <p:ph type="title"/>
          </p:nvPr>
        </p:nvSpPr>
        <p:spPr>
          <a:xfrm>
            <a:off x="338327" y="274320"/>
            <a:ext cx="3768300" cy="5727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chemeClr val="lt1"/>
              </a:buClr>
              <a:buSzPts val="4800"/>
              <a:buNone/>
              <a:defRPr sz="4800">
                <a:solidFill>
                  <a:schemeClr val="lt1"/>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pic>
        <p:nvPicPr>
          <p:cNvPr id="407" name="Google Shape;407;p72"/>
          <p:cNvPicPr preferRelativeResize="0"/>
          <p:nvPr/>
        </p:nvPicPr>
        <p:blipFill>
          <a:blip r:embed="rId2">
            <a:alphaModFix/>
          </a:blip>
          <a:stretch>
            <a:fillRect/>
          </a:stretch>
        </p:blipFill>
        <p:spPr>
          <a:xfrm>
            <a:off x="338326" y="4534050"/>
            <a:ext cx="193193" cy="258298"/>
          </a:xfrm>
          <a:prstGeom prst="rect">
            <a:avLst/>
          </a:prstGeom>
          <a:noFill/>
          <a:ln>
            <a:noFill/>
          </a:ln>
        </p:spPr>
      </p:pic>
      <p:pic>
        <p:nvPicPr>
          <p:cNvPr id="408" name="Google Shape;408;p72"/>
          <p:cNvPicPr preferRelativeResize="0"/>
          <p:nvPr/>
        </p:nvPicPr>
        <p:blipFill>
          <a:blip r:embed="rId3">
            <a:alphaModFix/>
          </a:blip>
          <a:stretch>
            <a:fillRect/>
          </a:stretch>
        </p:blipFill>
        <p:spPr>
          <a:xfrm>
            <a:off x="338326" y="4536316"/>
            <a:ext cx="192025" cy="256032"/>
          </a:xfrm>
          <a:prstGeom prst="rect">
            <a:avLst/>
          </a:prstGeom>
          <a:noFill/>
          <a:ln>
            <a:noFill/>
          </a:ln>
        </p:spPr>
      </p:pic>
      <p:sp>
        <p:nvSpPr>
          <p:cNvPr id="409" name="Google Shape;409;p72"/>
          <p:cNvSpPr txBox="1"/>
          <p:nvPr>
            <p:ph idx="12" type="sldNum"/>
          </p:nvPr>
        </p:nvSpPr>
        <p:spPr>
          <a:xfrm>
            <a:off x="685400" y="4699925"/>
            <a:ext cx="519000" cy="369300"/>
          </a:xfrm>
          <a:prstGeom prst="rect">
            <a:avLst/>
          </a:prstGeom>
        </p:spPr>
        <p:txBody>
          <a:bodyPr anchorCtr="0" anchor="ctr" bIns="0" lIns="0" spcFirstLastPara="1" rIns="0" wrap="square" tIns="0">
            <a:spAutoFit/>
          </a:bodyPr>
          <a:lstStyle>
            <a:lvl1pPr lvl="0" algn="l">
              <a:buNone/>
              <a:defRPr b="1">
                <a:solidFill>
                  <a:schemeClr val="lt1"/>
                </a:solidFill>
              </a:defRPr>
            </a:lvl1pPr>
            <a:lvl2pPr lvl="1" algn="l">
              <a:buNone/>
              <a:defRPr b="1">
                <a:solidFill>
                  <a:schemeClr val="lt1"/>
                </a:solidFill>
              </a:defRPr>
            </a:lvl2pPr>
            <a:lvl3pPr lvl="2" algn="l">
              <a:buNone/>
              <a:defRPr b="1">
                <a:solidFill>
                  <a:schemeClr val="lt1"/>
                </a:solidFill>
              </a:defRPr>
            </a:lvl3pPr>
            <a:lvl4pPr lvl="3" algn="l">
              <a:buNone/>
              <a:defRPr b="1">
                <a:solidFill>
                  <a:schemeClr val="lt1"/>
                </a:solidFill>
              </a:defRPr>
            </a:lvl4pPr>
            <a:lvl5pPr lvl="4" algn="l">
              <a:buNone/>
              <a:defRPr b="1">
                <a:solidFill>
                  <a:schemeClr val="lt1"/>
                </a:solidFill>
              </a:defRPr>
            </a:lvl5pPr>
            <a:lvl6pPr lvl="5" algn="l">
              <a:buNone/>
              <a:defRPr b="1">
                <a:solidFill>
                  <a:schemeClr val="lt1"/>
                </a:solidFill>
              </a:defRPr>
            </a:lvl6pPr>
            <a:lvl7pPr lvl="6" algn="l">
              <a:buNone/>
              <a:defRPr b="1">
                <a:solidFill>
                  <a:schemeClr val="lt1"/>
                </a:solidFill>
              </a:defRPr>
            </a:lvl7pPr>
            <a:lvl8pPr lvl="7" algn="l">
              <a:buNone/>
              <a:defRPr b="1">
                <a:solidFill>
                  <a:schemeClr val="lt1"/>
                </a:solidFill>
              </a:defRPr>
            </a:lvl8pPr>
            <a:lvl9pPr lvl="8" algn="l">
              <a:buNone/>
              <a:defRPr b="1">
                <a:solidFill>
                  <a:schemeClr val="lt1"/>
                </a:solidFill>
              </a:defRPr>
            </a:lvl9pPr>
          </a:lstStyle>
          <a:p>
            <a:pPr indent="0" lvl="0" marL="0" rtl="0" algn="l">
              <a:spcBef>
                <a:spcPts val="0"/>
              </a:spcBef>
              <a:spcAft>
                <a:spcPts val="0"/>
              </a:spcAft>
              <a:buNone/>
            </a:pPr>
            <a:r>
              <a:rPr lang="en"/>
              <a:t>Pacific Fusion</a:t>
            </a:r>
            <a:endParaRPr/>
          </a:p>
        </p:txBody>
      </p:sp>
      <p:sp>
        <p:nvSpPr>
          <p:cNvPr id="410" name="Google Shape;410;p72"/>
          <p:cNvSpPr txBox="1"/>
          <p:nvPr>
            <p:ph idx="2" type="sldNum"/>
          </p:nvPr>
        </p:nvSpPr>
        <p:spPr>
          <a:xfrm>
            <a:off x="1350575" y="4699925"/>
            <a:ext cx="974700" cy="554100"/>
          </a:xfrm>
          <a:prstGeom prst="rect">
            <a:avLst/>
          </a:prstGeom>
        </p:spPr>
        <p:txBody>
          <a:bodyPr anchorCtr="0" anchor="ctr" bIns="0" lIns="0" spcFirstLastPara="1" rIns="0" wrap="square" tIns="0">
            <a:spAutoFit/>
          </a:bodyPr>
          <a:lstStyle>
            <a:lvl1pPr lvl="0">
              <a:buNone/>
              <a:defRPr>
                <a:solidFill>
                  <a:srgbClr val="999999"/>
                </a:solidFill>
              </a:defRPr>
            </a:lvl1pPr>
            <a:lvl2pPr lvl="1">
              <a:buNone/>
              <a:defRPr>
                <a:solidFill>
                  <a:srgbClr val="999999"/>
                </a:solidFill>
              </a:defRPr>
            </a:lvl2pPr>
            <a:lvl3pPr lvl="2">
              <a:buNone/>
              <a:defRPr>
                <a:solidFill>
                  <a:srgbClr val="999999"/>
                </a:solidFill>
              </a:defRPr>
            </a:lvl3pPr>
            <a:lvl4pPr lvl="3">
              <a:buNone/>
              <a:defRPr>
                <a:solidFill>
                  <a:srgbClr val="999999"/>
                </a:solidFill>
              </a:defRPr>
            </a:lvl4pPr>
            <a:lvl5pPr lvl="4">
              <a:buNone/>
              <a:defRPr>
                <a:solidFill>
                  <a:srgbClr val="999999"/>
                </a:solidFill>
              </a:defRPr>
            </a:lvl5pPr>
            <a:lvl6pPr lvl="5">
              <a:buNone/>
              <a:defRPr>
                <a:solidFill>
                  <a:srgbClr val="999999"/>
                </a:solidFill>
              </a:defRPr>
            </a:lvl6pPr>
            <a:lvl7pPr lvl="6">
              <a:buNone/>
              <a:defRPr>
                <a:solidFill>
                  <a:srgbClr val="999999"/>
                </a:solidFill>
              </a:defRPr>
            </a:lvl7pPr>
            <a:lvl8pPr lvl="7">
              <a:buNone/>
              <a:defRPr>
                <a:solidFill>
                  <a:srgbClr val="999999"/>
                </a:solidFill>
              </a:defRPr>
            </a:lvl8pPr>
            <a:lvl9pPr lvl="8">
              <a:buNone/>
              <a:defRPr>
                <a:solidFill>
                  <a:srgbClr val="999999"/>
                </a:solidFill>
              </a:defRPr>
            </a:lvl9pPr>
          </a:lstStyle>
          <a:p>
            <a:pPr indent="0" lvl="0" marL="0" rtl="0" algn="r">
              <a:spcBef>
                <a:spcPts val="0"/>
              </a:spcBef>
              <a:spcAft>
                <a:spcPts val="0"/>
              </a:spcAft>
              <a:buNone/>
            </a:pPr>
            <a:r>
              <a:rPr lang="en"/>
              <a:t>Proprietary and Confidential</a:t>
            </a:r>
            <a:endParaRPr/>
          </a:p>
        </p:txBody>
      </p:sp>
      <p:sp>
        <p:nvSpPr>
          <p:cNvPr id="411" name="Google Shape;411;p72"/>
          <p:cNvSpPr txBox="1"/>
          <p:nvPr>
            <p:ph idx="3" type="sldNum"/>
          </p:nvPr>
        </p:nvSpPr>
        <p:spPr>
          <a:xfrm>
            <a:off x="2501689" y="4699738"/>
            <a:ext cx="273300" cy="92400"/>
          </a:xfrm>
          <a:prstGeom prst="rect">
            <a:avLst/>
          </a:prstGeom>
        </p:spPr>
        <p:txBody>
          <a:bodyPr anchorCtr="0" anchor="t" bIns="83825" lIns="83825" spcFirstLastPara="1" rIns="83825" wrap="square" tIns="838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F - Left Half - Title Only">
  <p:cSld name="CUSTOM_3_1_2">
    <p:spTree>
      <p:nvGrpSpPr>
        <p:cNvPr id="412" name="Shape 412"/>
        <p:cNvGrpSpPr/>
        <p:nvPr/>
      </p:nvGrpSpPr>
      <p:grpSpPr>
        <a:xfrm>
          <a:off x="0" y="0"/>
          <a:ext cx="0" cy="0"/>
          <a:chOff x="0" y="0"/>
          <a:chExt cx="0" cy="0"/>
        </a:xfrm>
      </p:grpSpPr>
      <p:sp>
        <p:nvSpPr>
          <p:cNvPr id="413" name="Google Shape;413;p73"/>
          <p:cNvSpPr txBox="1"/>
          <p:nvPr>
            <p:ph type="title"/>
          </p:nvPr>
        </p:nvSpPr>
        <p:spPr>
          <a:xfrm>
            <a:off x="228600" y="228600"/>
            <a:ext cx="4114800" cy="2343300"/>
          </a:xfrm>
          <a:prstGeom prst="rect">
            <a:avLst/>
          </a:prstGeom>
          <a:noFill/>
          <a:ln>
            <a:noFill/>
          </a:ln>
        </p:spPr>
        <p:txBody>
          <a:bodyPr anchorCtr="0" anchor="t" bIns="0" lIns="0" spcFirstLastPara="1" rIns="0" wrap="square" tIns="0">
            <a:spAutoFit/>
          </a:bodyPr>
          <a:lstStyle>
            <a:lvl1pPr lvl="0"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1pPr>
            <a:lvl2pPr lvl="1"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2pPr>
            <a:lvl3pPr lvl="2"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3pPr>
            <a:lvl4pPr lvl="3"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4pPr>
            <a:lvl5pPr lvl="4"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5pPr>
            <a:lvl6pPr lvl="5"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6pPr>
            <a:lvl7pPr lvl="6"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7pPr>
            <a:lvl8pPr lvl="7"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8pPr>
            <a:lvl9pPr lvl="8" marR="0" algn="l">
              <a:lnSpc>
                <a:spcPct val="85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9pPr>
          </a:lstStyle>
          <a:p/>
        </p:txBody>
      </p:sp>
      <p:sp>
        <p:nvSpPr>
          <p:cNvPr id="414" name="Google Shape;414;p73"/>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0" i="0" lang="en" sz="500" u="none" cap="none" strike="noStrike">
                <a:solidFill>
                  <a:schemeClr val="dk1"/>
                </a:solidFill>
                <a:latin typeface="Helvetica Neue"/>
                <a:ea typeface="Helvetica Neue"/>
                <a:cs typeface="Helvetica Neue"/>
                <a:sym typeface="Helvetica Neue"/>
              </a:rPr>
              <a:t>PACIFIC FUSION</a:t>
            </a:r>
            <a:endParaRPr b="0" i="0" sz="500" u="none" cap="none" strike="noStrike">
              <a:solidFill>
                <a:schemeClr val="dk1"/>
              </a:solidFill>
              <a:latin typeface="Calibri"/>
              <a:ea typeface="Calibri"/>
              <a:cs typeface="Calibri"/>
              <a:sym typeface="Calibri"/>
            </a:endParaRPr>
          </a:p>
        </p:txBody>
      </p:sp>
      <p:sp>
        <p:nvSpPr>
          <p:cNvPr id="415" name="Google Shape;415;p73"/>
          <p:cNvSpPr/>
          <p:nvPr/>
        </p:nvSpPr>
        <p:spPr>
          <a:xfrm>
            <a:off x="1700213"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0" i="0" lang="en" sz="500" u="none" cap="none" strike="noStrike">
                <a:solidFill>
                  <a:schemeClr val="dk1"/>
                </a:solidFill>
                <a:latin typeface="Helvetica Neue"/>
                <a:ea typeface="Helvetica Neue"/>
                <a:cs typeface="Helvetica Neue"/>
                <a:sym typeface="Helvetica Neue"/>
              </a:rPr>
              <a:t>PROPRIETARY AND CONFIDENTIAL</a:t>
            </a:r>
            <a:endParaRPr b="0" i="0" sz="500" u="none" cap="none" strike="noStrike">
              <a:solidFill>
                <a:schemeClr val="dk1"/>
              </a:solidFill>
              <a:latin typeface="Calibri"/>
              <a:ea typeface="Calibri"/>
              <a:cs typeface="Calibri"/>
              <a:sym typeface="Calibri"/>
            </a:endParaRPr>
          </a:p>
        </p:txBody>
      </p:sp>
      <p:sp>
        <p:nvSpPr>
          <p:cNvPr id="416" name="Google Shape;416;p73"/>
          <p:cNvSpPr txBox="1"/>
          <p:nvPr>
            <p:ph idx="12" type="sldNum"/>
          </p:nvPr>
        </p:nvSpPr>
        <p:spPr>
          <a:xfrm>
            <a:off x="3806300" y="4857264"/>
            <a:ext cx="322800" cy="59400"/>
          </a:xfrm>
          <a:prstGeom prst="rect">
            <a:avLst/>
          </a:prstGeom>
          <a:noFill/>
          <a:ln>
            <a:noFill/>
          </a:ln>
        </p:spPr>
        <p:txBody>
          <a:bodyPr anchorCtr="0" anchor="t" bIns="0" lIns="0" spcFirstLastPara="1" rIns="0" wrap="square" tIns="0">
            <a:noAutofit/>
          </a:bodyPr>
          <a:lstStyle>
            <a:lvl1pPr indent="0" lvl="0"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500"/>
              <a:buFont typeface="Arial"/>
              <a:buNone/>
              <a:defRPr b="0" i="0" sz="500" u="none" cap="none" strike="noStrike">
                <a:solidFill>
                  <a:schemeClr val="dk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
              <a:t>‹#›</a:t>
            </a:fld>
            <a:endParaRPr/>
          </a:p>
        </p:txBody>
      </p:sp>
      <p:pic>
        <p:nvPicPr>
          <p:cNvPr id="417" name="Google Shape;417;p73" title="Radial P - Black.png"/>
          <p:cNvPicPr preferRelativeResize="0"/>
          <p:nvPr/>
        </p:nvPicPr>
        <p:blipFill rotWithShape="1">
          <a:blip r:embed="rId2">
            <a:alphaModFix/>
          </a:blip>
          <a:srcRect b="544" l="0" r="0" t="534"/>
          <a:stretch/>
        </p:blipFill>
        <p:spPr>
          <a:xfrm>
            <a:off x="8778236" y="4735263"/>
            <a:ext cx="137160" cy="181408"/>
          </a:xfrm>
          <a:prstGeom prst="rect">
            <a:avLst/>
          </a:prstGeom>
          <a:noFill/>
          <a:ln>
            <a:noFill/>
          </a:ln>
        </p:spPr>
      </p:pic>
      <p:sp>
        <p:nvSpPr>
          <p:cNvPr id="418" name="Google Shape;418;p73"/>
          <p:cNvSpPr/>
          <p:nvPr>
            <p:ph idx="2" type="pic"/>
          </p:nvPr>
        </p:nvSpPr>
        <p:spPr>
          <a:xfrm>
            <a:off x="4572000" y="0"/>
            <a:ext cx="4572000" cy="51435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0"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0.xml"/><Relationship Id="rId22" Type="http://schemas.openxmlformats.org/officeDocument/2006/relationships/slideLayout" Target="../slideLayouts/slideLayout62.xml"/><Relationship Id="rId21" Type="http://schemas.openxmlformats.org/officeDocument/2006/relationships/slideLayout" Target="../slideLayouts/slideLayout61.xml"/><Relationship Id="rId24" Type="http://schemas.openxmlformats.org/officeDocument/2006/relationships/slideLayout" Target="../slideLayouts/slideLayout64.xml"/><Relationship Id="rId23" Type="http://schemas.openxmlformats.org/officeDocument/2006/relationships/slideLayout" Target="../slideLayouts/slideLayout63.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26" Type="http://schemas.openxmlformats.org/officeDocument/2006/relationships/slideLayout" Target="../slideLayouts/slideLayout66.xml"/><Relationship Id="rId25" Type="http://schemas.openxmlformats.org/officeDocument/2006/relationships/slideLayout" Target="../slideLayouts/slideLayout65.xml"/><Relationship Id="rId28" Type="http://schemas.openxmlformats.org/officeDocument/2006/relationships/slideLayout" Target="../slideLayouts/slideLayout68.xml"/><Relationship Id="rId27" Type="http://schemas.openxmlformats.org/officeDocument/2006/relationships/slideLayout" Target="../slideLayouts/slideLayout67.xml"/><Relationship Id="rId5" Type="http://schemas.openxmlformats.org/officeDocument/2006/relationships/slideLayout" Target="../slideLayouts/slideLayout45.xml"/><Relationship Id="rId6" Type="http://schemas.openxmlformats.org/officeDocument/2006/relationships/slideLayout" Target="../slideLayouts/slideLayout46.xml"/><Relationship Id="rId29" Type="http://schemas.openxmlformats.org/officeDocument/2006/relationships/slideLayout" Target="../slideLayouts/slideLayout69.xml"/><Relationship Id="rId7" Type="http://schemas.openxmlformats.org/officeDocument/2006/relationships/slideLayout" Target="../slideLayouts/slideLayout47.xml"/><Relationship Id="rId8" Type="http://schemas.openxmlformats.org/officeDocument/2006/relationships/slideLayout" Target="../slideLayouts/slideLayout48.xml"/><Relationship Id="rId31" Type="http://schemas.openxmlformats.org/officeDocument/2006/relationships/theme" Target="../theme/theme4.xml"/><Relationship Id="rId30" Type="http://schemas.openxmlformats.org/officeDocument/2006/relationships/slideLayout" Target="../slideLayouts/slideLayout70.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19" Type="http://schemas.openxmlformats.org/officeDocument/2006/relationships/slideLayout" Target="../slideLayouts/slideLayout59.xml"/><Relationship Id="rId1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3"/>
          <p:cNvSpPr txBox="1"/>
          <p:nvPr>
            <p:ph idx="12" type="sldNum"/>
          </p:nvPr>
        </p:nvSpPr>
        <p:spPr>
          <a:xfrm>
            <a:off x="8556784" y="4749851"/>
            <a:ext cx="548700" cy="393900"/>
          </a:xfrm>
          <a:prstGeom prst="rect">
            <a:avLst/>
          </a:prstGeom>
          <a:noFill/>
          <a:ln>
            <a:noFill/>
          </a:ln>
        </p:spPr>
        <p:txBody>
          <a:bodyPr anchorCtr="0" anchor="t" bIns="83825" lIns="83825" spcFirstLastPara="1" rIns="83825" wrap="square" tIns="838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3"/>
          <p:cNvSpPr txBox="1"/>
          <p:nvPr>
            <p:ph type="title"/>
          </p:nvPr>
        </p:nvSpPr>
        <p:spPr>
          <a:xfrm>
            <a:off x="228600" y="228600"/>
            <a:ext cx="4343400" cy="2343300"/>
          </a:xfrm>
          <a:prstGeom prst="rect">
            <a:avLst/>
          </a:prstGeom>
          <a:noFill/>
          <a:ln>
            <a:noFill/>
          </a:ln>
        </p:spPr>
        <p:txBody>
          <a:bodyPr anchorCtr="0" anchor="t" bIns="0" lIns="0" spcFirstLastPara="1" rIns="0" wrap="square" tIns="0">
            <a:sp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Clr>
                <a:schemeClr val="dk1"/>
              </a:buClr>
              <a:buSzPts val="700"/>
              <a:buNone/>
              <a:defRPr sz="700">
                <a:solidFill>
                  <a:schemeClr val="dk1"/>
                </a:solidFill>
              </a:defRPr>
            </a:lvl2pPr>
            <a:lvl3pPr lvl="2">
              <a:lnSpc>
                <a:spcPct val="85000"/>
              </a:lnSpc>
              <a:spcBef>
                <a:spcPts val="0"/>
              </a:spcBef>
              <a:spcAft>
                <a:spcPts val="0"/>
              </a:spcAft>
              <a:buClr>
                <a:schemeClr val="dk1"/>
              </a:buClr>
              <a:buSzPts val="700"/>
              <a:buNone/>
              <a:defRPr sz="700">
                <a:solidFill>
                  <a:schemeClr val="dk1"/>
                </a:solidFill>
              </a:defRPr>
            </a:lvl3pPr>
            <a:lvl4pPr lvl="3">
              <a:lnSpc>
                <a:spcPct val="85000"/>
              </a:lnSpc>
              <a:spcBef>
                <a:spcPts val="0"/>
              </a:spcBef>
              <a:spcAft>
                <a:spcPts val="0"/>
              </a:spcAft>
              <a:buClr>
                <a:schemeClr val="dk1"/>
              </a:buClr>
              <a:buSzPts val="700"/>
              <a:buNone/>
              <a:defRPr sz="700">
                <a:solidFill>
                  <a:schemeClr val="dk1"/>
                </a:solidFill>
              </a:defRPr>
            </a:lvl4pPr>
            <a:lvl5pPr lvl="4">
              <a:lnSpc>
                <a:spcPct val="85000"/>
              </a:lnSpc>
              <a:spcBef>
                <a:spcPts val="0"/>
              </a:spcBef>
              <a:spcAft>
                <a:spcPts val="0"/>
              </a:spcAft>
              <a:buClr>
                <a:schemeClr val="dk1"/>
              </a:buClr>
              <a:buSzPts val="700"/>
              <a:buNone/>
              <a:defRPr sz="700">
                <a:solidFill>
                  <a:schemeClr val="dk1"/>
                </a:solidFill>
              </a:defRPr>
            </a:lvl5pPr>
            <a:lvl6pPr lvl="5">
              <a:lnSpc>
                <a:spcPct val="85000"/>
              </a:lnSpc>
              <a:spcBef>
                <a:spcPts val="0"/>
              </a:spcBef>
              <a:spcAft>
                <a:spcPts val="0"/>
              </a:spcAft>
              <a:buClr>
                <a:schemeClr val="dk1"/>
              </a:buClr>
              <a:buSzPts val="700"/>
              <a:buNone/>
              <a:defRPr sz="700">
                <a:solidFill>
                  <a:schemeClr val="dk1"/>
                </a:solidFill>
              </a:defRPr>
            </a:lvl6pPr>
            <a:lvl7pPr lvl="6">
              <a:lnSpc>
                <a:spcPct val="85000"/>
              </a:lnSpc>
              <a:spcBef>
                <a:spcPts val="0"/>
              </a:spcBef>
              <a:spcAft>
                <a:spcPts val="0"/>
              </a:spcAft>
              <a:buClr>
                <a:schemeClr val="dk1"/>
              </a:buClr>
              <a:buSzPts val="700"/>
              <a:buNone/>
              <a:defRPr sz="700">
                <a:solidFill>
                  <a:schemeClr val="dk1"/>
                </a:solidFill>
              </a:defRPr>
            </a:lvl7pPr>
            <a:lvl8pPr lvl="7">
              <a:lnSpc>
                <a:spcPct val="85000"/>
              </a:lnSpc>
              <a:spcBef>
                <a:spcPts val="0"/>
              </a:spcBef>
              <a:spcAft>
                <a:spcPts val="0"/>
              </a:spcAft>
              <a:buClr>
                <a:schemeClr val="dk1"/>
              </a:buClr>
              <a:buSzPts val="700"/>
              <a:buNone/>
              <a:defRPr sz="700">
                <a:solidFill>
                  <a:schemeClr val="dk1"/>
                </a:solidFill>
              </a:defRPr>
            </a:lvl8pPr>
            <a:lvl9pPr lvl="8">
              <a:lnSpc>
                <a:spcPct val="85000"/>
              </a:lnSpc>
              <a:spcBef>
                <a:spcPts val="0"/>
              </a:spcBef>
              <a:spcAft>
                <a:spcPts val="0"/>
              </a:spcAft>
              <a:buClr>
                <a:schemeClr val="dk1"/>
              </a:buClr>
              <a:buSzPts val="700"/>
              <a:buNone/>
              <a:defRPr sz="700">
                <a:solidFill>
                  <a:schemeClr val="dk1"/>
                </a:solidFill>
              </a:defRPr>
            </a:lvl9pPr>
          </a:lstStyle>
          <a:p/>
        </p:txBody>
      </p:sp>
      <p:sp>
        <p:nvSpPr>
          <p:cNvPr id="53" name="Google Shape;53;p13"/>
          <p:cNvSpPr txBox="1"/>
          <p:nvPr>
            <p:ph idx="1" type="body"/>
          </p:nvPr>
        </p:nvSpPr>
        <p:spPr>
          <a:xfrm>
            <a:off x="228600" y="2571750"/>
            <a:ext cx="4343400" cy="2055300"/>
          </a:xfrm>
          <a:prstGeom prst="rect">
            <a:avLst/>
          </a:prstGeom>
          <a:noFill/>
          <a:ln>
            <a:noFill/>
          </a:ln>
        </p:spPr>
        <p:txBody>
          <a:bodyPr anchorCtr="0" anchor="t" bIns="0" lIns="0" spcFirstLastPara="1" rIns="0" wrap="square" tIns="0">
            <a:noAutofit/>
          </a:bodyPr>
          <a:lstStyle>
            <a:lvl1pPr indent="-279400" lvl="0" marL="4572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1pPr>
            <a:lvl2pPr indent="-279400" lvl="1" marL="9144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2pPr>
            <a:lvl3pPr indent="-279400" lvl="2" marL="13716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3pPr>
            <a:lvl4pPr indent="-279400" lvl="3" marL="18288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4pPr>
            <a:lvl5pPr indent="-279400" lvl="4" marL="22860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5pPr>
            <a:lvl6pPr indent="-279400" lvl="5" marL="27432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6pPr>
            <a:lvl7pPr indent="-279400" lvl="6" marL="32004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7pPr>
            <a:lvl8pPr indent="-279400" lvl="7" marL="36576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8pPr>
            <a:lvl9pPr indent="-279400" lvl="8" marL="41148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44">
          <p15:clr>
            <a:srgbClr val="E46962"/>
          </p15:clr>
        </p15:guide>
        <p15:guide id="2" pos="144">
          <p15:clr>
            <a:srgbClr val="E46962"/>
          </p15:clr>
        </p15:guide>
        <p15:guide id="3" pos="5616">
          <p15:clr>
            <a:srgbClr val="E46962"/>
          </p15:clr>
        </p15:guide>
        <p15:guide id="4" orient="horz" pos="3096">
          <p15:clr>
            <a:srgbClr val="E46962"/>
          </p15:clr>
        </p15:guide>
        <p15:guide id="5" pos="2880">
          <p15:clr>
            <a:srgbClr val="E46962"/>
          </p15:clr>
        </p15:guide>
        <p15:guide id="6" orient="horz" pos="1620">
          <p15:clr>
            <a:srgbClr val="E46962"/>
          </p15:clr>
        </p15:guide>
        <p15:guide id="7" pos="1057">
          <p15:clr>
            <a:srgbClr val="E46962"/>
          </p15:clr>
        </p15:guide>
        <p15:guide id="8" pos="1967">
          <p15:clr>
            <a:srgbClr val="E46962"/>
          </p15:clr>
        </p15:guide>
        <p15:guide id="9" pos="3793">
          <p15:clr>
            <a:srgbClr val="E46962"/>
          </p15:clr>
        </p15:guide>
        <p15:guide id="10" pos="4703">
          <p15:clr>
            <a:srgbClr val="E46962"/>
          </p15:clr>
        </p15:guide>
        <p15:guide id="11" orient="horz" pos="2915">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3"/>
          <p:cNvSpPr txBox="1"/>
          <p:nvPr>
            <p:ph idx="12" type="sldNum"/>
          </p:nvPr>
        </p:nvSpPr>
        <p:spPr>
          <a:xfrm>
            <a:off x="8556784" y="4749851"/>
            <a:ext cx="548700" cy="393900"/>
          </a:xfrm>
          <a:prstGeom prst="rect">
            <a:avLst/>
          </a:prstGeom>
          <a:noFill/>
          <a:ln>
            <a:noFill/>
          </a:ln>
        </p:spPr>
        <p:txBody>
          <a:bodyPr anchorCtr="0" anchor="t" bIns="83825" lIns="83825" spcFirstLastPara="1" rIns="83825" wrap="square" tIns="838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33" name="Google Shape;233;p43"/>
          <p:cNvSpPr txBox="1"/>
          <p:nvPr>
            <p:ph type="title"/>
          </p:nvPr>
        </p:nvSpPr>
        <p:spPr>
          <a:xfrm>
            <a:off x="447063" y="414800"/>
            <a:ext cx="3263100" cy="1074000"/>
          </a:xfrm>
          <a:prstGeom prst="rect">
            <a:avLst/>
          </a:prstGeom>
          <a:noFill/>
          <a:ln>
            <a:noFill/>
          </a:ln>
        </p:spPr>
        <p:txBody>
          <a:bodyPr anchorCtr="0" anchor="t" bIns="0" lIns="0" spcFirstLastPara="1" rIns="0" wrap="square" tIns="0">
            <a:noAutofit/>
          </a:bodyPr>
          <a:lstStyle>
            <a:lvl1pPr lvl="0">
              <a:lnSpc>
                <a:spcPct val="85000"/>
              </a:lnSpc>
              <a:spcBef>
                <a:spcPts val="0"/>
              </a:spcBef>
              <a:spcAft>
                <a:spcPts val="0"/>
              </a:spcAft>
              <a:buClr>
                <a:schemeClr val="dk1"/>
              </a:buClr>
              <a:buSzPts val="2400"/>
              <a:buFont typeface="Helvetica Neue"/>
              <a:buNone/>
              <a:defRPr b="1" sz="2400">
                <a:solidFill>
                  <a:schemeClr val="dk1"/>
                </a:solidFill>
                <a:latin typeface="Helvetica Neue"/>
                <a:ea typeface="Helvetica Neue"/>
                <a:cs typeface="Helvetica Neue"/>
                <a:sym typeface="Helvetica Neue"/>
              </a:defRPr>
            </a:lvl1pPr>
            <a:lvl2pPr lvl="1">
              <a:lnSpc>
                <a:spcPct val="85000"/>
              </a:lnSpc>
              <a:spcBef>
                <a:spcPts val="0"/>
              </a:spcBef>
              <a:spcAft>
                <a:spcPts val="0"/>
              </a:spcAft>
              <a:buSzPts val="700"/>
              <a:buNone/>
              <a:defRPr sz="700"/>
            </a:lvl2pPr>
            <a:lvl3pPr lvl="2">
              <a:lnSpc>
                <a:spcPct val="85000"/>
              </a:lnSpc>
              <a:spcBef>
                <a:spcPts val="0"/>
              </a:spcBef>
              <a:spcAft>
                <a:spcPts val="0"/>
              </a:spcAft>
              <a:buSzPts val="700"/>
              <a:buNone/>
              <a:defRPr sz="700"/>
            </a:lvl3pPr>
            <a:lvl4pPr lvl="3">
              <a:lnSpc>
                <a:spcPct val="85000"/>
              </a:lnSpc>
              <a:spcBef>
                <a:spcPts val="0"/>
              </a:spcBef>
              <a:spcAft>
                <a:spcPts val="0"/>
              </a:spcAft>
              <a:buSzPts val="700"/>
              <a:buNone/>
              <a:defRPr sz="700"/>
            </a:lvl4pPr>
            <a:lvl5pPr lvl="4">
              <a:lnSpc>
                <a:spcPct val="85000"/>
              </a:lnSpc>
              <a:spcBef>
                <a:spcPts val="0"/>
              </a:spcBef>
              <a:spcAft>
                <a:spcPts val="0"/>
              </a:spcAft>
              <a:buSzPts val="700"/>
              <a:buNone/>
              <a:defRPr sz="700"/>
            </a:lvl5pPr>
            <a:lvl6pPr lvl="5">
              <a:lnSpc>
                <a:spcPct val="85000"/>
              </a:lnSpc>
              <a:spcBef>
                <a:spcPts val="0"/>
              </a:spcBef>
              <a:spcAft>
                <a:spcPts val="0"/>
              </a:spcAft>
              <a:buSzPts val="700"/>
              <a:buNone/>
              <a:defRPr sz="700"/>
            </a:lvl6pPr>
            <a:lvl7pPr lvl="6">
              <a:lnSpc>
                <a:spcPct val="85000"/>
              </a:lnSpc>
              <a:spcBef>
                <a:spcPts val="0"/>
              </a:spcBef>
              <a:spcAft>
                <a:spcPts val="0"/>
              </a:spcAft>
              <a:buSzPts val="700"/>
              <a:buNone/>
              <a:defRPr sz="700"/>
            </a:lvl7pPr>
            <a:lvl8pPr lvl="7">
              <a:lnSpc>
                <a:spcPct val="85000"/>
              </a:lnSpc>
              <a:spcBef>
                <a:spcPts val="0"/>
              </a:spcBef>
              <a:spcAft>
                <a:spcPts val="0"/>
              </a:spcAft>
              <a:buSzPts val="700"/>
              <a:buNone/>
              <a:defRPr sz="700"/>
            </a:lvl8pPr>
            <a:lvl9pPr lvl="8">
              <a:lnSpc>
                <a:spcPct val="85000"/>
              </a:lnSpc>
              <a:spcBef>
                <a:spcPts val="0"/>
              </a:spcBef>
              <a:spcAft>
                <a:spcPts val="0"/>
              </a:spcAft>
              <a:buSzPts val="700"/>
              <a:buNone/>
              <a:defRPr sz="700"/>
            </a:lvl9pPr>
          </a:lstStyle>
          <a:p/>
        </p:txBody>
      </p:sp>
      <p:sp>
        <p:nvSpPr>
          <p:cNvPr id="234" name="Google Shape;234;p43"/>
          <p:cNvSpPr txBox="1"/>
          <p:nvPr>
            <p:ph idx="1" type="body"/>
          </p:nvPr>
        </p:nvSpPr>
        <p:spPr>
          <a:xfrm>
            <a:off x="511600" y="1488650"/>
            <a:ext cx="2733000" cy="1465800"/>
          </a:xfrm>
          <a:prstGeom prst="rect">
            <a:avLst/>
          </a:prstGeom>
          <a:noFill/>
          <a:ln>
            <a:noFill/>
          </a:ln>
        </p:spPr>
        <p:txBody>
          <a:bodyPr anchorCtr="0" anchor="t" bIns="0" lIns="0" spcFirstLastPara="1" rIns="0" wrap="square" tIns="0">
            <a:noAutofit/>
          </a:bodyPr>
          <a:lstStyle>
            <a:lvl1pPr indent="-279400" lvl="0" marL="4572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1pPr>
            <a:lvl2pPr indent="-279400" lvl="1" marL="9144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2pPr>
            <a:lvl3pPr indent="-279400" lvl="2" marL="13716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3pPr>
            <a:lvl4pPr indent="-279400" lvl="3" marL="18288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4pPr>
            <a:lvl5pPr indent="-279400" lvl="4" marL="22860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5pPr>
            <a:lvl6pPr indent="-279400" lvl="5" marL="27432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6pPr>
            <a:lvl7pPr indent="-279400" lvl="6" marL="32004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7pPr>
            <a:lvl8pPr indent="-279400" lvl="7" marL="36576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8pPr>
            <a:lvl9pPr indent="-279400" lvl="8" marL="4114800">
              <a:lnSpc>
                <a:spcPct val="110000"/>
              </a:lnSpc>
              <a:spcBef>
                <a:spcPts val="0"/>
              </a:spcBef>
              <a:spcAft>
                <a:spcPts val="0"/>
              </a:spcAft>
              <a:buClr>
                <a:schemeClr val="dk1"/>
              </a:buClr>
              <a:buSzPts val="800"/>
              <a:buFont typeface="Helvetica Neue"/>
              <a:buChar char="■"/>
              <a:defRPr sz="800">
                <a:solidFill>
                  <a:schemeClr val="dk1"/>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44">
          <p15:clr>
            <a:srgbClr val="E46962"/>
          </p15:clr>
        </p15:guide>
        <p15:guide id="2" pos="144">
          <p15:clr>
            <a:srgbClr val="E46962"/>
          </p15:clr>
        </p15:guide>
        <p15:guide id="3" pos="5616">
          <p15:clr>
            <a:srgbClr val="E46962"/>
          </p15:clr>
        </p15:guide>
        <p15:guide id="4" orient="horz" pos="3096">
          <p15:clr>
            <a:srgbClr val="E46962"/>
          </p15:clr>
        </p15:guide>
        <p15:guide id="5" pos="2880">
          <p15:clr>
            <a:srgbClr val="E46962"/>
          </p15:clr>
        </p15:guide>
        <p15:guide id="6" orient="horz" pos="1620">
          <p15:clr>
            <a:srgbClr val="E46962"/>
          </p15:clr>
        </p15:guide>
        <p15:guide id="7" pos="1056">
          <p15:clr>
            <a:srgbClr val="E46962"/>
          </p15:clr>
        </p15:guide>
        <p15:guide id="8" pos="1968">
          <p15:clr>
            <a:srgbClr val="E46962"/>
          </p15:clr>
        </p15:guide>
        <p15:guide id="9" pos="3792">
          <p15:clr>
            <a:srgbClr val="E46962"/>
          </p15:clr>
        </p15:guide>
        <p15:guide id="10" pos="4704">
          <p15:clr>
            <a:srgbClr val="E46962"/>
          </p15:clr>
        </p15:guide>
        <p15:guide id="11" orient="horz" pos="291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xml"/><Relationship Id="rId3" Type="http://schemas.openxmlformats.org/officeDocument/2006/relationships/image" Target="../media/image4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5.xml"/><Relationship Id="rId3" Type="http://schemas.openxmlformats.org/officeDocument/2006/relationships/image" Target="../media/image20.png"/><Relationship Id="rId4" Type="http://schemas.openxmlformats.org/officeDocument/2006/relationships/image" Target="../media/image28.png"/><Relationship Id="rId5"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6.xml"/><Relationship Id="rId3" Type="http://schemas.openxmlformats.org/officeDocument/2006/relationships/hyperlink" Target="https://www.fusionindustryassociation.org/us-senate-passes-advance-act-including-legislation-to-codify-us-fusion-regulations/" TargetMode="Externa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0.xml"/><Relationship Id="rId3" Type="http://schemas.openxmlformats.org/officeDocument/2006/relationships/image" Target="../media/image4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4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5.xml"/><Relationship Id="rId3" Type="http://schemas.openxmlformats.org/officeDocument/2006/relationships/image" Target="../media/image35.png"/><Relationship Id="rId4" Type="http://schemas.openxmlformats.org/officeDocument/2006/relationships/image" Target="../media/image44.png"/><Relationship Id="rId9"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45.png"/><Relationship Id="rId7" Type="http://schemas.openxmlformats.org/officeDocument/2006/relationships/image" Target="../media/image38.pn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6.xml"/><Relationship Id="rId3" Type="http://schemas.openxmlformats.org/officeDocument/2006/relationships/image" Target="../media/image50.jpg"/><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7.xml"/><Relationship Id="rId3"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9.xml"/><Relationship Id="rId3" Type="http://schemas.openxmlformats.org/officeDocument/2006/relationships/image" Target="../media/image48.jpg"/><Relationship Id="rId4" Type="http://schemas.openxmlformats.org/officeDocument/2006/relationships/image" Target="../media/image51.jpg"/><Relationship Id="rId5"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1.xml"/><Relationship Id="rId3" Type="http://schemas.openxmlformats.org/officeDocument/2006/relationships/image" Target="../media/image39.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74"/>
          <p:cNvSpPr txBox="1"/>
          <p:nvPr>
            <p:ph type="title"/>
          </p:nvPr>
        </p:nvSpPr>
        <p:spPr>
          <a:xfrm>
            <a:off x="228600" y="365338"/>
            <a:ext cx="5791500" cy="20922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Scaling Fusion from Research to Industry</a:t>
            </a:r>
            <a:endParaRPr/>
          </a:p>
        </p:txBody>
      </p:sp>
      <p:sp>
        <p:nvSpPr>
          <p:cNvPr id="425" name="Google Shape;425;p74"/>
          <p:cNvSpPr txBox="1"/>
          <p:nvPr>
            <p:ph idx="1" type="subTitle"/>
          </p:nvPr>
        </p:nvSpPr>
        <p:spPr>
          <a:xfrm>
            <a:off x="228600" y="2571750"/>
            <a:ext cx="5791500" cy="387900"/>
          </a:xfrm>
          <a:prstGeom prst="rect">
            <a:avLst/>
          </a:prstGeom>
        </p:spPr>
        <p:txBody>
          <a:bodyPr anchorCtr="0" anchor="t" bIns="0" lIns="0" spcFirstLastPara="1" rIns="0" wrap="square" tIns="0">
            <a:spAutoFit/>
          </a:bodyPr>
          <a:lstStyle/>
          <a:p>
            <a:pPr indent="0" lvl="0" marL="0" rtl="0" algn="l">
              <a:lnSpc>
                <a:spcPct val="110000"/>
              </a:lnSpc>
              <a:spcBef>
                <a:spcPts val="0"/>
              </a:spcBef>
              <a:spcAft>
                <a:spcPts val="0"/>
              </a:spcAft>
              <a:buNone/>
            </a:pPr>
            <a:r>
              <a:rPr lang="en" sz="1200"/>
              <a:t>The Energy Council </a:t>
            </a:r>
            <a:endParaRPr sz="1200"/>
          </a:p>
          <a:p>
            <a:pPr indent="0" lvl="0" marL="0" rtl="0" algn="l">
              <a:lnSpc>
                <a:spcPct val="110000"/>
              </a:lnSpc>
              <a:spcBef>
                <a:spcPts val="0"/>
              </a:spcBef>
              <a:spcAft>
                <a:spcPts val="0"/>
              </a:spcAft>
              <a:buNone/>
            </a:pPr>
            <a:r>
              <a:rPr lang="en" sz="1200"/>
              <a:t>9.25.26 - Albuquerque, NM</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30" name="Shape 430"/>
        <p:cNvGrpSpPr/>
        <p:nvPr/>
      </p:nvGrpSpPr>
      <p:grpSpPr>
        <a:xfrm>
          <a:off x="0" y="0"/>
          <a:ext cx="0" cy="0"/>
          <a:chOff x="0" y="0"/>
          <a:chExt cx="0" cy="0"/>
        </a:xfrm>
      </p:grpSpPr>
      <p:sp>
        <p:nvSpPr>
          <p:cNvPr id="431" name="Google Shape;431;p75"/>
          <p:cNvSpPr txBox="1"/>
          <p:nvPr>
            <p:ph type="title"/>
          </p:nvPr>
        </p:nvSpPr>
        <p:spPr>
          <a:xfrm>
            <a:off x="228600" y="228600"/>
            <a:ext cx="2895600" cy="31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Agenda</a:t>
            </a:r>
            <a:endParaRPr>
              <a:solidFill>
                <a:schemeClr val="lt1"/>
              </a:solidFill>
            </a:endParaRPr>
          </a:p>
        </p:txBody>
      </p:sp>
      <p:graphicFrame>
        <p:nvGraphicFramePr>
          <p:cNvPr id="432" name="Google Shape;432;p75"/>
          <p:cNvGraphicFramePr/>
          <p:nvPr/>
        </p:nvGraphicFramePr>
        <p:xfrm>
          <a:off x="3124050" y="228600"/>
          <a:ext cx="3000000" cy="3000000"/>
        </p:xfrm>
        <a:graphic>
          <a:graphicData uri="http://schemas.openxmlformats.org/drawingml/2006/table">
            <a:tbl>
              <a:tblPr>
                <a:noFill/>
                <a:tableStyleId>{6044A036-686A-46DA-A085-9FC212EE16DC}</a:tableStyleId>
              </a:tblPr>
              <a:tblGrid>
                <a:gridCol w="1447950"/>
                <a:gridCol w="4333875"/>
              </a:tblGrid>
              <a:tr h="50000">
                <a:tc>
                  <a:txBody>
                    <a:bodyPr/>
                    <a:lstStyle/>
                    <a:p>
                      <a:pPr indent="0" lvl="0" marL="0" rtl="0" algn="l">
                        <a:lnSpc>
                          <a:spcPct val="110000"/>
                        </a:lnSpc>
                        <a:spcBef>
                          <a:spcPts val="0"/>
                        </a:spcBef>
                        <a:spcAft>
                          <a:spcPts val="0"/>
                        </a:spcAft>
                        <a:buNone/>
                      </a:pPr>
                      <a:r>
                        <a:rPr b="1" lang="en" sz="1500">
                          <a:solidFill>
                            <a:schemeClr val="lt1"/>
                          </a:solidFill>
                          <a:latin typeface="Helvetica Neue"/>
                          <a:ea typeface="Helvetica Neue"/>
                          <a:cs typeface="Helvetica Neue"/>
                          <a:sym typeface="Helvetica Neue"/>
                        </a:rPr>
                        <a:t>01</a:t>
                      </a:r>
                      <a:endParaRPr b="1"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1500">
                          <a:solidFill>
                            <a:schemeClr val="lt1"/>
                          </a:solidFill>
                          <a:latin typeface="Helvetica Neue"/>
                          <a:ea typeface="Helvetica Neue"/>
                          <a:cs typeface="Helvetica Neue"/>
                          <a:sym typeface="Helvetica Neue"/>
                        </a:rPr>
                        <a:t>The promise of fusion energy</a:t>
                      </a:r>
                      <a:endParaRPr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190500">
                <a:tc>
                  <a:txBody>
                    <a:bodyPr/>
                    <a:lstStyle/>
                    <a:p>
                      <a:pPr indent="0" lvl="0" marL="0" rtl="0" algn="l">
                        <a:lnSpc>
                          <a:spcPct val="110000"/>
                        </a:lnSpc>
                        <a:spcBef>
                          <a:spcPts val="0"/>
                        </a:spcBef>
                        <a:spcAft>
                          <a:spcPts val="0"/>
                        </a:spcAft>
                        <a:buNone/>
                      </a:pPr>
                      <a:r>
                        <a:rPr b="1" lang="en" sz="1500">
                          <a:solidFill>
                            <a:schemeClr val="lt1"/>
                          </a:solidFill>
                          <a:latin typeface="Helvetica Neue"/>
                          <a:ea typeface="Helvetica Neue"/>
                          <a:cs typeface="Helvetica Neue"/>
                          <a:sym typeface="Helvetica Neue"/>
                        </a:rPr>
                        <a:t>02</a:t>
                      </a:r>
                      <a:endParaRPr b="1"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1500">
                          <a:solidFill>
                            <a:schemeClr val="lt1"/>
                          </a:solidFill>
                          <a:latin typeface="Helvetica Neue"/>
                          <a:ea typeface="Helvetica Neue"/>
                          <a:cs typeface="Helvetica Neue"/>
                          <a:sym typeface="Helvetica Neue"/>
                        </a:rPr>
                        <a:t>Pacific fusion’s plans to scale</a:t>
                      </a:r>
                      <a:endParaRPr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190500">
                <a:tc>
                  <a:txBody>
                    <a:bodyPr/>
                    <a:lstStyle/>
                    <a:p>
                      <a:pPr indent="0" lvl="0" marL="0" rtl="0" algn="l">
                        <a:lnSpc>
                          <a:spcPct val="110000"/>
                        </a:lnSpc>
                        <a:spcBef>
                          <a:spcPts val="0"/>
                        </a:spcBef>
                        <a:spcAft>
                          <a:spcPts val="0"/>
                        </a:spcAft>
                        <a:buNone/>
                      </a:pPr>
                      <a:r>
                        <a:rPr b="1" lang="en" sz="1500">
                          <a:solidFill>
                            <a:schemeClr val="lt1"/>
                          </a:solidFill>
                          <a:latin typeface="Helvetica Neue"/>
                          <a:ea typeface="Helvetica Neue"/>
                          <a:cs typeface="Helvetica Neue"/>
                          <a:sym typeface="Helvetica Neue"/>
                        </a:rPr>
                        <a:t>03</a:t>
                      </a:r>
                      <a:endParaRPr b="1"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1500">
                          <a:solidFill>
                            <a:schemeClr val="lt1"/>
                          </a:solidFill>
                          <a:latin typeface="Helvetica Neue"/>
                          <a:ea typeface="Helvetica Neue"/>
                          <a:cs typeface="Helvetica Neue"/>
                          <a:sym typeface="Helvetica Neue"/>
                        </a:rPr>
                        <a:t>Policy levers to encourage scaling the advanced energy industry</a:t>
                      </a:r>
                      <a:endParaRPr sz="1500">
                        <a:solidFill>
                          <a:schemeClr val="lt1"/>
                        </a:solidFill>
                        <a:latin typeface="Helvetica Neue"/>
                        <a:ea typeface="Helvetica Neue"/>
                        <a:cs typeface="Helvetica Neue"/>
                        <a:sym typeface="Helvetica Neue"/>
                      </a:endParaRPr>
                    </a:p>
                  </a:txBody>
                  <a:tcPr marT="91450" marB="9145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bl>
          </a:graphicData>
        </a:graphic>
      </p:graphicFrame>
      <p:sp>
        <p:nvSpPr>
          <p:cNvPr id="433" name="Google Shape;433;p75"/>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76"/>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solidFill>
                  <a:schemeClr val="lt1"/>
                </a:solidFill>
              </a:rPr>
              <a:t>‹#›</a:t>
            </a:fld>
            <a:endParaRPr>
              <a:solidFill>
                <a:schemeClr val="lt1"/>
              </a:solidFill>
            </a:endParaRPr>
          </a:p>
        </p:txBody>
      </p:sp>
      <p:sp>
        <p:nvSpPr>
          <p:cNvPr id="440" name="Google Shape;440;p76"/>
          <p:cNvSpPr txBox="1"/>
          <p:nvPr>
            <p:ph idx="1" type="subTitle"/>
          </p:nvPr>
        </p:nvSpPr>
        <p:spPr>
          <a:xfrm>
            <a:off x="4572000" y="228600"/>
            <a:ext cx="4343400" cy="31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The promise of fusion energy</a:t>
            </a:r>
            <a:endParaRPr/>
          </a:p>
        </p:txBody>
      </p:sp>
      <p:sp>
        <p:nvSpPr>
          <p:cNvPr id="441" name="Google Shape;441;p76"/>
          <p:cNvSpPr txBox="1"/>
          <p:nvPr>
            <p:ph idx="2" type="subTitle"/>
          </p:nvPr>
        </p:nvSpPr>
        <p:spPr>
          <a:xfrm>
            <a:off x="152400" y="0"/>
            <a:ext cx="4419600" cy="174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6" name="Shape 446"/>
        <p:cNvGrpSpPr/>
        <p:nvPr/>
      </p:nvGrpSpPr>
      <p:grpSpPr>
        <a:xfrm>
          <a:off x="0" y="0"/>
          <a:ext cx="0" cy="0"/>
          <a:chOff x="0" y="0"/>
          <a:chExt cx="0" cy="0"/>
        </a:xfrm>
      </p:grpSpPr>
      <p:pic>
        <p:nvPicPr>
          <p:cNvPr id="447" name="Google Shape;447;p77" title="Infrastructure 4.jpg"/>
          <p:cNvPicPr preferRelativeResize="0"/>
          <p:nvPr/>
        </p:nvPicPr>
        <p:blipFill rotWithShape="1">
          <a:blip r:embed="rId3">
            <a:alphaModFix/>
          </a:blip>
          <a:srcRect b="0" l="18204" r="18211" t="0"/>
          <a:stretch/>
        </p:blipFill>
        <p:spPr>
          <a:xfrm>
            <a:off x="4572000" y="0"/>
            <a:ext cx="4572001" cy="5143501"/>
          </a:xfrm>
          <a:prstGeom prst="rect">
            <a:avLst/>
          </a:prstGeom>
          <a:noFill/>
          <a:ln>
            <a:noFill/>
          </a:ln>
        </p:spPr>
      </p:pic>
      <p:sp>
        <p:nvSpPr>
          <p:cNvPr id="448" name="Google Shape;448;p77"/>
          <p:cNvSpPr txBox="1"/>
          <p:nvPr>
            <p:ph type="title"/>
          </p:nvPr>
        </p:nvSpPr>
        <p:spPr>
          <a:xfrm>
            <a:off x="228600" y="228600"/>
            <a:ext cx="3071100" cy="1256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Fusion could </a:t>
            </a:r>
            <a:br>
              <a:rPr lang="en"/>
            </a:br>
            <a:r>
              <a:rPr lang="en"/>
              <a:t>provide the world’s most affordable clean, firm power</a:t>
            </a:r>
            <a:endParaRPr/>
          </a:p>
        </p:txBody>
      </p:sp>
      <p:graphicFrame>
        <p:nvGraphicFramePr>
          <p:cNvPr id="449" name="Google Shape;449;p77"/>
          <p:cNvGraphicFramePr/>
          <p:nvPr/>
        </p:nvGraphicFramePr>
        <p:xfrm>
          <a:off x="231625" y="2173400"/>
          <a:ext cx="3000000" cy="3000000"/>
        </p:xfrm>
        <a:graphic>
          <a:graphicData uri="http://schemas.openxmlformats.org/drawingml/2006/table">
            <a:tbl>
              <a:tblPr>
                <a:noFill/>
                <a:tableStyleId>{6044A036-686A-46DA-A085-9FC212EE16DC}</a:tableStyleId>
              </a:tblPr>
              <a:tblGrid>
                <a:gridCol w="2047275"/>
                <a:gridCol w="2061500"/>
              </a:tblGrid>
              <a:tr h="646425">
                <a:tc>
                  <a:txBody>
                    <a:bodyPr/>
                    <a:lstStyle/>
                    <a:p>
                      <a:pPr indent="0" lvl="0" marL="0" rtl="0" algn="l">
                        <a:lnSpc>
                          <a:spcPct val="110000"/>
                        </a:lnSpc>
                        <a:spcBef>
                          <a:spcPts val="0"/>
                        </a:spcBef>
                        <a:spcAft>
                          <a:spcPts val="0"/>
                        </a:spcAft>
                        <a:buNone/>
                      </a:pPr>
                      <a:r>
                        <a:rPr b="1" lang="en" sz="1500">
                          <a:solidFill>
                            <a:schemeClr val="accent2"/>
                          </a:solidFill>
                          <a:latin typeface="Helvetica Neue"/>
                          <a:ea typeface="Helvetica Neue"/>
                          <a:cs typeface="Helvetica Neue"/>
                          <a:sym typeface="Helvetica Neue"/>
                        </a:rPr>
                        <a:t>Safe</a:t>
                      </a:r>
                      <a:endParaRPr b="1" sz="1500">
                        <a:solidFill>
                          <a:schemeClr val="accent2"/>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900">
                          <a:solidFill>
                            <a:schemeClr val="dk1"/>
                          </a:solidFill>
                          <a:latin typeface="Helvetica Neue"/>
                          <a:ea typeface="Helvetica Neue"/>
                          <a:cs typeface="Helvetica Neue"/>
                          <a:sym typeface="Helvetica Neue"/>
                        </a:rPr>
                        <a:t>Cannot melt down. </a:t>
                      </a:r>
                      <a:endParaRPr sz="900">
                        <a:solidFill>
                          <a:schemeClr val="dk1"/>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900">
                          <a:solidFill>
                            <a:schemeClr val="dk1"/>
                          </a:solidFill>
                          <a:latin typeface="Helvetica Neue"/>
                          <a:ea typeface="Helvetica Neue"/>
                          <a:cs typeface="Helvetica Neue"/>
                          <a:sym typeface="Helvetica Neue"/>
                        </a:rPr>
                        <a:t>No long-lived radioactive waste.</a:t>
                      </a:r>
                      <a:endParaRPr sz="900">
                        <a:solidFill>
                          <a:schemeClr val="dk1"/>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646425">
                <a:tc>
                  <a:txBody>
                    <a:bodyPr/>
                    <a:lstStyle/>
                    <a:p>
                      <a:pPr indent="0" lvl="0" marL="0" rtl="0" algn="l">
                        <a:lnSpc>
                          <a:spcPct val="110000"/>
                        </a:lnSpc>
                        <a:spcBef>
                          <a:spcPts val="0"/>
                        </a:spcBef>
                        <a:spcAft>
                          <a:spcPts val="0"/>
                        </a:spcAft>
                        <a:buNone/>
                      </a:pPr>
                      <a:r>
                        <a:rPr b="1" lang="en" sz="1500">
                          <a:solidFill>
                            <a:schemeClr val="accent2"/>
                          </a:solidFill>
                          <a:latin typeface="Helvetica Neue"/>
                          <a:ea typeface="Helvetica Neue"/>
                          <a:cs typeface="Helvetica Neue"/>
                          <a:sym typeface="Helvetica Neue"/>
                        </a:rPr>
                        <a:t>Clean</a:t>
                      </a:r>
                      <a:endParaRPr b="1" sz="1500">
                        <a:solidFill>
                          <a:schemeClr val="accent2"/>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900">
                          <a:solidFill>
                            <a:schemeClr val="dk1"/>
                          </a:solidFill>
                          <a:latin typeface="Helvetica Neue"/>
                          <a:ea typeface="Helvetica Neue"/>
                          <a:cs typeface="Helvetica Neue"/>
                          <a:sym typeface="Helvetica Neue"/>
                        </a:rPr>
                        <a:t>No carbon emissions. </a:t>
                      </a:r>
                      <a:br>
                        <a:rPr lang="en" sz="900">
                          <a:solidFill>
                            <a:schemeClr val="dk1"/>
                          </a:solidFill>
                          <a:latin typeface="Helvetica Neue"/>
                          <a:ea typeface="Helvetica Neue"/>
                          <a:cs typeface="Helvetica Neue"/>
                          <a:sym typeface="Helvetica Neue"/>
                        </a:rPr>
                      </a:br>
                      <a:r>
                        <a:rPr lang="en" sz="900">
                          <a:solidFill>
                            <a:schemeClr val="dk1"/>
                          </a:solidFill>
                          <a:latin typeface="Helvetica Neue"/>
                          <a:ea typeface="Helvetica Neue"/>
                          <a:cs typeface="Helvetica Neue"/>
                          <a:sym typeface="Helvetica Neue"/>
                        </a:rPr>
                        <a:t>Small footprint. Resource-light.</a:t>
                      </a:r>
                      <a:endParaRPr sz="900">
                        <a:solidFill>
                          <a:schemeClr val="dk1"/>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646425">
                <a:tc>
                  <a:txBody>
                    <a:bodyPr/>
                    <a:lstStyle/>
                    <a:p>
                      <a:pPr indent="0" lvl="0" marL="0" rtl="0" algn="l">
                        <a:lnSpc>
                          <a:spcPct val="110000"/>
                        </a:lnSpc>
                        <a:spcBef>
                          <a:spcPts val="0"/>
                        </a:spcBef>
                        <a:spcAft>
                          <a:spcPts val="0"/>
                        </a:spcAft>
                        <a:buNone/>
                      </a:pPr>
                      <a:r>
                        <a:rPr b="1" lang="en" sz="1500">
                          <a:solidFill>
                            <a:schemeClr val="accent2"/>
                          </a:solidFill>
                          <a:latin typeface="Helvetica Neue"/>
                          <a:ea typeface="Helvetica Neue"/>
                          <a:cs typeface="Helvetica Neue"/>
                          <a:sym typeface="Helvetica Neue"/>
                        </a:rPr>
                        <a:t>On-demand</a:t>
                      </a:r>
                      <a:endParaRPr b="1" sz="1500">
                        <a:solidFill>
                          <a:schemeClr val="accent2"/>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900">
                          <a:solidFill>
                            <a:schemeClr val="dk1"/>
                          </a:solidFill>
                          <a:latin typeface="Helvetica Neue"/>
                          <a:ea typeface="Helvetica Neue"/>
                          <a:cs typeface="Helvetica Neue"/>
                          <a:sym typeface="Helvetica Neue"/>
                        </a:rPr>
                        <a:t>Provides dispatchable firm power. </a:t>
                      </a:r>
                      <a:endParaRPr sz="900">
                        <a:solidFill>
                          <a:schemeClr val="dk1"/>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646425">
                <a:tc>
                  <a:txBody>
                    <a:bodyPr/>
                    <a:lstStyle/>
                    <a:p>
                      <a:pPr indent="0" lvl="0" marL="0" rtl="0" algn="l">
                        <a:lnSpc>
                          <a:spcPct val="110000"/>
                        </a:lnSpc>
                        <a:spcBef>
                          <a:spcPts val="0"/>
                        </a:spcBef>
                        <a:spcAft>
                          <a:spcPts val="0"/>
                        </a:spcAft>
                        <a:buNone/>
                      </a:pPr>
                      <a:r>
                        <a:rPr b="1" lang="en" sz="1500">
                          <a:solidFill>
                            <a:schemeClr val="accent2"/>
                          </a:solidFill>
                          <a:latin typeface="Helvetica Neue"/>
                          <a:ea typeface="Helvetica Neue"/>
                          <a:cs typeface="Helvetica Neue"/>
                          <a:sym typeface="Helvetica Neue"/>
                        </a:rPr>
                        <a:t>Nearly free fuel</a:t>
                      </a:r>
                      <a:endParaRPr b="1" sz="1500">
                        <a:solidFill>
                          <a:schemeClr val="accent2"/>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alpha val="0"/>
                        </a:schemeClr>
                      </a:solidFill>
                      <a:prstDash val="solid"/>
                      <a:round/>
                      <a:headEnd len="sm" w="sm" type="none"/>
                      <a:tailEnd len="sm" w="sm" type="none"/>
                    </a:lnB>
                  </a:tcPr>
                </a:tc>
                <a:tc>
                  <a:txBody>
                    <a:bodyPr/>
                    <a:lstStyle/>
                    <a:p>
                      <a:pPr indent="0" lvl="0" marL="0" rtl="0" algn="l">
                        <a:lnSpc>
                          <a:spcPct val="110000"/>
                        </a:lnSpc>
                        <a:spcBef>
                          <a:spcPts val="0"/>
                        </a:spcBef>
                        <a:spcAft>
                          <a:spcPts val="0"/>
                        </a:spcAft>
                        <a:buNone/>
                      </a:pPr>
                      <a:r>
                        <a:rPr lang="en" sz="900">
                          <a:solidFill>
                            <a:schemeClr val="dk1"/>
                          </a:solidFill>
                          <a:latin typeface="Helvetica Neue"/>
                          <a:ea typeface="Helvetica Neue"/>
                          <a:cs typeface="Helvetica Neue"/>
                          <a:sym typeface="Helvetica Neue"/>
                        </a:rPr>
                        <a:t>Fuel is widely available, with energy </a:t>
                      </a:r>
                      <a:br>
                        <a:rPr lang="en" sz="900">
                          <a:solidFill>
                            <a:schemeClr val="dk1"/>
                          </a:solidFill>
                          <a:latin typeface="Helvetica Neue"/>
                          <a:ea typeface="Helvetica Neue"/>
                          <a:cs typeface="Helvetica Neue"/>
                          <a:sym typeface="Helvetica Neue"/>
                        </a:rPr>
                      </a:br>
                      <a:r>
                        <a:rPr lang="en" sz="900">
                          <a:solidFill>
                            <a:schemeClr val="dk1"/>
                          </a:solidFill>
                          <a:latin typeface="Helvetica Neue"/>
                          <a:ea typeface="Helvetica Neue"/>
                          <a:cs typeface="Helvetica Neue"/>
                          <a:sym typeface="Helvetica Neue"/>
                        </a:rPr>
                        <a:t>density millions of times higher than chemical fuels.</a:t>
                      </a:r>
                      <a:endParaRPr sz="900">
                        <a:solidFill>
                          <a:schemeClr val="dk1"/>
                        </a:solidFill>
                        <a:latin typeface="Helvetica Neue"/>
                        <a:ea typeface="Helvetica Neue"/>
                        <a:cs typeface="Helvetica Neue"/>
                        <a:sym typeface="Helvetica Neue"/>
                      </a:endParaRPr>
                    </a:p>
                  </a:txBody>
                  <a:tcPr marT="45725" marB="0" marR="1371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alpha val="0"/>
                        </a:schemeClr>
                      </a:solidFill>
                      <a:prstDash val="solid"/>
                      <a:round/>
                      <a:headEnd len="sm" w="sm" type="none"/>
                      <a:tailEnd len="sm" w="sm" type="none"/>
                    </a:lnB>
                  </a:tcPr>
                </a:tc>
              </a:tr>
            </a:tbl>
          </a:graphicData>
        </a:graphic>
      </p:graphicFrame>
      <p:sp>
        <p:nvSpPr>
          <p:cNvPr id="450" name="Google Shape;450;p77"/>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8"/>
          <p:cNvSpPr txBox="1"/>
          <p:nvPr>
            <p:ph type="title"/>
          </p:nvPr>
        </p:nvSpPr>
        <p:spPr>
          <a:xfrm>
            <a:off x="228600" y="228600"/>
            <a:ext cx="2895600" cy="692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500"/>
              <a:t>Three breakthroughs in 2022 created a new path to practical inertial fusion energy:</a:t>
            </a:r>
            <a:endParaRPr sz="1500"/>
          </a:p>
        </p:txBody>
      </p:sp>
      <p:sp>
        <p:nvSpPr>
          <p:cNvPr id="457" name="Google Shape;457;p78"/>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pic>
        <p:nvPicPr>
          <p:cNvPr id="458" name="Google Shape;458;p78"/>
          <p:cNvPicPr preferRelativeResize="0"/>
          <p:nvPr/>
        </p:nvPicPr>
        <p:blipFill rotWithShape="1">
          <a:blip r:embed="rId3">
            <a:alphaModFix/>
          </a:blip>
          <a:srcRect b="11078" l="550" r="-550" t="11070"/>
          <a:stretch/>
        </p:blipFill>
        <p:spPr>
          <a:xfrm>
            <a:off x="443038" y="3585787"/>
            <a:ext cx="2006709" cy="1041074"/>
          </a:xfrm>
          <a:prstGeom prst="rect">
            <a:avLst/>
          </a:prstGeom>
          <a:noFill/>
          <a:ln>
            <a:noFill/>
          </a:ln>
        </p:spPr>
      </p:pic>
      <p:pic>
        <p:nvPicPr>
          <p:cNvPr id="459" name="Google Shape;459;p78" title="Z Machien .jpg"/>
          <p:cNvPicPr preferRelativeResize="0"/>
          <p:nvPr/>
        </p:nvPicPr>
        <p:blipFill rotWithShape="1">
          <a:blip r:embed="rId4">
            <a:alphaModFix/>
          </a:blip>
          <a:srcRect b="11323" l="0" r="0" t="11331"/>
          <a:stretch/>
        </p:blipFill>
        <p:spPr>
          <a:xfrm>
            <a:off x="3338635" y="3585787"/>
            <a:ext cx="2006709" cy="1041073"/>
          </a:xfrm>
          <a:prstGeom prst="rect">
            <a:avLst/>
          </a:prstGeom>
          <a:noFill/>
          <a:ln>
            <a:noFill/>
          </a:ln>
        </p:spPr>
      </p:pic>
      <p:pic>
        <p:nvPicPr>
          <p:cNvPr id="460" name="Google Shape;460;p78"/>
          <p:cNvPicPr preferRelativeResize="0"/>
          <p:nvPr/>
        </p:nvPicPr>
        <p:blipFill rotWithShape="1">
          <a:blip r:embed="rId5">
            <a:alphaModFix/>
          </a:blip>
          <a:srcRect b="0" l="0" r="0" t="0"/>
          <a:stretch/>
        </p:blipFill>
        <p:spPr>
          <a:xfrm>
            <a:off x="6234221" y="3585788"/>
            <a:ext cx="1625093" cy="1041076"/>
          </a:xfrm>
          <a:prstGeom prst="rect">
            <a:avLst/>
          </a:prstGeom>
          <a:noFill/>
          <a:ln>
            <a:noFill/>
          </a:ln>
        </p:spPr>
      </p:pic>
      <p:sp>
        <p:nvSpPr>
          <p:cNvPr id="461" name="Google Shape;461;p78"/>
          <p:cNvSpPr txBox="1"/>
          <p:nvPr/>
        </p:nvSpPr>
        <p:spPr>
          <a:xfrm>
            <a:off x="443037" y="1972425"/>
            <a:ext cx="1941300" cy="126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01</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First-ever controlled </a:t>
            </a:r>
            <a:br>
              <a:rPr lang="en" sz="1500">
                <a:solidFill>
                  <a:schemeClr val="accent2"/>
                </a:solidFill>
                <a:latin typeface="Helvetica Neue"/>
                <a:ea typeface="Helvetica Neue"/>
                <a:cs typeface="Helvetica Neue"/>
                <a:sym typeface="Helvetica Neue"/>
              </a:rPr>
            </a:br>
            <a:r>
              <a:rPr lang="en" sz="1500">
                <a:solidFill>
                  <a:schemeClr val="accent2"/>
                </a:solidFill>
                <a:latin typeface="Helvetica Neue"/>
                <a:ea typeface="Helvetica Neue"/>
                <a:cs typeface="Helvetica Neue"/>
                <a:sym typeface="Helvetica Neue"/>
              </a:rPr>
              <a:t>fusion ignition</a:t>
            </a:r>
            <a:endParaRPr sz="700"/>
          </a:p>
        </p:txBody>
      </p:sp>
      <p:cxnSp>
        <p:nvCxnSpPr>
          <p:cNvPr id="462" name="Google Shape;462;p78"/>
          <p:cNvCxnSpPr/>
          <p:nvPr/>
        </p:nvCxnSpPr>
        <p:spPr>
          <a:xfrm>
            <a:off x="228600" y="2120838"/>
            <a:ext cx="0" cy="2508300"/>
          </a:xfrm>
          <a:prstGeom prst="straightConnector1">
            <a:avLst/>
          </a:prstGeom>
          <a:noFill/>
          <a:ln cap="flat" cmpd="sng" w="4775">
            <a:solidFill>
              <a:schemeClr val="accent2"/>
            </a:solidFill>
            <a:prstDash val="solid"/>
            <a:round/>
            <a:headEnd len="med" w="med" type="none"/>
            <a:tailEnd len="med" w="med" type="none"/>
          </a:ln>
        </p:spPr>
      </p:cxnSp>
      <p:cxnSp>
        <p:nvCxnSpPr>
          <p:cNvPr id="463" name="Google Shape;463;p78"/>
          <p:cNvCxnSpPr/>
          <p:nvPr/>
        </p:nvCxnSpPr>
        <p:spPr>
          <a:xfrm>
            <a:off x="3124050" y="2120838"/>
            <a:ext cx="0" cy="2508300"/>
          </a:xfrm>
          <a:prstGeom prst="straightConnector1">
            <a:avLst/>
          </a:prstGeom>
          <a:noFill/>
          <a:ln cap="flat" cmpd="sng" w="4775">
            <a:solidFill>
              <a:schemeClr val="accent2"/>
            </a:solidFill>
            <a:prstDash val="solid"/>
            <a:round/>
            <a:headEnd len="med" w="med" type="none"/>
            <a:tailEnd len="med" w="med" type="none"/>
          </a:ln>
        </p:spPr>
      </p:cxnSp>
      <p:cxnSp>
        <p:nvCxnSpPr>
          <p:cNvPr id="464" name="Google Shape;464;p78"/>
          <p:cNvCxnSpPr/>
          <p:nvPr/>
        </p:nvCxnSpPr>
        <p:spPr>
          <a:xfrm>
            <a:off x="6019950" y="2120838"/>
            <a:ext cx="0" cy="2508300"/>
          </a:xfrm>
          <a:prstGeom prst="straightConnector1">
            <a:avLst/>
          </a:prstGeom>
          <a:noFill/>
          <a:ln cap="flat" cmpd="sng" w="4775">
            <a:solidFill>
              <a:schemeClr val="accent2"/>
            </a:solidFill>
            <a:prstDash val="solid"/>
            <a:round/>
            <a:headEnd len="med" w="med" type="none"/>
            <a:tailEnd len="med" w="med" type="none"/>
          </a:ln>
        </p:spPr>
      </p:cxnSp>
      <p:sp>
        <p:nvSpPr>
          <p:cNvPr id="465" name="Google Shape;465;p78"/>
          <p:cNvSpPr txBox="1"/>
          <p:nvPr/>
        </p:nvSpPr>
        <p:spPr>
          <a:xfrm>
            <a:off x="3338637" y="1972425"/>
            <a:ext cx="2138400" cy="126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02</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Efficient path to ignition using electric pulsers</a:t>
            </a:r>
            <a:endParaRPr sz="700"/>
          </a:p>
        </p:txBody>
      </p:sp>
      <p:sp>
        <p:nvSpPr>
          <p:cNvPr id="466" name="Google Shape;466;p78"/>
          <p:cNvSpPr txBox="1"/>
          <p:nvPr/>
        </p:nvSpPr>
        <p:spPr>
          <a:xfrm>
            <a:off x="6234237" y="1972425"/>
            <a:ext cx="2138400" cy="126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03</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Mass-manufacturable, modular electric pulsers</a:t>
            </a:r>
            <a:endParaRPr sz="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79"/>
          <p:cNvSpPr txBox="1"/>
          <p:nvPr>
            <p:ph type="title"/>
          </p:nvPr>
        </p:nvSpPr>
        <p:spPr>
          <a:xfrm>
            <a:off x="228600" y="228600"/>
            <a:ext cx="6808200" cy="31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Fusion and fission are fundamentally different</a:t>
            </a:r>
            <a:endParaRPr/>
          </a:p>
        </p:txBody>
      </p:sp>
      <p:sp>
        <p:nvSpPr>
          <p:cNvPr id="473" name="Google Shape;473;p79"/>
          <p:cNvSpPr txBox="1"/>
          <p:nvPr/>
        </p:nvSpPr>
        <p:spPr>
          <a:xfrm>
            <a:off x="241441" y="998326"/>
            <a:ext cx="24066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1200"/>
              </a:spcAft>
              <a:buNone/>
            </a:pPr>
            <a:r>
              <a:rPr b="1" lang="en" sz="1500">
                <a:solidFill>
                  <a:schemeClr val="accent2"/>
                </a:solidFill>
                <a:latin typeface="Helvetica Neue"/>
                <a:ea typeface="Helvetica Neue"/>
                <a:cs typeface="Helvetica Neue"/>
                <a:sym typeface="Helvetica Neue"/>
              </a:rPr>
              <a:t>Fission</a:t>
            </a:r>
            <a:r>
              <a:rPr b="1" lang="en" sz="1500">
                <a:solidFill>
                  <a:schemeClr val="accent2"/>
                </a:solidFill>
                <a:latin typeface="Helvetica Neue"/>
                <a:ea typeface="Helvetica Neue"/>
                <a:cs typeface="Helvetica Neue"/>
                <a:sym typeface="Helvetica Neue"/>
              </a:rPr>
              <a:t>  </a:t>
            </a:r>
            <a:endParaRPr b="1" sz="1500">
              <a:solidFill>
                <a:schemeClr val="accent2"/>
              </a:solidFill>
              <a:latin typeface="Helvetica Neue"/>
              <a:ea typeface="Helvetica Neue"/>
              <a:cs typeface="Helvetica Neue"/>
              <a:sym typeface="Helvetica Neue"/>
            </a:endParaRPr>
          </a:p>
        </p:txBody>
      </p:sp>
      <p:grpSp>
        <p:nvGrpSpPr>
          <p:cNvPr id="474" name="Google Shape;474;p79"/>
          <p:cNvGrpSpPr/>
          <p:nvPr/>
        </p:nvGrpSpPr>
        <p:grpSpPr>
          <a:xfrm>
            <a:off x="185947" y="1513391"/>
            <a:ext cx="2656204" cy="1782909"/>
            <a:chOff x="461752" y="3357332"/>
            <a:chExt cx="5312409" cy="3565818"/>
          </a:xfrm>
        </p:grpSpPr>
        <p:sp>
          <p:nvSpPr>
            <p:cNvPr id="475" name="Google Shape;475;p79"/>
            <p:cNvSpPr/>
            <p:nvPr/>
          </p:nvSpPr>
          <p:spPr>
            <a:xfrm>
              <a:off x="1818612" y="4340063"/>
              <a:ext cx="1576200" cy="1576200"/>
            </a:xfrm>
            <a:prstGeom prst="ellipse">
              <a:avLst/>
            </a:prstGeom>
            <a:gradFill>
              <a:gsLst>
                <a:gs pos="0">
                  <a:schemeClr val="accent5"/>
                </a:gs>
                <a:gs pos="74000">
                  <a:srgbClr val="FFFFFF">
                    <a:alpha val="0"/>
                  </a:srgbClr>
                </a:gs>
                <a:gs pos="100000">
                  <a:srgbClr val="FFFFFF">
                    <a:alpha val="0"/>
                  </a:srgbClr>
                </a:gs>
              </a:gsLst>
              <a:path path="circle">
                <a:fillToRect b="50%" l="50%" r="50%" t="50%"/>
              </a:path>
              <a:tileRect/>
            </a:gra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76" name="Google Shape;476;p79"/>
            <p:cNvSpPr/>
            <p:nvPr/>
          </p:nvSpPr>
          <p:spPr>
            <a:xfrm>
              <a:off x="830018" y="4964618"/>
              <a:ext cx="336900" cy="336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77" name="Google Shape;477;p79"/>
            <p:cNvSpPr txBox="1"/>
            <p:nvPr/>
          </p:nvSpPr>
          <p:spPr>
            <a:xfrm>
              <a:off x="461752" y="5395887"/>
              <a:ext cx="10734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lang="en" sz="700">
                  <a:solidFill>
                    <a:schemeClr val="dk1"/>
                  </a:solidFill>
                  <a:latin typeface="Helvetica Neue"/>
                  <a:ea typeface="Helvetica Neue"/>
                  <a:cs typeface="Helvetica Neue"/>
                  <a:sym typeface="Helvetica Neue"/>
                </a:rPr>
                <a:t>Neutron</a:t>
              </a:r>
              <a:endParaRPr sz="700">
                <a:solidFill>
                  <a:schemeClr val="dk1"/>
                </a:solidFill>
                <a:latin typeface="Helvetica Neue"/>
                <a:ea typeface="Helvetica Neue"/>
                <a:cs typeface="Helvetica Neue"/>
                <a:sym typeface="Helvetica Neue"/>
              </a:endParaRPr>
            </a:p>
          </p:txBody>
        </p:sp>
        <p:cxnSp>
          <p:nvCxnSpPr>
            <p:cNvPr id="478" name="Google Shape;478;p79"/>
            <p:cNvCxnSpPr/>
            <p:nvPr/>
          </p:nvCxnSpPr>
          <p:spPr>
            <a:xfrm>
              <a:off x="1324549" y="5133088"/>
              <a:ext cx="630000" cy="0"/>
            </a:xfrm>
            <a:prstGeom prst="straightConnector1">
              <a:avLst/>
            </a:prstGeom>
            <a:noFill/>
            <a:ln cap="flat" cmpd="sng" w="4775">
              <a:solidFill>
                <a:schemeClr val="dk1"/>
              </a:solidFill>
              <a:prstDash val="solid"/>
              <a:round/>
              <a:headEnd len="med" w="med" type="none"/>
              <a:tailEnd len="med" w="med" type="triangle"/>
            </a:ln>
          </p:spPr>
        </p:cxnSp>
        <p:grpSp>
          <p:nvGrpSpPr>
            <p:cNvPr id="479" name="Google Shape;479;p79"/>
            <p:cNvGrpSpPr/>
            <p:nvPr/>
          </p:nvGrpSpPr>
          <p:grpSpPr>
            <a:xfrm>
              <a:off x="2098025" y="4632616"/>
              <a:ext cx="1017622" cy="1001048"/>
              <a:chOff x="7116686" y="2123638"/>
              <a:chExt cx="491985" cy="483972"/>
            </a:xfrm>
          </p:grpSpPr>
          <p:sp>
            <p:nvSpPr>
              <p:cNvPr id="480" name="Google Shape;480;p79"/>
              <p:cNvSpPr/>
              <p:nvPr/>
            </p:nvSpPr>
            <p:spPr>
              <a:xfrm>
                <a:off x="7413191" y="216018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1" name="Google Shape;481;p79"/>
              <p:cNvSpPr/>
              <p:nvPr/>
            </p:nvSpPr>
            <p:spPr>
              <a:xfrm>
                <a:off x="7445771" y="2240958"/>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2" name="Google Shape;482;p79"/>
              <p:cNvSpPr/>
              <p:nvPr/>
            </p:nvSpPr>
            <p:spPr>
              <a:xfrm>
                <a:off x="7439261" y="2351772"/>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3" name="Google Shape;483;p79"/>
              <p:cNvSpPr/>
              <p:nvPr/>
            </p:nvSpPr>
            <p:spPr>
              <a:xfrm>
                <a:off x="7361034" y="2438175"/>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4" name="Google Shape;484;p79"/>
              <p:cNvSpPr/>
              <p:nvPr/>
            </p:nvSpPr>
            <p:spPr>
              <a:xfrm>
                <a:off x="7123204" y="237093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5" name="Google Shape;485;p79"/>
              <p:cNvSpPr/>
              <p:nvPr/>
            </p:nvSpPr>
            <p:spPr>
              <a:xfrm>
                <a:off x="7194871" y="2143212"/>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6" name="Google Shape;486;p79"/>
              <p:cNvSpPr/>
              <p:nvPr/>
            </p:nvSpPr>
            <p:spPr>
              <a:xfrm>
                <a:off x="7116686" y="2240945"/>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7" name="Google Shape;487;p79"/>
              <p:cNvSpPr/>
              <p:nvPr/>
            </p:nvSpPr>
            <p:spPr>
              <a:xfrm>
                <a:off x="7230744" y="2444710"/>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8" name="Google Shape;488;p79"/>
              <p:cNvSpPr/>
              <p:nvPr/>
            </p:nvSpPr>
            <p:spPr>
              <a:xfrm>
                <a:off x="7194879" y="2338720"/>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89" name="Google Shape;489;p79"/>
              <p:cNvSpPr/>
              <p:nvPr/>
            </p:nvSpPr>
            <p:spPr>
              <a:xfrm>
                <a:off x="7312179" y="2123638"/>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90" name="Google Shape;490;p79"/>
              <p:cNvSpPr/>
              <p:nvPr/>
            </p:nvSpPr>
            <p:spPr>
              <a:xfrm>
                <a:off x="7237246" y="224099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91" name="Google Shape;491;p79"/>
              <p:cNvSpPr/>
              <p:nvPr/>
            </p:nvSpPr>
            <p:spPr>
              <a:xfrm>
                <a:off x="7387111" y="224099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92" name="Google Shape;492;p79"/>
              <p:cNvSpPr/>
              <p:nvPr/>
            </p:nvSpPr>
            <p:spPr>
              <a:xfrm>
                <a:off x="7312179" y="2338720"/>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grpSp>
        <p:cxnSp>
          <p:nvCxnSpPr>
            <p:cNvPr id="493" name="Google Shape;493;p79"/>
            <p:cNvCxnSpPr/>
            <p:nvPr/>
          </p:nvCxnSpPr>
          <p:spPr>
            <a:xfrm>
              <a:off x="3368699" y="5133088"/>
              <a:ext cx="630000" cy="0"/>
            </a:xfrm>
            <a:prstGeom prst="straightConnector1">
              <a:avLst/>
            </a:prstGeom>
            <a:noFill/>
            <a:ln cap="flat" cmpd="sng" w="4775">
              <a:solidFill>
                <a:schemeClr val="dk1"/>
              </a:solidFill>
              <a:prstDash val="solid"/>
              <a:round/>
              <a:headEnd len="med" w="med" type="none"/>
              <a:tailEnd len="med" w="med" type="triangle"/>
            </a:ln>
          </p:spPr>
        </p:cxnSp>
        <p:cxnSp>
          <p:nvCxnSpPr>
            <p:cNvPr id="494" name="Google Shape;494;p79"/>
            <p:cNvCxnSpPr/>
            <p:nvPr/>
          </p:nvCxnSpPr>
          <p:spPr>
            <a:xfrm>
              <a:off x="3327194" y="5495952"/>
              <a:ext cx="581400" cy="230400"/>
            </a:xfrm>
            <a:prstGeom prst="straightConnector1">
              <a:avLst/>
            </a:prstGeom>
            <a:noFill/>
            <a:ln cap="flat" cmpd="sng" w="4775">
              <a:solidFill>
                <a:schemeClr val="dk1"/>
              </a:solidFill>
              <a:prstDash val="solid"/>
              <a:round/>
              <a:headEnd len="med" w="med" type="none"/>
              <a:tailEnd len="med" w="med" type="triangle"/>
            </a:ln>
          </p:spPr>
        </p:cxnSp>
        <p:sp>
          <p:nvSpPr>
            <p:cNvPr id="495" name="Google Shape;495;p79"/>
            <p:cNvSpPr txBox="1"/>
            <p:nvPr/>
          </p:nvSpPr>
          <p:spPr>
            <a:xfrm>
              <a:off x="2069912" y="6040962"/>
              <a:ext cx="1073400" cy="431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lang="en" sz="700">
                  <a:solidFill>
                    <a:schemeClr val="dk1"/>
                  </a:solidFill>
                  <a:latin typeface="Helvetica Neue"/>
                  <a:ea typeface="Helvetica Neue"/>
                  <a:cs typeface="Helvetica Neue"/>
                  <a:sym typeface="Helvetica Neue"/>
                </a:rPr>
                <a:t>Uranium or Plutonium</a:t>
              </a:r>
              <a:endParaRPr sz="700">
                <a:solidFill>
                  <a:schemeClr val="dk1"/>
                </a:solidFill>
                <a:latin typeface="Helvetica Neue"/>
                <a:ea typeface="Helvetica Neue"/>
                <a:cs typeface="Helvetica Neue"/>
                <a:sym typeface="Helvetica Neue"/>
              </a:endParaRPr>
            </a:p>
          </p:txBody>
        </p:sp>
        <p:cxnSp>
          <p:nvCxnSpPr>
            <p:cNvPr id="496" name="Google Shape;496;p79"/>
            <p:cNvCxnSpPr/>
            <p:nvPr/>
          </p:nvCxnSpPr>
          <p:spPr>
            <a:xfrm>
              <a:off x="3226164" y="5824354"/>
              <a:ext cx="416400" cy="416400"/>
            </a:xfrm>
            <a:prstGeom prst="straightConnector1">
              <a:avLst/>
            </a:prstGeom>
            <a:noFill/>
            <a:ln cap="flat" cmpd="sng" w="4775">
              <a:solidFill>
                <a:schemeClr val="dk1"/>
              </a:solidFill>
              <a:prstDash val="solid"/>
              <a:round/>
              <a:headEnd len="med" w="med" type="none"/>
              <a:tailEnd len="med" w="med" type="triangle"/>
            </a:ln>
          </p:spPr>
        </p:cxnSp>
        <p:sp>
          <p:nvSpPr>
            <p:cNvPr id="497" name="Google Shape;497;p79"/>
            <p:cNvSpPr/>
            <p:nvPr/>
          </p:nvSpPr>
          <p:spPr>
            <a:xfrm>
              <a:off x="3669789" y="3644453"/>
              <a:ext cx="336900" cy="336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498" name="Google Shape;498;p79"/>
            <p:cNvSpPr txBox="1"/>
            <p:nvPr/>
          </p:nvSpPr>
          <p:spPr>
            <a:xfrm>
              <a:off x="3301528" y="3357332"/>
              <a:ext cx="10734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lang="en" sz="700">
                  <a:solidFill>
                    <a:schemeClr val="dk1"/>
                  </a:solidFill>
                  <a:latin typeface="Helvetica Neue"/>
                  <a:ea typeface="Helvetica Neue"/>
                  <a:cs typeface="Helvetica Neue"/>
                  <a:sym typeface="Helvetica Neue"/>
                </a:rPr>
                <a:t>Neutron</a:t>
              </a:r>
              <a:endParaRPr sz="700">
                <a:solidFill>
                  <a:schemeClr val="dk1"/>
                </a:solidFill>
                <a:latin typeface="Helvetica Neue"/>
                <a:ea typeface="Helvetica Neue"/>
                <a:cs typeface="Helvetica Neue"/>
                <a:sym typeface="Helvetica Neue"/>
              </a:endParaRPr>
            </a:p>
          </p:txBody>
        </p:sp>
        <p:grpSp>
          <p:nvGrpSpPr>
            <p:cNvPr id="499" name="Google Shape;499;p79"/>
            <p:cNvGrpSpPr/>
            <p:nvPr/>
          </p:nvGrpSpPr>
          <p:grpSpPr>
            <a:xfrm>
              <a:off x="4008100" y="3934538"/>
              <a:ext cx="869328" cy="808781"/>
              <a:chOff x="8040312" y="1852388"/>
              <a:chExt cx="420290" cy="391017"/>
            </a:xfrm>
          </p:grpSpPr>
          <p:sp>
            <p:nvSpPr>
              <p:cNvPr id="500" name="Google Shape;500;p79"/>
              <p:cNvSpPr/>
              <p:nvPr/>
            </p:nvSpPr>
            <p:spPr>
              <a:xfrm>
                <a:off x="8111979" y="186544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1" name="Google Shape;501;p79"/>
              <p:cNvSpPr/>
              <p:nvPr/>
            </p:nvSpPr>
            <p:spPr>
              <a:xfrm>
                <a:off x="8040312" y="1976213"/>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2" name="Google Shape;502;p79"/>
              <p:cNvSpPr/>
              <p:nvPr/>
            </p:nvSpPr>
            <p:spPr>
              <a:xfrm>
                <a:off x="8111987" y="2080505"/>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3" name="Google Shape;503;p79"/>
              <p:cNvSpPr/>
              <p:nvPr/>
            </p:nvSpPr>
            <p:spPr>
              <a:xfrm>
                <a:off x="8229287" y="1852388"/>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4" name="Google Shape;504;p79"/>
              <p:cNvSpPr/>
              <p:nvPr/>
            </p:nvSpPr>
            <p:spPr>
              <a:xfrm>
                <a:off x="8154354" y="1976262"/>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5" name="Google Shape;505;p79"/>
              <p:cNvSpPr/>
              <p:nvPr/>
            </p:nvSpPr>
            <p:spPr>
              <a:xfrm>
                <a:off x="8297702" y="196974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6" name="Google Shape;506;p79"/>
              <p:cNvSpPr/>
              <p:nvPr/>
            </p:nvSpPr>
            <p:spPr>
              <a:xfrm>
                <a:off x="8229287" y="208050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grpSp>
        <p:sp>
          <p:nvSpPr>
            <p:cNvPr id="507" name="Google Shape;507;p79"/>
            <p:cNvSpPr/>
            <p:nvPr/>
          </p:nvSpPr>
          <p:spPr>
            <a:xfrm>
              <a:off x="4165513" y="4964618"/>
              <a:ext cx="336900" cy="336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08" name="Google Shape;508;p79"/>
            <p:cNvSpPr/>
            <p:nvPr/>
          </p:nvSpPr>
          <p:spPr>
            <a:xfrm>
              <a:off x="3669815" y="6284783"/>
              <a:ext cx="336900" cy="336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grpSp>
          <p:nvGrpSpPr>
            <p:cNvPr id="509" name="Google Shape;509;p79"/>
            <p:cNvGrpSpPr/>
            <p:nvPr/>
          </p:nvGrpSpPr>
          <p:grpSpPr>
            <a:xfrm>
              <a:off x="4008100" y="5488034"/>
              <a:ext cx="869328" cy="808781"/>
              <a:chOff x="8040312" y="1852388"/>
              <a:chExt cx="420290" cy="391017"/>
            </a:xfrm>
          </p:grpSpPr>
          <p:sp>
            <p:nvSpPr>
              <p:cNvPr id="510" name="Google Shape;510;p79"/>
              <p:cNvSpPr/>
              <p:nvPr/>
            </p:nvSpPr>
            <p:spPr>
              <a:xfrm>
                <a:off x="8111979" y="186544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1" name="Google Shape;511;p79"/>
              <p:cNvSpPr/>
              <p:nvPr/>
            </p:nvSpPr>
            <p:spPr>
              <a:xfrm>
                <a:off x="8040312" y="1976213"/>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2" name="Google Shape;512;p79"/>
              <p:cNvSpPr/>
              <p:nvPr/>
            </p:nvSpPr>
            <p:spPr>
              <a:xfrm>
                <a:off x="8111987" y="2080505"/>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3" name="Google Shape;513;p79"/>
              <p:cNvSpPr/>
              <p:nvPr/>
            </p:nvSpPr>
            <p:spPr>
              <a:xfrm>
                <a:off x="8229287" y="1852388"/>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4" name="Google Shape;514;p79"/>
              <p:cNvSpPr/>
              <p:nvPr/>
            </p:nvSpPr>
            <p:spPr>
              <a:xfrm>
                <a:off x="8154354" y="1976262"/>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5" name="Google Shape;515;p79"/>
              <p:cNvSpPr/>
              <p:nvPr/>
            </p:nvSpPr>
            <p:spPr>
              <a:xfrm>
                <a:off x="8297702" y="1969745"/>
                <a:ext cx="162900" cy="162900"/>
              </a:xfrm>
              <a:prstGeom prst="ellipse">
                <a:avLst/>
              </a:prstGeom>
              <a:solidFill>
                <a:schemeClr val="accent2"/>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sp>
            <p:nvSpPr>
              <p:cNvPr id="516" name="Google Shape;516;p79"/>
              <p:cNvSpPr/>
              <p:nvPr/>
            </p:nvSpPr>
            <p:spPr>
              <a:xfrm>
                <a:off x="8229287" y="2080505"/>
                <a:ext cx="162900" cy="162900"/>
              </a:xfrm>
              <a:prstGeom prst="ellipse">
                <a:avLst/>
              </a:prstGeom>
              <a:solidFill>
                <a:schemeClr val="accent3"/>
              </a:solidFill>
              <a:ln>
                <a:noFill/>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00">
                  <a:latin typeface="Helvetica Neue"/>
                  <a:ea typeface="Helvetica Neue"/>
                  <a:cs typeface="Helvetica Neue"/>
                  <a:sym typeface="Helvetica Neue"/>
                </a:endParaRPr>
              </a:p>
            </p:txBody>
          </p:sp>
        </p:grpSp>
        <p:cxnSp>
          <p:nvCxnSpPr>
            <p:cNvPr id="517" name="Google Shape;517;p79"/>
            <p:cNvCxnSpPr/>
            <p:nvPr/>
          </p:nvCxnSpPr>
          <p:spPr>
            <a:xfrm flipH="1" rot="10800000">
              <a:off x="3327194" y="4546571"/>
              <a:ext cx="581400" cy="230400"/>
            </a:xfrm>
            <a:prstGeom prst="straightConnector1">
              <a:avLst/>
            </a:prstGeom>
            <a:noFill/>
            <a:ln cap="flat" cmpd="sng" w="4775">
              <a:solidFill>
                <a:schemeClr val="dk1"/>
              </a:solidFill>
              <a:prstDash val="solid"/>
              <a:round/>
              <a:headEnd len="med" w="med" type="none"/>
              <a:tailEnd len="med" w="med" type="triangle"/>
            </a:ln>
          </p:spPr>
        </p:cxnSp>
        <p:cxnSp>
          <p:nvCxnSpPr>
            <p:cNvPr id="518" name="Google Shape;518;p79"/>
            <p:cNvCxnSpPr/>
            <p:nvPr/>
          </p:nvCxnSpPr>
          <p:spPr>
            <a:xfrm flipH="1" rot="10800000">
              <a:off x="3226164" y="4032168"/>
              <a:ext cx="416400" cy="416400"/>
            </a:xfrm>
            <a:prstGeom prst="straightConnector1">
              <a:avLst/>
            </a:prstGeom>
            <a:noFill/>
            <a:ln cap="flat" cmpd="sng" w="4775">
              <a:solidFill>
                <a:schemeClr val="dk1"/>
              </a:solidFill>
              <a:prstDash val="solid"/>
              <a:round/>
              <a:headEnd len="med" w="med" type="none"/>
              <a:tailEnd len="med" w="med" type="triangle"/>
            </a:ln>
          </p:spPr>
        </p:cxnSp>
        <p:sp>
          <p:nvSpPr>
            <p:cNvPr id="519" name="Google Shape;519;p79"/>
            <p:cNvSpPr txBox="1"/>
            <p:nvPr/>
          </p:nvSpPr>
          <p:spPr>
            <a:xfrm>
              <a:off x="3301528" y="6707750"/>
              <a:ext cx="1073400" cy="215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lang="en" sz="700">
                  <a:solidFill>
                    <a:schemeClr val="dk1"/>
                  </a:solidFill>
                  <a:latin typeface="Helvetica Neue"/>
                  <a:ea typeface="Helvetica Neue"/>
                  <a:cs typeface="Helvetica Neue"/>
                  <a:sym typeface="Helvetica Neue"/>
                </a:rPr>
                <a:t>Neutron</a:t>
              </a:r>
              <a:endParaRPr sz="700">
                <a:solidFill>
                  <a:schemeClr val="dk1"/>
                </a:solidFill>
                <a:latin typeface="Helvetica Neue"/>
                <a:ea typeface="Helvetica Neue"/>
                <a:cs typeface="Helvetica Neue"/>
                <a:sym typeface="Helvetica Neue"/>
              </a:endParaRPr>
            </a:p>
          </p:txBody>
        </p:sp>
        <p:sp>
          <p:nvSpPr>
            <p:cNvPr id="520" name="Google Shape;520;p79"/>
            <p:cNvSpPr txBox="1"/>
            <p:nvPr/>
          </p:nvSpPr>
          <p:spPr>
            <a:xfrm>
              <a:off x="4700760" y="5037529"/>
              <a:ext cx="1073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1200"/>
                </a:spcAft>
                <a:buNone/>
              </a:pPr>
              <a:r>
                <a:rPr lang="en" sz="700">
                  <a:solidFill>
                    <a:schemeClr val="dk1"/>
                  </a:solidFill>
                  <a:latin typeface="Helvetica Neue"/>
                  <a:ea typeface="Helvetica Neue"/>
                  <a:cs typeface="Helvetica Neue"/>
                  <a:sym typeface="Helvetica Neue"/>
                </a:rPr>
                <a:t>Neutron</a:t>
              </a:r>
              <a:endParaRPr sz="700">
                <a:solidFill>
                  <a:schemeClr val="dk1"/>
                </a:solidFill>
                <a:latin typeface="Helvetica Neue"/>
                <a:ea typeface="Helvetica Neue"/>
                <a:cs typeface="Helvetica Neue"/>
                <a:sym typeface="Helvetica Neue"/>
              </a:endParaRPr>
            </a:p>
          </p:txBody>
        </p:sp>
      </p:grpSp>
      <p:sp>
        <p:nvSpPr>
          <p:cNvPr id="521" name="Google Shape;521;p79"/>
          <p:cNvSpPr txBox="1"/>
          <p:nvPr/>
        </p:nvSpPr>
        <p:spPr>
          <a:xfrm>
            <a:off x="3410783" y="998326"/>
            <a:ext cx="2111700" cy="231000"/>
          </a:xfrm>
          <a:prstGeom prst="rect">
            <a:avLst/>
          </a:prstGeom>
          <a:noFill/>
          <a:ln>
            <a:noFill/>
          </a:ln>
        </p:spPr>
        <p:txBody>
          <a:bodyPr anchorCtr="0" anchor="t" bIns="0" lIns="0" spcFirstLastPara="1" rIns="0" wrap="square" tIns="0">
            <a:spAutoFit/>
          </a:bodyPr>
          <a:lstStyle/>
          <a:p>
            <a:pPr indent="0" lvl="0" marL="0" rtl="0" algn="l">
              <a:spcBef>
                <a:spcPts val="0"/>
              </a:spcBef>
              <a:spcAft>
                <a:spcPts val="1200"/>
              </a:spcAft>
              <a:buNone/>
            </a:pPr>
            <a:r>
              <a:rPr b="1" lang="en" sz="1500">
                <a:solidFill>
                  <a:schemeClr val="accent2"/>
                </a:solidFill>
                <a:latin typeface="Helvetica Neue"/>
                <a:ea typeface="Helvetica Neue"/>
                <a:cs typeface="Helvetica Neue"/>
                <a:sym typeface="Helvetica Neue"/>
              </a:rPr>
              <a:t>Fusion</a:t>
            </a:r>
            <a:endParaRPr b="1" sz="1500">
              <a:solidFill>
                <a:schemeClr val="accent2"/>
              </a:solidFill>
              <a:latin typeface="Helvetica Neue"/>
              <a:ea typeface="Helvetica Neue"/>
              <a:cs typeface="Helvetica Neue"/>
              <a:sym typeface="Helvetica Neue"/>
            </a:endParaRPr>
          </a:p>
        </p:txBody>
      </p:sp>
      <p:sp>
        <p:nvSpPr>
          <p:cNvPr id="522" name="Google Shape;522;p79"/>
          <p:cNvSpPr txBox="1"/>
          <p:nvPr/>
        </p:nvSpPr>
        <p:spPr>
          <a:xfrm>
            <a:off x="6313774" y="3019756"/>
            <a:ext cx="2573100" cy="297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 sz="900">
                <a:solidFill>
                  <a:schemeClr val="dk1"/>
                </a:solidFill>
                <a:latin typeface="Helvetica Neue"/>
                <a:ea typeface="Helvetica Neue"/>
                <a:cs typeface="Helvetica Neue"/>
                <a:sym typeface="Helvetica Neue"/>
              </a:rPr>
              <a:t>As a result: Much simpler regulatory environment due to passing of the </a:t>
            </a:r>
            <a:r>
              <a:rPr lang="en" sz="900" u="sng">
                <a:solidFill>
                  <a:schemeClr val="accent2"/>
                </a:solidFill>
                <a:latin typeface="Helvetica Neue"/>
                <a:ea typeface="Helvetica Neue"/>
                <a:cs typeface="Helvetica Neue"/>
                <a:sym typeface="Helvetica Neue"/>
                <a:hlinkClick r:id="rId3">
                  <a:extLst>
                    <a:ext uri="{A12FA001-AC4F-418D-AE19-62706E023703}">
                      <ahyp:hlinkClr val="tx"/>
                    </a:ext>
                  </a:extLst>
                </a:hlinkClick>
              </a:rPr>
              <a:t>ADVANCE Act</a:t>
            </a:r>
            <a:r>
              <a:rPr lang="en" sz="900">
                <a:solidFill>
                  <a:schemeClr val="dk1"/>
                </a:solidFill>
                <a:latin typeface="Helvetica Neue"/>
                <a:ea typeface="Helvetica Neue"/>
                <a:cs typeface="Helvetica Neue"/>
                <a:sym typeface="Helvetica Neue"/>
              </a:rPr>
              <a:t> in 2024.</a:t>
            </a:r>
            <a:endParaRPr sz="900">
              <a:solidFill>
                <a:schemeClr val="dk1"/>
              </a:solidFill>
              <a:latin typeface="Helvetica Neue"/>
              <a:ea typeface="Helvetica Neue"/>
              <a:cs typeface="Helvetica Neue"/>
              <a:sym typeface="Helvetica Neue"/>
            </a:endParaRPr>
          </a:p>
        </p:txBody>
      </p:sp>
      <p:pic>
        <p:nvPicPr>
          <p:cNvPr id="523" name="Google Shape;523;p79"/>
          <p:cNvPicPr preferRelativeResize="0"/>
          <p:nvPr/>
        </p:nvPicPr>
        <p:blipFill rotWithShape="1">
          <a:blip r:embed="rId4">
            <a:alphaModFix/>
          </a:blip>
          <a:srcRect b="2269" l="7002" r="9344" t="24304"/>
          <a:stretch/>
        </p:blipFill>
        <p:spPr>
          <a:xfrm>
            <a:off x="6313774" y="1846091"/>
            <a:ext cx="2601627" cy="1032225"/>
          </a:xfrm>
          <a:prstGeom prst="rect">
            <a:avLst/>
          </a:prstGeom>
          <a:noFill/>
          <a:ln>
            <a:noFill/>
          </a:ln>
        </p:spPr>
      </p:pic>
      <p:sp>
        <p:nvSpPr>
          <p:cNvPr id="524" name="Google Shape;524;p79"/>
          <p:cNvSpPr txBox="1"/>
          <p:nvPr/>
        </p:nvSpPr>
        <p:spPr>
          <a:xfrm>
            <a:off x="6313775" y="1028975"/>
            <a:ext cx="2601600" cy="691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 sz="1500">
                <a:solidFill>
                  <a:schemeClr val="accent2"/>
                </a:solidFill>
                <a:latin typeface="Helvetica Neue"/>
                <a:ea typeface="Helvetica Neue"/>
                <a:cs typeface="Helvetica Neue"/>
                <a:sym typeface="Helvetica Neue"/>
              </a:rPr>
              <a:t>ADVANCE Act </a:t>
            </a:r>
            <a:endParaRPr sz="1500">
              <a:solidFill>
                <a:schemeClr val="accent2"/>
              </a:solidFill>
              <a:latin typeface="Helvetica Neue"/>
              <a:ea typeface="Helvetica Neue"/>
              <a:cs typeface="Helvetica Neue"/>
              <a:sym typeface="Helvetica Neue"/>
            </a:endParaRPr>
          </a:p>
          <a:p>
            <a:pPr indent="0" lvl="0" marL="0" rtl="0" algn="l">
              <a:lnSpc>
                <a:spcPct val="115000"/>
              </a:lnSpc>
              <a:spcBef>
                <a:spcPts val="1000"/>
              </a:spcBef>
              <a:spcAft>
                <a:spcPts val="1000"/>
              </a:spcAft>
              <a:buNone/>
            </a:pPr>
            <a:r>
              <a:rPr lang="en" sz="900">
                <a:solidFill>
                  <a:schemeClr val="accent2"/>
                </a:solidFill>
                <a:latin typeface="Helvetica Neue"/>
                <a:ea typeface="Helvetica Neue"/>
                <a:cs typeface="Helvetica Neue"/>
                <a:sym typeface="Helvetica Neue"/>
              </a:rPr>
              <a:t>(Accelerating Deployment of Versatile, Advanced Nuclear for Clean Energy Act of 2024)</a:t>
            </a:r>
            <a:endParaRPr sz="900">
              <a:solidFill>
                <a:schemeClr val="accent2"/>
              </a:solidFill>
              <a:latin typeface="Helvetica Neue"/>
              <a:ea typeface="Helvetica Neue"/>
              <a:cs typeface="Helvetica Neue"/>
              <a:sym typeface="Helvetica Neue"/>
            </a:endParaRPr>
          </a:p>
        </p:txBody>
      </p:sp>
      <p:grpSp>
        <p:nvGrpSpPr>
          <p:cNvPr id="525" name="Google Shape;525;p79"/>
          <p:cNvGrpSpPr/>
          <p:nvPr/>
        </p:nvGrpSpPr>
        <p:grpSpPr>
          <a:xfrm>
            <a:off x="3374929" y="1513392"/>
            <a:ext cx="2522436" cy="1605082"/>
            <a:chOff x="9581635" y="528627"/>
            <a:chExt cx="8737221" cy="5559688"/>
          </a:xfrm>
        </p:grpSpPr>
        <p:sp>
          <p:nvSpPr>
            <p:cNvPr id="526" name="Google Shape;526;p79"/>
            <p:cNvSpPr/>
            <p:nvPr/>
          </p:nvSpPr>
          <p:spPr>
            <a:xfrm>
              <a:off x="12247672" y="2145200"/>
              <a:ext cx="2428200" cy="2484900"/>
            </a:xfrm>
            <a:prstGeom prst="ellipse">
              <a:avLst/>
            </a:prstGeom>
            <a:gradFill>
              <a:gsLst>
                <a:gs pos="0">
                  <a:schemeClr val="accent2"/>
                </a:gs>
                <a:gs pos="72000">
                  <a:srgbClr val="FFFFFF"/>
                </a:gs>
                <a:gs pos="100000">
                  <a:srgbClr val="FFFFFF"/>
                </a:gs>
              </a:gsLst>
              <a:path path="circle">
                <a:fillToRect b="50%" l="50%" r="50%" t="50%"/>
              </a:path>
              <a:tileRect/>
            </a:gra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nvGrpSpPr>
            <p:cNvPr id="527" name="Google Shape;527;p79"/>
            <p:cNvGrpSpPr/>
            <p:nvPr/>
          </p:nvGrpSpPr>
          <p:grpSpPr>
            <a:xfrm>
              <a:off x="10234888" y="1252879"/>
              <a:ext cx="597468" cy="1100398"/>
              <a:chOff x="3493650" y="1824875"/>
              <a:chExt cx="162900" cy="293213"/>
            </a:xfrm>
          </p:grpSpPr>
          <p:sp>
            <p:nvSpPr>
              <p:cNvPr id="528" name="Google Shape;528;p79"/>
              <p:cNvSpPr/>
              <p:nvPr/>
            </p:nvSpPr>
            <p:spPr>
              <a:xfrm>
                <a:off x="3493650" y="1955188"/>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29" name="Google Shape;529;p79"/>
              <p:cNvSpPr/>
              <p:nvPr/>
            </p:nvSpPr>
            <p:spPr>
              <a:xfrm>
                <a:off x="3493650" y="1824875"/>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grpSp>
          <p:nvGrpSpPr>
            <p:cNvPr id="530" name="Google Shape;530;p79"/>
            <p:cNvGrpSpPr/>
            <p:nvPr/>
          </p:nvGrpSpPr>
          <p:grpSpPr>
            <a:xfrm>
              <a:off x="12562364" y="2682790"/>
              <a:ext cx="1570767" cy="1568786"/>
              <a:chOff x="4204415" y="2097244"/>
              <a:chExt cx="428270" cy="418020"/>
            </a:xfrm>
          </p:grpSpPr>
          <p:grpSp>
            <p:nvGrpSpPr>
              <p:cNvPr id="531" name="Google Shape;531;p79"/>
              <p:cNvGrpSpPr/>
              <p:nvPr/>
            </p:nvGrpSpPr>
            <p:grpSpPr>
              <a:xfrm rot="8100000">
                <a:off x="4278266" y="2208750"/>
                <a:ext cx="181333" cy="283993"/>
                <a:chOff x="3452173" y="1847918"/>
                <a:chExt cx="181334" cy="283996"/>
              </a:xfrm>
            </p:grpSpPr>
            <p:sp>
              <p:nvSpPr>
                <p:cNvPr id="532" name="Google Shape;532;p79"/>
                <p:cNvSpPr/>
                <p:nvPr/>
              </p:nvSpPr>
              <p:spPr>
                <a:xfrm>
                  <a:off x="3452173" y="1969013"/>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33" name="Google Shape;533;p79"/>
                <p:cNvSpPr/>
                <p:nvPr/>
              </p:nvSpPr>
              <p:spPr>
                <a:xfrm>
                  <a:off x="3470607" y="1847918"/>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grpSp>
            <p:nvGrpSpPr>
              <p:cNvPr id="534" name="Google Shape;534;p79"/>
              <p:cNvGrpSpPr/>
              <p:nvPr/>
            </p:nvGrpSpPr>
            <p:grpSpPr>
              <a:xfrm>
                <a:off x="4326438" y="2097244"/>
                <a:ext cx="306248" cy="293213"/>
                <a:chOff x="3500167" y="2526973"/>
                <a:chExt cx="306248" cy="293213"/>
              </a:xfrm>
            </p:grpSpPr>
            <p:sp>
              <p:nvSpPr>
                <p:cNvPr id="535" name="Google Shape;535;p79"/>
                <p:cNvSpPr/>
                <p:nvPr/>
              </p:nvSpPr>
              <p:spPr>
                <a:xfrm>
                  <a:off x="3601170" y="2657285"/>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36" name="Google Shape;536;p79"/>
                <p:cNvSpPr/>
                <p:nvPr/>
              </p:nvSpPr>
              <p:spPr>
                <a:xfrm>
                  <a:off x="3500167" y="2553042"/>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37" name="Google Shape;537;p79"/>
                <p:cNvSpPr/>
                <p:nvPr/>
              </p:nvSpPr>
              <p:spPr>
                <a:xfrm>
                  <a:off x="3643515" y="2526973"/>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grpSp>
        <p:sp>
          <p:nvSpPr>
            <p:cNvPr id="538" name="Google Shape;538;p79"/>
            <p:cNvSpPr/>
            <p:nvPr/>
          </p:nvSpPr>
          <p:spPr>
            <a:xfrm>
              <a:off x="16071638" y="4607380"/>
              <a:ext cx="597600" cy="6114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cxnSp>
          <p:nvCxnSpPr>
            <p:cNvPr id="539" name="Google Shape;539;p79"/>
            <p:cNvCxnSpPr/>
            <p:nvPr/>
          </p:nvCxnSpPr>
          <p:spPr>
            <a:xfrm>
              <a:off x="14925169" y="3400723"/>
              <a:ext cx="1465500" cy="0"/>
            </a:xfrm>
            <a:prstGeom prst="straightConnector1">
              <a:avLst/>
            </a:prstGeom>
            <a:noFill/>
            <a:ln cap="flat" cmpd="sng" w="12875">
              <a:solidFill>
                <a:schemeClr val="accent2"/>
              </a:solidFill>
              <a:prstDash val="solid"/>
              <a:round/>
              <a:headEnd len="med" w="med" type="none"/>
              <a:tailEnd len="med" w="med" type="triangle"/>
            </a:ln>
          </p:spPr>
        </p:cxnSp>
        <p:grpSp>
          <p:nvGrpSpPr>
            <p:cNvPr id="540" name="Google Shape;540;p79"/>
            <p:cNvGrpSpPr/>
            <p:nvPr/>
          </p:nvGrpSpPr>
          <p:grpSpPr>
            <a:xfrm>
              <a:off x="9960059" y="4345982"/>
              <a:ext cx="1123316" cy="1075939"/>
              <a:chOff x="3496909" y="2546525"/>
              <a:chExt cx="306273" cy="286695"/>
            </a:xfrm>
          </p:grpSpPr>
          <p:sp>
            <p:nvSpPr>
              <p:cNvPr id="541" name="Google Shape;541;p79"/>
              <p:cNvSpPr/>
              <p:nvPr/>
            </p:nvSpPr>
            <p:spPr>
              <a:xfrm rot="10800000">
                <a:off x="3640281" y="2670320"/>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42" name="Google Shape;542;p79"/>
              <p:cNvSpPr/>
              <p:nvPr/>
            </p:nvSpPr>
            <p:spPr>
              <a:xfrm rot="10800000">
                <a:off x="3496909" y="2670320"/>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43" name="Google Shape;543;p79"/>
              <p:cNvSpPr/>
              <p:nvPr/>
            </p:nvSpPr>
            <p:spPr>
              <a:xfrm rot="10800000">
                <a:off x="3571841" y="2546525"/>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sp>
          <p:nvSpPr>
            <p:cNvPr id="544" name="Google Shape;544;p79"/>
            <p:cNvSpPr txBox="1"/>
            <p:nvPr/>
          </p:nvSpPr>
          <p:spPr>
            <a:xfrm>
              <a:off x="9581810" y="528687"/>
              <a:ext cx="1903800" cy="37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800"/>
                </a:spcAft>
                <a:buNone/>
              </a:pPr>
              <a:r>
                <a:rPr lang="en" sz="700">
                  <a:solidFill>
                    <a:srgbClr val="000000"/>
                  </a:solidFill>
                  <a:latin typeface="Helvetica Neue"/>
                  <a:ea typeface="Helvetica Neue"/>
                  <a:cs typeface="Helvetica Neue"/>
                  <a:sym typeface="Helvetica Neue"/>
                </a:rPr>
                <a:t>Deuterium</a:t>
              </a:r>
              <a:endParaRPr sz="700">
                <a:solidFill>
                  <a:srgbClr val="000000"/>
                </a:solidFill>
                <a:latin typeface="Helvetica Neue"/>
                <a:ea typeface="Helvetica Neue"/>
                <a:cs typeface="Helvetica Neue"/>
                <a:sym typeface="Helvetica Neue"/>
              </a:endParaRPr>
            </a:p>
          </p:txBody>
        </p:sp>
        <p:grpSp>
          <p:nvGrpSpPr>
            <p:cNvPr id="545" name="Google Shape;545;p79"/>
            <p:cNvGrpSpPr/>
            <p:nvPr/>
          </p:nvGrpSpPr>
          <p:grpSpPr>
            <a:xfrm>
              <a:off x="15844685" y="1130496"/>
              <a:ext cx="1147128" cy="1345153"/>
              <a:chOff x="5130284" y="1745103"/>
              <a:chExt cx="312765" cy="358430"/>
            </a:xfrm>
          </p:grpSpPr>
          <p:sp>
            <p:nvSpPr>
              <p:cNvPr id="546" name="Google Shape;546;p79"/>
              <p:cNvSpPr/>
              <p:nvPr/>
            </p:nvSpPr>
            <p:spPr>
              <a:xfrm>
                <a:off x="5205216" y="1745103"/>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47" name="Google Shape;547;p79"/>
              <p:cNvSpPr/>
              <p:nvPr/>
            </p:nvSpPr>
            <p:spPr>
              <a:xfrm>
                <a:off x="5130284" y="1849425"/>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48" name="Google Shape;548;p79"/>
              <p:cNvSpPr/>
              <p:nvPr/>
            </p:nvSpPr>
            <p:spPr>
              <a:xfrm>
                <a:off x="5280149" y="1849425"/>
                <a:ext cx="162900" cy="162900"/>
              </a:xfrm>
              <a:prstGeom prst="ellipse">
                <a:avLst/>
              </a:prstGeom>
              <a:solidFill>
                <a:schemeClr val="accent2"/>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sp>
            <p:nvSpPr>
              <p:cNvPr id="549" name="Google Shape;549;p79"/>
              <p:cNvSpPr/>
              <p:nvPr/>
            </p:nvSpPr>
            <p:spPr>
              <a:xfrm>
                <a:off x="5205216" y="1940633"/>
                <a:ext cx="162900" cy="162900"/>
              </a:xfrm>
              <a:prstGeom prst="ellipse">
                <a:avLst/>
              </a:prstGeom>
              <a:solidFill>
                <a:schemeClr val="accent3"/>
              </a:solidFill>
              <a:ln>
                <a:noFill/>
              </a:ln>
            </p:spPr>
            <p:txBody>
              <a:bodyPr anchorCtr="0" anchor="ctr" bIns="61700" lIns="61700" spcFirstLastPara="1" rIns="61700" wrap="square" tIns="61700">
                <a:noAutofit/>
              </a:bodyPr>
              <a:lstStyle/>
              <a:p>
                <a:pPr indent="0" lvl="0" marL="0" rtl="0" algn="ctr">
                  <a:spcBef>
                    <a:spcPts val="0"/>
                  </a:spcBef>
                  <a:spcAft>
                    <a:spcPts val="0"/>
                  </a:spcAft>
                  <a:buNone/>
                </a:pPr>
                <a:r>
                  <a:t/>
                </a:r>
                <a:endParaRPr sz="900">
                  <a:latin typeface="Helvetica Neue"/>
                  <a:ea typeface="Helvetica Neue"/>
                  <a:cs typeface="Helvetica Neue"/>
                  <a:sym typeface="Helvetica Neue"/>
                </a:endParaRPr>
              </a:p>
            </p:txBody>
          </p:sp>
        </p:grpSp>
        <p:sp>
          <p:nvSpPr>
            <p:cNvPr id="550" name="Google Shape;550;p79"/>
            <p:cNvSpPr txBox="1"/>
            <p:nvPr/>
          </p:nvSpPr>
          <p:spPr>
            <a:xfrm>
              <a:off x="9581635" y="5692614"/>
              <a:ext cx="1903800" cy="395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800"/>
                </a:spcAft>
                <a:buNone/>
              </a:pPr>
              <a:r>
                <a:rPr lang="en" sz="700">
                  <a:solidFill>
                    <a:srgbClr val="000000"/>
                  </a:solidFill>
                  <a:latin typeface="Helvetica Neue"/>
                  <a:ea typeface="Helvetica Neue"/>
                  <a:cs typeface="Helvetica Neue"/>
                  <a:sym typeface="Helvetica Neue"/>
                </a:rPr>
                <a:t>Tritium</a:t>
              </a:r>
              <a:endParaRPr sz="700">
                <a:solidFill>
                  <a:srgbClr val="000000"/>
                </a:solidFill>
                <a:latin typeface="Helvetica Neue"/>
                <a:ea typeface="Helvetica Neue"/>
                <a:cs typeface="Helvetica Neue"/>
                <a:sym typeface="Helvetica Neue"/>
              </a:endParaRPr>
            </a:p>
          </p:txBody>
        </p:sp>
        <p:sp>
          <p:nvSpPr>
            <p:cNvPr id="551" name="Google Shape;551;p79"/>
            <p:cNvSpPr txBox="1"/>
            <p:nvPr/>
          </p:nvSpPr>
          <p:spPr>
            <a:xfrm>
              <a:off x="15442419" y="5692614"/>
              <a:ext cx="1903800" cy="395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800"/>
                </a:spcAft>
                <a:buNone/>
              </a:pPr>
              <a:r>
                <a:rPr lang="en" sz="700">
                  <a:solidFill>
                    <a:srgbClr val="000000"/>
                  </a:solidFill>
                  <a:latin typeface="Helvetica Neue"/>
                  <a:ea typeface="Helvetica Neue"/>
                  <a:cs typeface="Helvetica Neue"/>
                  <a:sym typeface="Helvetica Neue"/>
                </a:rPr>
                <a:t>Neutron</a:t>
              </a:r>
              <a:endParaRPr sz="700">
                <a:solidFill>
                  <a:srgbClr val="000000"/>
                </a:solidFill>
                <a:latin typeface="Helvetica Neue"/>
                <a:ea typeface="Helvetica Neue"/>
                <a:cs typeface="Helvetica Neue"/>
                <a:sym typeface="Helvetica Neue"/>
              </a:endParaRPr>
            </a:p>
          </p:txBody>
        </p:sp>
        <p:sp>
          <p:nvSpPr>
            <p:cNvPr id="552" name="Google Shape;552;p79"/>
            <p:cNvSpPr txBox="1"/>
            <p:nvPr/>
          </p:nvSpPr>
          <p:spPr>
            <a:xfrm>
              <a:off x="15442419" y="528627"/>
              <a:ext cx="1903800" cy="37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800"/>
                </a:spcAft>
                <a:buNone/>
              </a:pPr>
              <a:r>
                <a:rPr lang="en" sz="700">
                  <a:solidFill>
                    <a:srgbClr val="000000"/>
                  </a:solidFill>
                  <a:latin typeface="Helvetica Neue"/>
                  <a:ea typeface="Helvetica Neue"/>
                  <a:cs typeface="Helvetica Neue"/>
                  <a:sym typeface="Helvetica Neue"/>
                </a:rPr>
                <a:t>Helium</a:t>
              </a:r>
              <a:endParaRPr sz="700">
                <a:solidFill>
                  <a:srgbClr val="000000"/>
                </a:solidFill>
                <a:latin typeface="Helvetica Neue"/>
                <a:ea typeface="Helvetica Neue"/>
                <a:cs typeface="Helvetica Neue"/>
                <a:sym typeface="Helvetica Neue"/>
              </a:endParaRPr>
            </a:p>
          </p:txBody>
        </p:sp>
        <p:sp>
          <p:nvSpPr>
            <p:cNvPr id="553" name="Google Shape;553;p79"/>
            <p:cNvSpPr txBox="1"/>
            <p:nvPr/>
          </p:nvSpPr>
          <p:spPr>
            <a:xfrm>
              <a:off x="16556357" y="3145781"/>
              <a:ext cx="1762500" cy="47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800"/>
                </a:spcAft>
                <a:buNone/>
              </a:pPr>
              <a:r>
                <a:rPr b="1" lang="en" sz="900">
                  <a:solidFill>
                    <a:schemeClr val="accent2"/>
                  </a:solidFill>
                  <a:latin typeface="Helvetica Neue"/>
                  <a:ea typeface="Helvetica Neue"/>
                  <a:cs typeface="Helvetica Neue"/>
                  <a:sym typeface="Helvetica Neue"/>
                </a:rPr>
                <a:t>Energy</a:t>
              </a:r>
              <a:endParaRPr b="1" sz="900">
                <a:solidFill>
                  <a:schemeClr val="accent2"/>
                </a:solidFill>
                <a:latin typeface="Helvetica Neue"/>
                <a:ea typeface="Helvetica Neue"/>
                <a:cs typeface="Helvetica Neue"/>
                <a:sym typeface="Helvetica Neue"/>
              </a:endParaRPr>
            </a:p>
          </p:txBody>
        </p:sp>
        <p:cxnSp>
          <p:nvCxnSpPr>
            <p:cNvPr id="554" name="Google Shape;554;p79"/>
            <p:cNvCxnSpPr/>
            <p:nvPr/>
          </p:nvCxnSpPr>
          <p:spPr>
            <a:xfrm>
              <a:off x="14860274" y="3913362"/>
              <a:ext cx="1030800" cy="417600"/>
            </a:xfrm>
            <a:prstGeom prst="straightConnector1">
              <a:avLst/>
            </a:prstGeom>
            <a:noFill/>
            <a:ln cap="flat" cmpd="sng" w="2750">
              <a:solidFill>
                <a:schemeClr val="dk1"/>
              </a:solidFill>
              <a:prstDash val="solid"/>
              <a:round/>
              <a:headEnd len="med" w="med" type="none"/>
              <a:tailEnd len="med" w="med" type="triangle"/>
            </a:ln>
          </p:spPr>
        </p:cxnSp>
        <p:cxnSp>
          <p:nvCxnSpPr>
            <p:cNvPr id="555" name="Google Shape;555;p79"/>
            <p:cNvCxnSpPr/>
            <p:nvPr/>
          </p:nvCxnSpPr>
          <p:spPr>
            <a:xfrm flipH="1" rot="10800000">
              <a:off x="14860274" y="2477239"/>
              <a:ext cx="1030800" cy="417600"/>
            </a:xfrm>
            <a:prstGeom prst="straightConnector1">
              <a:avLst/>
            </a:prstGeom>
            <a:noFill/>
            <a:ln cap="flat" cmpd="sng" w="2750">
              <a:solidFill>
                <a:schemeClr val="dk1"/>
              </a:solidFill>
              <a:prstDash val="solid"/>
              <a:round/>
              <a:headEnd len="med" w="med" type="none"/>
              <a:tailEnd len="med" w="med" type="triangle"/>
            </a:ln>
          </p:spPr>
        </p:cxnSp>
        <p:cxnSp>
          <p:nvCxnSpPr>
            <p:cNvPr id="556" name="Google Shape;556;p79"/>
            <p:cNvCxnSpPr/>
            <p:nvPr/>
          </p:nvCxnSpPr>
          <p:spPr>
            <a:xfrm flipH="1" rot="10800000">
              <a:off x="11032449" y="3913444"/>
              <a:ext cx="1030800" cy="417600"/>
            </a:xfrm>
            <a:prstGeom prst="straightConnector1">
              <a:avLst/>
            </a:prstGeom>
            <a:noFill/>
            <a:ln cap="flat" cmpd="sng" w="2750">
              <a:solidFill>
                <a:schemeClr val="dk1"/>
              </a:solidFill>
              <a:prstDash val="solid"/>
              <a:round/>
              <a:headEnd len="med" w="med" type="none"/>
              <a:tailEnd len="med" w="med" type="triangle"/>
            </a:ln>
          </p:spPr>
        </p:cxnSp>
        <p:cxnSp>
          <p:nvCxnSpPr>
            <p:cNvPr id="557" name="Google Shape;557;p79"/>
            <p:cNvCxnSpPr/>
            <p:nvPr/>
          </p:nvCxnSpPr>
          <p:spPr>
            <a:xfrm>
              <a:off x="11032449" y="2477156"/>
              <a:ext cx="1030800" cy="417600"/>
            </a:xfrm>
            <a:prstGeom prst="straightConnector1">
              <a:avLst/>
            </a:prstGeom>
            <a:noFill/>
            <a:ln cap="flat" cmpd="sng" w="2750">
              <a:solidFill>
                <a:schemeClr val="dk1"/>
              </a:solidFill>
              <a:prstDash val="solid"/>
              <a:round/>
              <a:headEnd len="med" w="med" type="none"/>
              <a:tailEnd len="med" w="med" type="triangle"/>
            </a:ln>
          </p:spPr>
        </p:cxnSp>
      </p:grpSp>
      <p:grpSp>
        <p:nvGrpSpPr>
          <p:cNvPr id="558" name="Google Shape;558;p79"/>
          <p:cNvGrpSpPr/>
          <p:nvPr/>
        </p:nvGrpSpPr>
        <p:grpSpPr>
          <a:xfrm>
            <a:off x="3053388" y="998326"/>
            <a:ext cx="3037225" cy="3538950"/>
            <a:chOff x="6065327" y="1996653"/>
            <a:chExt cx="6074450" cy="7077900"/>
          </a:xfrm>
        </p:grpSpPr>
        <p:cxnSp>
          <p:nvCxnSpPr>
            <p:cNvPr id="559" name="Google Shape;559;p79"/>
            <p:cNvCxnSpPr/>
            <p:nvPr/>
          </p:nvCxnSpPr>
          <p:spPr>
            <a:xfrm>
              <a:off x="6065327" y="1996653"/>
              <a:ext cx="0" cy="7077900"/>
            </a:xfrm>
            <a:prstGeom prst="straightConnector1">
              <a:avLst/>
            </a:prstGeom>
            <a:noFill/>
            <a:ln cap="flat" cmpd="sng" w="4775">
              <a:solidFill>
                <a:schemeClr val="accent2"/>
              </a:solidFill>
              <a:prstDash val="solid"/>
              <a:round/>
              <a:headEnd len="med" w="med" type="none"/>
              <a:tailEnd len="med" w="med" type="none"/>
            </a:ln>
          </p:spPr>
        </p:cxnSp>
        <p:cxnSp>
          <p:nvCxnSpPr>
            <p:cNvPr id="560" name="Google Shape;560;p79"/>
            <p:cNvCxnSpPr/>
            <p:nvPr/>
          </p:nvCxnSpPr>
          <p:spPr>
            <a:xfrm>
              <a:off x="12139777" y="1996653"/>
              <a:ext cx="0" cy="7077900"/>
            </a:xfrm>
            <a:prstGeom prst="straightConnector1">
              <a:avLst/>
            </a:prstGeom>
            <a:noFill/>
            <a:ln cap="flat" cmpd="sng" w="4775">
              <a:solidFill>
                <a:schemeClr val="accent2"/>
              </a:solidFill>
              <a:prstDash val="solid"/>
              <a:round/>
              <a:headEnd len="med" w="med" type="none"/>
              <a:tailEnd len="med" w="med" type="none"/>
            </a:ln>
          </p:spPr>
        </p:cxnSp>
      </p:grpSp>
      <p:graphicFrame>
        <p:nvGraphicFramePr>
          <p:cNvPr id="561" name="Google Shape;561;p79"/>
          <p:cNvGraphicFramePr/>
          <p:nvPr/>
        </p:nvGraphicFramePr>
        <p:xfrm>
          <a:off x="3374925" y="3605419"/>
          <a:ext cx="3000000" cy="3000000"/>
        </p:xfrm>
        <a:graphic>
          <a:graphicData uri="http://schemas.openxmlformats.org/drawingml/2006/table">
            <a:tbl>
              <a:tblPr>
                <a:noFill/>
                <a:tableStyleId>{6044A036-686A-46DA-A085-9FC212EE16DC}</a:tableStyleId>
              </a:tblPr>
              <a:tblGrid>
                <a:gridCol w="2406600"/>
              </a:tblGrid>
              <a:tr h="299550">
                <a:tc>
                  <a:txBody>
                    <a:bodyPr/>
                    <a:lstStyle/>
                    <a:p>
                      <a:pPr indent="0" lvl="0" marL="0" rtl="0" algn="l">
                        <a:lnSpc>
                          <a:spcPct val="110000"/>
                        </a:lnSpc>
                        <a:spcBef>
                          <a:spcPts val="0"/>
                        </a:spcBef>
                        <a:spcAft>
                          <a:spcPts val="500"/>
                        </a:spcAft>
                        <a:buNone/>
                      </a:pPr>
                      <a:r>
                        <a:rPr lang="en" sz="800">
                          <a:solidFill>
                            <a:schemeClr val="dk1"/>
                          </a:solidFill>
                          <a:latin typeface="Helvetica Neue"/>
                          <a:ea typeface="Helvetica Neue"/>
                          <a:cs typeface="Helvetica Neue"/>
                          <a:sym typeface="Helvetica Neue"/>
                        </a:rPr>
                        <a:t>No risk of meltdown.</a:t>
                      </a:r>
                      <a:endParaRPr sz="800">
                        <a:solidFill>
                          <a:srgbClr val="0C121B"/>
                        </a:solidFill>
                        <a:latin typeface="Helvetica Neue"/>
                        <a:ea typeface="Helvetica Neue"/>
                        <a:cs typeface="Helvetica Neue"/>
                        <a:sym typeface="Helvetica Neue"/>
                      </a:endParaRPr>
                    </a:p>
                  </a:txBody>
                  <a:tcPr marT="68575" marB="68575" marR="68575"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299550">
                <a:tc>
                  <a:txBody>
                    <a:bodyPr/>
                    <a:lstStyle/>
                    <a:p>
                      <a:pPr indent="0" lvl="0" marL="0" rtl="0" algn="l">
                        <a:lnSpc>
                          <a:spcPct val="110000"/>
                        </a:lnSpc>
                        <a:spcBef>
                          <a:spcPts val="0"/>
                        </a:spcBef>
                        <a:spcAft>
                          <a:spcPts val="500"/>
                        </a:spcAft>
                        <a:buNone/>
                      </a:pPr>
                      <a:r>
                        <a:rPr lang="en" sz="800">
                          <a:solidFill>
                            <a:schemeClr val="dk1"/>
                          </a:solidFill>
                          <a:latin typeface="Helvetica Neue"/>
                          <a:ea typeface="Helvetica Neue"/>
                          <a:cs typeface="Helvetica Neue"/>
                          <a:sym typeface="Helvetica Neue"/>
                        </a:rPr>
                        <a:t>No long-lived waste.</a:t>
                      </a:r>
                      <a:endParaRPr sz="800">
                        <a:solidFill>
                          <a:srgbClr val="0C121B"/>
                        </a:solidFill>
                        <a:latin typeface="Helvetica Neue"/>
                        <a:ea typeface="Helvetica Neue"/>
                        <a:cs typeface="Helvetica Neue"/>
                        <a:sym typeface="Helvetica Neue"/>
                      </a:endParaRPr>
                    </a:p>
                  </a:txBody>
                  <a:tcPr marT="68575" marB="68575" marR="68575"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299550">
                <a:tc>
                  <a:txBody>
                    <a:bodyPr/>
                    <a:lstStyle/>
                    <a:p>
                      <a:pPr indent="0" lvl="0" marL="0" rtl="0" algn="l">
                        <a:lnSpc>
                          <a:spcPct val="110000"/>
                        </a:lnSpc>
                        <a:spcBef>
                          <a:spcPts val="0"/>
                        </a:spcBef>
                        <a:spcAft>
                          <a:spcPts val="500"/>
                        </a:spcAft>
                        <a:buNone/>
                      </a:pPr>
                      <a:r>
                        <a:rPr lang="en" sz="800">
                          <a:solidFill>
                            <a:schemeClr val="dk1"/>
                          </a:solidFill>
                          <a:latin typeface="Helvetica Neue"/>
                          <a:ea typeface="Helvetica Neue"/>
                          <a:cs typeface="Helvetica Neue"/>
                          <a:sym typeface="Helvetica Neue"/>
                        </a:rPr>
                        <a:t>Does NOT use uranium or plutonium.</a:t>
                      </a:r>
                      <a:endParaRPr sz="800">
                        <a:solidFill>
                          <a:srgbClr val="0C121B"/>
                        </a:solidFill>
                        <a:latin typeface="Helvetica Neue"/>
                        <a:ea typeface="Helvetica Neue"/>
                        <a:cs typeface="Helvetica Neue"/>
                        <a:sym typeface="Helvetica Neue"/>
                      </a:endParaRPr>
                    </a:p>
                  </a:txBody>
                  <a:tcPr marT="68575" marB="68575" marR="68575"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80"/>
          <p:cNvSpPr txBox="1"/>
          <p:nvPr>
            <p:ph type="title"/>
          </p:nvPr>
        </p:nvSpPr>
        <p:spPr>
          <a:xfrm>
            <a:off x="228600" y="228600"/>
            <a:ext cx="3662400" cy="1543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Fusion power provides abundant energy with limited environmental impact</a:t>
            </a:r>
            <a:endParaRPr/>
          </a:p>
          <a:p>
            <a:pPr indent="0" lvl="0" marL="0" rtl="0" algn="l">
              <a:spcBef>
                <a:spcPts val="0"/>
              </a:spcBef>
              <a:spcAft>
                <a:spcPts val="0"/>
              </a:spcAft>
              <a:buNone/>
            </a:pPr>
            <a:r>
              <a:t/>
            </a:r>
            <a:endParaRPr sz="2200"/>
          </a:p>
        </p:txBody>
      </p:sp>
      <p:graphicFrame>
        <p:nvGraphicFramePr>
          <p:cNvPr id="568" name="Google Shape;568;p80"/>
          <p:cNvGraphicFramePr/>
          <p:nvPr/>
        </p:nvGraphicFramePr>
        <p:xfrm>
          <a:off x="3891000" y="233715"/>
          <a:ext cx="3000000" cy="3000000"/>
        </p:xfrm>
        <a:graphic>
          <a:graphicData uri="http://schemas.openxmlformats.org/drawingml/2006/table">
            <a:tbl>
              <a:tblPr>
                <a:noFill/>
                <a:tableStyleId>{6044A036-686A-46DA-A085-9FC212EE16DC}</a:tableStyleId>
              </a:tblPr>
              <a:tblGrid>
                <a:gridCol w="1720050"/>
                <a:gridCol w="3304375"/>
              </a:tblGrid>
              <a:tr h="300600">
                <a:tc>
                  <a:txBody>
                    <a:bodyPr/>
                    <a:lstStyle/>
                    <a:p>
                      <a:pPr indent="0" lvl="0" marL="0" rtl="0" algn="l">
                        <a:lnSpc>
                          <a:spcPct val="100000"/>
                        </a:lnSpc>
                        <a:spcBef>
                          <a:spcPts val="0"/>
                        </a:spcBef>
                        <a:spcAft>
                          <a:spcPts val="0"/>
                        </a:spcAft>
                        <a:buNone/>
                      </a:pPr>
                      <a:r>
                        <a:rPr b="1" lang="en" sz="1500">
                          <a:solidFill>
                            <a:srgbClr val="0E6AFF"/>
                          </a:solidFill>
                          <a:latin typeface="Helvetica Neue"/>
                          <a:ea typeface="Helvetica Neue"/>
                          <a:cs typeface="Helvetica Neue"/>
                          <a:sym typeface="Helvetica Neue"/>
                        </a:rPr>
                        <a:t>Limited w</a:t>
                      </a:r>
                      <a:r>
                        <a:rPr b="1" lang="en" sz="1500">
                          <a:solidFill>
                            <a:srgbClr val="0E6AFF"/>
                          </a:solidFill>
                          <a:latin typeface="Helvetica Neue"/>
                          <a:ea typeface="Helvetica Neue"/>
                          <a:cs typeface="Helvetica Neue"/>
                          <a:sym typeface="Helvetica Neue"/>
                        </a:rPr>
                        <a:t>ater use</a:t>
                      </a:r>
                      <a:endParaRPr b="1" sz="1500">
                        <a:solidFill>
                          <a:srgbClr val="0E6AFF"/>
                        </a:solidFill>
                        <a:latin typeface="Helvetica Neue"/>
                        <a:ea typeface="Helvetica Neue"/>
                        <a:cs typeface="Helvetica Neue"/>
                        <a:sym typeface="Helvetica Neue"/>
                      </a:endParaRPr>
                    </a:p>
                  </a:txBody>
                  <a:tcPr marT="91450" marB="228600" marR="228600" marL="0">
                    <a:lnL cap="flat" cmpd="sng" w="4775">
                      <a:solidFill>
                        <a:srgbClr val="9E9E9E">
                          <a:alpha val="0"/>
                        </a:srgbClr>
                      </a:solidFill>
                      <a:prstDash val="solid"/>
                      <a:round/>
                      <a:headEnd len="sm" w="sm" type="none"/>
                      <a:tailEnd len="sm" w="sm" type="none"/>
                    </a:lnL>
                    <a:lnR cap="flat" cmpd="sng" w="9525">
                      <a:solidFill>
                        <a:srgbClr val="EDEDEB">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c>
                  <a:txBody>
                    <a:bodyPr/>
                    <a:lstStyle/>
                    <a:p>
                      <a:pPr indent="-203200" lvl="0" marL="228600" rtl="0" algn="l">
                        <a:lnSpc>
                          <a:spcPct val="115000"/>
                        </a:lnSpc>
                        <a:spcBef>
                          <a:spcPts val="0"/>
                        </a:spcBef>
                        <a:spcAft>
                          <a:spcPts val="500"/>
                        </a:spcAft>
                        <a:buClr>
                          <a:schemeClr val="dk1"/>
                        </a:buClr>
                        <a:buSzPts val="1400"/>
                        <a:buFont typeface="Helvetica Neue"/>
                        <a:buChar char="●"/>
                      </a:pPr>
                      <a:r>
                        <a:rPr lang="en" sz="1100">
                          <a:solidFill>
                            <a:schemeClr val="dk1"/>
                          </a:solidFill>
                          <a:latin typeface="Helvetica Neue"/>
                          <a:ea typeface="Helvetica Neue"/>
                          <a:cs typeface="Helvetica Neue"/>
                          <a:sym typeface="Helvetica Neue"/>
                        </a:rPr>
                        <a:t>Fusion power is not water intensive. Our research and manufacturing campus will use the same amount of water as a white collar office facility of a similar size, and future power plants will operate in a closed loop system that uses dry cooling.</a:t>
                      </a:r>
                      <a:endParaRPr sz="1400">
                        <a:solidFill>
                          <a:schemeClr val="dk1"/>
                        </a:solidFill>
                        <a:latin typeface="Helvetica Neue"/>
                        <a:ea typeface="Helvetica Neue"/>
                        <a:cs typeface="Helvetica Neue"/>
                        <a:sym typeface="Helvetica Neue"/>
                      </a:endParaRPr>
                    </a:p>
                  </a:txBody>
                  <a:tcPr marT="91450" marB="228600" marR="228600" marL="0">
                    <a:lnL cap="flat" cmpd="sng" w="9525">
                      <a:solidFill>
                        <a:srgbClr val="EDEDEB">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315175">
                <a:tc>
                  <a:txBody>
                    <a:bodyPr/>
                    <a:lstStyle/>
                    <a:p>
                      <a:pPr indent="0" lvl="0" marL="0" rtl="0" algn="l">
                        <a:lnSpc>
                          <a:spcPct val="100000"/>
                        </a:lnSpc>
                        <a:spcBef>
                          <a:spcPts val="0"/>
                        </a:spcBef>
                        <a:spcAft>
                          <a:spcPts val="0"/>
                        </a:spcAft>
                        <a:buNone/>
                      </a:pPr>
                      <a:r>
                        <a:rPr b="1" lang="en" sz="1500">
                          <a:solidFill>
                            <a:srgbClr val="0E6AFF"/>
                          </a:solidFill>
                          <a:latin typeface="Helvetica Neue"/>
                          <a:ea typeface="Helvetica Neue"/>
                          <a:cs typeface="Helvetica Neue"/>
                          <a:sym typeface="Helvetica Neue"/>
                        </a:rPr>
                        <a:t>Low-impact fuel</a:t>
                      </a:r>
                      <a:endParaRPr b="1" sz="1500">
                        <a:solidFill>
                          <a:srgbClr val="0E6AFF"/>
                        </a:solidFill>
                        <a:latin typeface="Helvetica Neue"/>
                        <a:ea typeface="Helvetica Neue"/>
                        <a:cs typeface="Helvetica Neue"/>
                        <a:sym typeface="Helvetica Neue"/>
                      </a:endParaRPr>
                    </a:p>
                  </a:txBody>
                  <a:tcPr marT="91450" marB="228600" marR="228600" marL="0">
                    <a:lnL cap="flat" cmpd="sng" w="4775">
                      <a:solidFill>
                        <a:srgbClr val="9E9E9E">
                          <a:alpha val="0"/>
                        </a:srgbClr>
                      </a:solidFill>
                      <a:prstDash val="solid"/>
                      <a:round/>
                      <a:headEnd len="sm" w="sm" type="none"/>
                      <a:tailEnd len="sm" w="sm" type="none"/>
                    </a:lnL>
                    <a:lnR cap="flat" cmpd="sng" w="9525">
                      <a:solidFill>
                        <a:srgbClr val="EDEDEB">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c>
                  <a:txBody>
                    <a:bodyPr/>
                    <a:lstStyle/>
                    <a:p>
                      <a:pPr indent="-203200" lvl="0" marL="228600" rtl="0" algn="l">
                        <a:lnSpc>
                          <a:spcPct val="115000"/>
                        </a:lnSpc>
                        <a:spcBef>
                          <a:spcPts val="0"/>
                        </a:spcBef>
                        <a:spcAft>
                          <a:spcPts val="600"/>
                        </a:spcAft>
                        <a:buClr>
                          <a:schemeClr val="dk1"/>
                        </a:buClr>
                        <a:buSzPts val="1400"/>
                        <a:buFont typeface="Helvetica Neue"/>
                        <a:buChar char="●"/>
                      </a:pPr>
                      <a:r>
                        <a:rPr lang="en" sz="1100">
                          <a:solidFill>
                            <a:schemeClr val="dk1"/>
                          </a:solidFill>
                          <a:latin typeface="Helvetica Neue"/>
                          <a:ea typeface="Helvetica Neue"/>
                          <a:cs typeface="Helvetica Neue"/>
                          <a:sym typeface="Helvetica Neue"/>
                        </a:rPr>
                        <a:t>Fusion fuel is energy dense. Just a pound of fusion fuel can power over 1,000 homes for a year. The primary source of fuel is refined from seawater: deuterium and tritium.</a:t>
                      </a:r>
                      <a:endParaRPr sz="1400">
                        <a:solidFill>
                          <a:schemeClr val="dk1"/>
                        </a:solidFill>
                        <a:latin typeface="Helvetica Neue"/>
                        <a:ea typeface="Helvetica Neue"/>
                        <a:cs typeface="Helvetica Neue"/>
                        <a:sym typeface="Helvetica Neue"/>
                      </a:endParaRPr>
                    </a:p>
                  </a:txBody>
                  <a:tcPr marT="91450" marB="228600" marR="228600" marL="0">
                    <a:lnL cap="flat" cmpd="sng" w="9525">
                      <a:solidFill>
                        <a:srgbClr val="EDEDEB">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315175">
                <a:tc>
                  <a:txBody>
                    <a:bodyPr/>
                    <a:lstStyle/>
                    <a:p>
                      <a:pPr indent="0" lvl="0" marL="0" rtl="0" algn="l">
                        <a:lnSpc>
                          <a:spcPct val="100000"/>
                        </a:lnSpc>
                        <a:spcBef>
                          <a:spcPts val="0"/>
                        </a:spcBef>
                        <a:spcAft>
                          <a:spcPts val="0"/>
                        </a:spcAft>
                        <a:buNone/>
                      </a:pPr>
                      <a:r>
                        <a:rPr b="1" lang="en" sz="1500">
                          <a:solidFill>
                            <a:srgbClr val="0E6AFF"/>
                          </a:solidFill>
                          <a:latin typeface="Helvetica Neue"/>
                          <a:ea typeface="Helvetica Neue"/>
                          <a:cs typeface="Helvetica Neue"/>
                          <a:sym typeface="Helvetica Neue"/>
                        </a:rPr>
                        <a:t>Limited, short-lived waste</a:t>
                      </a:r>
                      <a:endParaRPr b="1" sz="1500">
                        <a:solidFill>
                          <a:srgbClr val="0E6AFF"/>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t/>
                      </a:r>
                      <a:endParaRPr b="1" sz="1500">
                        <a:solidFill>
                          <a:srgbClr val="0E6AFF"/>
                        </a:solidFill>
                        <a:latin typeface="Helvetica Neue"/>
                        <a:ea typeface="Helvetica Neue"/>
                        <a:cs typeface="Helvetica Neue"/>
                        <a:sym typeface="Helvetica Neue"/>
                      </a:endParaRPr>
                    </a:p>
                  </a:txBody>
                  <a:tcPr marT="91450" marB="228600" marR="228600" marL="0">
                    <a:lnL cap="flat" cmpd="sng" w="4775">
                      <a:solidFill>
                        <a:srgbClr val="9E9E9E">
                          <a:alpha val="0"/>
                        </a:srgbClr>
                      </a:solidFill>
                      <a:prstDash val="solid"/>
                      <a:round/>
                      <a:headEnd len="sm" w="sm" type="none"/>
                      <a:tailEnd len="sm" w="sm" type="none"/>
                    </a:lnL>
                    <a:lnR cap="flat" cmpd="sng" w="9525">
                      <a:solidFill>
                        <a:srgbClr val="EDEDEB">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c>
                  <a:txBody>
                    <a:bodyPr/>
                    <a:lstStyle/>
                    <a:p>
                      <a:pPr indent="-228600" lvl="0" marL="228600" rtl="0" algn="l">
                        <a:lnSpc>
                          <a:spcPct val="115000"/>
                        </a:lnSpc>
                        <a:spcBef>
                          <a:spcPts val="0"/>
                        </a:spcBef>
                        <a:spcAft>
                          <a:spcPts val="600"/>
                        </a:spcAft>
                        <a:buClr>
                          <a:srgbClr val="0C121B"/>
                        </a:buClr>
                        <a:buSzPts val="1400"/>
                        <a:buFont typeface="Helvetica Neue"/>
                        <a:buChar char="●"/>
                      </a:pPr>
                      <a:r>
                        <a:rPr lang="en" sz="1100">
                          <a:solidFill>
                            <a:schemeClr val="dk1"/>
                          </a:solidFill>
                          <a:latin typeface="Helvetica Neue"/>
                          <a:ea typeface="Helvetica Neue"/>
                          <a:cs typeface="Helvetica Neue"/>
                          <a:sym typeface="Helvetica Neue"/>
                        </a:rPr>
                        <a:t>Fusion power plants will produce orders of magnitude less waste than fission power, and fusion waste cools quickly, enabling safe disposal by existing routes used by hospitals and research facilities.</a:t>
                      </a:r>
                      <a:endParaRPr sz="1400">
                        <a:solidFill>
                          <a:srgbClr val="0C121B"/>
                        </a:solidFill>
                        <a:latin typeface="Helvetica Neue"/>
                        <a:ea typeface="Helvetica Neue"/>
                        <a:cs typeface="Helvetica Neue"/>
                        <a:sym typeface="Helvetica Neue"/>
                      </a:endParaRPr>
                    </a:p>
                  </a:txBody>
                  <a:tcPr marT="91450" marB="228600" marR="228600" marL="0">
                    <a:lnL cap="flat" cmpd="sng" w="9525">
                      <a:solidFill>
                        <a:srgbClr val="EDEDEB">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81"/>
          <p:cNvSpPr txBox="1"/>
          <p:nvPr/>
        </p:nvSpPr>
        <p:spPr>
          <a:xfrm>
            <a:off x="228600" y="1632915"/>
            <a:ext cx="5112300" cy="26751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lang="en" sz="1500">
                <a:solidFill>
                  <a:schemeClr val="accent2"/>
                </a:solidFill>
                <a:latin typeface="Helvetica Neue"/>
                <a:ea typeface="Helvetica Neue"/>
                <a:cs typeface="Helvetica Neue"/>
                <a:sym typeface="Helvetica Neue"/>
              </a:rPr>
              <a:t>PNM’s recent IRP </a:t>
            </a:r>
            <a:r>
              <a:rPr lang="en" sz="1500">
                <a:solidFill>
                  <a:schemeClr val="accent2"/>
                </a:solidFill>
                <a:latin typeface="Helvetica Neue"/>
                <a:ea typeface="Helvetica Neue"/>
                <a:cs typeface="Helvetica Neue"/>
                <a:sym typeface="Helvetica Neue"/>
              </a:rPr>
              <a:t>highlights</a:t>
            </a:r>
            <a:r>
              <a:rPr lang="en" sz="1500">
                <a:solidFill>
                  <a:schemeClr val="accent2"/>
                </a:solidFill>
                <a:latin typeface="Helvetica Neue"/>
                <a:ea typeface="Helvetica Neue"/>
                <a:cs typeface="Helvetica Neue"/>
                <a:sym typeface="Helvetica Neue"/>
              </a:rPr>
              <a:t> </a:t>
            </a:r>
            <a:r>
              <a:rPr b="1" lang="en" sz="1500">
                <a:solidFill>
                  <a:schemeClr val="accent2"/>
                </a:solidFill>
                <a:latin typeface="Helvetica Neue"/>
                <a:ea typeface="Helvetica Neue"/>
                <a:cs typeface="Helvetica Neue"/>
                <a:sym typeface="Helvetica Neue"/>
              </a:rPr>
              <a:t>fusion’s potential to be the most cost-competitive source of firm generation </a:t>
            </a:r>
            <a:r>
              <a:rPr lang="en" sz="1500">
                <a:solidFill>
                  <a:schemeClr val="accent2"/>
                </a:solidFill>
                <a:latin typeface="Helvetica Neue"/>
                <a:ea typeface="Helvetica Neue"/>
                <a:cs typeface="Helvetica Neue"/>
                <a:sym typeface="Helvetica Neue"/>
              </a:rPr>
              <a:t>while achieving key objectives across </a:t>
            </a:r>
            <a:r>
              <a:rPr b="1" lang="en" sz="1500">
                <a:solidFill>
                  <a:schemeClr val="accent2"/>
                </a:solidFill>
                <a:latin typeface="Helvetica Neue"/>
                <a:ea typeface="Helvetica Neue"/>
                <a:cs typeface="Helvetica Neue"/>
                <a:sym typeface="Helvetica Neue"/>
              </a:rPr>
              <a:t>affordability, decarbonization </a:t>
            </a:r>
            <a:r>
              <a:rPr lang="en" sz="1500">
                <a:solidFill>
                  <a:schemeClr val="accent2"/>
                </a:solidFill>
                <a:latin typeface="Helvetica Neue"/>
                <a:ea typeface="Helvetica Neue"/>
                <a:cs typeface="Helvetica Neue"/>
                <a:sym typeface="Helvetica Neue"/>
              </a:rPr>
              <a:t>and </a:t>
            </a:r>
            <a:r>
              <a:rPr b="1" lang="en" sz="1500">
                <a:solidFill>
                  <a:schemeClr val="accent2"/>
                </a:solidFill>
                <a:latin typeface="Helvetica Neue"/>
                <a:ea typeface="Helvetica Neue"/>
                <a:cs typeface="Helvetica Neue"/>
                <a:sym typeface="Helvetica Neue"/>
              </a:rPr>
              <a:t>grid resiliency.</a:t>
            </a:r>
            <a:endParaRPr b="1" sz="1500">
              <a:solidFill>
                <a:schemeClr val="accent2"/>
              </a:solidFill>
              <a:latin typeface="Helvetica Neue"/>
              <a:ea typeface="Helvetica Neue"/>
              <a:cs typeface="Helvetica Neue"/>
              <a:sym typeface="Helvetica Neue"/>
            </a:endParaRPr>
          </a:p>
          <a:p>
            <a:pPr indent="0" lvl="0" marL="0" rtl="0" algn="l">
              <a:lnSpc>
                <a:spcPct val="110000"/>
              </a:lnSpc>
              <a:spcBef>
                <a:spcPts val="1000"/>
              </a:spcBef>
              <a:spcAft>
                <a:spcPts val="0"/>
              </a:spcAft>
              <a:buNone/>
            </a:pPr>
            <a:br>
              <a:rPr b="1" lang="en" sz="800">
                <a:solidFill>
                  <a:schemeClr val="dk1"/>
                </a:solidFill>
                <a:latin typeface="Helvetica Neue"/>
                <a:ea typeface="Helvetica Neue"/>
                <a:cs typeface="Helvetica Neue"/>
                <a:sym typeface="Helvetica Neue"/>
              </a:rPr>
            </a:br>
            <a:r>
              <a:rPr b="1" lang="en" sz="1300">
                <a:solidFill>
                  <a:schemeClr val="dk1"/>
                </a:solidFill>
                <a:latin typeface="Helvetica Neue"/>
                <a:ea typeface="Helvetica Neue"/>
                <a:cs typeface="Helvetica Neue"/>
                <a:sym typeface="Helvetica Neue"/>
              </a:rPr>
              <a:t>An analysis of including fusion energy in PNM’s energy mix under a High Economic Growth Scenario showed that</a:t>
            </a:r>
            <a:r>
              <a:rPr lang="en" sz="1300">
                <a:solidFill>
                  <a:schemeClr val="dk1"/>
                </a:solidFill>
                <a:latin typeface="Helvetica Neue"/>
                <a:ea typeface="Helvetica Neue"/>
                <a:cs typeface="Helvetica Neue"/>
                <a:sym typeface="Helvetica Neue"/>
              </a:rPr>
              <a:t>:</a:t>
            </a:r>
            <a:endParaRPr sz="1300">
              <a:solidFill>
                <a:schemeClr val="dk1"/>
              </a:solidFill>
              <a:latin typeface="Helvetica Neue"/>
              <a:ea typeface="Helvetica Neue"/>
              <a:cs typeface="Helvetica Neue"/>
              <a:sym typeface="Helvetica Neue"/>
            </a:endParaRPr>
          </a:p>
          <a:p>
            <a:pPr indent="-196850" lvl="0" marL="203200" rtl="0" algn="l">
              <a:lnSpc>
                <a:spcPct val="110000"/>
              </a:lnSpc>
              <a:spcBef>
                <a:spcPts val="500"/>
              </a:spcBef>
              <a:spcAft>
                <a:spcPts val="0"/>
              </a:spcAft>
              <a:buClr>
                <a:schemeClr val="dk1"/>
              </a:buClr>
              <a:buSzPts val="1300"/>
              <a:buFont typeface="Helvetica Neue"/>
              <a:buChar char="●"/>
            </a:pPr>
            <a:r>
              <a:rPr lang="en" sz="1300">
                <a:solidFill>
                  <a:schemeClr val="dk1"/>
                </a:solidFill>
                <a:latin typeface="Helvetica Neue"/>
                <a:ea typeface="Helvetica Neue"/>
                <a:cs typeface="Helvetica Neue"/>
                <a:sym typeface="Helvetica Neue"/>
              </a:rPr>
              <a:t>Fusion energy could reduce total system costs by nearly $850M, and</a:t>
            </a:r>
            <a:endParaRPr sz="1300">
              <a:solidFill>
                <a:schemeClr val="dk1"/>
              </a:solidFill>
              <a:latin typeface="Helvetica Neue"/>
              <a:ea typeface="Helvetica Neue"/>
              <a:cs typeface="Helvetica Neue"/>
              <a:sym typeface="Helvetica Neue"/>
            </a:endParaRPr>
          </a:p>
          <a:p>
            <a:pPr indent="-196850" lvl="0" marL="203200" rtl="0" algn="l">
              <a:lnSpc>
                <a:spcPct val="110000"/>
              </a:lnSpc>
              <a:spcBef>
                <a:spcPts val="300"/>
              </a:spcBef>
              <a:spcAft>
                <a:spcPts val="0"/>
              </a:spcAft>
              <a:buClr>
                <a:schemeClr val="dk1"/>
              </a:buClr>
              <a:buSzPts val="1300"/>
              <a:buFont typeface="Helvetica Neue"/>
              <a:buChar char="●"/>
            </a:pPr>
            <a:r>
              <a:rPr lang="en" sz="1300">
                <a:solidFill>
                  <a:schemeClr val="dk1"/>
                </a:solidFill>
                <a:latin typeface="Helvetica Neue"/>
                <a:ea typeface="Helvetica Neue"/>
                <a:cs typeface="Helvetica Neue"/>
                <a:sym typeface="Helvetica Neue"/>
              </a:rPr>
              <a:t>Fusion energy could reduce carbon emissions at a faster rate</a:t>
            </a:r>
            <a:endParaRPr sz="1300">
              <a:solidFill>
                <a:schemeClr val="dk1"/>
              </a:solidFill>
              <a:latin typeface="Helvetica Neue"/>
              <a:ea typeface="Helvetica Neue"/>
              <a:cs typeface="Helvetica Neue"/>
              <a:sym typeface="Helvetica Neue"/>
            </a:endParaRPr>
          </a:p>
          <a:p>
            <a:pPr indent="0" lvl="0" marL="0" rtl="0" algn="l">
              <a:lnSpc>
                <a:spcPct val="110000"/>
              </a:lnSpc>
              <a:spcBef>
                <a:spcPts val="300"/>
              </a:spcBef>
              <a:spcAft>
                <a:spcPts val="300"/>
              </a:spcAft>
              <a:buNone/>
            </a:pPr>
            <a:r>
              <a:t/>
            </a:r>
            <a:endParaRPr sz="1000">
              <a:latin typeface="Helvetica Neue"/>
              <a:ea typeface="Helvetica Neue"/>
              <a:cs typeface="Helvetica Neue"/>
              <a:sym typeface="Helvetica Neue"/>
            </a:endParaRPr>
          </a:p>
        </p:txBody>
      </p:sp>
      <p:sp>
        <p:nvSpPr>
          <p:cNvPr id="575" name="Google Shape;575;p81"/>
          <p:cNvSpPr txBox="1"/>
          <p:nvPr/>
        </p:nvSpPr>
        <p:spPr>
          <a:xfrm>
            <a:off x="228600" y="5483913"/>
            <a:ext cx="5700300" cy="861900"/>
          </a:xfrm>
          <a:prstGeom prst="rect">
            <a:avLst/>
          </a:prstGeom>
          <a:noFill/>
          <a:ln>
            <a:noFill/>
          </a:ln>
        </p:spPr>
        <p:txBody>
          <a:bodyPr anchorCtr="0" anchor="t" bIns="45725" lIns="45725" spcFirstLastPara="1" rIns="45725" wrap="square" tIns="45725">
            <a:spAutoFit/>
          </a:bodyPr>
          <a:lstStyle/>
          <a:p>
            <a:pPr indent="0" lvl="0" marL="0" rtl="0" algn="l">
              <a:spcBef>
                <a:spcPts val="0"/>
              </a:spcBef>
              <a:spcAft>
                <a:spcPts val="0"/>
              </a:spcAft>
              <a:buNone/>
            </a:pPr>
            <a:r>
              <a:rPr b="1" i="1" lang="en" sz="1000">
                <a:solidFill>
                  <a:schemeClr val="accent2"/>
                </a:solidFill>
              </a:rPr>
              <a:t>From the IRP Report. </a:t>
            </a:r>
            <a:r>
              <a:rPr i="1" lang="en" sz="1000"/>
              <a:t>“The introduction of </a:t>
            </a:r>
            <a:r>
              <a:rPr b="1" i="1" lang="en" sz="1000"/>
              <a:t>firm, low-cost fusion completely displaced all SMR capacity</a:t>
            </a:r>
            <a:r>
              <a:rPr i="1" lang="en" sz="1000"/>
              <a:t> previously selected in the HEG base case. Because of its high-capacity factor and firm zero-carbon profile, the 1,800 MW fusion addition reduced the need for several other buildouts across the system, [...] delivering </a:t>
            </a:r>
            <a:r>
              <a:rPr b="1" i="1" lang="en" sz="1000"/>
              <a:t>$850 million in portfolio cost savings</a:t>
            </a:r>
            <a:r>
              <a:rPr i="1" lang="en" sz="1000"/>
              <a:t> while driving a </a:t>
            </a:r>
            <a:r>
              <a:rPr b="1" i="1" lang="en" sz="1000"/>
              <a:t>substantial acceleration in system-wide carbon emissions reductions</a:t>
            </a:r>
            <a:r>
              <a:rPr i="1" lang="en" sz="1000"/>
              <a:t>.”</a:t>
            </a:r>
            <a:endParaRPr i="1" sz="1000"/>
          </a:p>
        </p:txBody>
      </p:sp>
      <p:sp>
        <p:nvSpPr>
          <p:cNvPr id="576" name="Google Shape;576;p81"/>
          <p:cNvSpPr txBox="1"/>
          <p:nvPr>
            <p:ph type="title"/>
          </p:nvPr>
        </p:nvSpPr>
        <p:spPr>
          <a:xfrm>
            <a:off x="228600" y="228600"/>
            <a:ext cx="5241000" cy="1151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200"/>
              <a:t>Fusion can provide the low-cost, firm, dispatchable energy which will decarbonize our grid faster and at a substantially lower cost</a:t>
            </a:r>
            <a:endParaRPr sz="2200"/>
          </a:p>
        </p:txBody>
      </p:sp>
      <p:pic>
        <p:nvPicPr>
          <p:cNvPr id="577" name="Google Shape;577;p81"/>
          <p:cNvPicPr preferRelativeResize="0"/>
          <p:nvPr/>
        </p:nvPicPr>
        <p:blipFill rotWithShape="1">
          <a:blip r:embed="rId3">
            <a:alphaModFix/>
          </a:blip>
          <a:srcRect b="14879" l="3965" r="44933" t="24833"/>
          <a:stretch/>
        </p:blipFill>
        <p:spPr>
          <a:xfrm>
            <a:off x="6252275" y="2957238"/>
            <a:ext cx="2517101" cy="1669590"/>
          </a:xfrm>
          <a:prstGeom prst="rect">
            <a:avLst/>
          </a:prstGeom>
          <a:noFill/>
          <a:ln>
            <a:noFill/>
          </a:ln>
        </p:spPr>
      </p:pic>
      <p:sp>
        <p:nvSpPr>
          <p:cNvPr id="578" name="Google Shape;578;p81"/>
          <p:cNvSpPr txBox="1"/>
          <p:nvPr/>
        </p:nvSpPr>
        <p:spPr>
          <a:xfrm>
            <a:off x="6252275" y="228600"/>
            <a:ext cx="2661000" cy="184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b="1" lang="en" sz="1200">
                <a:latin typeface="Helvetica Neue"/>
                <a:ea typeface="Helvetica Neue"/>
                <a:cs typeface="Helvetica Neue"/>
                <a:sym typeface="Helvetica Neue"/>
              </a:rPr>
              <a:t>20-Year Net Present Value ($M)</a:t>
            </a:r>
            <a:endParaRPr sz="1200"/>
          </a:p>
        </p:txBody>
      </p:sp>
      <p:sp>
        <p:nvSpPr>
          <p:cNvPr id="579" name="Google Shape;579;p81"/>
          <p:cNvSpPr txBox="1"/>
          <p:nvPr/>
        </p:nvSpPr>
        <p:spPr>
          <a:xfrm>
            <a:off x="6252275" y="2370938"/>
            <a:ext cx="2661000" cy="369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b="1" lang="en" sz="1200">
                <a:latin typeface="Helvetica Neue"/>
                <a:ea typeface="Helvetica Neue"/>
                <a:cs typeface="Helvetica Neue"/>
                <a:sym typeface="Helvetica Neue"/>
              </a:rPr>
              <a:t>Projected Annual Portfolio </a:t>
            </a:r>
            <a:br>
              <a:rPr b="1" lang="en" sz="1200">
                <a:latin typeface="Helvetica Neue"/>
                <a:ea typeface="Helvetica Neue"/>
                <a:cs typeface="Helvetica Neue"/>
                <a:sym typeface="Helvetica Neue"/>
              </a:rPr>
            </a:br>
            <a:r>
              <a:rPr b="1" lang="en" sz="1200">
                <a:latin typeface="Helvetica Neue"/>
                <a:ea typeface="Helvetica Neue"/>
                <a:cs typeface="Helvetica Neue"/>
                <a:sym typeface="Helvetica Neue"/>
              </a:rPr>
              <a:t>CO2 Rate (lbs/MWh)</a:t>
            </a:r>
            <a:endParaRPr sz="1200"/>
          </a:p>
        </p:txBody>
      </p:sp>
      <p:sp>
        <p:nvSpPr>
          <p:cNvPr id="580" name="Google Shape;580;p81"/>
          <p:cNvSpPr txBox="1"/>
          <p:nvPr/>
        </p:nvSpPr>
        <p:spPr>
          <a:xfrm>
            <a:off x="6395853" y="1751638"/>
            <a:ext cx="1113600" cy="123000"/>
          </a:xfrm>
          <a:prstGeom prst="rect">
            <a:avLst/>
          </a:prstGeom>
          <a:noFill/>
          <a:ln>
            <a:noFill/>
          </a:ln>
        </p:spPr>
        <p:txBody>
          <a:bodyPr anchorCtr="0" anchor="t" bIns="0" lIns="0" spcFirstLastPara="1" rIns="0" wrap="square" tIns="0">
            <a:spAutoFit/>
          </a:bodyPr>
          <a:lstStyle/>
          <a:p>
            <a:pPr indent="0" lvl="0" marL="0" rtl="0" algn="ctr">
              <a:lnSpc>
                <a:spcPct val="110000"/>
              </a:lnSpc>
              <a:spcBef>
                <a:spcPts val="0"/>
              </a:spcBef>
              <a:spcAft>
                <a:spcPts val="0"/>
              </a:spcAft>
              <a:buNone/>
            </a:pPr>
            <a:r>
              <a:rPr b="1" lang="en" sz="800">
                <a:solidFill>
                  <a:srgbClr val="0C121B"/>
                </a:solidFill>
                <a:latin typeface="Helvetica Neue"/>
                <a:ea typeface="Helvetica Neue"/>
                <a:cs typeface="Helvetica Neue"/>
                <a:sym typeface="Helvetica Neue"/>
              </a:rPr>
              <a:t>HEG</a:t>
            </a:r>
            <a:endParaRPr b="1" sz="800">
              <a:solidFill>
                <a:srgbClr val="0C121B"/>
              </a:solidFill>
              <a:latin typeface="Helvetica Neue"/>
              <a:ea typeface="Helvetica Neue"/>
              <a:cs typeface="Helvetica Neue"/>
              <a:sym typeface="Helvetica Neue"/>
            </a:endParaRPr>
          </a:p>
        </p:txBody>
      </p:sp>
      <p:sp>
        <p:nvSpPr>
          <p:cNvPr id="581" name="Google Shape;581;p81"/>
          <p:cNvSpPr txBox="1"/>
          <p:nvPr/>
        </p:nvSpPr>
        <p:spPr>
          <a:xfrm>
            <a:off x="7655800" y="1751638"/>
            <a:ext cx="1113600" cy="123000"/>
          </a:xfrm>
          <a:prstGeom prst="rect">
            <a:avLst/>
          </a:prstGeom>
          <a:noFill/>
          <a:ln>
            <a:noFill/>
          </a:ln>
        </p:spPr>
        <p:txBody>
          <a:bodyPr anchorCtr="0" anchor="t" bIns="0" lIns="0" spcFirstLastPara="1" rIns="0" wrap="square" tIns="0">
            <a:spAutoFit/>
          </a:bodyPr>
          <a:lstStyle/>
          <a:p>
            <a:pPr indent="0" lvl="0" marL="0" rtl="0" algn="ctr">
              <a:lnSpc>
                <a:spcPct val="110000"/>
              </a:lnSpc>
              <a:spcBef>
                <a:spcPts val="0"/>
              </a:spcBef>
              <a:spcAft>
                <a:spcPts val="0"/>
              </a:spcAft>
              <a:buNone/>
            </a:pPr>
            <a:r>
              <a:rPr b="1" lang="en" sz="800">
                <a:solidFill>
                  <a:srgbClr val="0C121B"/>
                </a:solidFill>
                <a:latin typeface="Helvetica Neue"/>
                <a:ea typeface="Helvetica Neue"/>
                <a:cs typeface="Helvetica Neue"/>
                <a:sym typeface="Helvetica Neue"/>
              </a:rPr>
              <a:t>HEG Fusion</a:t>
            </a:r>
            <a:endParaRPr b="1" sz="800">
              <a:solidFill>
                <a:srgbClr val="0C121B"/>
              </a:solidFill>
              <a:latin typeface="Helvetica Neue"/>
              <a:ea typeface="Helvetica Neue"/>
              <a:cs typeface="Helvetica Neue"/>
              <a:sym typeface="Helvetica Neue"/>
            </a:endParaRPr>
          </a:p>
        </p:txBody>
      </p:sp>
      <p:sp>
        <p:nvSpPr>
          <p:cNvPr id="582" name="Google Shape;582;p81"/>
          <p:cNvSpPr/>
          <p:nvPr/>
        </p:nvSpPr>
        <p:spPr>
          <a:xfrm>
            <a:off x="6395853" y="641850"/>
            <a:ext cx="1113600" cy="993600"/>
          </a:xfrm>
          <a:prstGeom prst="rect">
            <a:avLst/>
          </a:prstGeom>
          <a:solidFill>
            <a:srgbClr val="0E6AFF"/>
          </a:solidFill>
          <a:ln>
            <a:noFill/>
          </a:ln>
        </p:spPr>
        <p:txBody>
          <a:bodyPr anchorCtr="0" anchor="b" bIns="45725" lIns="45725" spcFirstLastPara="1" rIns="45725" wrap="square" tIns="45725">
            <a:noAutofit/>
          </a:bodyPr>
          <a:lstStyle/>
          <a:p>
            <a:pPr indent="0" lvl="0" marL="0" rtl="0" algn="ctr">
              <a:spcBef>
                <a:spcPts val="0"/>
              </a:spcBef>
              <a:spcAft>
                <a:spcPts val="0"/>
              </a:spcAft>
              <a:buNone/>
            </a:pPr>
            <a:r>
              <a:rPr b="1" lang="en" sz="900">
                <a:solidFill>
                  <a:srgbClr val="FFFFFF"/>
                </a:solidFill>
                <a:latin typeface="Helvetica Neue"/>
                <a:ea typeface="Helvetica Neue"/>
                <a:cs typeface="Helvetica Neue"/>
                <a:sym typeface="Helvetica Neue"/>
              </a:rPr>
              <a:t>$17,237</a:t>
            </a:r>
            <a:endParaRPr b="1" sz="900">
              <a:solidFill>
                <a:srgbClr val="FFFFFF"/>
              </a:solidFill>
              <a:latin typeface="Helvetica Neue"/>
              <a:ea typeface="Helvetica Neue"/>
              <a:cs typeface="Helvetica Neue"/>
              <a:sym typeface="Helvetica Neue"/>
            </a:endParaRPr>
          </a:p>
        </p:txBody>
      </p:sp>
      <p:sp>
        <p:nvSpPr>
          <p:cNvPr id="583" name="Google Shape;583;p81"/>
          <p:cNvSpPr/>
          <p:nvPr/>
        </p:nvSpPr>
        <p:spPr>
          <a:xfrm>
            <a:off x="7655775" y="1224813"/>
            <a:ext cx="1113600" cy="412500"/>
          </a:xfrm>
          <a:prstGeom prst="rect">
            <a:avLst/>
          </a:prstGeom>
          <a:solidFill>
            <a:schemeClr val="accent3"/>
          </a:solidFill>
          <a:ln>
            <a:noFill/>
          </a:ln>
        </p:spPr>
        <p:txBody>
          <a:bodyPr anchorCtr="0" anchor="b" bIns="45725" lIns="45725" spcFirstLastPara="1" rIns="45725" wrap="square" tIns="45725">
            <a:noAutofit/>
          </a:bodyPr>
          <a:lstStyle/>
          <a:p>
            <a:pPr indent="0" lvl="0" marL="0" rtl="0" algn="ctr">
              <a:spcBef>
                <a:spcPts val="0"/>
              </a:spcBef>
              <a:spcAft>
                <a:spcPts val="0"/>
              </a:spcAft>
              <a:buNone/>
            </a:pPr>
            <a:r>
              <a:rPr b="1" lang="en" sz="900">
                <a:solidFill>
                  <a:schemeClr val="dk1"/>
                </a:solidFill>
                <a:latin typeface="Helvetica Neue"/>
                <a:ea typeface="Helvetica Neue"/>
                <a:cs typeface="Helvetica Neue"/>
                <a:sym typeface="Helvetica Neue"/>
              </a:rPr>
              <a:t>$16,387</a:t>
            </a:r>
            <a:endParaRPr b="1" sz="900">
              <a:solidFill>
                <a:schemeClr val="dk1"/>
              </a:solidFill>
              <a:latin typeface="Helvetica Neue"/>
              <a:ea typeface="Helvetica Neue"/>
              <a:cs typeface="Helvetica Neue"/>
              <a:sym typeface="Helvetica Neue"/>
            </a:endParaRPr>
          </a:p>
        </p:txBody>
      </p:sp>
      <p:sp>
        <p:nvSpPr>
          <p:cNvPr id="584" name="Google Shape;584;p81"/>
          <p:cNvSpPr/>
          <p:nvPr/>
        </p:nvSpPr>
        <p:spPr>
          <a:xfrm>
            <a:off x="7754682" y="913194"/>
            <a:ext cx="159300" cy="231000"/>
          </a:xfrm>
          <a:prstGeom prst="downArrow">
            <a:avLst>
              <a:gd fmla="val 50000" name="adj1"/>
              <a:gd fmla="val 50000" name="adj2"/>
            </a:avLst>
          </a:prstGeom>
          <a:solidFill>
            <a:schemeClr val="accent5"/>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Helvetica Neue"/>
              <a:ea typeface="Helvetica Neue"/>
              <a:cs typeface="Helvetica Neue"/>
              <a:sym typeface="Helvetica Neue"/>
            </a:endParaRPr>
          </a:p>
        </p:txBody>
      </p:sp>
      <p:sp>
        <p:nvSpPr>
          <p:cNvPr id="585" name="Google Shape;585;p81"/>
          <p:cNvSpPr txBox="1"/>
          <p:nvPr/>
        </p:nvSpPr>
        <p:spPr>
          <a:xfrm>
            <a:off x="7983268" y="899194"/>
            <a:ext cx="687300" cy="2310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1500">
                <a:solidFill>
                  <a:schemeClr val="accent5"/>
                </a:solidFill>
                <a:latin typeface="Helvetica Neue"/>
                <a:ea typeface="Helvetica Neue"/>
                <a:cs typeface="Helvetica Neue"/>
                <a:sym typeface="Helvetica Neue"/>
              </a:rPr>
              <a:t>-$849M</a:t>
            </a:r>
            <a:endParaRPr b="1" sz="1500">
              <a:solidFill>
                <a:schemeClr val="accent5"/>
              </a:solidFill>
              <a:latin typeface="Helvetica Neue"/>
              <a:ea typeface="Helvetica Neue"/>
              <a:cs typeface="Helvetica Neue"/>
              <a:sym typeface="Helvetica Neue"/>
            </a:endParaRPr>
          </a:p>
        </p:txBody>
      </p:sp>
      <p:cxnSp>
        <p:nvCxnSpPr>
          <p:cNvPr id="586" name="Google Shape;586;p81"/>
          <p:cNvCxnSpPr/>
          <p:nvPr/>
        </p:nvCxnSpPr>
        <p:spPr>
          <a:xfrm>
            <a:off x="6019025" y="228525"/>
            <a:ext cx="0" cy="4398300"/>
          </a:xfrm>
          <a:prstGeom prst="straightConnector1">
            <a:avLst/>
          </a:prstGeom>
          <a:noFill/>
          <a:ln cap="flat" cmpd="sng" w="4775">
            <a:solidFill>
              <a:schemeClr val="accent2"/>
            </a:solidFill>
            <a:prstDash val="solid"/>
            <a:round/>
            <a:headEnd len="med" w="med" type="none"/>
            <a:tailEnd len="med" w="med" type="none"/>
          </a:ln>
        </p:spPr>
      </p:cxnSp>
      <p:cxnSp>
        <p:nvCxnSpPr>
          <p:cNvPr id="587" name="Google Shape;587;p81"/>
          <p:cNvCxnSpPr/>
          <p:nvPr/>
        </p:nvCxnSpPr>
        <p:spPr>
          <a:xfrm rot="10800000">
            <a:off x="6252425" y="2144622"/>
            <a:ext cx="2660700" cy="0"/>
          </a:xfrm>
          <a:prstGeom prst="straightConnector1">
            <a:avLst/>
          </a:prstGeom>
          <a:noFill/>
          <a:ln cap="flat" cmpd="sng" w="4775">
            <a:solidFill>
              <a:schemeClr val="accent2"/>
            </a:solidFill>
            <a:prstDash val="solid"/>
            <a:round/>
            <a:headEnd len="med" w="med" type="none"/>
            <a:tailEnd len="med" w="med" type="none"/>
          </a:ln>
        </p:spPr>
      </p:cxnSp>
      <p:cxnSp>
        <p:nvCxnSpPr>
          <p:cNvPr id="588" name="Google Shape;588;p81"/>
          <p:cNvCxnSpPr/>
          <p:nvPr/>
        </p:nvCxnSpPr>
        <p:spPr>
          <a:xfrm rot="10800000">
            <a:off x="6252350" y="1637338"/>
            <a:ext cx="2660700" cy="0"/>
          </a:xfrm>
          <a:prstGeom prst="straightConnector1">
            <a:avLst/>
          </a:prstGeom>
          <a:noFill/>
          <a:ln cap="flat" cmpd="sng" w="4775">
            <a:solidFill>
              <a:schemeClr val="dk1"/>
            </a:solidFill>
            <a:prstDash val="solid"/>
            <a:round/>
            <a:headEnd len="med" w="med" type="none"/>
            <a:tailEnd len="med" w="med" type="none"/>
          </a:ln>
        </p:spPr>
      </p:cxnSp>
      <p:sp>
        <p:nvSpPr>
          <p:cNvPr id="589" name="Google Shape;589;p81"/>
          <p:cNvSpPr txBox="1"/>
          <p:nvPr/>
        </p:nvSpPr>
        <p:spPr>
          <a:xfrm>
            <a:off x="2018300" y="4805093"/>
            <a:ext cx="6049200" cy="184800"/>
          </a:xfrm>
          <a:prstGeom prst="rect">
            <a:avLst/>
          </a:prstGeom>
          <a:noFill/>
          <a:ln>
            <a:noFill/>
          </a:ln>
        </p:spPr>
        <p:txBody>
          <a:bodyPr anchorCtr="0" anchor="t" bIns="45725" lIns="45725" spcFirstLastPara="1" rIns="45725" wrap="square" tIns="45725">
            <a:spAutoFit/>
          </a:bodyPr>
          <a:lstStyle/>
          <a:p>
            <a:pPr indent="0" lvl="0" marL="0" rtl="0" algn="l">
              <a:spcBef>
                <a:spcPts val="0"/>
              </a:spcBef>
              <a:spcAft>
                <a:spcPts val="0"/>
              </a:spcAft>
              <a:buNone/>
            </a:pPr>
            <a:r>
              <a:rPr i="1" lang="en" sz="600"/>
              <a:t>Source: PNM IRP Workshop #6, May 13, 2026, Slide 31. https://gridworks.org/wp-content/uploads/2026/05/PNM-IRP-2026-Workshop-6-2.pdf</a:t>
            </a:r>
            <a:endParaRPr i="1" sz="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82"/>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solidFill>
                  <a:schemeClr val="lt1"/>
                </a:solidFill>
              </a:rPr>
              <a:t>‹#›</a:t>
            </a:fld>
            <a:endParaRPr>
              <a:solidFill>
                <a:schemeClr val="lt1"/>
              </a:solidFill>
            </a:endParaRPr>
          </a:p>
        </p:txBody>
      </p:sp>
      <p:sp>
        <p:nvSpPr>
          <p:cNvPr id="596" name="Google Shape;596;p82"/>
          <p:cNvSpPr txBox="1"/>
          <p:nvPr>
            <p:ph idx="1" type="subTitle"/>
          </p:nvPr>
        </p:nvSpPr>
        <p:spPr>
          <a:xfrm>
            <a:off x="4572000" y="228600"/>
            <a:ext cx="4343400" cy="31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Pacific Fusion’s plans to scale</a:t>
            </a:r>
            <a:endParaRPr/>
          </a:p>
        </p:txBody>
      </p:sp>
      <p:sp>
        <p:nvSpPr>
          <p:cNvPr id="597" name="Google Shape;597;p82"/>
          <p:cNvSpPr txBox="1"/>
          <p:nvPr>
            <p:ph idx="2" type="subTitle"/>
          </p:nvPr>
        </p:nvSpPr>
        <p:spPr>
          <a:xfrm>
            <a:off x="152400" y="0"/>
            <a:ext cx="4419600" cy="174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pic>
        <p:nvPicPr>
          <p:cNvPr id="603" name="Google Shape;603;p83" title="PF-San Leandro-0626-0930 R1.jpg"/>
          <p:cNvPicPr preferRelativeResize="0"/>
          <p:nvPr>
            <p:ph idx="2" type="pic"/>
          </p:nvPr>
        </p:nvPicPr>
        <p:blipFill rotWithShape="1">
          <a:blip r:embed="rId3">
            <a:alphaModFix/>
          </a:blip>
          <a:srcRect b="0" l="19474" r="21281" t="0"/>
          <a:stretch/>
        </p:blipFill>
        <p:spPr>
          <a:xfrm>
            <a:off x="4572000" y="0"/>
            <a:ext cx="4572001" cy="5143501"/>
          </a:xfrm>
          <a:prstGeom prst="rect">
            <a:avLst/>
          </a:prstGeom>
          <a:noFill/>
          <a:ln>
            <a:noFill/>
          </a:ln>
        </p:spPr>
      </p:pic>
      <p:sp>
        <p:nvSpPr>
          <p:cNvPr id="604" name="Google Shape;604;p83"/>
          <p:cNvSpPr txBox="1"/>
          <p:nvPr>
            <p:ph idx="1" type="body"/>
          </p:nvPr>
        </p:nvSpPr>
        <p:spPr>
          <a:xfrm>
            <a:off x="228600" y="2600475"/>
            <a:ext cx="4343400" cy="1870200"/>
          </a:xfrm>
          <a:prstGeom prst="rect">
            <a:avLst/>
          </a:prstGeom>
        </p:spPr>
        <p:txBody>
          <a:bodyPr anchorCtr="0" anchor="t" bIns="0" lIns="0" spcFirstLastPara="1" rIns="0" wrap="square" tIns="0">
            <a:spAutoFit/>
          </a:bodyPr>
          <a:lstStyle/>
          <a:p>
            <a:pPr indent="-190500" lvl="0" marL="228600" rtl="0" algn="l">
              <a:lnSpc>
                <a:spcPct val="100000"/>
              </a:lnSpc>
              <a:spcBef>
                <a:spcPts val="0"/>
              </a:spcBef>
              <a:spcAft>
                <a:spcPts val="0"/>
              </a:spcAft>
              <a:buSzPts val="1200"/>
              <a:buChar char="●"/>
            </a:pPr>
            <a:r>
              <a:rPr lang="en" sz="1200"/>
              <a:t>Built on established science</a:t>
            </a:r>
            <a:endParaRPr sz="1200"/>
          </a:p>
          <a:p>
            <a:pPr indent="-190500" lvl="0" marL="228600" rtl="0" algn="l">
              <a:lnSpc>
                <a:spcPct val="100000"/>
              </a:lnSpc>
              <a:spcBef>
                <a:spcPts val="500"/>
              </a:spcBef>
              <a:spcAft>
                <a:spcPts val="0"/>
              </a:spcAft>
              <a:buSzPts val="1200"/>
              <a:buChar char="●"/>
            </a:pPr>
            <a:r>
              <a:rPr lang="en" sz="1200"/>
              <a:t>Right people</a:t>
            </a:r>
            <a:endParaRPr sz="1200"/>
          </a:p>
          <a:p>
            <a:pPr indent="-190500" lvl="0" marL="228600" rtl="0" algn="l">
              <a:lnSpc>
                <a:spcPct val="100000"/>
              </a:lnSpc>
              <a:spcBef>
                <a:spcPts val="500"/>
              </a:spcBef>
              <a:spcAft>
                <a:spcPts val="0"/>
              </a:spcAft>
              <a:buSzPts val="1200"/>
              <a:buChar char="●"/>
            </a:pPr>
            <a:r>
              <a:rPr lang="en" sz="1200"/>
              <a:t>Mass manufacturable design that is:</a:t>
            </a:r>
            <a:endParaRPr sz="1200"/>
          </a:p>
          <a:p>
            <a:pPr indent="-190500" lvl="1" marL="457200" rtl="0" algn="l">
              <a:lnSpc>
                <a:spcPct val="100000"/>
              </a:lnSpc>
              <a:spcBef>
                <a:spcPts val="500"/>
              </a:spcBef>
              <a:spcAft>
                <a:spcPts val="0"/>
              </a:spcAft>
              <a:buClr>
                <a:schemeClr val="accent2"/>
              </a:buClr>
              <a:buSzPts val="1200"/>
              <a:buChar char="○"/>
            </a:pPr>
            <a:r>
              <a:rPr lang="en" sz="1200">
                <a:solidFill>
                  <a:schemeClr val="accent2"/>
                </a:solidFill>
              </a:rPr>
              <a:t>Practical</a:t>
            </a:r>
            <a:endParaRPr sz="1200">
              <a:solidFill>
                <a:schemeClr val="accent2"/>
              </a:solidFill>
            </a:endParaRPr>
          </a:p>
          <a:p>
            <a:pPr indent="-190500" lvl="1" marL="457200" rtl="0" algn="l">
              <a:lnSpc>
                <a:spcPct val="100000"/>
              </a:lnSpc>
              <a:spcBef>
                <a:spcPts val="1000"/>
              </a:spcBef>
              <a:spcAft>
                <a:spcPts val="0"/>
              </a:spcAft>
              <a:buClr>
                <a:schemeClr val="accent2"/>
              </a:buClr>
              <a:buSzPts val="1200"/>
              <a:buChar char="○"/>
            </a:pPr>
            <a:r>
              <a:rPr lang="en" sz="1200">
                <a:solidFill>
                  <a:schemeClr val="accent2"/>
                </a:solidFill>
              </a:rPr>
              <a:t>Affordable</a:t>
            </a:r>
            <a:endParaRPr sz="1200">
              <a:solidFill>
                <a:schemeClr val="accent2"/>
              </a:solidFill>
            </a:endParaRPr>
          </a:p>
          <a:p>
            <a:pPr indent="-190500" lvl="1" marL="457200" rtl="0" algn="l">
              <a:lnSpc>
                <a:spcPct val="100000"/>
              </a:lnSpc>
              <a:spcBef>
                <a:spcPts val="1000"/>
              </a:spcBef>
              <a:spcAft>
                <a:spcPts val="0"/>
              </a:spcAft>
              <a:buClr>
                <a:schemeClr val="accent2"/>
              </a:buClr>
              <a:buSzPts val="1200"/>
              <a:buChar char="○"/>
            </a:pPr>
            <a:r>
              <a:rPr lang="en" sz="1200">
                <a:solidFill>
                  <a:schemeClr val="accent2"/>
                </a:solidFill>
              </a:rPr>
              <a:t>Scalable</a:t>
            </a:r>
            <a:endParaRPr sz="1200">
              <a:solidFill>
                <a:schemeClr val="accent2"/>
              </a:solidFill>
            </a:endParaRPr>
          </a:p>
          <a:p>
            <a:pPr indent="-190500" lvl="0" marL="228600" rtl="0" algn="l">
              <a:lnSpc>
                <a:spcPct val="100000"/>
              </a:lnSpc>
              <a:spcBef>
                <a:spcPts val="1000"/>
              </a:spcBef>
              <a:spcAft>
                <a:spcPts val="500"/>
              </a:spcAft>
              <a:buSzPts val="1200"/>
              <a:buChar char="●"/>
            </a:pPr>
            <a:r>
              <a:rPr lang="en" sz="1200"/>
              <a:t>We’ve raised the capital to execute</a:t>
            </a:r>
            <a:endParaRPr sz="1200"/>
          </a:p>
        </p:txBody>
      </p:sp>
      <p:sp>
        <p:nvSpPr>
          <p:cNvPr id="605" name="Google Shape;605;p83"/>
          <p:cNvSpPr txBox="1"/>
          <p:nvPr>
            <p:ph type="title"/>
          </p:nvPr>
        </p:nvSpPr>
        <p:spPr>
          <a:xfrm>
            <a:off x="228600" y="228600"/>
            <a:ext cx="39414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Pacific Fusion has a clear path to making fusion energy a reality</a:t>
            </a:r>
            <a:endParaRPr/>
          </a:p>
        </p:txBody>
      </p:sp>
      <p:sp>
        <p:nvSpPr>
          <p:cNvPr id="606" name="Google Shape;606;p83"/>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4"/>
          <p:cNvSpPr txBox="1"/>
          <p:nvPr>
            <p:ph type="title"/>
          </p:nvPr>
        </p:nvSpPr>
        <p:spPr>
          <a:xfrm>
            <a:off x="228600" y="228600"/>
            <a:ext cx="4124700" cy="62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Our vision for a New Mexico </a:t>
            </a:r>
            <a:br>
              <a:rPr lang="en"/>
            </a:br>
            <a:r>
              <a:rPr lang="en"/>
              <a:t>fusion economy</a:t>
            </a:r>
            <a:endParaRPr/>
          </a:p>
        </p:txBody>
      </p:sp>
      <p:sp>
        <p:nvSpPr>
          <p:cNvPr id="613" name="Google Shape;613;p84"/>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614" name="Google Shape;614;p84"/>
          <p:cNvSpPr txBox="1"/>
          <p:nvPr>
            <p:ph idx="1" type="body"/>
          </p:nvPr>
        </p:nvSpPr>
        <p:spPr>
          <a:xfrm>
            <a:off x="228600" y="2571750"/>
            <a:ext cx="4343400" cy="2021400"/>
          </a:xfrm>
          <a:prstGeom prst="rect">
            <a:avLst/>
          </a:prstGeom>
        </p:spPr>
        <p:txBody>
          <a:bodyPr anchorCtr="0" anchor="t" bIns="0" lIns="0" spcFirstLastPara="1" rIns="0" wrap="square" tIns="0">
            <a:noAutofit/>
          </a:bodyPr>
          <a:lstStyle/>
          <a:p>
            <a:pPr indent="-177800" lvl="0" marL="228600" rtl="0" algn="l">
              <a:spcBef>
                <a:spcPts val="0"/>
              </a:spcBef>
              <a:spcAft>
                <a:spcPts val="0"/>
              </a:spcAft>
              <a:buClr>
                <a:srgbClr val="000000"/>
              </a:buClr>
              <a:buSzPts val="1000"/>
              <a:buFont typeface="Helvetica Neue"/>
              <a:buAutoNum type="arabicPeriod"/>
            </a:pPr>
            <a:r>
              <a:rPr lang="en" sz="1000">
                <a:solidFill>
                  <a:srgbClr val="000000"/>
                </a:solidFill>
              </a:rPr>
              <a:t>Establish first-ever fusion factory</a:t>
            </a:r>
            <a:endParaRPr sz="1000">
              <a:solidFill>
                <a:srgbClr val="000000"/>
              </a:solidFill>
            </a:endParaRPr>
          </a:p>
          <a:p>
            <a:pPr indent="-177800" lvl="0" marL="228600" rtl="0" algn="l">
              <a:spcBef>
                <a:spcPts val="300"/>
              </a:spcBef>
              <a:spcAft>
                <a:spcPts val="0"/>
              </a:spcAft>
              <a:buClr>
                <a:srgbClr val="000000"/>
              </a:buClr>
              <a:buSzPts val="1000"/>
              <a:buFont typeface="Helvetica Neue"/>
              <a:buAutoNum type="arabicPeriod"/>
            </a:pPr>
            <a:r>
              <a:rPr lang="en" sz="1000">
                <a:solidFill>
                  <a:srgbClr val="000000"/>
                </a:solidFill>
              </a:rPr>
              <a:t>Build and operate a profitable Research and Manufacturing Campus</a:t>
            </a:r>
            <a:endParaRPr sz="1000">
              <a:solidFill>
                <a:srgbClr val="000000"/>
              </a:solidFill>
            </a:endParaRPr>
          </a:p>
          <a:p>
            <a:pPr indent="-177800" lvl="1" marL="457200" rtl="0" algn="l">
              <a:spcBef>
                <a:spcPts val="300"/>
              </a:spcBef>
              <a:spcAft>
                <a:spcPts val="0"/>
              </a:spcAft>
              <a:buClr>
                <a:schemeClr val="accent2"/>
              </a:buClr>
              <a:buSzPts val="1000"/>
              <a:buFont typeface="Helvetica Neue"/>
              <a:buAutoNum type="alphaLcPeriod"/>
            </a:pPr>
            <a:r>
              <a:rPr lang="en" sz="1000">
                <a:solidFill>
                  <a:schemeClr val="accent2"/>
                </a:solidFill>
              </a:rPr>
              <a:t>200 permanent employees from PF</a:t>
            </a:r>
            <a:endParaRPr sz="1000">
              <a:solidFill>
                <a:schemeClr val="accent2"/>
              </a:solidFill>
            </a:endParaRPr>
          </a:p>
          <a:p>
            <a:pPr indent="-177800" lvl="0" marL="228600" rtl="0" algn="l">
              <a:spcBef>
                <a:spcPts val="800"/>
              </a:spcBef>
              <a:spcAft>
                <a:spcPts val="0"/>
              </a:spcAft>
              <a:buClr>
                <a:srgbClr val="000000"/>
              </a:buClr>
              <a:buSzPts val="1000"/>
              <a:buFont typeface="Helvetica Neue"/>
              <a:buAutoNum type="arabicPeriod"/>
            </a:pPr>
            <a:r>
              <a:rPr lang="en" sz="1000">
                <a:solidFill>
                  <a:srgbClr val="000000"/>
                </a:solidFill>
              </a:rPr>
              <a:t>Build first power system in New Mexico</a:t>
            </a:r>
            <a:endParaRPr sz="1000">
              <a:solidFill>
                <a:srgbClr val="000000"/>
              </a:solidFill>
            </a:endParaRPr>
          </a:p>
          <a:p>
            <a:pPr indent="-177800" lvl="1" marL="457200" rtl="0" algn="l">
              <a:spcBef>
                <a:spcPts val="300"/>
              </a:spcBef>
              <a:spcAft>
                <a:spcPts val="0"/>
              </a:spcAft>
              <a:buClr>
                <a:schemeClr val="accent2"/>
              </a:buClr>
              <a:buSzPts val="1000"/>
              <a:buFont typeface="Arial"/>
              <a:buAutoNum type="alphaLcPeriod"/>
            </a:pPr>
            <a:r>
              <a:rPr lang="en" sz="1000">
                <a:solidFill>
                  <a:schemeClr val="accent2"/>
                </a:solidFill>
              </a:rPr>
              <a:t>100-200 operational jobs</a:t>
            </a:r>
            <a:endParaRPr sz="1000">
              <a:solidFill>
                <a:schemeClr val="accent2"/>
              </a:solidFill>
            </a:endParaRPr>
          </a:p>
          <a:p>
            <a:pPr indent="-177800" lvl="0" marL="228600" rtl="0" algn="l">
              <a:spcBef>
                <a:spcPts val="300"/>
              </a:spcBef>
              <a:spcAft>
                <a:spcPts val="0"/>
              </a:spcAft>
              <a:buClr>
                <a:srgbClr val="000000"/>
              </a:buClr>
              <a:buSzPts val="1000"/>
              <a:buFont typeface="Helvetica Neue"/>
              <a:buAutoNum type="arabicPeriod"/>
            </a:pPr>
            <a:r>
              <a:rPr lang="en" sz="1000">
                <a:solidFill>
                  <a:srgbClr val="000000"/>
                </a:solidFill>
              </a:rPr>
              <a:t>Expand NM manufacturing to build power plants across the country </a:t>
            </a:r>
            <a:endParaRPr sz="1000">
              <a:solidFill>
                <a:srgbClr val="000000"/>
              </a:solidFill>
            </a:endParaRPr>
          </a:p>
          <a:p>
            <a:pPr indent="-177800" lvl="1" marL="457200" rtl="0" algn="l">
              <a:spcBef>
                <a:spcPts val="300"/>
              </a:spcBef>
              <a:spcAft>
                <a:spcPts val="0"/>
              </a:spcAft>
              <a:buClr>
                <a:schemeClr val="accent2"/>
              </a:buClr>
              <a:buSzPts val="1000"/>
              <a:buFont typeface="Helvetica Neue"/>
              <a:buAutoNum type="alphaLcPeriod"/>
            </a:pPr>
            <a:r>
              <a:rPr lang="en" sz="1000">
                <a:solidFill>
                  <a:schemeClr val="accent2"/>
                </a:solidFill>
              </a:rPr>
              <a:t>Hundreds of thousands of sq. ft of manufacturing</a:t>
            </a:r>
            <a:endParaRPr sz="1000">
              <a:solidFill>
                <a:schemeClr val="accent2"/>
              </a:solidFill>
            </a:endParaRPr>
          </a:p>
          <a:p>
            <a:pPr indent="-177800" lvl="1" marL="457200" rtl="0" algn="l">
              <a:spcBef>
                <a:spcPts val="300"/>
              </a:spcBef>
              <a:spcAft>
                <a:spcPts val="300"/>
              </a:spcAft>
              <a:buClr>
                <a:schemeClr val="accent2"/>
              </a:buClr>
              <a:buSzPts val="1000"/>
              <a:buFont typeface="Helvetica Neue"/>
              <a:buAutoNum type="alphaLcPeriod"/>
            </a:pPr>
            <a:r>
              <a:rPr lang="en" sz="1000">
                <a:solidFill>
                  <a:schemeClr val="accent2"/>
                </a:solidFill>
              </a:rPr>
              <a:t>Thousands of jobs</a:t>
            </a:r>
            <a:endParaRPr sz="1000">
              <a:solidFill>
                <a:schemeClr val="accent2"/>
              </a:solidFill>
            </a:endParaRPr>
          </a:p>
        </p:txBody>
      </p:sp>
      <p:pic>
        <p:nvPicPr>
          <p:cNvPr id="615" name="Google Shape;615;p84"/>
          <p:cNvPicPr preferRelativeResize="0"/>
          <p:nvPr/>
        </p:nvPicPr>
        <p:blipFill>
          <a:blip r:embed="rId3">
            <a:alphaModFix/>
          </a:blip>
          <a:stretch>
            <a:fillRect/>
          </a:stretch>
        </p:blipFill>
        <p:spPr>
          <a:xfrm>
            <a:off x="4572000" y="2227850"/>
            <a:ext cx="4267199" cy="239902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85"/>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622" name="Google Shape;622;p85"/>
          <p:cNvSpPr txBox="1"/>
          <p:nvPr>
            <p:ph type="title"/>
          </p:nvPr>
        </p:nvSpPr>
        <p:spPr>
          <a:xfrm>
            <a:off x="228600" y="228600"/>
            <a:ext cx="4343400" cy="62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Our path toward fusion energy for the grid</a:t>
            </a:r>
            <a:endParaRPr/>
          </a:p>
        </p:txBody>
      </p:sp>
      <p:graphicFrame>
        <p:nvGraphicFramePr>
          <p:cNvPr id="623" name="Google Shape;623;p85"/>
          <p:cNvGraphicFramePr/>
          <p:nvPr/>
        </p:nvGraphicFramePr>
        <p:xfrm>
          <a:off x="228600" y="1483620"/>
          <a:ext cx="3000000" cy="3000000"/>
        </p:xfrm>
        <a:graphic>
          <a:graphicData uri="http://schemas.openxmlformats.org/drawingml/2006/table">
            <a:tbl>
              <a:tblPr>
                <a:noFill/>
                <a:tableStyleId>{6044A036-686A-46DA-A085-9FC212EE16DC}</a:tableStyleId>
              </a:tblPr>
              <a:tblGrid>
                <a:gridCol w="2264150"/>
                <a:gridCol w="1883425"/>
                <a:gridCol w="2269625"/>
                <a:gridCol w="2269625"/>
              </a:tblGrid>
              <a:tr h="36375">
                <a:tc>
                  <a:txBody>
                    <a:bodyPr/>
                    <a:lstStyle/>
                    <a:p>
                      <a:pPr indent="0" lvl="0" marL="0" rtl="0" algn="l">
                        <a:lnSpc>
                          <a:spcPct val="115000"/>
                        </a:lnSpc>
                        <a:spcBef>
                          <a:spcPts val="0"/>
                        </a:spcBef>
                        <a:spcAft>
                          <a:spcPts val="0"/>
                        </a:spcAft>
                        <a:buNone/>
                      </a:pPr>
                      <a:r>
                        <a:t/>
                      </a:r>
                      <a:endParaRPr b="1" sz="400">
                        <a:latin typeface="Helvetica Neue"/>
                        <a:ea typeface="Helvetica Neue"/>
                        <a:cs typeface="Helvetica Neue"/>
                        <a:sym typeface="Helvetica Neue"/>
                      </a:endParaRPr>
                    </a:p>
                  </a:txBody>
                  <a:tcPr marT="68575" marB="68575" marR="68575" marL="68575">
                    <a:lnL cap="flat" cmpd="sng" w="4775">
                      <a:solidFill>
                        <a:srgbClr val="9E9E9E">
                          <a:alpha val="0"/>
                        </a:srgb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rgbClr val="9E9E9E">
                          <a:alpha val="0"/>
                        </a:srgbClr>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ctr">
                        <a:lnSpc>
                          <a:spcPct val="110000"/>
                        </a:lnSpc>
                        <a:spcBef>
                          <a:spcPts val="0"/>
                        </a:spcBef>
                        <a:spcAft>
                          <a:spcPts val="0"/>
                        </a:spcAft>
                        <a:buNone/>
                      </a:pPr>
                      <a:r>
                        <a:rPr b="1" lang="en" sz="1000">
                          <a:solidFill>
                            <a:schemeClr val="dk1"/>
                          </a:solidFill>
                          <a:latin typeface="Helvetica Neue"/>
                          <a:ea typeface="Helvetica Neue"/>
                          <a:cs typeface="Helvetica Neue"/>
                          <a:sym typeface="Helvetica Neue"/>
                        </a:rPr>
                        <a:t>2025</a:t>
                      </a:r>
                      <a:endParaRPr b="1" sz="1000">
                        <a:solidFill>
                          <a:schemeClr val="dk1"/>
                        </a:solidFill>
                        <a:latin typeface="Helvetica Neue"/>
                        <a:ea typeface="Helvetica Neue"/>
                        <a:cs typeface="Helvetica Neue"/>
                        <a:sym typeface="Helvetica Neue"/>
                      </a:endParaRPr>
                    </a:p>
                  </a:txBody>
                  <a:tcPr marT="68575" marB="68575" marR="68575" marL="68575">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rgbClr val="9E9E9E">
                          <a:alpha val="0"/>
                        </a:srgbClr>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ctr">
                        <a:lnSpc>
                          <a:spcPct val="110000"/>
                        </a:lnSpc>
                        <a:spcBef>
                          <a:spcPts val="0"/>
                        </a:spcBef>
                        <a:spcAft>
                          <a:spcPts val="0"/>
                        </a:spcAft>
                        <a:buNone/>
                      </a:pPr>
                      <a:r>
                        <a:rPr b="1" lang="en" sz="1000">
                          <a:solidFill>
                            <a:schemeClr val="dk1"/>
                          </a:solidFill>
                          <a:latin typeface="Helvetica Neue"/>
                          <a:ea typeface="Helvetica Neue"/>
                          <a:cs typeface="Helvetica Neue"/>
                          <a:sym typeface="Helvetica Neue"/>
                        </a:rPr>
                        <a:t>2030</a:t>
                      </a:r>
                      <a:endParaRPr b="1" sz="1000">
                        <a:solidFill>
                          <a:schemeClr val="dk1"/>
                        </a:solidFill>
                        <a:latin typeface="Helvetica Neue"/>
                        <a:ea typeface="Helvetica Neue"/>
                        <a:cs typeface="Helvetica Neue"/>
                        <a:sym typeface="Helvetica Neue"/>
                      </a:endParaRPr>
                    </a:p>
                  </a:txBody>
                  <a:tcPr marT="68575" marB="68575" marR="68575" marL="68575">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rgbClr val="9E9E9E">
                          <a:alpha val="0"/>
                        </a:srgbClr>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ctr">
                        <a:lnSpc>
                          <a:spcPct val="110000"/>
                        </a:lnSpc>
                        <a:spcBef>
                          <a:spcPts val="0"/>
                        </a:spcBef>
                        <a:spcAft>
                          <a:spcPts val="0"/>
                        </a:spcAft>
                        <a:buNone/>
                      </a:pPr>
                      <a:r>
                        <a:rPr b="1" lang="en" sz="1000">
                          <a:solidFill>
                            <a:schemeClr val="dk1"/>
                          </a:solidFill>
                          <a:latin typeface="Helvetica Neue"/>
                          <a:ea typeface="Helvetica Neue"/>
                          <a:cs typeface="Helvetica Neue"/>
                          <a:sym typeface="Helvetica Neue"/>
                        </a:rPr>
                        <a:t>2035</a:t>
                      </a:r>
                      <a:endParaRPr b="1" sz="1000">
                        <a:solidFill>
                          <a:schemeClr val="dk1"/>
                        </a:solidFill>
                        <a:latin typeface="Helvetica Neue"/>
                        <a:ea typeface="Helvetica Neue"/>
                        <a:cs typeface="Helvetica Neue"/>
                        <a:sym typeface="Helvetica Neue"/>
                      </a:endParaRPr>
                    </a:p>
                  </a:txBody>
                  <a:tcPr marT="68575" marB="68575" marR="68575" marL="68575">
                    <a:lnL cap="flat" cmpd="sng" w="4775">
                      <a:solidFill>
                        <a:schemeClr val="accent2">
                          <a:alpha val="0"/>
                        </a:scheme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9E9E9E">
                          <a:alpha val="0"/>
                        </a:srgbClr>
                      </a:solidFill>
                      <a:prstDash val="solid"/>
                      <a:round/>
                      <a:headEnd len="sm" w="sm" type="none"/>
                      <a:tailEnd len="sm" w="sm" type="none"/>
                    </a:lnT>
                    <a:lnB cap="flat" cmpd="sng" w="4775">
                      <a:solidFill>
                        <a:schemeClr val="accent2"/>
                      </a:solidFill>
                      <a:prstDash val="solid"/>
                      <a:round/>
                      <a:headEnd len="sm" w="sm" type="none"/>
                      <a:tailEnd len="sm" w="sm" type="none"/>
                    </a:lnB>
                  </a:tcPr>
                </a:tc>
              </a:tr>
              <a:tr h="251125">
                <a:tc>
                  <a:txBody>
                    <a:bodyPr/>
                    <a:lstStyle/>
                    <a:p>
                      <a:pPr indent="0" lvl="0" marL="0" rtl="0" algn="l">
                        <a:lnSpc>
                          <a:spcPct val="100000"/>
                        </a:lnSpc>
                        <a:spcBef>
                          <a:spcPts val="0"/>
                        </a:spcBef>
                        <a:spcAft>
                          <a:spcPts val="0"/>
                        </a:spcAft>
                        <a:buNone/>
                      </a:pPr>
                      <a:r>
                        <a:rPr lang="en" sz="1400">
                          <a:solidFill>
                            <a:schemeClr val="accent2"/>
                          </a:solidFill>
                          <a:latin typeface="Helvetica Neue"/>
                          <a:ea typeface="Helvetica Neue"/>
                          <a:cs typeface="Helvetica Neue"/>
                          <a:sym typeface="Helvetica Neue"/>
                        </a:rPr>
                        <a:t>R&amp;M Campus</a:t>
                      </a:r>
                      <a:endParaRPr sz="1400">
                        <a:solidFill>
                          <a:schemeClr val="accent2"/>
                        </a:solidFill>
                        <a:latin typeface="Helvetica Neue"/>
                        <a:ea typeface="Helvetica Neue"/>
                        <a:cs typeface="Helvetica Neue"/>
                        <a:sym typeface="Helvetica Neue"/>
                      </a:endParaRPr>
                    </a:p>
                    <a:p>
                      <a:pPr indent="0" lvl="0" marL="0" rtl="0" algn="l">
                        <a:lnSpc>
                          <a:spcPct val="110000"/>
                        </a:lnSpc>
                        <a:spcBef>
                          <a:spcPts val="500"/>
                        </a:spcBef>
                        <a:spcAft>
                          <a:spcPts val="0"/>
                        </a:spcAft>
                        <a:buNone/>
                      </a:pPr>
                      <a:r>
                        <a:rPr b="1" lang="en" sz="800">
                          <a:solidFill>
                            <a:schemeClr val="dk1"/>
                          </a:solidFill>
                          <a:latin typeface="Helvetica Neue"/>
                          <a:ea typeface="Helvetica Neue"/>
                          <a:cs typeface="Helvetica Neue"/>
                          <a:sym typeface="Helvetica Neue"/>
                        </a:rPr>
                        <a:t>Objective:</a:t>
                      </a:r>
                      <a:r>
                        <a:rPr lang="en" sz="800">
                          <a:solidFill>
                            <a:schemeClr val="dk1"/>
                          </a:solidFill>
                          <a:latin typeface="Helvetica Neue"/>
                          <a:ea typeface="Helvetica Neue"/>
                          <a:cs typeface="Helvetica Neue"/>
                          <a:sym typeface="Helvetica Neue"/>
                        </a:rPr>
                        <a:t> Demonstrate Net </a:t>
                      </a:r>
                      <a:br>
                        <a:rPr lang="en" sz="800">
                          <a:solidFill>
                            <a:schemeClr val="dk1"/>
                          </a:solidFill>
                          <a:latin typeface="Helvetica Neue"/>
                          <a:ea typeface="Helvetica Neue"/>
                          <a:cs typeface="Helvetica Neue"/>
                          <a:sym typeface="Helvetica Neue"/>
                        </a:rPr>
                      </a:br>
                      <a:r>
                        <a:rPr lang="en" sz="800">
                          <a:solidFill>
                            <a:schemeClr val="dk1"/>
                          </a:solidFill>
                          <a:latin typeface="Helvetica Neue"/>
                          <a:ea typeface="Helvetica Neue"/>
                          <a:cs typeface="Helvetica Neue"/>
                          <a:sym typeface="Helvetica Neue"/>
                        </a:rPr>
                        <a:t>Facility Gain by 2030 </a:t>
                      </a:r>
                      <a:endParaRPr sz="800">
                        <a:solidFill>
                          <a:schemeClr val="dk1"/>
                        </a:solidFill>
                        <a:latin typeface="Helvetica Neue"/>
                        <a:ea typeface="Helvetica Neue"/>
                        <a:cs typeface="Helvetica Neue"/>
                        <a:sym typeface="Helvetica Neue"/>
                      </a:endParaRPr>
                    </a:p>
                    <a:p>
                      <a:pPr indent="0" lvl="0" marL="0" rtl="0" algn="l">
                        <a:lnSpc>
                          <a:spcPct val="110000"/>
                        </a:lnSpc>
                        <a:spcBef>
                          <a:spcPts val="500"/>
                        </a:spcBef>
                        <a:spcAft>
                          <a:spcPts val="0"/>
                        </a:spcAft>
                        <a:buNone/>
                      </a:pPr>
                      <a:r>
                        <a:rPr b="1" lang="en" sz="800">
                          <a:solidFill>
                            <a:schemeClr val="dk1"/>
                          </a:solidFill>
                          <a:latin typeface="Helvetica Neue"/>
                          <a:ea typeface="Helvetica Neue"/>
                          <a:cs typeface="Helvetica Neue"/>
                          <a:sym typeface="Helvetica Neue"/>
                        </a:rPr>
                        <a:t>Investment:</a:t>
                      </a:r>
                      <a:r>
                        <a:rPr lang="en" sz="800">
                          <a:solidFill>
                            <a:schemeClr val="dk1"/>
                          </a:solidFill>
                          <a:latin typeface="Helvetica Neue"/>
                          <a:ea typeface="Helvetica Neue"/>
                          <a:cs typeface="Helvetica Neue"/>
                          <a:sym typeface="Helvetica Neue"/>
                        </a:rPr>
                        <a:t> $1 billion</a:t>
                      </a:r>
                      <a:endParaRPr sz="800">
                        <a:solidFill>
                          <a:schemeClr val="dk1"/>
                        </a:solidFill>
                        <a:latin typeface="Helvetica Neue"/>
                        <a:ea typeface="Helvetica Neue"/>
                        <a:cs typeface="Helvetica Neue"/>
                        <a:sym typeface="Helvetica Neue"/>
                      </a:endParaRPr>
                    </a:p>
                    <a:p>
                      <a:pPr indent="0" lvl="0" marL="0" rtl="0" algn="l">
                        <a:lnSpc>
                          <a:spcPct val="110000"/>
                        </a:lnSpc>
                        <a:spcBef>
                          <a:spcPts val="500"/>
                        </a:spcBef>
                        <a:spcAft>
                          <a:spcPts val="500"/>
                        </a:spcAft>
                        <a:buNone/>
                      </a:pPr>
                      <a:r>
                        <a:rPr lang="en" sz="800">
                          <a:solidFill>
                            <a:schemeClr val="dk1"/>
                          </a:solidFill>
                          <a:latin typeface="Helvetica Neue"/>
                          <a:ea typeface="Helvetica Neue"/>
                          <a:cs typeface="Helvetica Neue"/>
                          <a:sym typeface="Helvetica Neue"/>
                        </a:rPr>
                        <a:t>200 full-time jobs</a:t>
                      </a:r>
                      <a:endParaRPr sz="800">
                        <a:solidFill>
                          <a:schemeClr val="dk1"/>
                        </a:solidFill>
                        <a:latin typeface="Helvetica Neue"/>
                        <a:ea typeface="Helvetica Neue"/>
                        <a:cs typeface="Helvetica Neue"/>
                        <a:sym typeface="Helvetica Neue"/>
                      </a:endParaRPr>
                    </a:p>
                  </a:txBody>
                  <a:tcPr marT="68575" marB="457200" marR="228600" marL="0">
                    <a:lnL cap="flat" cmpd="sng" w="4775">
                      <a:solidFill>
                        <a:srgbClr val="9E9E9E">
                          <a:alpha val="0"/>
                        </a:srgb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00" marR="0" marL="0">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00" marR="0" marL="0">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00" marR="0" marL="0">
                    <a:lnL cap="flat" cmpd="sng" w="4775">
                      <a:solidFill>
                        <a:schemeClr val="accent2">
                          <a:alpha val="0"/>
                        </a:scheme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chemeClr val="accent2"/>
                      </a:solidFill>
                      <a:prstDash val="solid"/>
                      <a:round/>
                      <a:headEnd len="sm" w="sm" type="none"/>
                      <a:tailEnd len="sm" w="sm" type="none"/>
                    </a:lnB>
                  </a:tcPr>
                </a:tc>
              </a:tr>
              <a:tr h="291525">
                <a:tc>
                  <a:txBody>
                    <a:bodyPr/>
                    <a:lstStyle/>
                    <a:p>
                      <a:pPr indent="0" lvl="0" marL="0" rtl="0" algn="l">
                        <a:lnSpc>
                          <a:spcPct val="100000"/>
                        </a:lnSpc>
                        <a:spcBef>
                          <a:spcPts val="0"/>
                        </a:spcBef>
                        <a:spcAft>
                          <a:spcPts val="0"/>
                        </a:spcAft>
                        <a:buNone/>
                      </a:pPr>
                      <a:r>
                        <a:rPr lang="en" sz="1400">
                          <a:solidFill>
                            <a:schemeClr val="accent2"/>
                          </a:solidFill>
                          <a:latin typeface="Helvetica Neue"/>
                          <a:ea typeface="Helvetica Neue"/>
                          <a:cs typeface="Helvetica Neue"/>
                          <a:sym typeface="Helvetica Neue"/>
                        </a:rPr>
                        <a:t>Fusion Energy Systems</a:t>
                      </a:r>
                      <a:endParaRPr sz="1400">
                        <a:solidFill>
                          <a:schemeClr val="accent2"/>
                        </a:solidFill>
                        <a:latin typeface="Helvetica Neue"/>
                        <a:ea typeface="Helvetica Neue"/>
                        <a:cs typeface="Helvetica Neue"/>
                        <a:sym typeface="Helvetica Neue"/>
                      </a:endParaRPr>
                    </a:p>
                    <a:p>
                      <a:pPr indent="0" lvl="0" marL="0" rtl="0" algn="l">
                        <a:lnSpc>
                          <a:spcPct val="110000"/>
                        </a:lnSpc>
                        <a:spcBef>
                          <a:spcPts val="500"/>
                        </a:spcBef>
                        <a:spcAft>
                          <a:spcPts val="0"/>
                        </a:spcAft>
                        <a:buClr>
                          <a:srgbClr val="000000"/>
                        </a:buClr>
                        <a:buSzPts val="600"/>
                        <a:buFont typeface="Arial"/>
                        <a:buNone/>
                      </a:pPr>
                      <a:r>
                        <a:rPr b="1" lang="en" sz="800">
                          <a:solidFill>
                            <a:schemeClr val="dk1"/>
                          </a:solidFill>
                          <a:latin typeface="Helvetica Neue"/>
                          <a:ea typeface="Helvetica Neue"/>
                          <a:cs typeface="Helvetica Neue"/>
                          <a:sym typeface="Helvetica Neue"/>
                        </a:rPr>
                        <a:t>Objective:</a:t>
                      </a:r>
                      <a:r>
                        <a:rPr lang="en" sz="800">
                          <a:solidFill>
                            <a:schemeClr val="dk1"/>
                          </a:solidFill>
                          <a:latin typeface="Helvetica Neue"/>
                          <a:ea typeface="Helvetica Neue"/>
                          <a:cs typeface="Helvetica Neue"/>
                          <a:sym typeface="Helvetica Neue"/>
                        </a:rPr>
                        <a:t> Carbon-free, </a:t>
                      </a:r>
                      <a:br>
                        <a:rPr lang="en" sz="800">
                          <a:solidFill>
                            <a:schemeClr val="dk1"/>
                          </a:solidFill>
                          <a:latin typeface="Helvetica Neue"/>
                          <a:ea typeface="Helvetica Neue"/>
                          <a:cs typeface="Helvetica Neue"/>
                          <a:sym typeface="Helvetica Neue"/>
                        </a:rPr>
                      </a:br>
                      <a:r>
                        <a:rPr lang="en" sz="800">
                          <a:solidFill>
                            <a:schemeClr val="dk1"/>
                          </a:solidFill>
                          <a:latin typeface="Helvetica Neue"/>
                          <a:ea typeface="Helvetica Neue"/>
                          <a:cs typeface="Helvetica Neue"/>
                          <a:sym typeface="Helvetica Neue"/>
                        </a:rPr>
                        <a:t>on-demand power by mid-2030s </a:t>
                      </a:r>
                      <a:endParaRPr sz="800">
                        <a:solidFill>
                          <a:schemeClr val="dk1"/>
                        </a:solidFill>
                        <a:latin typeface="Helvetica Neue"/>
                        <a:ea typeface="Helvetica Neue"/>
                        <a:cs typeface="Helvetica Neue"/>
                        <a:sym typeface="Helvetica Neue"/>
                      </a:endParaRPr>
                    </a:p>
                    <a:p>
                      <a:pPr indent="0" lvl="0" marL="0" rtl="0" algn="l">
                        <a:lnSpc>
                          <a:spcPct val="110000"/>
                        </a:lnSpc>
                        <a:spcBef>
                          <a:spcPts val="500"/>
                        </a:spcBef>
                        <a:spcAft>
                          <a:spcPts val="0"/>
                        </a:spcAft>
                        <a:buClr>
                          <a:srgbClr val="000000"/>
                        </a:buClr>
                        <a:buSzPts val="600"/>
                        <a:buFont typeface="Arial"/>
                        <a:buNone/>
                      </a:pPr>
                      <a:r>
                        <a:rPr b="1" lang="en" sz="800">
                          <a:solidFill>
                            <a:schemeClr val="dk1"/>
                          </a:solidFill>
                          <a:latin typeface="Helvetica Neue"/>
                          <a:ea typeface="Helvetica Neue"/>
                          <a:cs typeface="Helvetica Neue"/>
                          <a:sym typeface="Helvetica Neue"/>
                        </a:rPr>
                        <a:t>Investment:</a:t>
                      </a:r>
                      <a:r>
                        <a:rPr lang="en" sz="800">
                          <a:solidFill>
                            <a:schemeClr val="dk1"/>
                          </a:solidFill>
                          <a:latin typeface="Helvetica Neue"/>
                          <a:ea typeface="Helvetica Neue"/>
                          <a:cs typeface="Helvetica Neue"/>
                          <a:sym typeface="Helvetica Neue"/>
                        </a:rPr>
                        <a:t> $10s of billions</a:t>
                      </a:r>
                      <a:endParaRPr sz="800">
                        <a:solidFill>
                          <a:schemeClr val="dk1"/>
                        </a:solidFill>
                        <a:latin typeface="Helvetica Neue"/>
                        <a:ea typeface="Helvetica Neue"/>
                        <a:cs typeface="Helvetica Neue"/>
                        <a:sym typeface="Helvetica Neue"/>
                      </a:endParaRPr>
                    </a:p>
                    <a:p>
                      <a:pPr indent="0" lvl="0" marL="0" rtl="0" algn="l">
                        <a:lnSpc>
                          <a:spcPct val="110000"/>
                        </a:lnSpc>
                        <a:spcBef>
                          <a:spcPts val="500"/>
                        </a:spcBef>
                        <a:spcAft>
                          <a:spcPts val="500"/>
                        </a:spcAft>
                        <a:buNone/>
                      </a:pPr>
                      <a:r>
                        <a:rPr lang="en" sz="800">
                          <a:solidFill>
                            <a:schemeClr val="dk1"/>
                          </a:solidFill>
                          <a:latin typeface="Helvetica Neue"/>
                          <a:ea typeface="Helvetica Neue"/>
                          <a:cs typeface="Helvetica Neue"/>
                          <a:sym typeface="Helvetica Neue"/>
                        </a:rPr>
                        <a:t>1,000s of full-time jobs</a:t>
                      </a:r>
                      <a:endParaRPr sz="800">
                        <a:solidFill>
                          <a:schemeClr val="dk1"/>
                        </a:solidFill>
                        <a:latin typeface="Helvetica Neue"/>
                        <a:ea typeface="Helvetica Neue"/>
                        <a:cs typeface="Helvetica Neue"/>
                        <a:sym typeface="Helvetica Neue"/>
                      </a:endParaRPr>
                    </a:p>
                  </a:txBody>
                  <a:tcPr marT="68575" marB="228600" marR="228600" marL="0">
                    <a:lnL cap="flat" cmpd="sng" w="4775">
                      <a:solidFill>
                        <a:srgbClr val="9E9E9E">
                          <a:alpha val="0"/>
                        </a:srgb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rgbClr val="D9D9D9">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5" marR="0" marL="0">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rgbClr val="D9D9D9">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5" marR="0" marL="0">
                    <a:lnL cap="flat" cmpd="sng" w="4775">
                      <a:solidFill>
                        <a:schemeClr val="accent2">
                          <a:alpha val="0"/>
                        </a:schemeClr>
                      </a:solidFill>
                      <a:prstDash val="solid"/>
                      <a:round/>
                      <a:headEnd len="sm" w="sm" type="none"/>
                      <a:tailEnd len="sm" w="sm" type="none"/>
                    </a:lnL>
                    <a:lnR cap="flat" cmpd="sng" w="4775">
                      <a:solidFill>
                        <a:schemeClr val="accent2">
                          <a:alpha val="0"/>
                        </a:scheme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rgbClr val="D9D9D9">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500">
                        <a:latin typeface="Helvetica Neue"/>
                        <a:ea typeface="Helvetica Neue"/>
                        <a:cs typeface="Helvetica Neue"/>
                        <a:sym typeface="Helvetica Neue"/>
                      </a:endParaRPr>
                    </a:p>
                  </a:txBody>
                  <a:tcPr marT="68575" marB="45725" marR="0" marL="0">
                    <a:lnL cap="flat" cmpd="sng" w="4775">
                      <a:solidFill>
                        <a:schemeClr val="accent2">
                          <a:alpha val="0"/>
                        </a:scheme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accent2"/>
                      </a:solidFill>
                      <a:prstDash val="solid"/>
                      <a:round/>
                      <a:headEnd len="sm" w="sm" type="none"/>
                      <a:tailEnd len="sm" w="sm" type="none"/>
                    </a:lnT>
                    <a:lnB cap="flat" cmpd="sng" w="4775">
                      <a:solidFill>
                        <a:srgbClr val="D9D9D9">
                          <a:alpha val="0"/>
                        </a:srgbClr>
                      </a:solidFill>
                      <a:prstDash val="solid"/>
                      <a:round/>
                      <a:headEnd len="sm" w="sm" type="none"/>
                      <a:tailEnd len="sm" w="sm" type="none"/>
                    </a:lnB>
                  </a:tcPr>
                </a:tc>
              </a:tr>
            </a:tbl>
          </a:graphicData>
        </a:graphic>
      </p:graphicFrame>
      <p:sp>
        <p:nvSpPr>
          <p:cNvPr id="624" name="Google Shape;624;p85"/>
          <p:cNvSpPr txBox="1"/>
          <p:nvPr/>
        </p:nvSpPr>
        <p:spPr>
          <a:xfrm rot="1031">
            <a:off x="5601955" y="2140095"/>
            <a:ext cx="999900" cy="3939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2030</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b="1" lang="en" sz="800">
                <a:solidFill>
                  <a:schemeClr val="dk1"/>
                </a:solidFill>
                <a:latin typeface="Helvetica Neue"/>
                <a:ea typeface="Helvetica Neue"/>
                <a:cs typeface="Helvetica Neue"/>
                <a:sym typeface="Helvetica Neue"/>
              </a:rPr>
              <a:t>Demonstrate Net Facility Gain</a:t>
            </a:r>
            <a:endParaRPr b="1" sz="800">
              <a:solidFill>
                <a:schemeClr val="dk1"/>
              </a:solidFill>
              <a:latin typeface="Helvetica Neue"/>
              <a:ea typeface="Helvetica Neue"/>
              <a:cs typeface="Helvetica Neue"/>
              <a:sym typeface="Helvetica Neue"/>
            </a:endParaRPr>
          </a:p>
        </p:txBody>
      </p:sp>
      <p:sp>
        <p:nvSpPr>
          <p:cNvPr id="625" name="Google Shape;625;p85"/>
          <p:cNvSpPr txBox="1"/>
          <p:nvPr/>
        </p:nvSpPr>
        <p:spPr>
          <a:xfrm rot="1418">
            <a:off x="6803057" y="2140245"/>
            <a:ext cx="1455000" cy="3939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2030 Onward</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R&amp;M Campus center </a:t>
            </a:r>
            <a:br>
              <a:rPr lang="en" sz="800">
                <a:solidFill>
                  <a:schemeClr val="dk1"/>
                </a:solidFill>
                <a:latin typeface="Helvetica Neue"/>
                <a:ea typeface="Helvetica Neue"/>
                <a:cs typeface="Helvetica Neue"/>
                <a:sym typeface="Helvetica Neue"/>
              </a:rPr>
            </a:br>
            <a:r>
              <a:rPr lang="en" sz="800">
                <a:solidFill>
                  <a:schemeClr val="dk1"/>
                </a:solidFill>
                <a:latin typeface="Helvetica Neue"/>
                <a:ea typeface="Helvetica Neue"/>
                <a:cs typeface="Helvetica Neue"/>
                <a:sym typeface="Helvetica Neue"/>
              </a:rPr>
              <a:t>for multiple R&amp;M opportunities</a:t>
            </a:r>
            <a:endParaRPr sz="800">
              <a:solidFill>
                <a:schemeClr val="dk1"/>
              </a:solidFill>
              <a:latin typeface="Helvetica Neue"/>
              <a:ea typeface="Helvetica Neue"/>
              <a:cs typeface="Helvetica Neue"/>
              <a:sym typeface="Helvetica Neue"/>
            </a:endParaRPr>
          </a:p>
        </p:txBody>
      </p:sp>
      <p:cxnSp>
        <p:nvCxnSpPr>
          <p:cNvPr id="626" name="Google Shape;626;p85"/>
          <p:cNvCxnSpPr/>
          <p:nvPr/>
        </p:nvCxnSpPr>
        <p:spPr>
          <a:xfrm>
            <a:off x="5523808" y="1773376"/>
            <a:ext cx="0" cy="744300"/>
          </a:xfrm>
          <a:prstGeom prst="straightConnector1">
            <a:avLst/>
          </a:prstGeom>
          <a:noFill/>
          <a:ln cap="flat" cmpd="sng" w="9525">
            <a:solidFill>
              <a:schemeClr val="accent2"/>
            </a:solidFill>
            <a:prstDash val="dot"/>
            <a:round/>
            <a:headEnd len="sm" w="sm" type="none"/>
            <a:tailEnd len="sm" w="sm" type="none"/>
          </a:ln>
        </p:spPr>
      </p:cxnSp>
      <p:cxnSp>
        <p:nvCxnSpPr>
          <p:cNvPr id="627" name="Google Shape;627;p85"/>
          <p:cNvCxnSpPr/>
          <p:nvPr/>
        </p:nvCxnSpPr>
        <p:spPr>
          <a:xfrm>
            <a:off x="6724913" y="1773376"/>
            <a:ext cx="0" cy="739500"/>
          </a:xfrm>
          <a:prstGeom prst="straightConnector1">
            <a:avLst/>
          </a:prstGeom>
          <a:noFill/>
          <a:ln cap="flat" cmpd="sng" w="9525">
            <a:solidFill>
              <a:schemeClr val="dk1"/>
            </a:solidFill>
            <a:prstDash val="dot"/>
            <a:round/>
            <a:headEnd len="sm" w="sm" type="none"/>
            <a:tailEnd len="sm" w="sm" type="none"/>
          </a:ln>
        </p:spPr>
      </p:cxnSp>
      <p:sp>
        <p:nvSpPr>
          <p:cNvPr id="628" name="Google Shape;628;p85"/>
          <p:cNvSpPr txBox="1"/>
          <p:nvPr/>
        </p:nvSpPr>
        <p:spPr>
          <a:xfrm>
            <a:off x="3895990" y="1309629"/>
            <a:ext cx="1008300" cy="12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lang="en" sz="800">
                <a:solidFill>
                  <a:schemeClr val="accent5"/>
                </a:solidFill>
                <a:latin typeface="Helvetica Neue"/>
                <a:ea typeface="Helvetica Neue"/>
                <a:cs typeface="Helvetica Neue"/>
                <a:sym typeface="Helvetica Neue"/>
              </a:rPr>
              <a:t>WE ARE HERE</a:t>
            </a:r>
            <a:endParaRPr b="1" i="0" sz="800" u="none" cap="none" strike="noStrike">
              <a:solidFill>
                <a:schemeClr val="accent5"/>
              </a:solidFill>
              <a:latin typeface="Helvetica Neue"/>
              <a:ea typeface="Helvetica Neue"/>
              <a:cs typeface="Helvetica Neue"/>
              <a:sym typeface="Helvetica Neue"/>
            </a:endParaRPr>
          </a:p>
        </p:txBody>
      </p:sp>
      <p:sp>
        <p:nvSpPr>
          <p:cNvPr id="629" name="Google Shape;629;p85"/>
          <p:cNvSpPr/>
          <p:nvPr/>
        </p:nvSpPr>
        <p:spPr>
          <a:xfrm>
            <a:off x="3737188" y="1318548"/>
            <a:ext cx="107100" cy="107100"/>
          </a:xfrm>
          <a:prstGeom prst="ellipse">
            <a:avLst/>
          </a:prstGeom>
          <a:solidFill>
            <a:schemeClr val="accent5"/>
          </a:solidFill>
          <a:ln>
            <a:noFill/>
          </a:ln>
        </p:spPr>
        <p:txBody>
          <a:bodyPr anchorCtr="0" anchor="ctr" bIns="45725" lIns="45725" spcFirstLastPara="1" rIns="45725" wrap="square" tIns="45725">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0E6AFF"/>
              </a:solidFill>
              <a:latin typeface="Arial"/>
              <a:ea typeface="Arial"/>
              <a:cs typeface="Arial"/>
              <a:sym typeface="Arial"/>
            </a:endParaRPr>
          </a:p>
        </p:txBody>
      </p:sp>
      <p:sp>
        <p:nvSpPr>
          <p:cNvPr id="630" name="Google Shape;630;p85"/>
          <p:cNvSpPr txBox="1"/>
          <p:nvPr/>
        </p:nvSpPr>
        <p:spPr>
          <a:xfrm rot="1107">
            <a:off x="3966999" y="4007635"/>
            <a:ext cx="2796000" cy="578700"/>
          </a:xfrm>
          <a:prstGeom prst="rect">
            <a:avLst/>
          </a:prstGeom>
          <a:solidFill>
            <a:srgbClr val="EDEDEB">
              <a:alpha val="50000"/>
            </a:srgbClr>
          </a:solidFill>
          <a:ln>
            <a:noFill/>
          </a:ln>
        </p:spPr>
        <p:txBody>
          <a:bodyPr anchorCtr="0" anchor="t" bIns="91450" lIns="91450" spcFirstLastPara="1" rIns="91450" wrap="square" tIns="91450">
            <a:spAutoFit/>
          </a:bodyPr>
          <a:lstStyle/>
          <a:p>
            <a:pPr indent="0" lvl="0" marL="0" rtl="0" algn="l">
              <a:lnSpc>
                <a:spcPct val="110000"/>
              </a:lnSpc>
              <a:spcBef>
                <a:spcPts val="0"/>
              </a:spcBef>
              <a:spcAft>
                <a:spcPts val="0"/>
              </a:spcAft>
              <a:buClr>
                <a:srgbClr val="000000"/>
              </a:buClr>
              <a:buSzPts val="1100"/>
              <a:buFont typeface="Arial"/>
              <a:buNone/>
            </a:pPr>
            <a:r>
              <a:rPr b="1" lang="en" sz="800">
                <a:solidFill>
                  <a:schemeClr val="accent2"/>
                </a:solidFill>
                <a:latin typeface="Helvetica Neue"/>
                <a:ea typeface="Helvetica Neue"/>
                <a:cs typeface="Helvetica Neue"/>
                <a:sym typeface="Helvetica Neue"/>
              </a:rPr>
              <a:t>2027-2032</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Permitting and other approvals,</a:t>
            </a:r>
            <a:endParaRPr sz="800">
              <a:solidFill>
                <a:schemeClr val="dk1"/>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community engagement</a:t>
            </a:r>
            <a:endParaRPr sz="800">
              <a:solidFill>
                <a:schemeClr val="dk1"/>
              </a:solidFill>
              <a:latin typeface="Helvetica Neue"/>
              <a:ea typeface="Helvetica Neue"/>
              <a:cs typeface="Helvetica Neue"/>
              <a:sym typeface="Helvetica Neue"/>
            </a:endParaRPr>
          </a:p>
        </p:txBody>
      </p:sp>
      <p:sp>
        <p:nvSpPr>
          <p:cNvPr id="631" name="Google Shape;631;p85"/>
          <p:cNvSpPr txBox="1"/>
          <p:nvPr/>
        </p:nvSpPr>
        <p:spPr>
          <a:xfrm rot="919">
            <a:off x="6841120" y="3379691"/>
            <a:ext cx="1122000" cy="443400"/>
          </a:xfrm>
          <a:prstGeom prst="rect">
            <a:avLst/>
          </a:prstGeom>
          <a:solidFill>
            <a:schemeClr val="accent3"/>
          </a:solidFill>
          <a:ln>
            <a:noFill/>
          </a:ln>
        </p:spPr>
        <p:txBody>
          <a:bodyPr anchorCtr="0" anchor="t" bIns="91450" lIns="91450" spcFirstLastPara="1" rIns="91450" wrap="square" tIns="91450">
            <a:spAutoFit/>
          </a:bodyPr>
          <a:lstStyle/>
          <a:p>
            <a:pPr indent="0" lvl="0" marL="0" rtl="0" algn="l">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Mid-2030s</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b="1" lang="en" sz="800">
                <a:solidFill>
                  <a:schemeClr val="dk1"/>
                </a:solidFill>
                <a:latin typeface="Helvetica Neue"/>
                <a:ea typeface="Helvetica Neue"/>
                <a:cs typeface="Helvetica Neue"/>
                <a:sym typeface="Helvetica Neue"/>
              </a:rPr>
              <a:t>First power system</a:t>
            </a:r>
            <a:endParaRPr b="1" sz="800">
              <a:solidFill>
                <a:schemeClr val="dk1"/>
              </a:solidFill>
              <a:latin typeface="Helvetica Neue"/>
              <a:ea typeface="Helvetica Neue"/>
              <a:cs typeface="Helvetica Neue"/>
              <a:sym typeface="Helvetica Neue"/>
            </a:endParaRPr>
          </a:p>
        </p:txBody>
      </p:sp>
      <p:sp>
        <p:nvSpPr>
          <p:cNvPr id="632" name="Google Shape;632;p85"/>
          <p:cNvSpPr txBox="1"/>
          <p:nvPr/>
        </p:nvSpPr>
        <p:spPr>
          <a:xfrm rot="709">
            <a:off x="7460381" y="3872490"/>
            <a:ext cx="1455000" cy="714300"/>
          </a:xfrm>
          <a:prstGeom prst="rect">
            <a:avLst/>
          </a:prstGeom>
          <a:solidFill>
            <a:srgbClr val="EDEDEB">
              <a:alpha val="50000"/>
            </a:srgbClr>
          </a:solidFill>
          <a:ln>
            <a:noFill/>
          </a:ln>
        </p:spPr>
        <p:txBody>
          <a:bodyPr anchorCtr="0" anchor="t" bIns="91450" lIns="91450" spcFirstLastPara="1" rIns="91450" wrap="square" tIns="91450">
            <a:spAutoFit/>
          </a:bodyPr>
          <a:lstStyle/>
          <a:p>
            <a:pPr indent="0" lvl="0" marL="0" rtl="0" algn="l">
              <a:lnSpc>
                <a:spcPct val="110000"/>
              </a:lnSpc>
              <a:spcBef>
                <a:spcPts val="0"/>
              </a:spcBef>
              <a:spcAft>
                <a:spcPts val="0"/>
              </a:spcAft>
              <a:buClr>
                <a:srgbClr val="000000"/>
              </a:buClr>
              <a:buSzPts val="1100"/>
              <a:buFont typeface="Arial"/>
              <a:buNone/>
            </a:pPr>
            <a:r>
              <a:rPr b="1" lang="en" sz="800">
                <a:solidFill>
                  <a:schemeClr val="accent2"/>
                </a:solidFill>
                <a:latin typeface="Helvetica Neue"/>
                <a:ea typeface="Helvetica Neue"/>
                <a:cs typeface="Helvetica Neue"/>
                <a:sym typeface="Helvetica Neue"/>
              </a:rPr>
              <a:t>After 2035</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Scale production and deployment of power plants across the country</a:t>
            </a:r>
            <a:endParaRPr sz="800">
              <a:solidFill>
                <a:schemeClr val="dk1"/>
              </a:solidFill>
              <a:latin typeface="Helvetica Neue"/>
              <a:ea typeface="Helvetica Neue"/>
              <a:cs typeface="Helvetica Neue"/>
              <a:sym typeface="Helvetica Neue"/>
            </a:endParaRPr>
          </a:p>
        </p:txBody>
      </p:sp>
      <p:sp>
        <p:nvSpPr>
          <p:cNvPr id="633" name="Google Shape;633;p85"/>
          <p:cNvSpPr txBox="1"/>
          <p:nvPr/>
        </p:nvSpPr>
        <p:spPr>
          <a:xfrm rot="709">
            <a:off x="3486035" y="3379691"/>
            <a:ext cx="1455000" cy="578700"/>
          </a:xfrm>
          <a:prstGeom prst="rect">
            <a:avLst/>
          </a:prstGeom>
          <a:solidFill>
            <a:srgbClr val="EDEDEB">
              <a:alpha val="50000"/>
            </a:srgbClr>
          </a:solidFill>
          <a:ln>
            <a:noFill/>
          </a:ln>
        </p:spPr>
        <p:txBody>
          <a:bodyPr anchorCtr="0" anchor="t" bIns="91450" lIns="91450" spcFirstLastPara="1" rIns="91450" wrap="square" tIns="91450">
            <a:spAutoFit/>
          </a:bodyPr>
          <a:lstStyle/>
          <a:p>
            <a:pPr indent="0" lvl="0" marL="0" rtl="0" algn="l">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2026-2027</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Supply chain development, community engagement</a:t>
            </a:r>
            <a:endParaRPr sz="800">
              <a:solidFill>
                <a:schemeClr val="dk1"/>
              </a:solidFill>
              <a:latin typeface="Helvetica Neue"/>
              <a:ea typeface="Helvetica Neue"/>
              <a:cs typeface="Helvetica Neue"/>
              <a:sym typeface="Helvetica Neue"/>
            </a:endParaRPr>
          </a:p>
        </p:txBody>
      </p:sp>
      <p:cxnSp>
        <p:nvCxnSpPr>
          <p:cNvPr id="634" name="Google Shape;634;p85"/>
          <p:cNvCxnSpPr/>
          <p:nvPr/>
        </p:nvCxnSpPr>
        <p:spPr>
          <a:xfrm>
            <a:off x="3382638" y="1773376"/>
            <a:ext cx="0" cy="725100"/>
          </a:xfrm>
          <a:prstGeom prst="straightConnector1">
            <a:avLst/>
          </a:prstGeom>
          <a:noFill/>
          <a:ln cap="flat" cmpd="sng" w="9525">
            <a:solidFill>
              <a:schemeClr val="dk1"/>
            </a:solidFill>
            <a:prstDash val="dot"/>
            <a:round/>
            <a:headEnd len="sm" w="sm" type="none"/>
            <a:tailEnd len="sm" w="sm" type="none"/>
          </a:ln>
        </p:spPr>
      </p:cxnSp>
      <p:sp>
        <p:nvSpPr>
          <p:cNvPr id="635" name="Google Shape;635;p85"/>
          <p:cNvSpPr txBox="1"/>
          <p:nvPr/>
        </p:nvSpPr>
        <p:spPr>
          <a:xfrm rot="1136">
            <a:off x="2397175" y="2140095"/>
            <a:ext cx="907500" cy="393900"/>
          </a:xfrm>
          <a:prstGeom prst="rect">
            <a:avLst/>
          </a:prstGeom>
          <a:solidFill>
            <a:srgbClr val="FFFFFF"/>
          </a:solidFill>
          <a:ln>
            <a:noFill/>
          </a:ln>
        </p:spPr>
        <p:txBody>
          <a:bodyPr anchorCtr="0" anchor="t" bIns="0" lIns="0" spcFirstLastPara="1" rIns="0" wrap="square" tIns="0">
            <a:spAutoFit/>
          </a:bodyPr>
          <a:lstStyle/>
          <a:p>
            <a:pPr indent="0" lvl="0" marL="0" rtl="0" algn="r">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Sept. 2025</a:t>
            </a:r>
            <a:endParaRPr b="1" sz="800">
              <a:solidFill>
                <a:schemeClr val="accent2"/>
              </a:solidFill>
              <a:latin typeface="Helvetica Neue"/>
              <a:ea typeface="Helvetica Neue"/>
              <a:cs typeface="Helvetica Neue"/>
              <a:sym typeface="Helvetica Neue"/>
            </a:endParaRPr>
          </a:p>
          <a:p>
            <a:pPr indent="0" lvl="0" marL="0" rtl="0" algn="r">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Announce project in NM </a:t>
            </a:r>
            <a:endParaRPr sz="800">
              <a:solidFill>
                <a:schemeClr val="dk1"/>
              </a:solidFill>
              <a:latin typeface="Helvetica Neue"/>
              <a:ea typeface="Helvetica Neue"/>
              <a:cs typeface="Helvetica Neue"/>
              <a:sym typeface="Helvetica Neue"/>
            </a:endParaRPr>
          </a:p>
        </p:txBody>
      </p:sp>
      <p:cxnSp>
        <p:nvCxnSpPr>
          <p:cNvPr id="636" name="Google Shape;636;p85"/>
          <p:cNvCxnSpPr/>
          <p:nvPr/>
        </p:nvCxnSpPr>
        <p:spPr>
          <a:xfrm>
            <a:off x="3480135" y="1773376"/>
            <a:ext cx="0" cy="883200"/>
          </a:xfrm>
          <a:prstGeom prst="straightConnector1">
            <a:avLst/>
          </a:prstGeom>
          <a:noFill/>
          <a:ln cap="flat" cmpd="sng" w="9525">
            <a:solidFill>
              <a:schemeClr val="dk1"/>
            </a:solidFill>
            <a:prstDash val="dot"/>
            <a:round/>
            <a:headEnd len="sm" w="sm" type="none"/>
            <a:tailEnd len="sm" w="sm" type="none"/>
          </a:ln>
        </p:spPr>
      </p:cxnSp>
      <p:sp>
        <p:nvSpPr>
          <p:cNvPr id="637" name="Google Shape;637;p85"/>
          <p:cNvSpPr txBox="1"/>
          <p:nvPr/>
        </p:nvSpPr>
        <p:spPr>
          <a:xfrm rot="1813">
            <a:off x="3558286" y="2140095"/>
            <a:ext cx="568800" cy="5295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800">
                <a:solidFill>
                  <a:schemeClr val="accent2"/>
                </a:solidFill>
                <a:latin typeface="Helvetica Neue"/>
                <a:ea typeface="Helvetica Neue"/>
                <a:cs typeface="Helvetica Neue"/>
                <a:sym typeface="Helvetica Neue"/>
              </a:rPr>
              <a:t>Dec. 2025</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800">
                <a:solidFill>
                  <a:schemeClr val="dk1"/>
                </a:solidFill>
                <a:latin typeface="Helvetica Neue"/>
                <a:ea typeface="Helvetica Neue"/>
                <a:cs typeface="Helvetica Neue"/>
                <a:sym typeface="Helvetica Neue"/>
              </a:rPr>
              <a:t>Open Build </a:t>
            </a:r>
            <a:br>
              <a:rPr lang="en" sz="800">
                <a:solidFill>
                  <a:schemeClr val="dk1"/>
                </a:solidFill>
                <a:latin typeface="Helvetica Neue"/>
                <a:ea typeface="Helvetica Neue"/>
                <a:cs typeface="Helvetica Neue"/>
                <a:sym typeface="Helvetica Neue"/>
              </a:rPr>
            </a:br>
            <a:r>
              <a:rPr lang="en" sz="800">
                <a:solidFill>
                  <a:schemeClr val="dk1"/>
                </a:solidFill>
                <a:latin typeface="Helvetica Neue"/>
                <a:ea typeface="Helvetica Neue"/>
                <a:cs typeface="Helvetica Neue"/>
                <a:sym typeface="Helvetica Neue"/>
              </a:rPr>
              <a:t>Center in </a:t>
            </a:r>
            <a:br>
              <a:rPr lang="en" sz="800">
                <a:solidFill>
                  <a:schemeClr val="dk1"/>
                </a:solidFill>
                <a:latin typeface="Helvetica Neue"/>
                <a:ea typeface="Helvetica Neue"/>
                <a:cs typeface="Helvetica Neue"/>
                <a:sym typeface="Helvetica Neue"/>
              </a:rPr>
            </a:br>
            <a:r>
              <a:rPr lang="en" sz="800">
                <a:solidFill>
                  <a:schemeClr val="dk1"/>
                </a:solidFill>
                <a:latin typeface="Helvetica Neue"/>
                <a:ea typeface="Helvetica Neue"/>
                <a:cs typeface="Helvetica Neue"/>
                <a:sym typeface="Helvetica Neue"/>
              </a:rPr>
              <a:t>Los Lunas</a:t>
            </a:r>
            <a:endParaRPr sz="800">
              <a:solidFill>
                <a:schemeClr val="dk1"/>
              </a:solidFill>
              <a:latin typeface="Helvetica Neue"/>
              <a:ea typeface="Helvetica Neue"/>
              <a:cs typeface="Helvetica Neue"/>
              <a:sym typeface="Helvetica Neue"/>
            </a:endParaRPr>
          </a:p>
        </p:txBody>
      </p:sp>
      <p:cxnSp>
        <p:nvCxnSpPr>
          <p:cNvPr id="638" name="Google Shape;638;p85"/>
          <p:cNvCxnSpPr/>
          <p:nvPr/>
        </p:nvCxnSpPr>
        <p:spPr>
          <a:xfrm>
            <a:off x="3790810" y="1390376"/>
            <a:ext cx="0" cy="385200"/>
          </a:xfrm>
          <a:prstGeom prst="straightConnector1">
            <a:avLst/>
          </a:prstGeom>
          <a:noFill/>
          <a:ln cap="flat" cmpd="sng" w="9525">
            <a:solidFill>
              <a:schemeClr val="accent5"/>
            </a:solidFill>
            <a:prstDash val="dot"/>
            <a:round/>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p86"/>
          <p:cNvPicPr preferRelativeResize="0"/>
          <p:nvPr/>
        </p:nvPicPr>
        <p:blipFill rotWithShape="1">
          <a:blip r:embed="rId3">
            <a:alphaModFix/>
          </a:blip>
          <a:srcRect b="210" l="24960" r="6316" t="0"/>
          <a:stretch/>
        </p:blipFill>
        <p:spPr>
          <a:xfrm>
            <a:off x="6019950" y="98250"/>
            <a:ext cx="3124050" cy="2551176"/>
          </a:xfrm>
          <a:prstGeom prst="rect">
            <a:avLst/>
          </a:prstGeom>
          <a:noFill/>
          <a:ln>
            <a:noFill/>
          </a:ln>
        </p:spPr>
      </p:pic>
      <p:sp>
        <p:nvSpPr>
          <p:cNvPr id="645" name="Google Shape;645;p86"/>
          <p:cNvSpPr txBox="1"/>
          <p:nvPr>
            <p:ph type="title"/>
          </p:nvPr>
        </p:nvSpPr>
        <p:spPr>
          <a:xfrm>
            <a:off x="228600" y="228600"/>
            <a:ext cx="5253000" cy="62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Los Lunas Build Center:</a:t>
            </a:r>
            <a:endParaRPr/>
          </a:p>
          <a:p>
            <a:pPr indent="0" lvl="0" marL="0" rtl="0" algn="l">
              <a:spcBef>
                <a:spcPts val="0"/>
              </a:spcBef>
              <a:spcAft>
                <a:spcPts val="0"/>
              </a:spcAft>
              <a:buNone/>
            </a:pPr>
            <a:r>
              <a:rPr lang="en">
                <a:solidFill>
                  <a:schemeClr val="accent2"/>
                </a:solidFill>
              </a:rPr>
              <a:t>The world’s first fusion factory</a:t>
            </a:r>
            <a:endParaRPr>
              <a:solidFill>
                <a:schemeClr val="accent2"/>
              </a:solidFill>
            </a:endParaRPr>
          </a:p>
        </p:txBody>
      </p:sp>
      <p:sp>
        <p:nvSpPr>
          <p:cNvPr id="646" name="Google Shape;646;p86"/>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647" name="Google Shape;647;p86"/>
          <p:cNvSpPr txBox="1"/>
          <p:nvPr>
            <p:ph idx="1" type="body"/>
          </p:nvPr>
        </p:nvSpPr>
        <p:spPr>
          <a:xfrm>
            <a:off x="228600" y="2172748"/>
            <a:ext cx="5466300" cy="2622900"/>
          </a:xfrm>
          <a:prstGeom prst="rect">
            <a:avLst/>
          </a:prstGeom>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1700">
                <a:solidFill>
                  <a:schemeClr val="accent2"/>
                </a:solidFill>
              </a:rPr>
              <a:t>CURRENT STATUS:</a:t>
            </a:r>
            <a:endParaRPr b="1" sz="1700">
              <a:solidFill>
                <a:schemeClr val="accent2"/>
              </a:solidFill>
            </a:endParaRPr>
          </a:p>
          <a:p>
            <a:pPr indent="-228600" lvl="0" marL="228600" rtl="0" algn="l">
              <a:lnSpc>
                <a:spcPct val="110000"/>
              </a:lnSpc>
              <a:spcBef>
                <a:spcPts val="500"/>
              </a:spcBef>
              <a:spcAft>
                <a:spcPts val="0"/>
              </a:spcAft>
              <a:buSzPts val="1800"/>
              <a:buFont typeface="Helvetica Neue"/>
              <a:buChar char="●"/>
            </a:pPr>
            <a:r>
              <a:rPr lang="en" sz="1800">
                <a:latin typeface="Helvetica Neue"/>
                <a:ea typeface="Helvetica Neue"/>
                <a:cs typeface="Helvetica Neue"/>
                <a:sym typeface="Helvetica Neue"/>
              </a:rPr>
              <a:t>Invested in building for a production-ready manufacturing floor</a:t>
            </a:r>
            <a:endParaRPr sz="1800">
              <a:latin typeface="Helvetica Neue"/>
              <a:ea typeface="Helvetica Neue"/>
              <a:cs typeface="Helvetica Neue"/>
              <a:sym typeface="Helvetica Neue"/>
            </a:endParaRPr>
          </a:p>
          <a:p>
            <a:pPr indent="-228600" lvl="0" marL="228600" rtl="0" algn="l">
              <a:lnSpc>
                <a:spcPct val="110000"/>
              </a:lnSpc>
              <a:spcBef>
                <a:spcPts val="500"/>
              </a:spcBef>
              <a:spcAft>
                <a:spcPts val="0"/>
              </a:spcAft>
              <a:buSzPts val="1800"/>
              <a:buFont typeface="Helvetica Neue"/>
              <a:buChar char="●"/>
            </a:pPr>
            <a:r>
              <a:rPr lang="en" sz="1800">
                <a:latin typeface="Helvetica Neue"/>
                <a:ea typeface="Helvetica Neue"/>
                <a:cs typeface="Helvetica Neue"/>
                <a:sym typeface="Helvetica Neue"/>
              </a:rPr>
              <a:t>Production of Demonstration System components began in May</a:t>
            </a:r>
            <a:endParaRPr sz="1800">
              <a:latin typeface="Helvetica Neue"/>
              <a:ea typeface="Helvetica Neue"/>
              <a:cs typeface="Helvetica Neue"/>
              <a:sym typeface="Helvetica Neue"/>
            </a:endParaRPr>
          </a:p>
          <a:p>
            <a:pPr indent="-228600" lvl="0" marL="228600" rtl="0" algn="l">
              <a:lnSpc>
                <a:spcPct val="110000"/>
              </a:lnSpc>
              <a:spcBef>
                <a:spcPts val="500"/>
              </a:spcBef>
              <a:spcAft>
                <a:spcPts val="0"/>
              </a:spcAft>
              <a:buSzPts val="1800"/>
              <a:buFont typeface="Helvetica Neue"/>
              <a:buChar char="●"/>
            </a:pPr>
            <a:r>
              <a:rPr lang="en" sz="1800"/>
              <a:t>80</a:t>
            </a:r>
            <a:r>
              <a:rPr lang="en" sz="1800">
                <a:latin typeface="Helvetica Neue"/>
                <a:ea typeface="Helvetica Neue"/>
                <a:cs typeface="Helvetica Neue"/>
                <a:sym typeface="Helvetica Neue"/>
              </a:rPr>
              <a:t> employees and growing, with 95% from in-state</a:t>
            </a:r>
            <a:endParaRPr sz="1800">
              <a:latin typeface="Helvetica Neue"/>
              <a:ea typeface="Helvetica Neue"/>
              <a:cs typeface="Helvetica Neue"/>
              <a:sym typeface="Helvetica Neue"/>
            </a:endParaRPr>
          </a:p>
          <a:p>
            <a:pPr indent="0" lvl="0" marL="0" rtl="0" algn="l">
              <a:lnSpc>
                <a:spcPct val="110000"/>
              </a:lnSpc>
              <a:spcBef>
                <a:spcPts val="500"/>
              </a:spcBef>
              <a:spcAft>
                <a:spcPts val="0"/>
              </a:spcAft>
              <a:buNone/>
            </a:pPr>
            <a:r>
              <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500"/>
              </a:spcBef>
              <a:spcAft>
                <a:spcPts val="0"/>
              </a:spcAft>
              <a:buNone/>
            </a:pPr>
            <a:r>
              <a:t/>
            </a:r>
            <a:endParaRPr>
              <a:latin typeface="Helvetica Neue"/>
              <a:ea typeface="Helvetica Neue"/>
              <a:cs typeface="Helvetica Neue"/>
              <a:sym typeface="Helvetica Neue"/>
            </a:endParaRPr>
          </a:p>
          <a:p>
            <a:pPr indent="0" lvl="0" marL="0" rtl="0" algn="l">
              <a:lnSpc>
                <a:spcPct val="110000"/>
              </a:lnSpc>
              <a:spcBef>
                <a:spcPts val="500"/>
              </a:spcBef>
              <a:spcAft>
                <a:spcPts val="500"/>
              </a:spcAft>
              <a:buNone/>
            </a:pPr>
            <a:r>
              <a:t/>
            </a:r>
            <a:endParaRPr>
              <a:latin typeface="Helvetica Neue"/>
              <a:ea typeface="Helvetica Neue"/>
              <a:cs typeface="Helvetica Neue"/>
              <a:sym typeface="Helvetica Neue"/>
            </a:endParaRPr>
          </a:p>
        </p:txBody>
      </p:sp>
      <p:pic>
        <p:nvPicPr>
          <p:cNvPr id="648" name="Google Shape;648;p86"/>
          <p:cNvPicPr preferRelativeResize="0"/>
          <p:nvPr/>
        </p:nvPicPr>
        <p:blipFill>
          <a:blip r:embed="rId4">
            <a:alphaModFix/>
          </a:blip>
          <a:stretch>
            <a:fillRect/>
          </a:stretch>
        </p:blipFill>
        <p:spPr>
          <a:xfrm>
            <a:off x="6019950" y="2730894"/>
            <a:ext cx="3124050" cy="208218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7"/>
          <p:cNvSpPr txBox="1"/>
          <p:nvPr/>
        </p:nvSpPr>
        <p:spPr>
          <a:xfrm>
            <a:off x="7467450" y="2979319"/>
            <a:ext cx="1448100" cy="5958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900">
                <a:solidFill>
                  <a:srgbClr val="0C121B"/>
                </a:solidFill>
                <a:latin typeface="Helvetica Neue"/>
                <a:ea typeface="Helvetica Neue"/>
                <a:cs typeface="Helvetica Neue"/>
                <a:sym typeface="Helvetica Neue"/>
              </a:rPr>
              <a:t>Victoria Lujan</a:t>
            </a:r>
            <a:endParaRPr b="1" sz="900">
              <a:solidFill>
                <a:srgbClr val="0C121B"/>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900">
                <a:solidFill>
                  <a:srgbClr val="0C121B"/>
                </a:solidFill>
                <a:latin typeface="Helvetica Neue"/>
                <a:ea typeface="Helvetica Neue"/>
                <a:cs typeface="Helvetica Neue"/>
                <a:sym typeface="Helvetica Neue"/>
              </a:rPr>
              <a:t>Electro-Mechanical Technician</a:t>
            </a:r>
            <a:br>
              <a:rPr lang="en" sz="900">
                <a:solidFill>
                  <a:srgbClr val="0C121B"/>
                </a:solidFill>
                <a:latin typeface="Helvetica Neue"/>
                <a:ea typeface="Helvetica Neue"/>
                <a:cs typeface="Helvetica Neue"/>
                <a:sym typeface="Helvetica Neue"/>
              </a:rPr>
            </a:br>
            <a:r>
              <a:rPr lang="en" sz="900">
                <a:solidFill>
                  <a:srgbClr val="0C121B"/>
                </a:solidFill>
                <a:latin typeface="Helvetica Neue"/>
                <a:ea typeface="Helvetica Neue"/>
                <a:cs typeface="Helvetica Neue"/>
                <a:sym typeface="Helvetica Neue"/>
              </a:rPr>
              <a:t>Los Lunas Build Center</a:t>
            </a:r>
            <a:endParaRPr sz="900">
              <a:solidFill>
                <a:srgbClr val="0C121B"/>
              </a:solidFill>
              <a:latin typeface="Helvetica Neue"/>
              <a:ea typeface="Helvetica Neue"/>
              <a:cs typeface="Helvetica Neue"/>
              <a:sym typeface="Helvetica Neue"/>
            </a:endParaRPr>
          </a:p>
        </p:txBody>
      </p:sp>
      <p:pic>
        <p:nvPicPr>
          <p:cNvPr id="655" name="Google Shape;655;p87"/>
          <p:cNvPicPr preferRelativeResize="0"/>
          <p:nvPr/>
        </p:nvPicPr>
        <p:blipFill rotWithShape="1">
          <a:blip r:embed="rId3">
            <a:alphaModFix/>
          </a:blip>
          <a:srcRect b="11909" l="2714" r="2705" t="3688"/>
          <a:stretch/>
        </p:blipFill>
        <p:spPr>
          <a:xfrm>
            <a:off x="7467451" y="2192088"/>
            <a:ext cx="685801" cy="685800"/>
          </a:xfrm>
          <a:prstGeom prst="rect">
            <a:avLst/>
          </a:prstGeom>
          <a:noFill/>
          <a:ln>
            <a:noFill/>
          </a:ln>
        </p:spPr>
      </p:pic>
      <p:sp>
        <p:nvSpPr>
          <p:cNvPr id="656" name="Google Shape;656;p87"/>
          <p:cNvSpPr txBox="1"/>
          <p:nvPr>
            <p:ph type="title"/>
          </p:nvPr>
        </p:nvSpPr>
        <p:spPr>
          <a:xfrm>
            <a:off x="228600" y="228600"/>
            <a:ext cx="2237100" cy="1256100"/>
          </a:xfrm>
          <a:prstGeom prst="rect">
            <a:avLst/>
          </a:prstGeom>
        </p:spPr>
        <p:txBody>
          <a:bodyPr anchorCtr="0" anchor="t" bIns="0" lIns="0" spcFirstLastPara="1" rIns="0" wrap="square" tIns="0">
            <a:spAutoFit/>
          </a:bodyPr>
          <a:lstStyle/>
          <a:p>
            <a:pPr indent="0" lvl="0" marL="0" rtl="0" algn="l">
              <a:lnSpc>
                <a:spcPct val="85000"/>
              </a:lnSpc>
              <a:spcBef>
                <a:spcPts val="0"/>
              </a:spcBef>
              <a:spcAft>
                <a:spcPts val="0"/>
              </a:spcAft>
              <a:buNone/>
            </a:pPr>
            <a:r>
              <a:rPr lang="en" sz="2400"/>
              <a:t>Creating meaningful</a:t>
            </a:r>
            <a:br>
              <a:rPr lang="en" sz="2400"/>
            </a:br>
            <a:r>
              <a:rPr lang="en" sz="2400"/>
              <a:t>jobs in</a:t>
            </a:r>
            <a:br>
              <a:rPr lang="en" sz="2400"/>
            </a:br>
            <a:r>
              <a:rPr lang="en" sz="2400"/>
              <a:t>Los Lunas: </a:t>
            </a:r>
            <a:endParaRPr sz="2400"/>
          </a:p>
        </p:txBody>
      </p:sp>
      <p:sp>
        <p:nvSpPr>
          <p:cNvPr id="657" name="Google Shape;657;p87"/>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658" name="Google Shape;658;p87"/>
          <p:cNvSpPr txBox="1"/>
          <p:nvPr/>
        </p:nvSpPr>
        <p:spPr>
          <a:xfrm>
            <a:off x="3124050" y="228600"/>
            <a:ext cx="40092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n" sz="1800">
                <a:solidFill>
                  <a:schemeClr val="accent2"/>
                </a:solidFill>
                <a:latin typeface="Helvetica Neue"/>
                <a:ea typeface="Helvetica Neue"/>
                <a:cs typeface="Helvetica Neue"/>
                <a:sym typeface="Helvetica Neue"/>
              </a:rPr>
              <a:t>“The work is hands-on, fast-moving, and meaningful, which is exactly the type of environment I wanted to be in. Working at PF means a lot for my life and career.”</a:t>
            </a:r>
            <a:endParaRPr b="1" sz="1800">
              <a:solidFill>
                <a:srgbClr val="0C121B"/>
              </a:solidFill>
              <a:latin typeface="Helvetica Neue"/>
              <a:ea typeface="Helvetica Neue"/>
              <a:cs typeface="Helvetica Neue"/>
              <a:sym typeface="Helvetica Neue"/>
            </a:endParaRPr>
          </a:p>
        </p:txBody>
      </p:sp>
      <p:pic>
        <p:nvPicPr>
          <p:cNvPr id="659" name="Google Shape;659;p87"/>
          <p:cNvPicPr preferRelativeResize="0"/>
          <p:nvPr/>
        </p:nvPicPr>
        <p:blipFill rotWithShape="1">
          <a:blip r:embed="rId4">
            <a:alphaModFix/>
          </a:blip>
          <a:srcRect b="30677" l="36424" r="38316" t="35223"/>
          <a:stretch/>
        </p:blipFill>
        <p:spPr>
          <a:xfrm>
            <a:off x="7467450" y="228601"/>
            <a:ext cx="685801" cy="685799"/>
          </a:xfrm>
          <a:prstGeom prst="rect">
            <a:avLst/>
          </a:prstGeom>
          <a:noFill/>
          <a:ln>
            <a:noFill/>
          </a:ln>
        </p:spPr>
      </p:pic>
      <p:sp>
        <p:nvSpPr>
          <p:cNvPr id="660" name="Google Shape;660;p87"/>
          <p:cNvSpPr txBox="1"/>
          <p:nvPr/>
        </p:nvSpPr>
        <p:spPr>
          <a:xfrm>
            <a:off x="7467450" y="1015838"/>
            <a:ext cx="1448100" cy="5958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900">
                <a:solidFill>
                  <a:srgbClr val="0C121B"/>
                </a:solidFill>
                <a:latin typeface="Helvetica Neue"/>
                <a:ea typeface="Helvetica Neue"/>
                <a:cs typeface="Helvetica Neue"/>
                <a:sym typeface="Helvetica Neue"/>
              </a:rPr>
              <a:t>Ethan Alderete</a:t>
            </a:r>
            <a:endParaRPr b="1" sz="900">
              <a:solidFill>
                <a:srgbClr val="0C121B"/>
              </a:solidFill>
              <a:latin typeface="Helvetica Neue"/>
              <a:ea typeface="Helvetica Neue"/>
              <a:cs typeface="Helvetica Neue"/>
              <a:sym typeface="Helvetica Neue"/>
            </a:endParaRPr>
          </a:p>
          <a:p>
            <a:pPr indent="0" lvl="0" marL="0" rtl="0" algn="l">
              <a:lnSpc>
                <a:spcPct val="110000"/>
              </a:lnSpc>
              <a:spcBef>
                <a:spcPts val="0"/>
              </a:spcBef>
              <a:spcAft>
                <a:spcPts val="0"/>
              </a:spcAft>
              <a:buNone/>
            </a:pPr>
            <a:r>
              <a:rPr lang="en" sz="900">
                <a:solidFill>
                  <a:srgbClr val="0C121B"/>
                </a:solidFill>
                <a:latin typeface="Helvetica Neue"/>
                <a:ea typeface="Helvetica Neue"/>
                <a:cs typeface="Helvetica Neue"/>
                <a:sym typeface="Helvetica Neue"/>
              </a:rPr>
              <a:t>Electro-Mechanical Technician</a:t>
            </a:r>
            <a:br>
              <a:rPr lang="en" sz="900">
                <a:solidFill>
                  <a:srgbClr val="0C121B"/>
                </a:solidFill>
                <a:latin typeface="Helvetica Neue"/>
                <a:ea typeface="Helvetica Neue"/>
                <a:cs typeface="Helvetica Neue"/>
                <a:sym typeface="Helvetica Neue"/>
              </a:rPr>
            </a:br>
            <a:r>
              <a:rPr lang="en" sz="900">
                <a:solidFill>
                  <a:srgbClr val="0C121B"/>
                </a:solidFill>
                <a:latin typeface="Helvetica Neue"/>
                <a:ea typeface="Helvetica Neue"/>
                <a:cs typeface="Helvetica Neue"/>
                <a:sym typeface="Helvetica Neue"/>
              </a:rPr>
              <a:t>Los Lunas Build Center</a:t>
            </a:r>
            <a:endParaRPr sz="900">
              <a:solidFill>
                <a:srgbClr val="0C121B"/>
              </a:solidFill>
              <a:latin typeface="Helvetica Neue"/>
              <a:ea typeface="Helvetica Neue"/>
              <a:cs typeface="Helvetica Neue"/>
              <a:sym typeface="Helvetica Neue"/>
            </a:endParaRPr>
          </a:p>
        </p:txBody>
      </p:sp>
      <p:cxnSp>
        <p:nvCxnSpPr>
          <p:cNvPr id="661" name="Google Shape;661;p87"/>
          <p:cNvCxnSpPr/>
          <p:nvPr/>
        </p:nvCxnSpPr>
        <p:spPr>
          <a:xfrm>
            <a:off x="3126200" y="1900613"/>
            <a:ext cx="5797800" cy="0"/>
          </a:xfrm>
          <a:prstGeom prst="straightConnector1">
            <a:avLst/>
          </a:prstGeom>
          <a:noFill/>
          <a:ln cap="flat" cmpd="sng" w="4775">
            <a:solidFill>
              <a:schemeClr val="accent2"/>
            </a:solidFill>
            <a:prstDash val="solid"/>
            <a:round/>
            <a:headEnd len="med" w="med" type="none"/>
            <a:tailEnd len="med" w="med" type="none"/>
          </a:ln>
        </p:spPr>
      </p:cxnSp>
      <p:sp>
        <p:nvSpPr>
          <p:cNvPr id="662" name="Google Shape;662;p87"/>
          <p:cNvSpPr txBox="1"/>
          <p:nvPr/>
        </p:nvSpPr>
        <p:spPr>
          <a:xfrm>
            <a:off x="3124050" y="2192081"/>
            <a:ext cx="4009200" cy="1939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n" sz="1800">
                <a:solidFill>
                  <a:schemeClr val="accent2"/>
                </a:solidFill>
                <a:latin typeface="Helvetica Neue"/>
                <a:ea typeface="Helvetica Neue"/>
                <a:cs typeface="Helvetica Neue"/>
                <a:sym typeface="Helvetica Neue"/>
              </a:rPr>
              <a:t>“The work is challenging, the mission is exciting, and you're surrounded by people who are motivated to solve hard problems. For me, working at PF means being part of something with real purpose.”</a:t>
            </a:r>
            <a:endParaRPr b="1" sz="1800">
              <a:solidFill>
                <a:srgbClr val="0C121B"/>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88"/>
          <p:cNvSpPr txBox="1"/>
          <p:nvPr>
            <p:ph type="title"/>
          </p:nvPr>
        </p:nvSpPr>
        <p:spPr>
          <a:xfrm>
            <a:off x="228600" y="228600"/>
            <a:ext cx="4343400" cy="1256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We are assembling </a:t>
            </a:r>
            <a:br>
              <a:rPr lang="en"/>
            </a:br>
            <a:r>
              <a:rPr lang="en"/>
              <a:t>the modular components </a:t>
            </a:r>
            <a:br>
              <a:rPr lang="en"/>
            </a:br>
            <a:r>
              <a:rPr lang="en"/>
              <a:t>of our system at the </a:t>
            </a:r>
            <a:br>
              <a:rPr lang="en"/>
            </a:br>
            <a:r>
              <a:rPr lang="en"/>
              <a:t>Los Lunas Fusion Factory</a:t>
            </a:r>
            <a:endParaRPr/>
          </a:p>
        </p:txBody>
      </p:sp>
      <p:sp>
        <p:nvSpPr>
          <p:cNvPr id="669" name="Google Shape;669;p88"/>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670" name="Google Shape;670;p88"/>
          <p:cNvSpPr txBox="1"/>
          <p:nvPr/>
        </p:nvSpPr>
        <p:spPr>
          <a:xfrm>
            <a:off x="4991524" y="3816045"/>
            <a:ext cx="1006800" cy="680100"/>
          </a:xfrm>
          <a:prstGeom prst="rect">
            <a:avLst/>
          </a:prstGeom>
          <a:noFill/>
          <a:ln>
            <a:noFill/>
          </a:ln>
        </p:spPr>
        <p:txBody>
          <a:bodyPr anchorCtr="0" anchor="t" bIns="0" lIns="0" spcFirstLastPara="1" rIns="93900" wrap="square" tIns="0">
            <a:spAutoFit/>
          </a:bodyPr>
          <a:lstStyle/>
          <a:p>
            <a:pPr indent="0" lvl="0" marL="0" marR="0" rtl="0" algn="l">
              <a:lnSpc>
                <a:spcPct val="100000"/>
              </a:lnSpc>
              <a:spcBef>
                <a:spcPts val="0"/>
              </a:spcBef>
              <a:spcAft>
                <a:spcPts val="0"/>
              </a:spcAft>
              <a:buClr>
                <a:srgbClr val="000000"/>
              </a:buClr>
              <a:buSzPts val="2700"/>
              <a:buFont typeface="Arial"/>
              <a:buNone/>
            </a:pPr>
            <a:r>
              <a:rPr b="0" i="0" lang="en" sz="2400" u="none" cap="none" strike="noStrike">
                <a:solidFill>
                  <a:schemeClr val="dk1"/>
                </a:solidFill>
                <a:latin typeface="Helvetica Neue"/>
                <a:ea typeface="Helvetica Neue"/>
                <a:cs typeface="Helvetica Neue"/>
                <a:sym typeface="Helvetica Neue"/>
              </a:rPr>
              <a:t>156</a:t>
            </a:r>
            <a:endParaRPr b="0" i="0" sz="2400" u="none" cap="none" strike="noStrike">
              <a:solidFill>
                <a:schemeClr val="dk1"/>
              </a:solidFill>
              <a:latin typeface="Helvetica Neue"/>
              <a:ea typeface="Helvetica Neue"/>
              <a:cs typeface="Helvetica Neue"/>
              <a:sym typeface="Helvetica Neue"/>
            </a:endParaRPr>
          </a:p>
          <a:p>
            <a:pPr indent="0" lvl="0" marL="0" marR="0" rtl="0" algn="l">
              <a:lnSpc>
                <a:spcPct val="115000"/>
              </a:lnSpc>
              <a:spcBef>
                <a:spcPts val="100"/>
              </a:spcBef>
              <a:spcAft>
                <a:spcPts val="0"/>
              </a:spcAft>
              <a:buClr>
                <a:srgbClr val="000000"/>
              </a:buClr>
              <a:buSzPts val="1000"/>
              <a:buFont typeface="Arial"/>
              <a:buNone/>
            </a:pPr>
            <a:r>
              <a:rPr b="0" i="0" lang="en" sz="900" u="none" cap="none" strike="noStrike">
                <a:solidFill>
                  <a:schemeClr val="dk1"/>
                </a:solidFill>
                <a:latin typeface="Helvetica Neue"/>
                <a:ea typeface="Helvetica Neue"/>
                <a:cs typeface="Helvetica Neue"/>
                <a:sym typeface="Helvetica Neue"/>
              </a:rPr>
              <a:t>Identical </a:t>
            </a:r>
            <a:r>
              <a:rPr lang="en" sz="900">
                <a:solidFill>
                  <a:schemeClr val="dk1"/>
                </a:solidFill>
                <a:latin typeface="Helvetica Neue"/>
                <a:ea typeface="Helvetica Neue"/>
                <a:cs typeface="Helvetica Neue"/>
                <a:sym typeface="Helvetica Neue"/>
              </a:rPr>
              <a:t>m</a:t>
            </a:r>
            <a:r>
              <a:rPr b="0" i="0" lang="en" sz="900" u="none" cap="none" strike="noStrike">
                <a:solidFill>
                  <a:schemeClr val="dk1"/>
                </a:solidFill>
                <a:latin typeface="Helvetica Neue"/>
                <a:ea typeface="Helvetica Neue"/>
                <a:cs typeface="Helvetica Neue"/>
                <a:sym typeface="Helvetica Neue"/>
              </a:rPr>
              <a:t>odules/</a:t>
            </a:r>
            <a:r>
              <a:rPr lang="en" sz="900">
                <a:solidFill>
                  <a:schemeClr val="dk1"/>
                </a:solidFill>
                <a:latin typeface="Helvetica Neue"/>
                <a:ea typeface="Helvetica Neue"/>
                <a:cs typeface="Helvetica Neue"/>
                <a:sym typeface="Helvetica Neue"/>
              </a:rPr>
              <a:t>p</a:t>
            </a:r>
            <a:r>
              <a:rPr b="0" i="0" lang="en" sz="900" u="none" cap="none" strike="noStrike">
                <a:solidFill>
                  <a:schemeClr val="dk1"/>
                </a:solidFill>
                <a:latin typeface="Helvetica Neue"/>
                <a:ea typeface="Helvetica Neue"/>
                <a:cs typeface="Helvetica Neue"/>
                <a:sym typeface="Helvetica Neue"/>
              </a:rPr>
              <a:t>ulser</a:t>
            </a:r>
            <a:endParaRPr b="0" i="0" sz="900" u="none" cap="none" strike="noStrike">
              <a:solidFill>
                <a:schemeClr val="dk1"/>
              </a:solidFill>
              <a:latin typeface="Helvetica Neue"/>
              <a:ea typeface="Helvetica Neue"/>
              <a:cs typeface="Helvetica Neue"/>
              <a:sym typeface="Helvetica Neue"/>
            </a:endParaRPr>
          </a:p>
        </p:txBody>
      </p:sp>
      <p:sp>
        <p:nvSpPr>
          <p:cNvPr id="671" name="Google Shape;671;p88"/>
          <p:cNvSpPr txBox="1"/>
          <p:nvPr/>
        </p:nvSpPr>
        <p:spPr>
          <a:xfrm>
            <a:off x="3528037" y="3816033"/>
            <a:ext cx="1154400" cy="680100"/>
          </a:xfrm>
          <a:prstGeom prst="rect">
            <a:avLst/>
          </a:prstGeom>
          <a:noFill/>
          <a:ln>
            <a:noFill/>
          </a:ln>
        </p:spPr>
        <p:txBody>
          <a:bodyPr anchorCtr="0" anchor="t" bIns="0" lIns="0" spcFirstLastPara="1" rIns="93900" wrap="square" tIns="0">
            <a:spAutoFit/>
          </a:bodyPr>
          <a:lstStyle/>
          <a:p>
            <a:pPr indent="0" lvl="0" marL="0" marR="0" rtl="0" algn="l">
              <a:lnSpc>
                <a:spcPct val="100000"/>
              </a:lnSpc>
              <a:spcBef>
                <a:spcPts val="0"/>
              </a:spcBef>
              <a:spcAft>
                <a:spcPts val="0"/>
              </a:spcAft>
              <a:buClr>
                <a:srgbClr val="000000"/>
              </a:buClr>
              <a:buSzPts val="2700"/>
              <a:buFont typeface="Arial"/>
              <a:buNone/>
            </a:pPr>
            <a:r>
              <a:rPr b="0" i="0" lang="en" sz="2400" u="none" cap="none" strike="noStrike">
                <a:solidFill>
                  <a:schemeClr val="dk1"/>
                </a:solidFill>
                <a:latin typeface="Helvetica Neue"/>
                <a:ea typeface="Helvetica Neue"/>
                <a:cs typeface="Helvetica Neue"/>
                <a:sym typeface="Helvetica Neue"/>
              </a:rPr>
              <a:t>32</a:t>
            </a:r>
            <a:endParaRPr b="0" i="0" sz="2400" u="none" cap="none" strike="noStrike">
              <a:solidFill>
                <a:schemeClr val="dk1"/>
              </a:solidFill>
              <a:latin typeface="Helvetica Neue"/>
              <a:ea typeface="Helvetica Neue"/>
              <a:cs typeface="Helvetica Neue"/>
              <a:sym typeface="Helvetica Neue"/>
            </a:endParaRPr>
          </a:p>
          <a:p>
            <a:pPr indent="0" lvl="0" marL="0" marR="0" rtl="0" algn="l">
              <a:lnSpc>
                <a:spcPct val="115000"/>
              </a:lnSpc>
              <a:spcBef>
                <a:spcPts val="100"/>
              </a:spcBef>
              <a:spcAft>
                <a:spcPts val="0"/>
              </a:spcAft>
              <a:buClr>
                <a:srgbClr val="000000"/>
              </a:buClr>
              <a:buSzPts val="1000"/>
              <a:buFont typeface="Arial"/>
              <a:buNone/>
            </a:pPr>
            <a:r>
              <a:rPr b="0" i="0" lang="en" sz="900" u="none" cap="none" strike="noStrike">
                <a:solidFill>
                  <a:schemeClr val="dk1"/>
                </a:solidFill>
                <a:latin typeface="Helvetica Neue"/>
                <a:ea typeface="Helvetica Neue"/>
                <a:cs typeface="Helvetica Neue"/>
                <a:sym typeface="Helvetica Neue"/>
              </a:rPr>
              <a:t>Identical </a:t>
            </a:r>
            <a:r>
              <a:rPr lang="en" sz="900">
                <a:solidFill>
                  <a:schemeClr val="dk1"/>
                </a:solidFill>
                <a:latin typeface="Helvetica Neue"/>
                <a:ea typeface="Helvetica Neue"/>
                <a:cs typeface="Helvetica Neue"/>
                <a:sym typeface="Helvetica Neue"/>
              </a:rPr>
              <a:t>s</a:t>
            </a:r>
            <a:r>
              <a:rPr b="0" i="0" lang="en" sz="900" u="none" cap="none" strike="noStrike">
                <a:solidFill>
                  <a:schemeClr val="dk1"/>
                </a:solidFill>
                <a:latin typeface="Helvetica Neue"/>
                <a:ea typeface="Helvetica Neue"/>
                <a:cs typeface="Helvetica Neue"/>
                <a:sym typeface="Helvetica Neue"/>
              </a:rPr>
              <a:t>tages/</a:t>
            </a:r>
            <a:r>
              <a:rPr lang="en" sz="900">
                <a:solidFill>
                  <a:schemeClr val="dk1"/>
                </a:solidFill>
                <a:latin typeface="Helvetica Neue"/>
                <a:ea typeface="Helvetica Neue"/>
                <a:cs typeface="Helvetica Neue"/>
                <a:sym typeface="Helvetica Neue"/>
              </a:rPr>
              <a:t>m</a:t>
            </a:r>
            <a:r>
              <a:rPr b="0" i="0" lang="en" sz="900" u="none" cap="none" strike="noStrike">
                <a:solidFill>
                  <a:schemeClr val="dk1"/>
                </a:solidFill>
                <a:latin typeface="Helvetica Neue"/>
                <a:ea typeface="Helvetica Neue"/>
                <a:cs typeface="Helvetica Neue"/>
                <a:sym typeface="Helvetica Neue"/>
              </a:rPr>
              <a:t>odule</a:t>
            </a:r>
            <a:endParaRPr b="0" i="0" sz="900" u="none" cap="none" strike="noStrike">
              <a:solidFill>
                <a:schemeClr val="dk1"/>
              </a:solidFill>
              <a:latin typeface="Helvetica Neue"/>
              <a:ea typeface="Helvetica Neue"/>
              <a:cs typeface="Helvetica Neue"/>
              <a:sym typeface="Helvetica Neue"/>
            </a:endParaRPr>
          </a:p>
        </p:txBody>
      </p:sp>
      <p:sp>
        <p:nvSpPr>
          <p:cNvPr id="672" name="Google Shape;672;p88"/>
          <p:cNvSpPr txBox="1"/>
          <p:nvPr/>
        </p:nvSpPr>
        <p:spPr>
          <a:xfrm>
            <a:off x="2070150" y="3816045"/>
            <a:ext cx="865800" cy="680100"/>
          </a:xfrm>
          <a:prstGeom prst="rect">
            <a:avLst/>
          </a:prstGeom>
          <a:noFill/>
          <a:ln>
            <a:noFill/>
          </a:ln>
        </p:spPr>
        <p:txBody>
          <a:bodyPr anchorCtr="0" anchor="t" bIns="0" lIns="0" spcFirstLastPara="1" rIns="93900" wrap="square" tIns="0">
            <a:spAutoFit/>
          </a:bodyPr>
          <a:lstStyle/>
          <a:p>
            <a:pPr indent="0" lvl="0" marL="0" marR="0" rtl="0" algn="l">
              <a:lnSpc>
                <a:spcPct val="100000"/>
              </a:lnSpc>
              <a:spcBef>
                <a:spcPts val="0"/>
              </a:spcBef>
              <a:spcAft>
                <a:spcPts val="0"/>
              </a:spcAft>
              <a:buClr>
                <a:srgbClr val="000000"/>
              </a:buClr>
              <a:buSzPts val="2700"/>
              <a:buFont typeface="Arial"/>
              <a:buNone/>
            </a:pPr>
            <a:r>
              <a:rPr b="0" i="0" lang="en" sz="2400" u="none" cap="none" strike="noStrike">
                <a:solidFill>
                  <a:schemeClr val="dk1"/>
                </a:solidFill>
                <a:latin typeface="Helvetica Neue"/>
                <a:ea typeface="Helvetica Neue"/>
                <a:cs typeface="Helvetica Neue"/>
                <a:sym typeface="Helvetica Neue"/>
              </a:rPr>
              <a:t>10</a:t>
            </a:r>
            <a:endParaRPr b="0" i="0" sz="2400" u="none" cap="none" strike="noStrike">
              <a:solidFill>
                <a:schemeClr val="dk1"/>
              </a:solidFill>
              <a:latin typeface="Helvetica Neue"/>
              <a:ea typeface="Helvetica Neue"/>
              <a:cs typeface="Helvetica Neue"/>
              <a:sym typeface="Helvetica Neue"/>
            </a:endParaRPr>
          </a:p>
          <a:p>
            <a:pPr indent="0" lvl="0" marL="0" marR="0" rtl="0" algn="l">
              <a:lnSpc>
                <a:spcPct val="115000"/>
              </a:lnSpc>
              <a:spcBef>
                <a:spcPts val="100"/>
              </a:spcBef>
              <a:spcAft>
                <a:spcPts val="0"/>
              </a:spcAft>
              <a:buClr>
                <a:srgbClr val="000000"/>
              </a:buClr>
              <a:buSzPts val="1000"/>
              <a:buFont typeface="Arial"/>
              <a:buNone/>
            </a:pPr>
            <a:r>
              <a:rPr b="0" i="0" lang="en" sz="900" u="none" cap="none" strike="noStrike">
                <a:solidFill>
                  <a:schemeClr val="dk1"/>
                </a:solidFill>
                <a:latin typeface="Helvetica Neue"/>
                <a:ea typeface="Helvetica Neue"/>
                <a:cs typeface="Helvetica Neue"/>
                <a:sym typeface="Helvetica Neue"/>
              </a:rPr>
              <a:t>Identical </a:t>
            </a:r>
            <a:r>
              <a:rPr lang="en" sz="900">
                <a:solidFill>
                  <a:schemeClr val="dk1"/>
                </a:solidFill>
                <a:latin typeface="Helvetica Neue"/>
                <a:ea typeface="Helvetica Neue"/>
                <a:cs typeface="Helvetica Neue"/>
                <a:sym typeface="Helvetica Neue"/>
              </a:rPr>
              <a:t>b</a:t>
            </a:r>
            <a:r>
              <a:rPr b="0" i="0" lang="en" sz="900" u="none" cap="none" strike="noStrike">
                <a:solidFill>
                  <a:schemeClr val="dk1"/>
                </a:solidFill>
                <a:latin typeface="Helvetica Neue"/>
                <a:ea typeface="Helvetica Neue"/>
                <a:cs typeface="Helvetica Neue"/>
                <a:sym typeface="Helvetica Neue"/>
              </a:rPr>
              <a:t>ricks/</a:t>
            </a:r>
            <a:r>
              <a:rPr lang="en" sz="900">
                <a:solidFill>
                  <a:schemeClr val="dk1"/>
                </a:solidFill>
                <a:latin typeface="Helvetica Neue"/>
                <a:ea typeface="Helvetica Neue"/>
                <a:cs typeface="Helvetica Neue"/>
                <a:sym typeface="Helvetica Neue"/>
              </a:rPr>
              <a:t>s</a:t>
            </a:r>
            <a:r>
              <a:rPr b="0" i="0" lang="en" sz="900" u="none" cap="none" strike="noStrike">
                <a:solidFill>
                  <a:schemeClr val="dk1"/>
                </a:solidFill>
                <a:latin typeface="Helvetica Neue"/>
                <a:ea typeface="Helvetica Neue"/>
                <a:cs typeface="Helvetica Neue"/>
                <a:sym typeface="Helvetica Neue"/>
              </a:rPr>
              <a:t>tage</a:t>
            </a:r>
            <a:endParaRPr b="0" i="0" sz="900" u="none" cap="none" strike="noStrike">
              <a:solidFill>
                <a:schemeClr val="dk1"/>
              </a:solidFill>
              <a:latin typeface="Helvetica Neue"/>
              <a:ea typeface="Helvetica Neue"/>
              <a:cs typeface="Helvetica Neue"/>
              <a:sym typeface="Helvetica Neue"/>
            </a:endParaRPr>
          </a:p>
        </p:txBody>
      </p:sp>
      <p:sp>
        <p:nvSpPr>
          <p:cNvPr id="673" name="Google Shape;673;p88"/>
          <p:cNvSpPr txBox="1"/>
          <p:nvPr/>
        </p:nvSpPr>
        <p:spPr>
          <a:xfrm>
            <a:off x="397101" y="3816045"/>
            <a:ext cx="1335000" cy="680100"/>
          </a:xfrm>
          <a:prstGeom prst="rect">
            <a:avLst/>
          </a:prstGeom>
          <a:noFill/>
          <a:ln>
            <a:noFill/>
          </a:ln>
        </p:spPr>
        <p:txBody>
          <a:bodyPr anchorCtr="0" anchor="t" bIns="0" lIns="0" spcFirstLastPara="1" rIns="9390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400" u="none" cap="none" strike="noStrike">
                <a:solidFill>
                  <a:schemeClr val="dk1"/>
                </a:solidFill>
                <a:latin typeface="Helvetica Neue"/>
                <a:ea typeface="Helvetica Neue"/>
                <a:cs typeface="Helvetica Neue"/>
                <a:sym typeface="Helvetica Neue"/>
              </a:rPr>
              <a:t>~50k</a:t>
            </a:r>
            <a:endParaRPr b="0" i="0" sz="2400" u="none" cap="none" strike="noStrike">
              <a:solidFill>
                <a:schemeClr val="dk1"/>
              </a:solidFill>
              <a:latin typeface="Helvetica Neue"/>
              <a:ea typeface="Helvetica Neue"/>
              <a:cs typeface="Helvetica Neue"/>
              <a:sym typeface="Helvetica Neue"/>
            </a:endParaRPr>
          </a:p>
          <a:p>
            <a:pPr indent="0" lvl="0" marL="0" marR="0" rtl="0" algn="l">
              <a:lnSpc>
                <a:spcPct val="115000"/>
              </a:lnSpc>
              <a:spcBef>
                <a:spcPts val="100"/>
              </a:spcBef>
              <a:spcAft>
                <a:spcPts val="0"/>
              </a:spcAft>
              <a:buClr>
                <a:srgbClr val="000000"/>
              </a:buClr>
              <a:buSzPts val="1000"/>
              <a:buFont typeface="Arial"/>
              <a:buNone/>
            </a:pPr>
            <a:r>
              <a:rPr b="0" i="0" lang="en" sz="900" u="none" cap="none" strike="noStrike">
                <a:solidFill>
                  <a:schemeClr val="dk1"/>
                </a:solidFill>
                <a:latin typeface="Helvetica Neue"/>
                <a:ea typeface="Helvetica Neue"/>
                <a:cs typeface="Helvetica Neue"/>
                <a:sym typeface="Helvetica Neue"/>
              </a:rPr>
              <a:t>100,000 capacitors</a:t>
            </a:r>
            <a:br>
              <a:rPr b="0" i="0" lang="en" sz="900" u="none" cap="none" strike="noStrike">
                <a:solidFill>
                  <a:schemeClr val="dk1"/>
                </a:solidFill>
                <a:latin typeface="Helvetica Neue"/>
                <a:ea typeface="Helvetica Neue"/>
                <a:cs typeface="Helvetica Neue"/>
                <a:sym typeface="Helvetica Neue"/>
              </a:rPr>
            </a:br>
            <a:r>
              <a:rPr b="0" i="0" lang="en" sz="900" u="none" cap="none" strike="noStrike">
                <a:solidFill>
                  <a:schemeClr val="dk1"/>
                </a:solidFill>
                <a:latin typeface="Helvetica Neue"/>
                <a:ea typeface="Helvetica Neue"/>
                <a:cs typeface="Helvetica Neue"/>
                <a:sym typeface="Helvetica Neue"/>
              </a:rPr>
              <a:t>+ 50,000 switches</a:t>
            </a:r>
            <a:endParaRPr b="0" i="0" sz="900" u="none" cap="none" strike="noStrike">
              <a:solidFill>
                <a:schemeClr val="dk1"/>
              </a:solidFill>
              <a:latin typeface="Helvetica Neue"/>
              <a:ea typeface="Helvetica Neue"/>
              <a:cs typeface="Helvetica Neue"/>
              <a:sym typeface="Helvetica Neue"/>
            </a:endParaRPr>
          </a:p>
        </p:txBody>
      </p:sp>
      <p:grpSp>
        <p:nvGrpSpPr>
          <p:cNvPr id="674" name="Google Shape;674;p88"/>
          <p:cNvGrpSpPr/>
          <p:nvPr/>
        </p:nvGrpSpPr>
        <p:grpSpPr>
          <a:xfrm flipH="1">
            <a:off x="1839211" y="3948166"/>
            <a:ext cx="152798" cy="152823"/>
            <a:chOff x="3951440" y="3929237"/>
            <a:chExt cx="256200" cy="256200"/>
          </a:xfrm>
        </p:grpSpPr>
        <p:sp>
          <p:nvSpPr>
            <p:cNvPr id="675" name="Google Shape;675;p88"/>
            <p:cNvSpPr/>
            <p:nvPr/>
          </p:nvSpPr>
          <p:spPr>
            <a:xfrm>
              <a:off x="3951440" y="3929237"/>
              <a:ext cx="256200" cy="256200"/>
            </a:xfrm>
            <a:prstGeom prst="ellipse">
              <a:avLst/>
            </a:prstGeom>
            <a:solidFill>
              <a:schemeClr val="accent2"/>
            </a:solidFill>
            <a:ln cap="flat" cmpd="sng" w="9775">
              <a:solidFill>
                <a:schemeClr val="lt1"/>
              </a:solidFill>
              <a:prstDash val="solid"/>
              <a:round/>
              <a:headEnd len="sm" w="sm" type="none"/>
              <a:tailEnd len="sm" w="sm" type="none"/>
            </a:ln>
          </p:spPr>
          <p:txBody>
            <a:bodyPr anchorCtr="0" anchor="ctr" bIns="3675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accent3"/>
                </a:solidFill>
                <a:latin typeface="Helvetica Neue"/>
                <a:ea typeface="Helvetica Neue"/>
                <a:cs typeface="Helvetica Neue"/>
                <a:sym typeface="Helvetica Neue"/>
              </a:endParaRPr>
            </a:p>
          </p:txBody>
        </p:sp>
        <p:sp>
          <p:nvSpPr>
            <p:cNvPr id="676" name="Google Shape;676;p88"/>
            <p:cNvSpPr/>
            <p:nvPr/>
          </p:nvSpPr>
          <p:spPr>
            <a:xfrm>
              <a:off x="4018225" y="3991214"/>
              <a:ext cx="122700" cy="132300"/>
            </a:xfrm>
            <a:prstGeom prst="mathEqual">
              <a:avLst>
                <a:gd fmla="val 0" name="adj1"/>
                <a:gd fmla="val 32429" name="adj2"/>
              </a:avLst>
            </a:prstGeom>
            <a:solidFill>
              <a:schemeClr val="accent2"/>
            </a:solidFill>
            <a:ln cap="flat" cmpd="sng" w="9775">
              <a:solidFill>
                <a:schemeClr val="lt1"/>
              </a:solidFill>
              <a:prstDash val="solid"/>
              <a:round/>
              <a:headEnd len="sm" w="sm" type="none"/>
              <a:tailEnd len="sm" w="sm" type="none"/>
            </a:ln>
          </p:spPr>
          <p:txBody>
            <a:bodyPr anchorCtr="0" anchor="ctr" bIns="73525" lIns="73525" spcFirstLastPara="1" rIns="73525" wrap="square" tIns="7352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Helvetica Neue"/>
                <a:ea typeface="Helvetica Neue"/>
                <a:cs typeface="Helvetica Neue"/>
                <a:sym typeface="Helvetica Neue"/>
              </a:endParaRPr>
            </a:p>
          </p:txBody>
        </p:sp>
      </p:grpSp>
      <p:pic>
        <p:nvPicPr>
          <p:cNvPr id="677" name="Google Shape;677;p88" title="unnamed.png"/>
          <p:cNvPicPr preferRelativeResize="0"/>
          <p:nvPr/>
        </p:nvPicPr>
        <p:blipFill rotWithShape="1">
          <a:blip r:embed="rId3">
            <a:alphaModFix/>
          </a:blip>
          <a:srcRect b="-352" l="-3306" r="-3338" t="-352"/>
          <a:stretch/>
        </p:blipFill>
        <p:spPr>
          <a:xfrm>
            <a:off x="7461412" y="1830869"/>
            <a:ext cx="830335" cy="1162692"/>
          </a:xfrm>
          <a:prstGeom prst="rect">
            <a:avLst/>
          </a:prstGeom>
          <a:noFill/>
          <a:ln>
            <a:noFill/>
          </a:ln>
        </p:spPr>
      </p:pic>
      <p:sp>
        <p:nvSpPr>
          <p:cNvPr id="678" name="Google Shape;678;p88"/>
          <p:cNvSpPr txBox="1"/>
          <p:nvPr/>
        </p:nvSpPr>
        <p:spPr>
          <a:xfrm>
            <a:off x="7275075" y="3450537"/>
            <a:ext cx="1233300" cy="1037700"/>
          </a:xfrm>
          <a:prstGeom prst="rect">
            <a:avLst/>
          </a:prstGeom>
          <a:noFill/>
          <a:ln>
            <a:noFill/>
          </a:ln>
        </p:spPr>
        <p:txBody>
          <a:bodyPr anchorCtr="0" anchor="t" bIns="0" lIns="0" spcFirstLastPara="1" rIns="0" wrap="square" tIns="0">
            <a:spAutoFit/>
          </a:bodyPr>
          <a:lstStyle/>
          <a:p>
            <a:pPr indent="-158750" lvl="0" marL="177800" marR="0" rtl="0" algn="l">
              <a:lnSpc>
                <a:spcPct val="115000"/>
              </a:lnSpc>
              <a:spcBef>
                <a:spcPts val="0"/>
              </a:spcBef>
              <a:spcAft>
                <a:spcPts val="0"/>
              </a:spcAft>
              <a:buClr>
                <a:schemeClr val="dk1"/>
              </a:buClr>
              <a:buSzPts val="900"/>
              <a:buFont typeface="Helvetica Neue"/>
              <a:buChar char="●"/>
            </a:pPr>
            <a:r>
              <a:rPr b="0" i="0" lang="en" sz="900" u="none" cap="none" strike="noStrike">
                <a:solidFill>
                  <a:schemeClr val="dk1"/>
                </a:solidFill>
                <a:latin typeface="Helvetica Neue"/>
                <a:ea typeface="Helvetica Neue"/>
                <a:cs typeface="Helvetica Neue"/>
                <a:sym typeface="Helvetica Neue"/>
              </a:rPr>
              <a:t>Small size (&lt;1 cm)</a:t>
            </a:r>
            <a:endParaRPr b="0" i="0" sz="900" u="none" cap="none" strike="noStrike">
              <a:solidFill>
                <a:schemeClr val="dk1"/>
              </a:solidFill>
              <a:latin typeface="Helvetica Neue"/>
              <a:ea typeface="Helvetica Neue"/>
              <a:cs typeface="Helvetica Neue"/>
              <a:sym typeface="Helvetica Neue"/>
            </a:endParaRPr>
          </a:p>
          <a:p>
            <a:pPr indent="-158750" lvl="0" marL="177800" marR="0" rtl="0" algn="l">
              <a:lnSpc>
                <a:spcPct val="115000"/>
              </a:lnSpc>
              <a:spcBef>
                <a:spcPts val="400"/>
              </a:spcBef>
              <a:spcAft>
                <a:spcPts val="0"/>
              </a:spcAft>
              <a:buClr>
                <a:schemeClr val="dk1"/>
              </a:buClr>
              <a:buSzPts val="900"/>
              <a:buFont typeface="Helvetica Neue"/>
              <a:buChar char="●"/>
            </a:pPr>
            <a:r>
              <a:rPr b="0" i="0" lang="en" sz="900" u="none" cap="none" strike="noStrike">
                <a:solidFill>
                  <a:schemeClr val="dk1"/>
                </a:solidFill>
                <a:latin typeface="Helvetica Neue"/>
                <a:ea typeface="Helvetica Neue"/>
                <a:cs typeface="Helvetica Neue"/>
                <a:sym typeface="Helvetica Neue"/>
              </a:rPr>
              <a:t>Low complexity design enables low manufacturing cost </a:t>
            </a:r>
            <a:endParaRPr b="0" i="0" sz="900" u="none" cap="none" strike="noStrike">
              <a:solidFill>
                <a:schemeClr val="dk1"/>
              </a:solidFill>
              <a:latin typeface="Helvetica Neue"/>
              <a:ea typeface="Helvetica Neue"/>
              <a:cs typeface="Helvetica Neue"/>
              <a:sym typeface="Helvetica Neue"/>
            </a:endParaRPr>
          </a:p>
          <a:p>
            <a:pPr indent="-158750" lvl="0" marL="177800" marR="0" rtl="0" algn="l">
              <a:lnSpc>
                <a:spcPct val="115000"/>
              </a:lnSpc>
              <a:spcBef>
                <a:spcPts val="400"/>
              </a:spcBef>
              <a:spcAft>
                <a:spcPts val="400"/>
              </a:spcAft>
              <a:buClr>
                <a:schemeClr val="dk1"/>
              </a:buClr>
              <a:buSzPts val="900"/>
              <a:buFont typeface="Helvetica Neue"/>
              <a:buChar char="●"/>
            </a:pPr>
            <a:r>
              <a:rPr b="0" i="0" lang="en" sz="900" u="none" cap="none" strike="noStrike">
                <a:solidFill>
                  <a:schemeClr val="dk1"/>
                </a:solidFill>
                <a:latin typeface="Helvetica Neue"/>
                <a:ea typeface="Helvetica Neue"/>
                <a:cs typeface="Helvetica Neue"/>
                <a:sym typeface="Helvetica Neue"/>
              </a:rPr>
              <a:t>Compatible with ~Hz rep rate</a:t>
            </a:r>
            <a:endParaRPr b="0" i="0" sz="900" u="none" cap="none" strike="noStrike">
              <a:solidFill>
                <a:schemeClr val="dk1"/>
              </a:solidFill>
              <a:latin typeface="Helvetica Neue"/>
              <a:ea typeface="Helvetica Neue"/>
              <a:cs typeface="Helvetica Neue"/>
              <a:sym typeface="Helvetica Neue"/>
            </a:endParaRPr>
          </a:p>
        </p:txBody>
      </p:sp>
      <p:pic>
        <p:nvPicPr>
          <p:cNvPr id="679" name="Google Shape;679;p88" title="PF_DS3 Module_BlueCore_Full_CLEAR OR WHITE BACKGROUND.png"/>
          <p:cNvPicPr preferRelativeResize="0"/>
          <p:nvPr/>
        </p:nvPicPr>
        <p:blipFill rotWithShape="1">
          <a:blip r:embed="rId4">
            <a:alphaModFix/>
          </a:blip>
          <a:srcRect b="7194" l="7018" r="56203" t="33353"/>
          <a:stretch/>
        </p:blipFill>
        <p:spPr>
          <a:xfrm>
            <a:off x="4760455" y="1767630"/>
            <a:ext cx="2253123" cy="2048403"/>
          </a:xfrm>
          <a:prstGeom prst="rect">
            <a:avLst/>
          </a:prstGeom>
          <a:noFill/>
          <a:ln>
            <a:noFill/>
          </a:ln>
        </p:spPr>
      </p:pic>
      <p:pic>
        <p:nvPicPr>
          <p:cNvPr id="680" name="Google Shape;680;p88" title="PF_Stage_Float-Exploded_CLEAR OR WHITE BACKGROUND copy_blue.png"/>
          <p:cNvPicPr preferRelativeResize="0"/>
          <p:nvPr/>
        </p:nvPicPr>
        <p:blipFill rotWithShape="1">
          <a:blip r:embed="rId5">
            <a:alphaModFix/>
          </a:blip>
          <a:srcRect b="79044" l="38839" r="52530" t="4952"/>
          <a:stretch/>
        </p:blipFill>
        <p:spPr>
          <a:xfrm>
            <a:off x="475377" y="3235154"/>
            <a:ext cx="296786" cy="309600"/>
          </a:xfrm>
          <a:prstGeom prst="rect">
            <a:avLst/>
          </a:prstGeom>
          <a:noFill/>
          <a:ln>
            <a:noFill/>
          </a:ln>
        </p:spPr>
      </p:pic>
      <p:pic>
        <p:nvPicPr>
          <p:cNvPr id="681" name="Google Shape;681;p88" title="Edit_PF_Stage_Float-Exploded_CLEAR OR WHITE BACKGROUND copy 2_blue.png"/>
          <p:cNvPicPr preferRelativeResize="0"/>
          <p:nvPr/>
        </p:nvPicPr>
        <p:blipFill rotWithShape="1">
          <a:blip r:embed="rId6">
            <a:alphaModFix/>
          </a:blip>
          <a:srcRect b="5106" l="30187" r="30191" t="13075"/>
          <a:stretch/>
        </p:blipFill>
        <p:spPr>
          <a:xfrm>
            <a:off x="3304538" y="2552895"/>
            <a:ext cx="1001103" cy="1162676"/>
          </a:xfrm>
          <a:prstGeom prst="rect">
            <a:avLst/>
          </a:prstGeom>
          <a:noFill/>
          <a:ln>
            <a:noFill/>
          </a:ln>
        </p:spPr>
      </p:pic>
      <p:pic>
        <p:nvPicPr>
          <p:cNvPr id="682" name="Google Shape;682;p88" title="PF_Stage_Float-Exploded_CLEAR OR WHITE BACKGROUND copy_blue.png"/>
          <p:cNvPicPr preferRelativeResize="0"/>
          <p:nvPr/>
        </p:nvPicPr>
        <p:blipFill rotWithShape="1">
          <a:blip r:embed="rId5">
            <a:alphaModFix/>
          </a:blip>
          <a:srcRect b="70054" l="50422" r="37122" t="5953"/>
          <a:stretch/>
        </p:blipFill>
        <p:spPr>
          <a:xfrm>
            <a:off x="2070152" y="3157885"/>
            <a:ext cx="428355" cy="464135"/>
          </a:xfrm>
          <a:prstGeom prst="rect">
            <a:avLst/>
          </a:prstGeom>
          <a:noFill/>
          <a:ln>
            <a:noFill/>
          </a:ln>
        </p:spPr>
      </p:pic>
      <p:pic>
        <p:nvPicPr>
          <p:cNvPr id="683" name="Google Shape;683;p88" title="PF_Stage_Float-Exploded_CLEAR OR WHITE BACKGROUND copy 2.png"/>
          <p:cNvPicPr preferRelativeResize="0"/>
          <p:nvPr/>
        </p:nvPicPr>
        <p:blipFill rotWithShape="1">
          <a:blip r:embed="rId7">
            <a:alphaModFix/>
          </a:blip>
          <a:srcRect b="68879" l="22677" r="64141" t="9222"/>
          <a:stretch/>
        </p:blipFill>
        <p:spPr>
          <a:xfrm>
            <a:off x="836604" y="3176665"/>
            <a:ext cx="456515" cy="426574"/>
          </a:xfrm>
          <a:prstGeom prst="rect">
            <a:avLst/>
          </a:prstGeom>
          <a:noFill/>
          <a:ln>
            <a:noFill/>
          </a:ln>
        </p:spPr>
      </p:pic>
      <p:grpSp>
        <p:nvGrpSpPr>
          <p:cNvPr id="684" name="Google Shape;684;p88"/>
          <p:cNvGrpSpPr/>
          <p:nvPr/>
        </p:nvGrpSpPr>
        <p:grpSpPr>
          <a:xfrm>
            <a:off x="6165768" y="632279"/>
            <a:ext cx="2809799" cy="1026338"/>
            <a:chOff x="4552825" y="361628"/>
            <a:chExt cx="4591175" cy="1677023"/>
          </a:xfrm>
        </p:grpSpPr>
        <p:pic>
          <p:nvPicPr>
            <p:cNvPr id="685" name="Google Shape;685;p88" title="Facility_shadow_2.png"/>
            <p:cNvPicPr preferRelativeResize="0"/>
            <p:nvPr/>
          </p:nvPicPr>
          <p:blipFill rotWithShape="1">
            <a:blip r:embed="rId8">
              <a:alphaModFix/>
            </a:blip>
            <a:srcRect b="0" l="0" r="0" t="0"/>
            <a:stretch/>
          </p:blipFill>
          <p:spPr>
            <a:xfrm>
              <a:off x="4552825" y="1043043"/>
              <a:ext cx="4591175" cy="995608"/>
            </a:xfrm>
            <a:prstGeom prst="rect">
              <a:avLst/>
            </a:prstGeom>
            <a:noFill/>
            <a:ln>
              <a:noFill/>
            </a:ln>
          </p:spPr>
        </p:pic>
        <p:pic>
          <p:nvPicPr>
            <p:cNvPr id="686" name="Google Shape;686;p88" title="Silod_PF_DS3 System in Facility_Raised View copy.png"/>
            <p:cNvPicPr preferRelativeResize="0"/>
            <p:nvPr/>
          </p:nvPicPr>
          <p:blipFill rotWithShape="1">
            <a:blip r:embed="rId9">
              <a:alphaModFix/>
            </a:blip>
            <a:srcRect b="25040" l="3218" r="3767" t="19610"/>
            <a:stretch/>
          </p:blipFill>
          <p:spPr>
            <a:xfrm>
              <a:off x="4896275" y="361628"/>
              <a:ext cx="3997624" cy="1338022"/>
            </a:xfrm>
            <a:prstGeom prst="rect">
              <a:avLst/>
            </a:prstGeom>
            <a:noFill/>
            <a:ln>
              <a:noFill/>
            </a:ln>
          </p:spPr>
        </p:pic>
      </p:grpSp>
      <p:grpSp>
        <p:nvGrpSpPr>
          <p:cNvPr id="687" name="Google Shape;687;p88"/>
          <p:cNvGrpSpPr/>
          <p:nvPr/>
        </p:nvGrpSpPr>
        <p:grpSpPr>
          <a:xfrm flipH="1">
            <a:off x="3297123" y="3947950"/>
            <a:ext cx="152786" cy="152808"/>
            <a:chOff x="1628350" y="3961000"/>
            <a:chExt cx="219300" cy="219300"/>
          </a:xfrm>
        </p:grpSpPr>
        <p:sp>
          <p:nvSpPr>
            <p:cNvPr id="688" name="Google Shape;688;p88"/>
            <p:cNvSpPr/>
            <p:nvPr/>
          </p:nvSpPr>
          <p:spPr>
            <a:xfrm>
              <a:off x="1628350" y="3961000"/>
              <a:ext cx="219300" cy="219300"/>
            </a:xfrm>
            <a:prstGeom prst="ellipse">
              <a:avLst/>
            </a:prstGeom>
            <a:solidFill>
              <a:schemeClr val="accent2"/>
            </a:solidFill>
            <a:ln cap="flat" cmpd="sng" w="9775">
              <a:solidFill>
                <a:schemeClr val="lt1"/>
              </a:solidFill>
              <a:prstDash val="solid"/>
              <a:round/>
              <a:headEnd len="sm" w="sm" type="none"/>
              <a:tailEnd len="sm" w="sm" type="none"/>
            </a:ln>
          </p:spPr>
          <p:txBody>
            <a:bodyPr anchorCtr="0" anchor="ctr" bIns="3675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accent3"/>
                </a:solidFill>
                <a:latin typeface="Helvetica Neue"/>
                <a:ea typeface="Helvetica Neue"/>
                <a:cs typeface="Helvetica Neue"/>
                <a:sym typeface="Helvetica Neue"/>
              </a:endParaRPr>
            </a:p>
          </p:txBody>
        </p:sp>
        <p:sp>
          <p:nvSpPr>
            <p:cNvPr id="689" name="Google Shape;689;p88"/>
            <p:cNvSpPr/>
            <p:nvPr/>
          </p:nvSpPr>
          <p:spPr>
            <a:xfrm>
              <a:off x="1670200" y="4002850"/>
              <a:ext cx="135600" cy="135600"/>
            </a:xfrm>
            <a:prstGeom prst="mathMultiply">
              <a:avLst>
                <a:gd fmla="val 0" name="adj1"/>
              </a:avLst>
            </a:prstGeom>
            <a:solidFill>
              <a:schemeClr val="accent2"/>
            </a:solidFill>
            <a:ln cap="flat" cmpd="sng" w="9775">
              <a:solidFill>
                <a:schemeClr val="lt1"/>
              </a:solidFill>
              <a:prstDash val="solid"/>
              <a:round/>
              <a:headEnd len="sm" w="sm" type="none"/>
              <a:tailEnd len="sm" w="sm" type="none"/>
            </a:ln>
          </p:spPr>
          <p:txBody>
            <a:bodyPr anchorCtr="0" anchor="ctr" bIns="73525" lIns="73525" spcFirstLastPara="1" rIns="73525" wrap="square" tIns="7352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Helvetica Neue"/>
                <a:ea typeface="Helvetica Neue"/>
                <a:cs typeface="Helvetica Neue"/>
                <a:sym typeface="Helvetica Neue"/>
              </a:endParaRPr>
            </a:p>
          </p:txBody>
        </p:sp>
      </p:grpSp>
      <p:sp>
        <p:nvSpPr>
          <p:cNvPr id="690" name="Google Shape;690;p88"/>
          <p:cNvSpPr/>
          <p:nvPr/>
        </p:nvSpPr>
        <p:spPr>
          <a:xfrm>
            <a:off x="7275075" y="3131725"/>
            <a:ext cx="552900" cy="189300"/>
          </a:xfrm>
          <a:prstGeom prst="roundRect">
            <a:avLst>
              <a:gd fmla="val 0" name="adj"/>
            </a:avLst>
          </a:pr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600"/>
              <a:buFont typeface="Arial"/>
              <a:buNone/>
            </a:pPr>
            <a:r>
              <a:rPr i="0" lang="en" sz="800" u="none" cap="none" strike="noStrike">
                <a:solidFill>
                  <a:schemeClr val="lt1"/>
                </a:solidFill>
                <a:latin typeface="Helvetica Neue"/>
                <a:ea typeface="Helvetica Neue"/>
                <a:cs typeface="Helvetica Neue"/>
                <a:sym typeface="Helvetica Neue"/>
              </a:rPr>
              <a:t>TARGET</a:t>
            </a:r>
            <a:endParaRPr i="0" sz="800" u="none" cap="none" strike="noStrike">
              <a:solidFill>
                <a:schemeClr val="lt1"/>
              </a:solidFill>
              <a:latin typeface="Helvetica Neue"/>
              <a:ea typeface="Helvetica Neue"/>
              <a:cs typeface="Helvetica Neue"/>
              <a:sym typeface="Helvetica Neue"/>
            </a:endParaRPr>
          </a:p>
        </p:txBody>
      </p:sp>
      <p:sp>
        <p:nvSpPr>
          <p:cNvPr id="691" name="Google Shape;691;p88"/>
          <p:cNvSpPr/>
          <p:nvPr/>
        </p:nvSpPr>
        <p:spPr>
          <a:xfrm>
            <a:off x="6054400" y="3131725"/>
            <a:ext cx="552900" cy="189300"/>
          </a:xfrm>
          <a:prstGeom prst="roundRect">
            <a:avLst>
              <a:gd fmla="val 0" name="adj"/>
            </a:avLst>
          </a:pr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600"/>
              <a:buFont typeface="Arial"/>
              <a:buNone/>
            </a:pPr>
            <a:r>
              <a:rPr i="0" lang="en" sz="800" u="none" cap="none" strike="noStrike">
                <a:solidFill>
                  <a:schemeClr val="lt1"/>
                </a:solidFill>
                <a:latin typeface="Helvetica Neue"/>
                <a:ea typeface="Helvetica Neue"/>
                <a:cs typeface="Helvetica Neue"/>
                <a:sym typeface="Helvetica Neue"/>
              </a:rPr>
              <a:t>PULSER</a:t>
            </a:r>
            <a:endParaRPr i="0" sz="800" u="none" cap="none" strike="noStrike">
              <a:solidFill>
                <a:schemeClr val="lt1"/>
              </a:solidFill>
              <a:latin typeface="Helvetica Neue"/>
              <a:ea typeface="Helvetica Neue"/>
              <a:cs typeface="Helvetica Neue"/>
              <a:sym typeface="Helvetica Neue"/>
            </a:endParaRPr>
          </a:p>
        </p:txBody>
      </p:sp>
      <p:grpSp>
        <p:nvGrpSpPr>
          <p:cNvPr id="692" name="Google Shape;692;p88"/>
          <p:cNvGrpSpPr/>
          <p:nvPr/>
        </p:nvGrpSpPr>
        <p:grpSpPr>
          <a:xfrm flipH="1">
            <a:off x="4760600" y="3947950"/>
            <a:ext cx="152786" cy="152808"/>
            <a:chOff x="1628350" y="3961000"/>
            <a:chExt cx="219300" cy="219300"/>
          </a:xfrm>
        </p:grpSpPr>
        <p:sp>
          <p:nvSpPr>
            <p:cNvPr id="693" name="Google Shape;693;p88"/>
            <p:cNvSpPr/>
            <p:nvPr/>
          </p:nvSpPr>
          <p:spPr>
            <a:xfrm>
              <a:off x="1628350" y="3961000"/>
              <a:ext cx="219300" cy="219300"/>
            </a:xfrm>
            <a:prstGeom prst="ellipse">
              <a:avLst/>
            </a:prstGeom>
            <a:solidFill>
              <a:schemeClr val="accent2"/>
            </a:solidFill>
            <a:ln cap="flat" cmpd="sng" w="9775">
              <a:solidFill>
                <a:schemeClr val="lt1"/>
              </a:solidFill>
              <a:prstDash val="solid"/>
              <a:round/>
              <a:headEnd len="sm" w="sm" type="none"/>
              <a:tailEnd len="sm" w="sm" type="none"/>
            </a:ln>
          </p:spPr>
          <p:txBody>
            <a:bodyPr anchorCtr="0" anchor="ctr" bIns="3675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accent3"/>
                </a:solidFill>
                <a:latin typeface="Helvetica Neue"/>
                <a:ea typeface="Helvetica Neue"/>
                <a:cs typeface="Helvetica Neue"/>
                <a:sym typeface="Helvetica Neue"/>
              </a:endParaRPr>
            </a:p>
          </p:txBody>
        </p:sp>
        <p:sp>
          <p:nvSpPr>
            <p:cNvPr id="694" name="Google Shape;694;p88"/>
            <p:cNvSpPr/>
            <p:nvPr/>
          </p:nvSpPr>
          <p:spPr>
            <a:xfrm>
              <a:off x="1670200" y="4002850"/>
              <a:ext cx="135600" cy="135600"/>
            </a:xfrm>
            <a:prstGeom prst="mathMultiply">
              <a:avLst>
                <a:gd fmla="val 0" name="adj1"/>
              </a:avLst>
            </a:prstGeom>
            <a:solidFill>
              <a:schemeClr val="accent2"/>
            </a:solidFill>
            <a:ln cap="flat" cmpd="sng" w="9775">
              <a:solidFill>
                <a:schemeClr val="lt1"/>
              </a:solidFill>
              <a:prstDash val="solid"/>
              <a:round/>
              <a:headEnd len="sm" w="sm" type="none"/>
              <a:tailEnd len="sm" w="sm" type="none"/>
            </a:ln>
          </p:spPr>
          <p:txBody>
            <a:bodyPr anchorCtr="0" anchor="ctr" bIns="73525" lIns="73525" spcFirstLastPara="1" rIns="73525" wrap="square" tIns="7352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Helvetica Neue"/>
                <a:ea typeface="Helvetica Neue"/>
                <a:cs typeface="Helvetica Neue"/>
                <a:sym typeface="Helvetica Neue"/>
              </a:endParaRPr>
            </a:p>
          </p:txBody>
        </p:sp>
      </p:grpSp>
      <p:cxnSp>
        <p:nvCxnSpPr>
          <p:cNvPr id="695" name="Google Shape;695;p88"/>
          <p:cNvCxnSpPr/>
          <p:nvPr/>
        </p:nvCxnSpPr>
        <p:spPr>
          <a:xfrm>
            <a:off x="7013575" y="1739000"/>
            <a:ext cx="0" cy="2761200"/>
          </a:xfrm>
          <a:prstGeom prst="straightConnector1">
            <a:avLst/>
          </a:prstGeom>
          <a:noFill/>
          <a:ln cap="flat" cmpd="sng" w="9525">
            <a:solidFill>
              <a:schemeClr val="accent2"/>
            </a:solidFill>
            <a:prstDash val="solid"/>
            <a:round/>
            <a:headEnd len="sm" w="sm" type="none"/>
            <a:tailEnd len="sm" w="sm" type="none"/>
          </a:ln>
        </p:spPr>
      </p:cxnSp>
      <p:cxnSp>
        <p:nvCxnSpPr>
          <p:cNvPr id="696" name="Google Shape;696;p88"/>
          <p:cNvCxnSpPr/>
          <p:nvPr/>
        </p:nvCxnSpPr>
        <p:spPr>
          <a:xfrm rot="-5400000">
            <a:off x="5504981" y="1378724"/>
            <a:ext cx="1126200" cy="635400"/>
          </a:xfrm>
          <a:prstGeom prst="bentConnector3">
            <a:avLst>
              <a:gd fmla="val 100267" name="adj1"/>
            </a:avLst>
          </a:prstGeom>
          <a:noFill/>
          <a:ln cap="flat" cmpd="sng" w="9525">
            <a:solidFill>
              <a:schemeClr val="accent2"/>
            </a:solidFill>
            <a:prstDash val="solid"/>
            <a:round/>
            <a:headEnd len="sm" w="sm" type="none"/>
            <a:tailEnd len="med" w="med" type="triangle"/>
          </a:ln>
        </p:spPr>
      </p:cxnSp>
      <p:cxnSp>
        <p:nvCxnSpPr>
          <p:cNvPr id="697" name="Google Shape;697;p88"/>
          <p:cNvCxnSpPr/>
          <p:nvPr/>
        </p:nvCxnSpPr>
        <p:spPr>
          <a:xfrm>
            <a:off x="7604489" y="1344310"/>
            <a:ext cx="0" cy="532200"/>
          </a:xfrm>
          <a:prstGeom prst="straightConnector1">
            <a:avLst/>
          </a:prstGeom>
          <a:noFill/>
          <a:ln cap="flat" cmpd="sng" w="9525">
            <a:solidFill>
              <a:schemeClr val="accent2"/>
            </a:solidFill>
            <a:prstDash val="solid"/>
            <a:round/>
            <a:headEnd len="med" w="med" type="triangl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89"/>
          <p:cNvSpPr txBox="1"/>
          <p:nvPr>
            <p:ph type="title"/>
          </p:nvPr>
        </p:nvSpPr>
        <p:spPr>
          <a:xfrm>
            <a:off x="228600" y="228600"/>
            <a:ext cx="52530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Research</a:t>
            </a:r>
            <a:r>
              <a:rPr lang="en"/>
              <a:t> &amp; Manufacturing Campus</a:t>
            </a:r>
            <a:endParaRPr/>
          </a:p>
          <a:p>
            <a:pPr indent="0" lvl="0" marL="0" rtl="0" algn="l">
              <a:spcBef>
                <a:spcPts val="0"/>
              </a:spcBef>
              <a:spcAft>
                <a:spcPts val="0"/>
              </a:spcAft>
              <a:buNone/>
            </a:pPr>
            <a:r>
              <a:rPr lang="en">
                <a:solidFill>
                  <a:schemeClr val="accent2"/>
                </a:solidFill>
              </a:rPr>
              <a:t>The world’s most powerful pulsed power system</a:t>
            </a:r>
            <a:endParaRPr>
              <a:solidFill>
                <a:schemeClr val="accent2"/>
              </a:solidFill>
            </a:endParaRPr>
          </a:p>
        </p:txBody>
      </p:sp>
      <p:sp>
        <p:nvSpPr>
          <p:cNvPr id="704" name="Google Shape;704;p89"/>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705" name="Google Shape;705;p89"/>
          <p:cNvSpPr txBox="1"/>
          <p:nvPr>
            <p:ph idx="1" type="body"/>
          </p:nvPr>
        </p:nvSpPr>
        <p:spPr>
          <a:xfrm>
            <a:off x="228600" y="2571750"/>
            <a:ext cx="4966200" cy="2757900"/>
          </a:xfrm>
          <a:prstGeom prst="rect">
            <a:avLst/>
          </a:prstGeom>
        </p:spPr>
        <p:txBody>
          <a:bodyPr anchorCtr="0" anchor="t" bIns="0" lIns="0" spcFirstLastPara="1" rIns="0" wrap="square" tIns="0">
            <a:spAutoFit/>
          </a:bodyPr>
          <a:lstStyle/>
          <a:p>
            <a:pPr indent="0" lvl="0" marL="0" rtl="0" algn="l">
              <a:lnSpc>
                <a:spcPct val="110000"/>
              </a:lnSpc>
              <a:spcBef>
                <a:spcPts val="0"/>
              </a:spcBef>
              <a:spcAft>
                <a:spcPts val="0"/>
              </a:spcAft>
              <a:buNone/>
            </a:pPr>
            <a:r>
              <a:rPr b="1" lang="en" sz="1300">
                <a:solidFill>
                  <a:schemeClr val="accent2"/>
                </a:solidFill>
              </a:rPr>
              <a:t>CURRENT STATUS:</a:t>
            </a:r>
            <a:endParaRPr b="1" sz="1300">
              <a:solidFill>
                <a:schemeClr val="accent2"/>
              </a:solidFill>
            </a:endParaRPr>
          </a:p>
          <a:p>
            <a:pPr indent="-203200" lvl="0" marL="228600" rtl="0" algn="l">
              <a:lnSpc>
                <a:spcPct val="110000"/>
              </a:lnSpc>
              <a:spcBef>
                <a:spcPts val="500"/>
              </a:spcBef>
              <a:spcAft>
                <a:spcPts val="0"/>
              </a:spcAft>
              <a:buSzPts val="1400"/>
              <a:buChar char="●"/>
            </a:pPr>
            <a:r>
              <a:rPr lang="en" sz="1400"/>
              <a:t>Broke ground on August 25th</a:t>
            </a:r>
            <a:endParaRPr sz="1400"/>
          </a:p>
          <a:p>
            <a:pPr indent="-203200" lvl="0" marL="228600" rtl="0" algn="l">
              <a:lnSpc>
                <a:spcPct val="115000"/>
              </a:lnSpc>
              <a:spcBef>
                <a:spcPts val="500"/>
              </a:spcBef>
              <a:spcAft>
                <a:spcPts val="0"/>
              </a:spcAft>
              <a:buSzPts val="1400"/>
              <a:buChar char="●"/>
            </a:pPr>
            <a:r>
              <a:rPr lang="en" sz="1400"/>
              <a:t>Demonstration System’s #1 priority is to achieve Net Facility Gain by 2030 </a:t>
            </a:r>
            <a:endParaRPr sz="1400"/>
          </a:p>
          <a:p>
            <a:pPr indent="-203200" lvl="0" marL="228600" rtl="0" algn="l">
              <a:lnSpc>
                <a:spcPct val="115000"/>
              </a:lnSpc>
              <a:spcBef>
                <a:spcPts val="500"/>
              </a:spcBef>
              <a:spcAft>
                <a:spcPts val="0"/>
              </a:spcAft>
              <a:buSzPts val="1400"/>
              <a:buChar char="●"/>
            </a:pPr>
            <a:r>
              <a:rPr lang="en" sz="1400"/>
              <a:t>Future of the Demonstration System: A hub for research and manufacturing for all pulsed power interests, including fusion energy, defense applications and materials testing</a:t>
            </a:r>
            <a:endParaRPr sz="1400"/>
          </a:p>
          <a:p>
            <a:pPr indent="0" lvl="0" marL="0" rtl="0" algn="l">
              <a:lnSpc>
                <a:spcPct val="110000"/>
              </a:lnSpc>
              <a:spcBef>
                <a:spcPts val="500"/>
              </a:spcBef>
              <a:spcAft>
                <a:spcPts val="0"/>
              </a:spcAft>
              <a:buNone/>
            </a:pPr>
            <a:r>
              <a:t/>
            </a:r>
            <a:endParaRPr sz="1100"/>
          </a:p>
          <a:p>
            <a:pPr indent="0" lvl="0" marL="0" rtl="0" algn="l">
              <a:lnSpc>
                <a:spcPct val="110000"/>
              </a:lnSpc>
              <a:spcBef>
                <a:spcPts val="500"/>
              </a:spcBef>
              <a:spcAft>
                <a:spcPts val="0"/>
              </a:spcAft>
              <a:buNone/>
            </a:pPr>
            <a:r>
              <a:t/>
            </a:r>
            <a:endParaRPr b="1" sz="800">
              <a:solidFill>
                <a:schemeClr val="accent2"/>
              </a:solidFill>
              <a:latin typeface="Helvetica Neue"/>
              <a:ea typeface="Helvetica Neue"/>
              <a:cs typeface="Helvetica Neue"/>
              <a:sym typeface="Helvetica Neue"/>
            </a:endParaRPr>
          </a:p>
          <a:p>
            <a:pPr indent="0" lvl="0" marL="0" rtl="0" algn="l">
              <a:lnSpc>
                <a:spcPct val="110000"/>
              </a:lnSpc>
              <a:spcBef>
                <a:spcPts val="500"/>
              </a:spcBef>
              <a:spcAft>
                <a:spcPts val="0"/>
              </a:spcAft>
              <a:buNone/>
            </a:pPr>
            <a:r>
              <a:t/>
            </a:r>
            <a:endParaRPr>
              <a:latin typeface="Helvetica Neue"/>
              <a:ea typeface="Helvetica Neue"/>
              <a:cs typeface="Helvetica Neue"/>
              <a:sym typeface="Helvetica Neue"/>
            </a:endParaRPr>
          </a:p>
          <a:p>
            <a:pPr indent="0" lvl="0" marL="0" rtl="0" algn="l">
              <a:lnSpc>
                <a:spcPct val="110000"/>
              </a:lnSpc>
              <a:spcBef>
                <a:spcPts val="500"/>
              </a:spcBef>
              <a:spcAft>
                <a:spcPts val="500"/>
              </a:spcAft>
              <a:buNone/>
            </a:pPr>
            <a:r>
              <a:t/>
            </a:r>
            <a:endParaRPr>
              <a:latin typeface="Helvetica Neue"/>
              <a:ea typeface="Helvetica Neue"/>
              <a:cs typeface="Helvetica Neue"/>
              <a:sym typeface="Helvetica Neue"/>
            </a:endParaRPr>
          </a:p>
        </p:txBody>
      </p:sp>
      <p:pic>
        <p:nvPicPr>
          <p:cNvPr id="706" name="Google Shape;706;p89" title="PF_DS3 System in Facility_Raised View - Extended Background.jpg"/>
          <p:cNvPicPr preferRelativeResize="0"/>
          <p:nvPr/>
        </p:nvPicPr>
        <p:blipFill rotWithShape="1">
          <a:blip r:embed="rId3">
            <a:alphaModFix/>
          </a:blip>
          <a:srcRect b="19149" l="0" r="0" t="14060"/>
          <a:stretch/>
        </p:blipFill>
        <p:spPr>
          <a:xfrm>
            <a:off x="5479625" y="-2"/>
            <a:ext cx="3680773" cy="2449976"/>
          </a:xfrm>
          <a:prstGeom prst="rect">
            <a:avLst/>
          </a:prstGeom>
          <a:noFill/>
          <a:ln>
            <a:noFill/>
          </a:ln>
        </p:spPr>
      </p:pic>
      <p:pic>
        <p:nvPicPr>
          <p:cNvPr id="707" name="Google Shape;707;p89" title="1413-Hines-Solis_Aerial_Rendering.jpg"/>
          <p:cNvPicPr preferRelativeResize="0"/>
          <p:nvPr/>
        </p:nvPicPr>
        <p:blipFill rotWithShape="1">
          <a:blip r:embed="rId4">
            <a:alphaModFix/>
          </a:blip>
          <a:srcRect b="0" l="11587" r="8941" t="0"/>
          <a:stretch/>
        </p:blipFill>
        <p:spPr>
          <a:xfrm>
            <a:off x="5479625" y="2526187"/>
            <a:ext cx="3680773" cy="2605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90"/>
          <p:cNvPicPr preferRelativeResize="0"/>
          <p:nvPr/>
        </p:nvPicPr>
        <p:blipFill rotWithShape="1">
          <a:blip r:embed="rId3">
            <a:alphaModFix/>
          </a:blip>
          <a:srcRect b="9592" l="301" r="8600" t="0"/>
          <a:stretch/>
        </p:blipFill>
        <p:spPr>
          <a:xfrm>
            <a:off x="-7937" y="0"/>
            <a:ext cx="9151939" cy="5143501"/>
          </a:xfrm>
          <a:prstGeom prst="rect">
            <a:avLst/>
          </a:prstGeom>
          <a:noFill/>
          <a:ln>
            <a:noFill/>
          </a:ln>
        </p:spPr>
      </p:pic>
      <p:sp>
        <p:nvSpPr>
          <p:cNvPr id="713" name="Google Shape;713;p90"/>
          <p:cNvSpPr/>
          <p:nvPr/>
        </p:nvSpPr>
        <p:spPr>
          <a:xfrm>
            <a:off x="228600" y="4855464"/>
            <a:ext cx="5241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b="1" i="0" lang="en" sz="500" u="none" cap="none" strike="noStrike">
                <a:solidFill>
                  <a:schemeClr val="lt1"/>
                </a:solidFill>
                <a:latin typeface="Helvetica Neue"/>
                <a:ea typeface="Helvetica Neue"/>
                <a:cs typeface="Helvetica Neue"/>
                <a:sym typeface="Helvetica Neue"/>
              </a:rPr>
              <a:t>PACIFIC FUSION</a:t>
            </a:r>
            <a:endParaRPr b="1" i="0" sz="500" u="none" cap="none" strike="noStrike">
              <a:solidFill>
                <a:schemeClr val="lt1"/>
              </a:solidFill>
              <a:latin typeface="Helvetica Neue"/>
              <a:ea typeface="Helvetica Neue"/>
              <a:cs typeface="Helvetica Neue"/>
              <a:sym typeface="Helvetica Neue"/>
            </a:endParaRPr>
          </a:p>
        </p:txBody>
      </p:sp>
      <p:sp>
        <p:nvSpPr>
          <p:cNvPr id="714" name="Google Shape;714;p90"/>
          <p:cNvSpPr/>
          <p:nvPr/>
        </p:nvSpPr>
        <p:spPr>
          <a:xfrm>
            <a:off x="917438" y="4855464"/>
            <a:ext cx="1066800" cy="61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C121B"/>
              </a:buClr>
              <a:buSzPts val="500"/>
              <a:buFont typeface="Helvetica Neue"/>
              <a:buNone/>
            </a:pPr>
            <a:r>
              <a:rPr i="0" lang="en" sz="500" u="none" cap="none" strike="noStrike">
                <a:solidFill>
                  <a:schemeClr val="lt1"/>
                </a:solidFill>
                <a:latin typeface="Helvetica Neue"/>
                <a:ea typeface="Helvetica Neue"/>
                <a:cs typeface="Helvetica Neue"/>
                <a:sym typeface="Helvetica Neue"/>
              </a:rPr>
              <a:t>PROPRIETARY AND CONFIDENTIAL</a:t>
            </a:r>
            <a:endParaRPr i="0" sz="500" u="none" cap="none" strike="noStrike">
              <a:solidFill>
                <a:schemeClr val="lt1"/>
              </a:solidFill>
              <a:latin typeface="Helvetica Neue"/>
              <a:ea typeface="Helvetica Neue"/>
              <a:cs typeface="Helvetica Neue"/>
              <a:sym typeface="Helvetica Neue"/>
            </a:endParaRPr>
          </a:p>
        </p:txBody>
      </p:sp>
      <p:sp>
        <p:nvSpPr>
          <p:cNvPr id="715" name="Google Shape;715;p90"/>
          <p:cNvSpPr txBox="1"/>
          <p:nvPr/>
        </p:nvSpPr>
        <p:spPr>
          <a:xfrm>
            <a:off x="8592600" y="4857264"/>
            <a:ext cx="322800" cy="594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b="1" lang="en" sz="500">
                <a:solidFill>
                  <a:schemeClr val="lt1"/>
                </a:solidFill>
                <a:latin typeface="Helvetica Neue"/>
                <a:ea typeface="Helvetica Neue"/>
                <a:cs typeface="Helvetica Neue"/>
                <a:sym typeface="Helvetica Neue"/>
              </a:rPr>
              <a:t>‹#›</a:t>
            </a:fld>
            <a:endParaRPr b="1" sz="500">
              <a:solidFill>
                <a:schemeClr val="lt1"/>
              </a:solidFill>
              <a:latin typeface="Helvetica Neue"/>
              <a:ea typeface="Helvetica Neue"/>
              <a:cs typeface="Helvetica Neue"/>
              <a:sym typeface="Helvetica Neue"/>
            </a:endParaRPr>
          </a:p>
        </p:txBody>
      </p:sp>
      <p:sp>
        <p:nvSpPr>
          <p:cNvPr id="716" name="Google Shape;716;p90"/>
          <p:cNvSpPr txBox="1"/>
          <p:nvPr>
            <p:ph type="title"/>
          </p:nvPr>
        </p:nvSpPr>
        <p:spPr>
          <a:xfrm>
            <a:off x="228600" y="228600"/>
            <a:ext cx="4343400" cy="785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000"/>
              <a:t>Our fusion power plant will look like a typical dry cooled power plant</a:t>
            </a:r>
            <a:r>
              <a:rPr lang="en" sz="2000"/>
              <a:t>, minus the emissions</a:t>
            </a:r>
            <a:endParaRPr sz="20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1"/>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solidFill>
                  <a:schemeClr val="lt1"/>
                </a:solidFill>
              </a:rPr>
              <a:t>‹#›</a:t>
            </a:fld>
            <a:endParaRPr>
              <a:solidFill>
                <a:schemeClr val="lt1"/>
              </a:solidFill>
            </a:endParaRPr>
          </a:p>
        </p:txBody>
      </p:sp>
      <p:sp>
        <p:nvSpPr>
          <p:cNvPr id="723" name="Google Shape;723;p91"/>
          <p:cNvSpPr txBox="1"/>
          <p:nvPr>
            <p:ph idx="1" type="subTitle"/>
          </p:nvPr>
        </p:nvSpPr>
        <p:spPr>
          <a:xfrm>
            <a:off x="4572000" y="228600"/>
            <a:ext cx="4343400" cy="1182000"/>
          </a:xfrm>
          <a:prstGeom prst="rect">
            <a:avLst/>
          </a:prstGeom>
        </p:spPr>
        <p:txBody>
          <a:bodyPr anchorCtr="0" anchor="t" bIns="0" lIns="0" spcFirstLastPara="1" rIns="0" wrap="square" tIns="0">
            <a:spAutoFit/>
          </a:bodyPr>
          <a:lstStyle/>
          <a:p>
            <a:pPr indent="0" lvl="0" marL="0" rtl="0" algn="l">
              <a:lnSpc>
                <a:spcPct val="110000"/>
              </a:lnSpc>
              <a:spcBef>
                <a:spcPts val="0"/>
              </a:spcBef>
              <a:spcAft>
                <a:spcPts val="0"/>
              </a:spcAft>
              <a:buNone/>
            </a:pPr>
            <a:r>
              <a:rPr lang="en"/>
              <a:t>Policy levers to encourage scaling the advanced energy industry</a:t>
            </a:r>
            <a:endParaRPr sz="3300"/>
          </a:p>
        </p:txBody>
      </p:sp>
      <p:sp>
        <p:nvSpPr>
          <p:cNvPr id="724" name="Google Shape;724;p91"/>
          <p:cNvSpPr txBox="1"/>
          <p:nvPr>
            <p:ph idx="2" type="subTitle"/>
          </p:nvPr>
        </p:nvSpPr>
        <p:spPr>
          <a:xfrm>
            <a:off x="152400" y="0"/>
            <a:ext cx="4419600" cy="174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03</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92"/>
          <p:cNvSpPr txBox="1"/>
          <p:nvPr>
            <p:ph type="title"/>
          </p:nvPr>
        </p:nvSpPr>
        <p:spPr>
          <a:xfrm>
            <a:off x="228600" y="228600"/>
            <a:ext cx="4343400" cy="692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500"/>
              <a:t>To be a true advanced energy hub, a state needs to provide the </a:t>
            </a:r>
            <a:r>
              <a:rPr lang="en" sz="1500"/>
              <a:t>appropriate</a:t>
            </a:r>
            <a:r>
              <a:rPr lang="en" sz="1500"/>
              <a:t> incentives and </a:t>
            </a:r>
            <a:r>
              <a:rPr lang="en" sz="1500"/>
              <a:t>infrastructure</a:t>
            </a:r>
            <a:r>
              <a:rPr lang="en" sz="1500"/>
              <a:t> to host:</a:t>
            </a:r>
            <a:endParaRPr sz="1500"/>
          </a:p>
        </p:txBody>
      </p:sp>
      <p:sp>
        <p:nvSpPr>
          <p:cNvPr id="731" name="Google Shape;731;p92"/>
          <p:cNvSpPr txBox="1"/>
          <p:nvPr>
            <p:ph idx="12" type="sldNum"/>
          </p:nvPr>
        </p:nvSpPr>
        <p:spPr>
          <a:xfrm>
            <a:off x="8592600" y="4857264"/>
            <a:ext cx="322800" cy="59400"/>
          </a:xfrm>
          <a:prstGeom prst="rect">
            <a:avLst/>
          </a:prstGeom>
        </p:spPr>
        <p:txBody>
          <a:bodyPr anchorCtr="0" anchor="t" bIns="0" lIns="0" spcFirstLastPara="1" rIns="0" wrap="square" tIns="0">
            <a:noAutofit/>
          </a:bodyPr>
          <a:lstStyle/>
          <a:p>
            <a:pPr indent="0" lvl="0" marL="0" rtl="0" algn="r">
              <a:spcBef>
                <a:spcPts val="0"/>
              </a:spcBef>
              <a:spcAft>
                <a:spcPts val="0"/>
              </a:spcAft>
              <a:buClr>
                <a:srgbClr val="000000"/>
              </a:buClr>
              <a:buSzPts val="500"/>
              <a:buFont typeface="Arial"/>
              <a:buNone/>
            </a:pPr>
            <a:fld id="{00000000-1234-1234-1234-123412341234}" type="slidenum">
              <a:rPr lang="en"/>
              <a:t>‹#›</a:t>
            </a:fld>
            <a:endParaRPr/>
          </a:p>
        </p:txBody>
      </p:sp>
      <p:sp>
        <p:nvSpPr>
          <p:cNvPr id="732" name="Google Shape;732;p92"/>
          <p:cNvSpPr txBox="1"/>
          <p:nvPr/>
        </p:nvSpPr>
        <p:spPr>
          <a:xfrm>
            <a:off x="443025" y="1939350"/>
            <a:ext cx="2138400" cy="126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01</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Research and development</a:t>
            </a:r>
            <a:endParaRPr sz="700"/>
          </a:p>
        </p:txBody>
      </p:sp>
      <p:cxnSp>
        <p:nvCxnSpPr>
          <p:cNvPr id="733" name="Google Shape;733;p92"/>
          <p:cNvCxnSpPr/>
          <p:nvPr/>
        </p:nvCxnSpPr>
        <p:spPr>
          <a:xfrm>
            <a:off x="228600" y="2120838"/>
            <a:ext cx="0" cy="2508300"/>
          </a:xfrm>
          <a:prstGeom prst="straightConnector1">
            <a:avLst/>
          </a:prstGeom>
          <a:noFill/>
          <a:ln cap="flat" cmpd="sng" w="4775">
            <a:solidFill>
              <a:schemeClr val="accent2"/>
            </a:solidFill>
            <a:prstDash val="solid"/>
            <a:round/>
            <a:headEnd len="med" w="med" type="none"/>
            <a:tailEnd len="med" w="med" type="none"/>
          </a:ln>
        </p:spPr>
      </p:cxnSp>
      <p:cxnSp>
        <p:nvCxnSpPr>
          <p:cNvPr id="734" name="Google Shape;734;p92"/>
          <p:cNvCxnSpPr/>
          <p:nvPr/>
        </p:nvCxnSpPr>
        <p:spPr>
          <a:xfrm>
            <a:off x="3124050" y="2120838"/>
            <a:ext cx="0" cy="2508300"/>
          </a:xfrm>
          <a:prstGeom prst="straightConnector1">
            <a:avLst/>
          </a:prstGeom>
          <a:noFill/>
          <a:ln cap="flat" cmpd="sng" w="4775">
            <a:solidFill>
              <a:schemeClr val="accent2"/>
            </a:solidFill>
            <a:prstDash val="solid"/>
            <a:round/>
            <a:headEnd len="med" w="med" type="none"/>
            <a:tailEnd len="med" w="med" type="none"/>
          </a:ln>
        </p:spPr>
      </p:cxnSp>
      <p:cxnSp>
        <p:nvCxnSpPr>
          <p:cNvPr id="735" name="Google Shape;735;p92"/>
          <p:cNvCxnSpPr/>
          <p:nvPr/>
        </p:nvCxnSpPr>
        <p:spPr>
          <a:xfrm>
            <a:off x="6019950" y="2120838"/>
            <a:ext cx="0" cy="2508300"/>
          </a:xfrm>
          <a:prstGeom prst="straightConnector1">
            <a:avLst/>
          </a:prstGeom>
          <a:noFill/>
          <a:ln cap="flat" cmpd="sng" w="4775">
            <a:solidFill>
              <a:schemeClr val="accent2"/>
            </a:solidFill>
            <a:prstDash val="solid"/>
            <a:round/>
            <a:headEnd len="med" w="med" type="none"/>
            <a:tailEnd len="med" w="med" type="none"/>
          </a:ln>
        </p:spPr>
      </p:cxnSp>
      <p:sp>
        <p:nvSpPr>
          <p:cNvPr id="736" name="Google Shape;736;p92"/>
          <p:cNvSpPr txBox="1"/>
          <p:nvPr/>
        </p:nvSpPr>
        <p:spPr>
          <a:xfrm>
            <a:off x="3338637" y="1972425"/>
            <a:ext cx="2138400" cy="1033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02</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Advanced manufacturing</a:t>
            </a:r>
            <a:endParaRPr sz="700"/>
          </a:p>
        </p:txBody>
      </p:sp>
      <p:sp>
        <p:nvSpPr>
          <p:cNvPr id="737" name="Google Shape;737;p92"/>
          <p:cNvSpPr txBox="1"/>
          <p:nvPr/>
        </p:nvSpPr>
        <p:spPr>
          <a:xfrm>
            <a:off x="6234237" y="1972425"/>
            <a:ext cx="2138400" cy="126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4800">
                <a:solidFill>
                  <a:schemeClr val="dk1"/>
                </a:solidFill>
                <a:latin typeface="Helvetica Neue"/>
                <a:ea typeface="Helvetica Neue"/>
                <a:cs typeface="Helvetica Neue"/>
                <a:sym typeface="Helvetica Neue"/>
              </a:rPr>
              <a:t>03</a:t>
            </a:r>
            <a:endParaRPr b="1" sz="4800">
              <a:solidFill>
                <a:schemeClr val="dk1"/>
              </a:solidFill>
              <a:latin typeface="Helvetica Neue"/>
              <a:ea typeface="Helvetica Neue"/>
              <a:cs typeface="Helvetica Neue"/>
              <a:sym typeface="Helvetica Neue"/>
            </a:endParaRPr>
          </a:p>
          <a:p>
            <a:pPr indent="0" lvl="0" marL="0" rtl="0" algn="l">
              <a:spcBef>
                <a:spcPts val="500"/>
              </a:spcBef>
              <a:spcAft>
                <a:spcPts val="1000"/>
              </a:spcAft>
              <a:buNone/>
            </a:pPr>
            <a:r>
              <a:rPr lang="en" sz="1500">
                <a:solidFill>
                  <a:schemeClr val="accent2"/>
                </a:solidFill>
                <a:latin typeface="Helvetica Neue"/>
                <a:ea typeface="Helvetica Neue"/>
                <a:cs typeface="Helvetica Neue"/>
                <a:sym typeface="Helvetica Neue"/>
              </a:rPr>
              <a:t>Advanced energy power on the grid</a:t>
            </a:r>
            <a:endParaRPr sz="700"/>
          </a:p>
        </p:txBody>
      </p:sp>
      <p:pic>
        <p:nvPicPr>
          <p:cNvPr id="738" name="Google Shape;738;p92"/>
          <p:cNvPicPr preferRelativeResize="0"/>
          <p:nvPr/>
        </p:nvPicPr>
        <p:blipFill rotWithShape="1">
          <a:blip r:embed="rId3">
            <a:alphaModFix/>
          </a:blip>
          <a:srcRect b="10322" l="26101" r="19792" t="0"/>
          <a:stretch/>
        </p:blipFill>
        <p:spPr>
          <a:xfrm>
            <a:off x="736813" y="3251750"/>
            <a:ext cx="1353723" cy="1495501"/>
          </a:xfrm>
          <a:prstGeom prst="rect">
            <a:avLst/>
          </a:prstGeom>
          <a:noFill/>
          <a:ln>
            <a:noFill/>
          </a:ln>
        </p:spPr>
      </p:pic>
      <p:pic>
        <p:nvPicPr>
          <p:cNvPr id="739" name="Google Shape;739;p92"/>
          <p:cNvPicPr preferRelativeResize="0"/>
          <p:nvPr/>
        </p:nvPicPr>
        <p:blipFill>
          <a:blip r:embed="rId4">
            <a:alphaModFix/>
          </a:blip>
          <a:stretch>
            <a:fillRect/>
          </a:stretch>
        </p:blipFill>
        <p:spPr>
          <a:xfrm>
            <a:off x="3535724" y="3453375"/>
            <a:ext cx="1941299" cy="1293877"/>
          </a:xfrm>
          <a:prstGeom prst="rect">
            <a:avLst/>
          </a:prstGeom>
          <a:noFill/>
          <a:ln>
            <a:noFill/>
          </a:ln>
        </p:spPr>
      </p:pic>
      <p:pic>
        <p:nvPicPr>
          <p:cNvPr id="740" name="Google Shape;740;p92"/>
          <p:cNvPicPr preferRelativeResize="0"/>
          <p:nvPr/>
        </p:nvPicPr>
        <p:blipFill rotWithShape="1">
          <a:blip r:embed="rId5">
            <a:alphaModFix/>
          </a:blip>
          <a:srcRect b="9592" l="301" r="8600" t="0"/>
          <a:stretch/>
        </p:blipFill>
        <p:spPr>
          <a:xfrm>
            <a:off x="6234237" y="3482437"/>
            <a:ext cx="2250465" cy="1264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graphicFrame>
        <p:nvGraphicFramePr>
          <p:cNvPr id="746" name="Google Shape;746;p93"/>
          <p:cNvGraphicFramePr/>
          <p:nvPr/>
        </p:nvGraphicFramePr>
        <p:xfrm>
          <a:off x="4658200" y="1139325"/>
          <a:ext cx="3000000" cy="3000000"/>
        </p:xfrm>
        <a:graphic>
          <a:graphicData uri="http://schemas.openxmlformats.org/drawingml/2006/table">
            <a:tbl>
              <a:tblPr>
                <a:noFill/>
                <a:tableStyleId>{6044A036-686A-46DA-A085-9FC212EE16DC}</a:tableStyleId>
              </a:tblPr>
              <a:tblGrid>
                <a:gridCol w="4257200"/>
              </a:tblGrid>
              <a:tr h="1234950">
                <a:tc>
                  <a:txBody>
                    <a:bodyPr/>
                    <a:lstStyle/>
                    <a:p>
                      <a:pPr indent="0" lvl="0" marL="0" rtl="0" algn="l">
                        <a:lnSpc>
                          <a:spcPct val="110000"/>
                        </a:lnSpc>
                        <a:spcBef>
                          <a:spcPts val="0"/>
                        </a:spcBef>
                        <a:spcAft>
                          <a:spcPts val="0"/>
                        </a:spcAft>
                        <a:buNone/>
                      </a:pPr>
                      <a:r>
                        <a:rPr b="1" lang="en" sz="1000">
                          <a:solidFill>
                            <a:srgbClr val="0E6AFF"/>
                          </a:solidFill>
                          <a:latin typeface="Helvetica Neue"/>
                          <a:ea typeface="Helvetica Neue"/>
                          <a:cs typeface="Helvetica Neue"/>
                          <a:sym typeface="Helvetica Neue"/>
                        </a:rPr>
                        <a:t>Research and development</a:t>
                      </a:r>
                      <a:r>
                        <a:rPr b="1" lang="en" sz="1000">
                          <a:solidFill>
                            <a:srgbClr val="0E6AFF"/>
                          </a:solidFill>
                          <a:latin typeface="Helvetica Neue"/>
                          <a:ea typeface="Helvetica Neue"/>
                          <a:cs typeface="Helvetica Neue"/>
                          <a:sym typeface="Helvetica Neue"/>
                        </a:rPr>
                        <a:t> </a:t>
                      </a:r>
                      <a:endParaRPr b="1" sz="1000">
                        <a:solidFill>
                          <a:srgbClr val="0E6AFF"/>
                        </a:solidFill>
                        <a:latin typeface="Helvetica Neue"/>
                        <a:ea typeface="Helvetica Neue"/>
                        <a:cs typeface="Helvetica Neue"/>
                        <a:sym typeface="Helvetica Neue"/>
                      </a:endParaRPr>
                    </a:p>
                    <a:p>
                      <a:pPr indent="0" lvl="0" marL="0" rtl="0" algn="l">
                        <a:lnSpc>
                          <a:spcPct val="110000"/>
                        </a:lnSpc>
                        <a:spcBef>
                          <a:spcPts val="500"/>
                        </a:spcBef>
                        <a:spcAft>
                          <a:spcPts val="500"/>
                        </a:spcAft>
                        <a:buNone/>
                      </a:pPr>
                      <a:r>
                        <a:rPr lang="en" sz="1000">
                          <a:solidFill>
                            <a:srgbClr val="0C121B"/>
                          </a:solidFill>
                          <a:latin typeface="Helvetica Neue"/>
                          <a:ea typeface="Helvetica Neue"/>
                          <a:cs typeface="Helvetica Neue"/>
                          <a:sym typeface="Helvetica Neue"/>
                        </a:rPr>
                        <a:t>Research and development is already part of the state’s economic DNA.. Few states can credibly claim this depth of expertise, talent and infrastructure. The R&amp;D Tax Credit acts as a formal incentive to further develop R&amp;D, but changes to the tax credit are needed to maximize its impact..</a:t>
                      </a:r>
                      <a:endParaRPr sz="800">
                        <a:solidFill>
                          <a:srgbClr val="0C121B"/>
                        </a:solidFill>
                        <a:latin typeface="Helvetica Neue"/>
                        <a:ea typeface="Helvetica Neue"/>
                        <a:cs typeface="Helvetica Neue"/>
                        <a:sym typeface="Helvetica Neue"/>
                      </a:endParaRPr>
                    </a:p>
                  </a:txBody>
                  <a:tcPr marT="114300" marB="22860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1149850">
                <a:tc>
                  <a:txBody>
                    <a:bodyPr/>
                    <a:lstStyle/>
                    <a:p>
                      <a:pPr indent="0" lvl="0" marL="0" rtl="0" algn="l">
                        <a:lnSpc>
                          <a:spcPct val="110000"/>
                        </a:lnSpc>
                        <a:spcBef>
                          <a:spcPts val="0"/>
                        </a:spcBef>
                        <a:spcAft>
                          <a:spcPts val="0"/>
                        </a:spcAft>
                        <a:buClr>
                          <a:srgbClr val="0C121B"/>
                        </a:buClr>
                        <a:buSzPts val="600"/>
                        <a:buFont typeface="Arial"/>
                        <a:buNone/>
                      </a:pPr>
                      <a:r>
                        <a:rPr b="1" lang="en" sz="1000">
                          <a:solidFill>
                            <a:srgbClr val="0E6AFF"/>
                          </a:solidFill>
                          <a:latin typeface="Helvetica Neue"/>
                          <a:ea typeface="Helvetica Neue"/>
                          <a:cs typeface="Helvetica Neue"/>
                          <a:sym typeface="Helvetica Neue"/>
                        </a:rPr>
                        <a:t>Advanced manufacturing</a:t>
                      </a:r>
                      <a:endParaRPr b="1" sz="1000">
                        <a:solidFill>
                          <a:srgbClr val="0E6AFF"/>
                        </a:solidFill>
                        <a:latin typeface="Helvetica Neue"/>
                        <a:ea typeface="Helvetica Neue"/>
                        <a:cs typeface="Helvetica Neue"/>
                        <a:sym typeface="Helvetica Neue"/>
                      </a:endParaRPr>
                    </a:p>
                    <a:p>
                      <a:pPr indent="0" lvl="0" marL="0" rtl="0" algn="l">
                        <a:lnSpc>
                          <a:spcPct val="110000"/>
                        </a:lnSpc>
                        <a:spcBef>
                          <a:spcPts val="500"/>
                        </a:spcBef>
                        <a:spcAft>
                          <a:spcPts val="500"/>
                        </a:spcAft>
                        <a:buNone/>
                      </a:pPr>
                      <a:r>
                        <a:rPr lang="en" sz="1000">
                          <a:solidFill>
                            <a:srgbClr val="0C121B"/>
                          </a:solidFill>
                          <a:latin typeface="Helvetica Neue"/>
                          <a:ea typeface="Helvetica Neue"/>
                          <a:cs typeface="Helvetica Neue"/>
                          <a:sym typeface="Helvetica Neue"/>
                        </a:rPr>
                        <a:t>Investments from the State Investment Council, combined with Industrial Revenue Bonds, the Advanced Energy Manufacturing Tax Credit and the Investment Tax Credit are an attractive suite of incentives for manufacturers.</a:t>
                      </a:r>
                      <a:endParaRPr sz="1000">
                        <a:solidFill>
                          <a:srgbClr val="0C121B"/>
                        </a:solidFill>
                        <a:latin typeface="Helvetica Neue"/>
                        <a:ea typeface="Helvetica Neue"/>
                        <a:cs typeface="Helvetica Neue"/>
                        <a:sym typeface="Helvetica Neue"/>
                      </a:endParaRPr>
                    </a:p>
                  </a:txBody>
                  <a:tcPr marT="114300" marB="22860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0E6AFF"/>
                      </a:solidFill>
                      <a:prstDash val="solid"/>
                      <a:round/>
                      <a:headEnd len="sm" w="sm" type="none"/>
                      <a:tailEnd len="sm" w="sm" type="none"/>
                    </a:lnB>
                  </a:tcPr>
                </a:tc>
              </a:tr>
              <a:tr h="1062400">
                <a:tc>
                  <a:txBody>
                    <a:bodyPr/>
                    <a:lstStyle/>
                    <a:p>
                      <a:pPr indent="0" lvl="0" marL="0" rtl="0" algn="l">
                        <a:lnSpc>
                          <a:spcPct val="110000"/>
                        </a:lnSpc>
                        <a:spcBef>
                          <a:spcPts val="0"/>
                        </a:spcBef>
                        <a:spcAft>
                          <a:spcPts val="0"/>
                        </a:spcAft>
                        <a:buClr>
                          <a:srgbClr val="0C121B"/>
                        </a:buClr>
                        <a:buSzPts val="600"/>
                        <a:buFont typeface="Arial"/>
                        <a:buNone/>
                      </a:pPr>
                      <a:r>
                        <a:rPr b="1" lang="en" sz="1000">
                          <a:solidFill>
                            <a:srgbClr val="0E6AFF"/>
                          </a:solidFill>
                          <a:latin typeface="Helvetica Neue"/>
                          <a:ea typeface="Helvetica Neue"/>
                          <a:cs typeface="Helvetica Neue"/>
                          <a:sym typeface="Helvetica Neue"/>
                        </a:rPr>
                        <a:t>Development program for advanced energy power generation</a:t>
                      </a:r>
                      <a:endParaRPr sz="1000">
                        <a:solidFill>
                          <a:srgbClr val="0E6AFF"/>
                        </a:solidFill>
                        <a:latin typeface="Helvetica Neue"/>
                        <a:ea typeface="Helvetica Neue"/>
                        <a:cs typeface="Helvetica Neue"/>
                        <a:sym typeface="Helvetica Neue"/>
                      </a:endParaRPr>
                    </a:p>
                    <a:p>
                      <a:pPr indent="0" lvl="0" marL="0" rtl="0" algn="l">
                        <a:lnSpc>
                          <a:spcPct val="110000"/>
                        </a:lnSpc>
                        <a:spcBef>
                          <a:spcPts val="500"/>
                        </a:spcBef>
                        <a:spcAft>
                          <a:spcPts val="500"/>
                        </a:spcAft>
                        <a:buNone/>
                      </a:pPr>
                      <a:r>
                        <a:rPr lang="en" sz="1000">
                          <a:solidFill>
                            <a:srgbClr val="0C121B"/>
                          </a:solidFill>
                          <a:latin typeface="Helvetica Neue"/>
                          <a:ea typeface="Helvetica Neue"/>
                          <a:cs typeface="Helvetica Neue"/>
                          <a:sym typeface="Helvetica Neue"/>
                        </a:rPr>
                        <a:t>New Mexico lacks a development program to bridge advanced energy technologies to produce electricity like Tennessee, Virginia, Utah, Washington and Wyoming.</a:t>
                      </a:r>
                      <a:endParaRPr sz="1000">
                        <a:solidFill>
                          <a:srgbClr val="0C121B"/>
                        </a:solidFill>
                        <a:latin typeface="Helvetica Neue"/>
                        <a:ea typeface="Helvetica Neue"/>
                        <a:cs typeface="Helvetica Neue"/>
                        <a:sym typeface="Helvetica Neue"/>
                      </a:endParaRPr>
                    </a:p>
                  </a:txBody>
                  <a:tcPr marT="114300" marB="228600" marR="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0E6AFF"/>
                      </a:solidFill>
                      <a:prstDash val="solid"/>
                      <a:round/>
                      <a:headEnd len="sm" w="sm" type="none"/>
                      <a:tailEnd len="sm" w="sm" type="none"/>
                    </a:lnT>
                    <a:lnB cap="flat" cmpd="sng" w="4775">
                      <a:solidFill>
                        <a:srgbClr val="9E9E9E">
                          <a:alpha val="0"/>
                        </a:srgbClr>
                      </a:solidFill>
                      <a:prstDash val="solid"/>
                      <a:round/>
                      <a:headEnd len="sm" w="sm" type="none"/>
                      <a:tailEnd len="sm" w="sm" type="none"/>
                    </a:lnB>
                  </a:tcPr>
                </a:tc>
              </a:tr>
            </a:tbl>
          </a:graphicData>
        </a:graphic>
      </p:graphicFrame>
      <p:sp>
        <p:nvSpPr>
          <p:cNvPr id="747" name="Google Shape;747;p93"/>
          <p:cNvSpPr txBox="1"/>
          <p:nvPr/>
        </p:nvSpPr>
        <p:spPr>
          <a:xfrm>
            <a:off x="157000" y="228600"/>
            <a:ext cx="6786000" cy="627900"/>
          </a:xfrm>
          <a:prstGeom prst="rect">
            <a:avLst/>
          </a:prstGeom>
          <a:noFill/>
          <a:ln>
            <a:noFill/>
          </a:ln>
        </p:spPr>
        <p:txBody>
          <a:bodyPr anchorCtr="0" anchor="t" bIns="0" lIns="0" spcFirstLastPara="1" rIns="0" wrap="square" tIns="0">
            <a:spAutoFit/>
          </a:bodyPr>
          <a:lstStyle/>
          <a:p>
            <a:pPr indent="0" lvl="0" marL="0" rtl="0" algn="l">
              <a:lnSpc>
                <a:spcPct val="85000"/>
              </a:lnSpc>
              <a:spcBef>
                <a:spcPts val="0"/>
              </a:spcBef>
              <a:spcAft>
                <a:spcPts val="0"/>
              </a:spcAft>
              <a:buNone/>
            </a:pPr>
            <a:r>
              <a:rPr b="1" lang="en" sz="2400">
                <a:solidFill>
                  <a:srgbClr val="0C121B"/>
                </a:solidFill>
                <a:latin typeface="Helvetica Neue"/>
                <a:ea typeface="Helvetica Neue"/>
                <a:cs typeface="Helvetica Neue"/>
                <a:sym typeface="Helvetica Neue"/>
              </a:rPr>
              <a:t>New Mexico can build the right incentives to support advanced energy companies to scale</a:t>
            </a:r>
            <a:endParaRPr b="1" sz="2400">
              <a:solidFill>
                <a:srgbClr val="0C121B"/>
              </a:solidFill>
              <a:latin typeface="Helvetica Neue"/>
              <a:ea typeface="Helvetica Neue"/>
              <a:cs typeface="Helvetica Neue"/>
              <a:sym typeface="Helvetica Neue"/>
            </a:endParaRPr>
          </a:p>
        </p:txBody>
      </p:sp>
      <p:sp>
        <p:nvSpPr>
          <p:cNvPr id="748" name="Google Shape;748;p93"/>
          <p:cNvSpPr txBox="1"/>
          <p:nvPr/>
        </p:nvSpPr>
        <p:spPr>
          <a:xfrm>
            <a:off x="157000" y="1139325"/>
            <a:ext cx="4257300" cy="785100"/>
          </a:xfrm>
          <a:prstGeom prst="rect">
            <a:avLst/>
          </a:prstGeom>
          <a:noFill/>
          <a:ln>
            <a:noFill/>
          </a:ln>
        </p:spPr>
        <p:txBody>
          <a:bodyPr anchorCtr="0" anchor="t" bIns="0" lIns="0" spcFirstLastPara="1" rIns="0" wrap="square" tIns="0">
            <a:spAutoFit/>
          </a:bodyPr>
          <a:lstStyle/>
          <a:p>
            <a:pPr indent="0" lvl="0" marL="0" rtl="0" algn="l">
              <a:lnSpc>
                <a:spcPct val="85000"/>
              </a:lnSpc>
              <a:spcBef>
                <a:spcPts val="0"/>
              </a:spcBef>
              <a:spcAft>
                <a:spcPts val="0"/>
              </a:spcAft>
              <a:buNone/>
            </a:pPr>
            <a:r>
              <a:rPr b="1" lang="en" sz="1500">
                <a:solidFill>
                  <a:srgbClr val="0C121B"/>
                </a:solidFill>
                <a:latin typeface="Helvetica Neue"/>
                <a:ea typeface="Helvetica Neue"/>
                <a:cs typeface="Helvetica Neue"/>
                <a:sym typeface="Helvetica Neue"/>
              </a:rPr>
              <a:t>The state currently offers effective incentives for advanced manufacturing, but needs to update research and development incentives and a cohesive development program</a:t>
            </a:r>
            <a:endParaRPr b="1" sz="1500">
              <a:solidFill>
                <a:srgbClr val="0C121B"/>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3" name="Shape 753"/>
        <p:cNvGrpSpPr/>
        <p:nvPr/>
      </p:nvGrpSpPr>
      <p:grpSpPr>
        <a:xfrm>
          <a:off x="0" y="0"/>
          <a:ext cx="0" cy="0"/>
          <a:chOff x="0" y="0"/>
          <a:chExt cx="0" cy="0"/>
        </a:xfrm>
      </p:grpSpPr>
      <p:sp>
        <p:nvSpPr>
          <p:cNvPr id="754" name="Google Shape;754;p94"/>
          <p:cNvSpPr/>
          <p:nvPr>
            <p:ph idx="2" type="pic"/>
          </p:nvPr>
        </p:nvSpPr>
        <p:spPr>
          <a:xfrm>
            <a:off x="4572000" y="0"/>
            <a:ext cx="4572000" cy="5143500"/>
          </a:xfrm>
          <a:prstGeom prst="rect">
            <a:avLst/>
          </a:prstGeom>
          <a:noFill/>
          <a:ln>
            <a:noFill/>
          </a:ln>
        </p:spPr>
      </p:sp>
      <p:pic>
        <p:nvPicPr>
          <p:cNvPr id="755" name="Google Shape;755;p94" title="PF Stage 2 - Cyanotype PFNavy Blue.jpg"/>
          <p:cNvPicPr preferRelativeResize="0"/>
          <p:nvPr/>
        </p:nvPicPr>
        <p:blipFill rotWithShape="1">
          <a:blip r:embed="rId3">
            <a:alphaModFix/>
          </a:blip>
          <a:srcRect b="16517" l="21675" r="20061" t="17939"/>
          <a:stretch/>
        </p:blipFill>
        <p:spPr>
          <a:xfrm>
            <a:off x="4572000" y="0"/>
            <a:ext cx="4572001" cy="5143501"/>
          </a:xfrm>
          <a:prstGeom prst="rect">
            <a:avLst/>
          </a:prstGeom>
          <a:noFill/>
          <a:ln>
            <a:noFill/>
          </a:ln>
        </p:spPr>
      </p:pic>
      <p:pic>
        <p:nvPicPr>
          <p:cNvPr descr="preencoded.png" id="756" name="Google Shape;756;p94"/>
          <p:cNvPicPr preferRelativeResize="0"/>
          <p:nvPr/>
        </p:nvPicPr>
        <p:blipFill rotWithShape="1">
          <a:blip r:embed="rId4">
            <a:alphaModFix/>
          </a:blip>
          <a:srcRect b="0" l="0" r="0" t="0"/>
          <a:stretch/>
        </p:blipFill>
        <p:spPr>
          <a:xfrm>
            <a:off x="8763000" y="4714875"/>
            <a:ext cx="142875" cy="190500"/>
          </a:xfrm>
          <a:prstGeom prst="rect">
            <a:avLst/>
          </a:prstGeom>
          <a:noFill/>
          <a:ln>
            <a:noFill/>
          </a:ln>
        </p:spPr>
      </p:pic>
      <p:sp>
        <p:nvSpPr>
          <p:cNvPr id="757" name="Google Shape;757;p94"/>
          <p:cNvSpPr txBox="1"/>
          <p:nvPr>
            <p:ph type="title"/>
          </p:nvPr>
        </p:nvSpPr>
        <p:spPr>
          <a:xfrm>
            <a:off x="228600" y="228600"/>
            <a:ext cx="4114800" cy="923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2000"/>
              <a:t>The New Mexico state legislature can support the advanced energy economy</a:t>
            </a:r>
            <a:endParaRPr sz="2200"/>
          </a:p>
        </p:txBody>
      </p:sp>
      <p:graphicFrame>
        <p:nvGraphicFramePr>
          <p:cNvPr id="758" name="Google Shape;758;p94"/>
          <p:cNvGraphicFramePr/>
          <p:nvPr/>
        </p:nvGraphicFramePr>
        <p:xfrm>
          <a:off x="228600" y="1520938"/>
          <a:ext cx="3000000" cy="3000000"/>
        </p:xfrm>
        <a:graphic>
          <a:graphicData uri="http://schemas.openxmlformats.org/drawingml/2006/table">
            <a:tbl>
              <a:tblPr>
                <a:noFill/>
                <a:tableStyleId>{40809CC7-83E0-4FA9-BC08-B566E7794D21}</a:tableStyleId>
              </a:tblPr>
              <a:tblGrid>
                <a:gridCol w="458925"/>
                <a:gridCol w="3656550"/>
              </a:tblGrid>
              <a:tr h="50000">
                <a:tc>
                  <a:txBody>
                    <a:bodyPr/>
                    <a:lstStyle/>
                    <a:p>
                      <a:pPr indent="0" lvl="0" marL="0" marR="0" rtl="0" algn="l">
                        <a:lnSpc>
                          <a:spcPct val="110000"/>
                        </a:lnSpc>
                        <a:spcBef>
                          <a:spcPts val="0"/>
                        </a:spcBef>
                        <a:spcAft>
                          <a:spcPts val="0"/>
                        </a:spcAft>
                        <a:buClr>
                          <a:srgbClr val="000000"/>
                        </a:buClr>
                        <a:buSzPts val="800"/>
                        <a:buFont typeface="Arial"/>
                        <a:buNone/>
                      </a:pPr>
                      <a:r>
                        <a:rPr b="1" lang="en" u="none" cap="none" strike="noStrike">
                          <a:solidFill>
                            <a:schemeClr val="accent2"/>
                          </a:solidFill>
                          <a:latin typeface="Helvetica Neue"/>
                          <a:ea typeface="Helvetica Neue"/>
                          <a:cs typeface="Helvetica Neue"/>
                          <a:sym typeface="Helvetica Neue"/>
                        </a:rPr>
                        <a:t>01</a:t>
                      </a:r>
                      <a:endParaRPr b="1" u="none" cap="none" strike="noStrike">
                        <a:solidFill>
                          <a:schemeClr val="accent2"/>
                        </a:solidFill>
                        <a:latin typeface="Helvetica Neue"/>
                        <a:ea typeface="Helvetica Neue"/>
                        <a:cs typeface="Helvetica Neue"/>
                        <a:sym typeface="Helvetica Neue"/>
                      </a:endParaRPr>
                    </a:p>
                  </a:txBody>
                  <a:tcPr marT="0" marB="91450" marR="914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dk1">
                          <a:alpha val="0"/>
                        </a:schemeClr>
                      </a:solidFill>
                      <a:prstDash val="solid"/>
                      <a:round/>
                      <a:headEnd len="sm" w="sm" type="none"/>
                      <a:tailEnd len="sm" w="sm" type="none"/>
                    </a:lnT>
                    <a:lnB cap="flat" cmpd="sng" w="4775">
                      <a:solidFill>
                        <a:srgbClr val="999999"/>
                      </a:solidFill>
                      <a:prstDash val="solid"/>
                      <a:round/>
                      <a:headEnd len="sm" w="sm" type="none"/>
                      <a:tailEnd len="sm" w="sm" type="none"/>
                    </a:lnB>
                  </a:tcPr>
                </a:tc>
                <a:tc>
                  <a:txBody>
                    <a:bodyPr/>
                    <a:lstStyle/>
                    <a:p>
                      <a:pPr indent="0" lvl="0" marL="0" marR="0" rtl="0" algn="l">
                        <a:lnSpc>
                          <a:spcPct val="110000"/>
                        </a:lnSpc>
                        <a:spcBef>
                          <a:spcPts val="0"/>
                        </a:spcBef>
                        <a:spcAft>
                          <a:spcPts val="0"/>
                        </a:spcAft>
                        <a:buClr>
                          <a:srgbClr val="000000"/>
                        </a:buClr>
                        <a:buSzPts val="800"/>
                        <a:buFont typeface="Arial"/>
                        <a:buNone/>
                      </a:pPr>
                      <a:r>
                        <a:rPr lang="en">
                          <a:solidFill>
                            <a:schemeClr val="dk1"/>
                          </a:solidFill>
                          <a:latin typeface="Helvetica Neue"/>
                          <a:ea typeface="Helvetica Neue"/>
                          <a:cs typeface="Helvetica Neue"/>
                          <a:sym typeface="Helvetica Neue"/>
                        </a:rPr>
                        <a:t>Make the R&amp;D Tax Credit stackable with IRBs and refundable for the benefit of startups.</a:t>
                      </a:r>
                      <a:endParaRPr u="none" cap="none" strike="noStrike">
                        <a:solidFill>
                          <a:schemeClr val="dk1"/>
                        </a:solidFill>
                        <a:latin typeface="Helvetica Neue"/>
                        <a:ea typeface="Helvetica Neue"/>
                        <a:cs typeface="Helvetica Neue"/>
                        <a:sym typeface="Helvetica Neue"/>
                      </a:endParaRPr>
                    </a:p>
                  </a:txBody>
                  <a:tcPr marT="0" marB="91450" marR="914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chemeClr val="dk1">
                          <a:alpha val="0"/>
                        </a:schemeClr>
                      </a:solidFill>
                      <a:prstDash val="solid"/>
                      <a:round/>
                      <a:headEnd len="sm" w="sm" type="none"/>
                      <a:tailEnd len="sm" w="sm" type="none"/>
                    </a:lnT>
                    <a:lnB cap="flat" cmpd="sng" w="4775">
                      <a:solidFill>
                        <a:srgbClr val="999999"/>
                      </a:solidFill>
                      <a:prstDash val="solid"/>
                      <a:round/>
                      <a:headEnd len="sm" w="sm" type="none"/>
                      <a:tailEnd len="sm" w="sm" type="none"/>
                    </a:lnB>
                  </a:tcPr>
                </a:tc>
              </a:tr>
              <a:tr h="190500">
                <a:tc>
                  <a:txBody>
                    <a:bodyPr/>
                    <a:lstStyle/>
                    <a:p>
                      <a:pPr indent="0" lvl="0" marL="0" marR="0" rtl="0" algn="l">
                        <a:lnSpc>
                          <a:spcPct val="110000"/>
                        </a:lnSpc>
                        <a:spcBef>
                          <a:spcPts val="0"/>
                        </a:spcBef>
                        <a:spcAft>
                          <a:spcPts val="0"/>
                        </a:spcAft>
                        <a:buClr>
                          <a:srgbClr val="000000"/>
                        </a:buClr>
                        <a:buSzPts val="800"/>
                        <a:buFont typeface="Arial"/>
                        <a:buNone/>
                      </a:pPr>
                      <a:r>
                        <a:rPr b="1" lang="en" u="none" cap="none" strike="noStrike">
                          <a:solidFill>
                            <a:schemeClr val="accent2"/>
                          </a:solidFill>
                          <a:latin typeface="Helvetica Neue"/>
                          <a:ea typeface="Helvetica Neue"/>
                          <a:cs typeface="Helvetica Neue"/>
                          <a:sym typeface="Helvetica Neue"/>
                        </a:rPr>
                        <a:t>02</a:t>
                      </a:r>
                      <a:endParaRPr b="1" u="none" cap="none" strike="noStrike">
                        <a:solidFill>
                          <a:schemeClr val="accent2"/>
                        </a:solidFill>
                        <a:latin typeface="Helvetica Neue"/>
                        <a:ea typeface="Helvetica Neue"/>
                        <a:cs typeface="Helvetica Neue"/>
                        <a:sym typeface="Helvetica Neue"/>
                      </a:endParaRPr>
                    </a:p>
                  </a:txBody>
                  <a:tcPr marT="91450" marB="91450" marR="914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999999"/>
                      </a:solidFill>
                      <a:prstDash val="solid"/>
                      <a:round/>
                      <a:headEnd len="sm" w="sm" type="none"/>
                      <a:tailEnd len="sm" w="sm" type="none"/>
                    </a:lnT>
                    <a:lnB cap="flat" cmpd="sng" w="4775">
                      <a:solidFill>
                        <a:srgbClr val="999999"/>
                      </a:solidFill>
                      <a:prstDash val="solid"/>
                      <a:round/>
                      <a:headEnd len="sm" w="sm" type="none"/>
                      <a:tailEnd len="sm" w="sm" type="none"/>
                    </a:lnB>
                  </a:tcPr>
                </a:tc>
                <a:tc>
                  <a:txBody>
                    <a:bodyPr/>
                    <a:lstStyle/>
                    <a:p>
                      <a:pPr indent="0" lvl="0" marL="0" marR="0" rtl="0" algn="l">
                        <a:lnSpc>
                          <a:spcPct val="110000"/>
                        </a:lnSpc>
                        <a:spcBef>
                          <a:spcPts val="0"/>
                        </a:spcBef>
                        <a:spcAft>
                          <a:spcPts val="0"/>
                        </a:spcAft>
                        <a:buClr>
                          <a:srgbClr val="000000"/>
                        </a:buClr>
                        <a:buSzPts val="800"/>
                        <a:buFont typeface="Arial"/>
                        <a:buNone/>
                      </a:pPr>
                      <a:r>
                        <a:rPr lang="en">
                          <a:solidFill>
                            <a:schemeClr val="dk1"/>
                          </a:solidFill>
                          <a:latin typeface="Helvetica Neue"/>
                          <a:ea typeface="Helvetica Neue"/>
                          <a:cs typeface="Helvetica Neue"/>
                          <a:sym typeface="Helvetica Neue"/>
                        </a:rPr>
                        <a:t>Create </a:t>
                      </a:r>
                      <a:r>
                        <a:rPr lang="en">
                          <a:solidFill>
                            <a:schemeClr val="dk1"/>
                          </a:solidFill>
                          <a:latin typeface="Helvetica Neue"/>
                          <a:ea typeface="Helvetica Neue"/>
                          <a:cs typeface="Helvetica Neue"/>
                          <a:sym typeface="Helvetica Neue"/>
                        </a:rPr>
                        <a:t>a</a:t>
                      </a:r>
                      <a:r>
                        <a:rPr lang="en">
                          <a:solidFill>
                            <a:schemeClr val="dk1"/>
                          </a:solidFill>
                          <a:latin typeface="Helvetica Neue"/>
                          <a:ea typeface="Helvetica Neue"/>
                          <a:cs typeface="Helvetica Neue"/>
                          <a:sym typeface="Helvetica Neue"/>
                        </a:rPr>
                        <a:t> development program to lower the cost of bringing new technologies to the grid with </a:t>
                      </a:r>
                      <a:r>
                        <a:rPr lang="en">
                          <a:solidFill>
                            <a:schemeClr val="dk1"/>
                          </a:solidFill>
                          <a:latin typeface="Helvetica Neue"/>
                          <a:ea typeface="Helvetica Neue"/>
                          <a:cs typeface="Helvetica Neue"/>
                          <a:sym typeface="Helvetica Neue"/>
                        </a:rPr>
                        <a:t>project development funding, streamlined regulatory processes, and access to low-cost loans.</a:t>
                      </a:r>
                      <a:endParaRPr u="none" cap="none" strike="noStrike">
                        <a:solidFill>
                          <a:schemeClr val="dk1"/>
                        </a:solidFill>
                        <a:latin typeface="Helvetica Neue"/>
                        <a:ea typeface="Helvetica Neue"/>
                        <a:cs typeface="Helvetica Neue"/>
                        <a:sym typeface="Helvetica Neue"/>
                      </a:endParaRPr>
                    </a:p>
                  </a:txBody>
                  <a:tcPr marT="91450" marB="91450" marR="91450" marL="0">
                    <a:lnL cap="flat" cmpd="sng" w="4775">
                      <a:solidFill>
                        <a:srgbClr val="9E9E9E">
                          <a:alpha val="0"/>
                        </a:srgbClr>
                      </a:solidFill>
                      <a:prstDash val="solid"/>
                      <a:round/>
                      <a:headEnd len="sm" w="sm" type="none"/>
                      <a:tailEnd len="sm" w="sm" type="none"/>
                    </a:lnL>
                    <a:lnR cap="flat" cmpd="sng" w="4775">
                      <a:solidFill>
                        <a:srgbClr val="9E9E9E">
                          <a:alpha val="0"/>
                        </a:srgbClr>
                      </a:solidFill>
                      <a:prstDash val="solid"/>
                      <a:round/>
                      <a:headEnd len="sm" w="sm" type="none"/>
                      <a:tailEnd len="sm" w="sm" type="none"/>
                    </a:lnR>
                    <a:lnT cap="flat" cmpd="sng" w="4775">
                      <a:solidFill>
                        <a:srgbClr val="999999"/>
                      </a:solidFill>
                      <a:prstDash val="solid"/>
                      <a:round/>
                      <a:headEnd len="sm" w="sm" type="none"/>
                      <a:tailEnd len="sm" w="sm" type="none"/>
                    </a:lnT>
                    <a:lnB cap="flat" cmpd="sng" w="4775">
                      <a:solidFill>
                        <a:srgbClr val="999999"/>
                      </a:solidFill>
                      <a:prstDash val="solid"/>
                      <a:round/>
                      <a:headEnd len="sm" w="sm" type="none"/>
                      <a:tailEnd len="sm" w="sm" type="none"/>
                    </a:lnB>
                  </a:tcPr>
                </a:tc>
              </a:tr>
            </a:tbl>
          </a:graphicData>
        </a:graphic>
      </p:graphicFrame>
      <p:sp>
        <p:nvSpPr>
          <p:cNvPr id="759" name="Google Shape;759;p94"/>
          <p:cNvSpPr txBox="1"/>
          <p:nvPr>
            <p:ph idx="12" type="sldNum"/>
          </p:nvPr>
        </p:nvSpPr>
        <p:spPr>
          <a:xfrm>
            <a:off x="3806300" y="4857264"/>
            <a:ext cx="322800" cy="59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500"/>
              <a:buFont typeface="Arial"/>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95"/>
          <p:cNvSpPr txBox="1"/>
          <p:nvPr>
            <p:ph idx="4294967295" type="body"/>
          </p:nvPr>
        </p:nvSpPr>
        <p:spPr>
          <a:xfrm>
            <a:off x="4572000" y="3311788"/>
            <a:ext cx="1603800" cy="406500"/>
          </a:xfrm>
          <a:prstGeom prst="rect">
            <a:avLst/>
          </a:prstGeom>
        </p:spPr>
        <p:txBody>
          <a:bodyPr anchorCtr="0" anchor="b" bIns="0" lIns="0" spcFirstLastPara="1" rIns="0" wrap="square" tIns="0">
            <a:spAutoFit/>
          </a:bodyPr>
          <a:lstStyle/>
          <a:p>
            <a:pPr indent="0" lvl="0" marL="0" rtl="0" algn="l">
              <a:lnSpc>
                <a:spcPct val="115000"/>
              </a:lnSpc>
              <a:spcBef>
                <a:spcPts val="0"/>
              </a:spcBef>
              <a:spcAft>
                <a:spcPts val="0"/>
              </a:spcAft>
              <a:buNone/>
            </a:pPr>
            <a:r>
              <a:rPr lang="en">
                <a:solidFill>
                  <a:schemeClr val="lt1"/>
                </a:solidFill>
              </a:rPr>
              <a:t>Matt Pahl</a:t>
            </a:r>
            <a:endParaRPr>
              <a:solidFill>
                <a:schemeClr val="lt1"/>
              </a:solidFill>
            </a:endParaRPr>
          </a:p>
          <a:p>
            <a:pPr indent="0" lvl="0" marL="0" rtl="0" algn="l">
              <a:lnSpc>
                <a:spcPct val="115000"/>
              </a:lnSpc>
              <a:spcBef>
                <a:spcPts val="0"/>
              </a:spcBef>
              <a:spcAft>
                <a:spcPts val="0"/>
              </a:spcAft>
              <a:buNone/>
            </a:pPr>
            <a:r>
              <a:rPr lang="en">
                <a:solidFill>
                  <a:schemeClr val="lt1"/>
                </a:solidFill>
              </a:rPr>
              <a:t>External Relations Lead</a:t>
            </a:r>
            <a:br>
              <a:rPr lang="en">
                <a:solidFill>
                  <a:schemeClr val="lt1"/>
                </a:solidFill>
              </a:rPr>
            </a:br>
            <a:r>
              <a:rPr lang="en">
                <a:solidFill>
                  <a:schemeClr val="lt1"/>
                </a:solidFill>
              </a:rPr>
              <a:t>matt.pahl@pacificfusion.com</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cific Fusion">
  <a:themeElements>
    <a:clrScheme name="Office">
      <a:dk1>
        <a:srgbClr val="0C121B"/>
      </a:dk1>
      <a:lt1>
        <a:srgbClr val="FFFFFF"/>
      </a:lt1>
      <a:dk2>
        <a:srgbClr val="1A202D"/>
      </a:dk2>
      <a:lt2>
        <a:srgbClr val="EDEDEB"/>
      </a:lt2>
      <a:accent1>
        <a:srgbClr val="021F5B"/>
      </a:accent1>
      <a:accent2>
        <a:srgbClr val="0E6AFF"/>
      </a:accent2>
      <a:accent3>
        <a:srgbClr val="CBE7FF"/>
      </a:accent3>
      <a:accent4>
        <a:srgbClr val="43C158"/>
      </a:accent4>
      <a:accent5>
        <a:srgbClr val="F3653E"/>
      </a:accent5>
      <a:accent6>
        <a:srgbClr val="C0B34C"/>
      </a:accent6>
      <a:hlink>
        <a:srgbClr val="0E6A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acific Fusion">
  <a:themeElements>
    <a:clrScheme name="Office">
      <a:dk1>
        <a:srgbClr val="0C121B"/>
      </a:dk1>
      <a:lt1>
        <a:srgbClr val="FFFFFF"/>
      </a:lt1>
      <a:dk2>
        <a:srgbClr val="1A202D"/>
      </a:dk2>
      <a:lt2>
        <a:srgbClr val="EDEDEB"/>
      </a:lt2>
      <a:accent1>
        <a:srgbClr val="021F5B"/>
      </a:accent1>
      <a:accent2>
        <a:srgbClr val="0E6AFF"/>
      </a:accent2>
      <a:accent3>
        <a:srgbClr val="CBE7FF"/>
      </a:accent3>
      <a:accent4>
        <a:srgbClr val="43C158"/>
      </a:accent4>
      <a:accent5>
        <a:srgbClr val="F3653E"/>
      </a:accent5>
      <a:accent6>
        <a:srgbClr val="C0B34C"/>
      </a:accent6>
      <a:hlink>
        <a:srgbClr val="0E6A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