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6" r:id="rId3"/>
    <p:sldId id="283" r:id="rId4"/>
    <p:sldId id="271" r:id="rId5"/>
    <p:sldId id="279" r:id="rId6"/>
    <p:sldId id="282" r:id="rId7"/>
    <p:sldId id="281" r:id="rId8"/>
    <p:sldId id="297" r:id="rId9"/>
    <p:sldId id="369" r:id="rId10"/>
    <p:sldId id="259" r:id="rId11"/>
    <p:sldId id="365" r:id="rId12"/>
    <p:sldId id="349" r:id="rId13"/>
    <p:sldId id="368" r:id="rId14"/>
    <p:sldId id="261" r:id="rId15"/>
    <p:sldId id="366" r:id="rId16"/>
    <p:sldId id="318" r:id="rId17"/>
    <p:sldId id="320" r:id="rId18"/>
    <p:sldId id="340" r:id="rId19"/>
    <p:sldId id="341" r:id="rId20"/>
    <p:sldId id="350" r:id="rId21"/>
    <p:sldId id="351" r:id="rId22"/>
    <p:sldId id="323" r:id="rId23"/>
    <p:sldId id="324" r:id="rId24"/>
    <p:sldId id="325" r:id="rId25"/>
    <p:sldId id="326" r:id="rId26"/>
    <p:sldId id="328" r:id="rId27"/>
    <p:sldId id="361" r:id="rId28"/>
    <p:sldId id="334" r:id="rId29"/>
    <p:sldId id="357" r:id="rId30"/>
    <p:sldId id="362" r:id="rId31"/>
    <p:sldId id="358" r:id="rId32"/>
    <p:sldId id="359" r:id="rId33"/>
    <p:sldId id="336" r:id="rId34"/>
    <p:sldId id="346" r:id="rId35"/>
    <p:sldId id="348" r:id="rId36"/>
    <p:sldId id="343" r:id="rId37"/>
    <p:sldId id="339" r:id="rId38"/>
    <p:sldId id="344" r:id="rId39"/>
    <p:sldId id="345"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3DCE5-A3D4-4C7F-8A75-F0D406E6D8AB}" v="34" dt="2025-09-19T17:38:41.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118" d="100"/>
          <a:sy n="118" d="100"/>
        </p:scale>
        <p:origin x="-174" y="-108"/>
      </p:cViewPr>
      <p:guideLst>
        <p:guide orient="horz" pos="2160"/>
        <p:guide pos="3840"/>
      </p:guideLst>
    </p:cSldViewPr>
  </p:slideViewPr>
  <p:outlineViewPr>
    <p:cViewPr>
      <p:scale>
        <a:sx n="33" d="100"/>
        <a:sy n="33" d="100"/>
      </p:scale>
      <p:origin x="0" y="-5796"/>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88" d="100"/>
          <a:sy n="88" d="100"/>
        </p:scale>
        <p:origin x="-378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hesani, Thomas" userId="e9e56400-c00c-48c9-b1ba-4fdf61824270" providerId="ADAL" clId="{01B3DCE5-A3D4-4C7F-8A75-F0D406E6D8AB}"/>
    <pc:docChg chg="custSel addSld delSld modSld sldOrd">
      <pc:chgData name="Marchesani, Thomas" userId="e9e56400-c00c-48c9-b1ba-4fdf61824270" providerId="ADAL" clId="{01B3DCE5-A3D4-4C7F-8A75-F0D406E6D8AB}" dt="2025-09-19T17:38:41.740" v="1018"/>
      <pc:docMkLst>
        <pc:docMk/>
      </pc:docMkLst>
      <pc:sldChg chg="modNotes">
        <pc:chgData name="Marchesani, Thomas" userId="e9e56400-c00c-48c9-b1ba-4fdf61824270" providerId="ADAL" clId="{01B3DCE5-A3D4-4C7F-8A75-F0D406E6D8AB}" dt="2025-09-19T16:45:41.421" v="204" actId="20577"/>
        <pc:sldMkLst>
          <pc:docMk/>
          <pc:sldMk cId="0" sldId="282"/>
        </pc:sldMkLst>
      </pc:sldChg>
      <pc:sldChg chg="modSp mod">
        <pc:chgData name="Marchesani, Thomas" userId="e9e56400-c00c-48c9-b1ba-4fdf61824270" providerId="ADAL" clId="{01B3DCE5-A3D4-4C7F-8A75-F0D406E6D8AB}" dt="2025-09-19T17:32:54.460" v="1013" actId="6549"/>
        <pc:sldMkLst>
          <pc:docMk/>
          <pc:sldMk cId="485557962" sldId="283"/>
        </pc:sldMkLst>
        <pc:spChg chg="mod">
          <ac:chgData name="Marchesani, Thomas" userId="e9e56400-c00c-48c9-b1ba-4fdf61824270" providerId="ADAL" clId="{01B3DCE5-A3D4-4C7F-8A75-F0D406E6D8AB}" dt="2025-09-19T17:32:54.460" v="1013" actId="6549"/>
          <ac:spMkLst>
            <pc:docMk/>
            <pc:sldMk cId="485557962" sldId="283"/>
            <ac:spMk id="8" creationId="{0D732312-7FFA-6BF2-C5AF-6FF05DE5D8D1}"/>
          </ac:spMkLst>
        </pc:spChg>
      </pc:sldChg>
      <pc:sldChg chg="del modNotes">
        <pc:chgData name="Marchesani, Thomas" userId="e9e56400-c00c-48c9-b1ba-4fdf61824270" providerId="ADAL" clId="{01B3DCE5-A3D4-4C7F-8A75-F0D406E6D8AB}" dt="2025-09-19T16:53:02.701" v="591" actId="2696"/>
        <pc:sldMkLst>
          <pc:docMk/>
          <pc:sldMk cId="0" sldId="311"/>
        </pc:sldMkLst>
      </pc:sldChg>
      <pc:sldChg chg="del">
        <pc:chgData name="Marchesani, Thomas" userId="e9e56400-c00c-48c9-b1ba-4fdf61824270" providerId="ADAL" clId="{01B3DCE5-A3D4-4C7F-8A75-F0D406E6D8AB}" dt="2025-09-19T16:36:21.402" v="0" actId="2696"/>
        <pc:sldMkLst>
          <pc:docMk/>
          <pc:sldMk cId="2214795540" sldId="313"/>
        </pc:sldMkLst>
      </pc:sldChg>
      <pc:sldChg chg="modSp del">
        <pc:chgData name="Marchesani, Thomas" userId="e9e56400-c00c-48c9-b1ba-4fdf61824270" providerId="ADAL" clId="{01B3DCE5-A3D4-4C7F-8A75-F0D406E6D8AB}" dt="2025-09-19T16:56:46.559" v="599" actId="2696"/>
        <pc:sldMkLst>
          <pc:docMk/>
          <pc:sldMk cId="4027223051" sldId="314"/>
        </pc:sldMkLst>
        <pc:spChg chg="mod">
          <ac:chgData name="Marchesani, Thomas" userId="e9e56400-c00c-48c9-b1ba-4fdf61824270" providerId="ADAL" clId="{01B3DCE5-A3D4-4C7F-8A75-F0D406E6D8AB}" dt="2025-09-19T16:53:40.222" v="597" actId="6549"/>
          <ac:spMkLst>
            <pc:docMk/>
            <pc:sldMk cId="4027223051" sldId="314"/>
            <ac:spMk id="5" creationId="{0B714239-B3B9-93AE-F8A4-18BBA87784A3}"/>
          </ac:spMkLst>
        </pc:spChg>
      </pc:sldChg>
      <pc:sldChg chg="del">
        <pc:chgData name="Marchesani, Thomas" userId="e9e56400-c00c-48c9-b1ba-4fdf61824270" providerId="ADAL" clId="{01B3DCE5-A3D4-4C7F-8A75-F0D406E6D8AB}" dt="2025-09-19T16:56:51.318" v="600" actId="2696"/>
        <pc:sldMkLst>
          <pc:docMk/>
          <pc:sldMk cId="3205867772" sldId="316"/>
        </pc:sldMkLst>
      </pc:sldChg>
      <pc:sldChg chg="del">
        <pc:chgData name="Marchesani, Thomas" userId="e9e56400-c00c-48c9-b1ba-4fdf61824270" providerId="ADAL" clId="{01B3DCE5-A3D4-4C7F-8A75-F0D406E6D8AB}" dt="2025-09-19T16:56:56.978" v="601" actId="2696"/>
        <pc:sldMkLst>
          <pc:docMk/>
          <pc:sldMk cId="35339648" sldId="319"/>
        </pc:sldMkLst>
      </pc:sldChg>
      <pc:sldChg chg="delSp add del setBg delDesignElem">
        <pc:chgData name="Marchesani, Thomas" userId="e9e56400-c00c-48c9-b1ba-4fdf61824270" providerId="ADAL" clId="{01B3DCE5-A3D4-4C7F-8A75-F0D406E6D8AB}" dt="2025-09-19T17:36:02.607" v="1016"/>
        <pc:sldMkLst>
          <pc:docMk/>
          <pc:sldMk cId="311196335" sldId="323"/>
        </pc:sldMkLst>
        <pc:spChg chg="del">
          <ac:chgData name="Marchesani, Thomas" userId="e9e56400-c00c-48c9-b1ba-4fdf61824270" providerId="ADAL" clId="{01B3DCE5-A3D4-4C7F-8A75-F0D406E6D8AB}" dt="2025-09-19T17:36:02.607" v="1016"/>
          <ac:spMkLst>
            <pc:docMk/>
            <pc:sldMk cId="311196335" sldId="323"/>
            <ac:spMk id="36" creationId="{2C61293E-6EBE-43EF-A52C-9BEBFD7679D4}"/>
          </ac:spMkLst>
        </pc:spChg>
        <pc:spChg chg="del">
          <ac:chgData name="Marchesani, Thomas" userId="e9e56400-c00c-48c9-b1ba-4fdf61824270" providerId="ADAL" clId="{01B3DCE5-A3D4-4C7F-8A75-F0D406E6D8AB}" dt="2025-09-19T17:36:02.607" v="1016"/>
          <ac:spMkLst>
            <pc:docMk/>
            <pc:sldMk cId="311196335" sldId="323"/>
            <ac:spMk id="38" creationId="{21540236-BFD5-4A9D-8840-4703E7F76825}"/>
          </ac:spMkLst>
        </pc:spChg>
      </pc:sldChg>
      <pc:sldChg chg="delSp add setBg delDesignElem">
        <pc:chgData name="Marchesani, Thomas" userId="e9e56400-c00c-48c9-b1ba-4fdf61824270" providerId="ADAL" clId="{01B3DCE5-A3D4-4C7F-8A75-F0D406E6D8AB}" dt="2025-09-19T17:36:02.607" v="1016"/>
        <pc:sldMkLst>
          <pc:docMk/>
          <pc:sldMk cId="4280220355" sldId="324"/>
        </pc:sldMkLst>
        <pc:spChg chg="del">
          <ac:chgData name="Marchesani, Thomas" userId="e9e56400-c00c-48c9-b1ba-4fdf61824270" providerId="ADAL" clId="{01B3DCE5-A3D4-4C7F-8A75-F0D406E6D8AB}" dt="2025-09-19T17:36:02.607" v="1016"/>
          <ac:spMkLst>
            <pc:docMk/>
            <pc:sldMk cId="4280220355" sldId="324"/>
            <ac:spMk id="34" creationId="{89A320C9-9735-4D13-8279-C1C674841392}"/>
          </ac:spMkLst>
        </pc:spChg>
        <pc:spChg chg="del">
          <ac:chgData name="Marchesani, Thomas" userId="e9e56400-c00c-48c9-b1ba-4fdf61824270" providerId="ADAL" clId="{01B3DCE5-A3D4-4C7F-8A75-F0D406E6D8AB}" dt="2025-09-19T17:36:02.607" v="1016"/>
          <ac:spMkLst>
            <pc:docMk/>
            <pc:sldMk cId="4280220355" sldId="324"/>
            <ac:spMk id="35" creationId="{92544CF4-9B52-4A7B-A4B3-88C72729B77D}"/>
          </ac:spMkLst>
        </pc:spChg>
        <pc:spChg chg="del">
          <ac:chgData name="Marchesani, Thomas" userId="e9e56400-c00c-48c9-b1ba-4fdf61824270" providerId="ADAL" clId="{01B3DCE5-A3D4-4C7F-8A75-F0D406E6D8AB}" dt="2025-09-19T17:36:02.607" v="1016"/>
          <ac:spMkLst>
            <pc:docMk/>
            <pc:sldMk cId="4280220355" sldId="324"/>
            <ac:spMk id="36" creationId="{E75862C5-5C00-4421-BC7B-9B7B86DBC80D}"/>
          </ac:spMkLst>
        </pc:spChg>
        <pc:spChg chg="del">
          <ac:chgData name="Marchesani, Thomas" userId="e9e56400-c00c-48c9-b1ba-4fdf61824270" providerId="ADAL" clId="{01B3DCE5-A3D4-4C7F-8A75-F0D406E6D8AB}" dt="2025-09-19T17:36:02.607" v="1016"/>
          <ac:spMkLst>
            <pc:docMk/>
            <pc:sldMk cId="4280220355" sldId="324"/>
            <ac:spMk id="37" creationId="{089440EF-9BE9-4AE9-8C28-00B02296CDB6}"/>
          </ac:spMkLst>
        </pc:spChg>
      </pc:sldChg>
      <pc:sldChg chg="modSp mod">
        <pc:chgData name="Marchesani, Thomas" userId="e9e56400-c00c-48c9-b1ba-4fdf61824270" providerId="ADAL" clId="{01B3DCE5-A3D4-4C7F-8A75-F0D406E6D8AB}" dt="2025-09-19T17:22:25.488" v="862" actId="6549"/>
        <pc:sldMkLst>
          <pc:docMk/>
          <pc:sldMk cId="4045209018" sldId="325"/>
        </pc:sldMkLst>
        <pc:spChg chg="mod">
          <ac:chgData name="Marchesani, Thomas" userId="e9e56400-c00c-48c9-b1ba-4fdf61824270" providerId="ADAL" clId="{01B3DCE5-A3D4-4C7F-8A75-F0D406E6D8AB}" dt="2025-09-19T17:22:25.488" v="862" actId="6549"/>
          <ac:spMkLst>
            <pc:docMk/>
            <pc:sldMk cId="4045209018" sldId="325"/>
            <ac:spMk id="5" creationId="{0B714239-B3B9-93AE-F8A4-18BBA87784A3}"/>
          </ac:spMkLst>
        </pc:spChg>
      </pc:sldChg>
      <pc:sldChg chg="modSp mod">
        <pc:chgData name="Marchesani, Thomas" userId="e9e56400-c00c-48c9-b1ba-4fdf61824270" providerId="ADAL" clId="{01B3DCE5-A3D4-4C7F-8A75-F0D406E6D8AB}" dt="2025-09-19T17:23:22.532" v="870" actId="20577"/>
        <pc:sldMkLst>
          <pc:docMk/>
          <pc:sldMk cId="4228419176" sldId="326"/>
        </pc:sldMkLst>
        <pc:spChg chg="mod">
          <ac:chgData name="Marchesani, Thomas" userId="e9e56400-c00c-48c9-b1ba-4fdf61824270" providerId="ADAL" clId="{01B3DCE5-A3D4-4C7F-8A75-F0D406E6D8AB}" dt="2025-09-19T17:23:22.532" v="870" actId="20577"/>
          <ac:spMkLst>
            <pc:docMk/>
            <pc:sldMk cId="4228419176" sldId="326"/>
            <ac:spMk id="2" creationId="{373673A8-EFBE-23DD-79F4-904E51D34B6B}"/>
          </ac:spMkLst>
        </pc:spChg>
        <pc:spChg chg="mod">
          <ac:chgData name="Marchesani, Thomas" userId="e9e56400-c00c-48c9-b1ba-4fdf61824270" providerId="ADAL" clId="{01B3DCE5-A3D4-4C7F-8A75-F0D406E6D8AB}" dt="2025-09-19T17:23:11.884" v="868" actId="27636"/>
          <ac:spMkLst>
            <pc:docMk/>
            <pc:sldMk cId="4228419176" sldId="326"/>
            <ac:spMk id="22" creationId="{28D9D7D3-B33A-A56F-CC63-5968A0DBDA3B}"/>
          </ac:spMkLst>
        </pc:spChg>
      </pc:sldChg>
      <pc:sldChg chg="del">
        <pc:chgData name="Marchesani, Thomas" userId="e9e56400-c00c-48c9-b1ba-4fdf61824270" providerId="ADAL" clId="{01B3DCE5-A3D4-4C7F-8A75-F0D406E6D8AB}" dt="2025-09-19T17:24:14.315" v="871" actId="2696"/>
        <pc:sldMkLst>
          <pc:docMk/>
          <pc:sldMk cId="683577638" sldId="327"/>
        </pc:sldMkLst>
      </pc:sldChg>
      <pc:sldChg chg="addSp delSp add del setBg delDesignElem">
        <pc:chgData name="Marchesani, Thomas" userId="e9e56400-c00c-48c9-b1ba-4fdf61824270" providerId="ADAL" clId="{01B3DCE5-A3D4-4C7F-8A75-F0D406E6D8AB}" dt="2025-09-19T17:04:57.888" v="630" actId="2696"/>
        <pc:sldMkLst>
          <pc:docMk/>
          <pc:sldMk cId="1236544768" sldId="329"/>
        </pc:sldMkLst>
        <pc:spChg chg="add del">
          <ac:chgData name="Marchesani, Thomas" userId="e9e56400-c00c-48c9-b1ba-4fdf61824270" providerId="ADAL" clId="{01B3DCE5-A3D4-4C7F-8A75-F0D406E6D8AB}" dt="2025-09-19T17:02:55.698" v="611"/>
          <ac:spMkLst>
            <pc:docMk/>
            <pc:sldMk cId="1236544768" sldId="329"/>
            <ac:spMk id="8" creationId="{907EF6B7-1338-4443-8C46-6A318D952DFD}"/>
          </ac:spMkLst>
        </pc:spChg>
        <pc:spChg chg="add del">
          <ac:chgData name="Marchesani, Thomas" userId="e9e56400-c00c-48c9-b1ba-4fdf61824270" providerId="ADAL" clId="{01B3DCE5-A3D4-4C7F-8A75-F0D406E6D8AB}" dt="2025-09-19T17:02:55.698" v="611"/>
          <ac:spMkLst>
            <pc:docMk/>
            <pc:sldMk cId="1236544768" sldId="329"/>
            <ac:spMk id="10" creationId="{DAAE4CDD-124C-4DCF-9584-B6033B545DD5}"/>
          </ac:spMkLst>
        </pc:spChg>
        <pc:spChg chg="add del">
          <ac:chgData name="Marchesani, Thomas" userId="e9e56400-c00c-48c9-b1ba-4fdf61824270" providerId="ADAL" clId="{01B3DCE5-A3D4-4C7F-8A75-F0D406E6D8AB}" dt="2025-09-19T17:02:55.698" v="611"/>
          <ac:spMkLst>
            <pc:docMk/>
            <pc:sldMk cId="1236544768" sldId="329"/>
            <ac:spMk id="12" creationId="{081E4A58-353D-44AE-B2FC-2A74E2E400F7}"/>
          </ac:spMkLst>
        </pc:spChg>
      </pc:sldChg>
      <pc:sldChg chg="del">
        <pc:chgData name="Marchesani, Thomas" userId="e9e56400-c00c-48c9-b1ba-4fdf61824270" providerId="ADAL" clId="{01B3DCE5-A3D4-4C7F-8A75-F0D406E6D8AB}" dt="2025-09-19T17:08:38.803" v="697" actId="2696"/>
        <pc:sldMkLst>
          <pc:docMk/>
          <pc:sldMk cId="1375076291" sldId="333"/>
        </pc:sldMkLst>
      </pc:sldChg>
      <pc:sldChg chg="modSp mod">
        <pc:chgData name="Marchesani, Thomas" userId="e9e56400-c00c-48c9-b1ba-4fdf61824270" providerId="ADAL" clId="{01B3DCE5-A3D4-4C7F-8A75-F0D406E6D8AB}" dt="2025-09-19T17:25:28.828" v="879" actId="27636"/>
        <pc:sldMkLst>
          <pc:docMk/>
          <pc:sldMk cId="3058761034" sldId="334"/>
        </pc:sldMkLst>
        <pc:spChg chg="mod">
          <ac:chgData name="Marchesani, Thomas" userId="e9e56400-c00c-48c9-b1ba-4fdf61824270" providerId="ADAL" clId="{01B3DCE5-A3D4-4C7F-8A75-F0D406E6D8AB}" dt="2025-09-19T17:25:28.828" v="879" actId="27636"/>
          <ac:spMkLst>
            <pc:docMk/>
            <pc:sldMk cId="3058761034" sldId="334"/>
            <ac:spMk id="5" creationId="{0B714239-B3B9-93AE-F8A4-18BBA87784A3}"/>
          </ac:spMkLst>
        </pc:spChg>
      </pc:sldChg>
      <pc:sldChg chg="modSp mod">
        <pc:chgData name="Marchesani, Thomas" userId="e9e56400-c00c-48c9-b1ba-4fdf61824270" providerId="ADAL" clId="{01B3DCE5-A3D4-4C7F-8A75-F0D406E6D8AB}" dt="2025-09-19T17:26:30.591" v="886" actId="27636"/>
        <pc:sldMkLst>
          <pc:docMk/>
          <pc:sldMk cId="3193776685" sldId="336"/>
        </pc:sldMkLst>
        <pc:spChg chg="mod">
          <ac:chgData name="Marchesani, Thomas" userId="e9e56400-c00c-48c9-b1ba-4fdf61824270" providerId="ADAL" clId="{01B3DCE5-A3D4-4C7F-8A75-F0D406E6D8AB}" dt="2025-09-19T17:26:30.591" v="886" actId="27636"/>
          <ac:spMkLst>
            <pc:docMk/>
            <pc:sldMk cId="3193776685" sldId="336"/>
            <ac:spMk id="5" creationId="{0B714239-B3B9-93AE-F8A4-18BBA87784A3}"/>
          </ac:spMkLst>
        </pc:spChg>
      </pc:sldChg>
      <pc:sldChg chg="del">
        <pc:chgData name="Marchesani, Thomas" userId="e9e56400-c00c-48c9-b1ba-4fdf61824270" providerId="ADAL" clId="{01B3DCE5-A3D4-4C7F-8A75-F0D406E6D8AB}" dt="2025-09-19T17:10:24.707" v="701" actId="2696"/>
        <pc:sldMkLst>
          <pc:docMk/>
          <pc:sldMk cId="4051693786" sldId="337"/>
        </pc:sldMkLst>
      </pc:sldChg>
      <pc:sldChg chg="modSp mod">
        <pc:chgData name="Marchesani, Thomas" userId="e9e56400-c00c-48c9-b1ba-4fdf61824270" providerId="ADAL" clId="{01B3DCE5-A3D4-4C7F-8A75-F0D406E6D8AB}" dt="2025-09-19T17:28:21.660" v="899" actId="6549"/>
        <pc:sldMkLst>
          <pc:docMk/>
          <pc:sldMk cId="3309617619" sldId="339"/>
        </pc:sldMkLst>
        <pc:spChg chg="mod">
          <ac:chgData name="Marchesani, Thomas" userId="e9e56400-c00c-48c9-b1ba-4fdf61824270" providerId="ADAL" clId="{01B3DCE5-A3D4-4C7F-8A75-F0D406E6D8AB}" dt="2025-09-19T17:28:21.660" v="899" actId="6549"/>
          <ac:spMkLst>
            <pc:docMk/>
            <pc:sldMk cId="3309617619" sldId="339"/>
            <ac:spMk id="4" creationId="{821747EC-20DE-5F45-E371-BE3F1E29081B}"/>
          </ac:spMkLst>
        </pc:spChg>
      </pc:sldChg>
      <pc:sldChg chg="modSp mod">
        <pc:chgData name="Marchesani, Thomas" userId="e9e56400-c00c-48c9-b1ba-4fdf61824270" providerId="ADAL" clId="{01B3DCE5-A3D4-4C7F-8A75-F0D406E6D8AB}" dt="2025-09-19T17:26:43.556" v="890" actId="6549"/>
        <pc:sldMkLst>
          <pc:docMk/>
          <pc:sldMk cId="1931667304" sldId="343"/>
        </pc:sldMkLst>
        <pc:spChg chg="mod">
          <ac:chgData name="Marchesani, Thomas" userId="e9e56400-c00c-48c9-b1ba-4fdf61824270" providerId="ADAL" clId="{01B3DCE5-A3D4-4C7F-8A75-F0D406E6D8AB}" dt="2025-09-19T17:26:43.556" v="890" actId="6549"/>
          <ac:spMkLst>
            <pc:docMk/>
            <pc:sldMk cId="1931667304" sldId="343"/>
            <ac:spMk id="5" creationId="{0B714239-B3B9-93AE-F8A4-18BBA87784A3}"/>
          </ac:spMkLst>
        </pc:spChg>
      </pc:sldChg>
      <pc:sldChg chg="modSp mod">
        <pc:chgData name="Marchesani, Thomas" userId="e9e56400-c00c-48c9-b1ba-4fdf61824270" providerId="ADAL" clId="{01B3DCE5-A3D4-4C7F-8A75-F0D406E6D8AB}" dt="2025-09-19T17:31:55.079" v="1008" actId="14100"/>
        <pc:sldMkLst>
          <pc:docMk/>
          <pc:sldMk cId="4058584670" sldId="344"/>
        </pc:sldMkLst>
        <pc:spChg chg="mod">
          <ac:chgData name="Marchesani, Thomas" userId="e9e56400-c00c-48c9-b1ba-4fdf61824270" providerId="ADAL" clId="{01B3DCE5-A3D4-4C7F-8A75-F0D406E6D8AB}" dt="2025-09-19T17:31:23.468" v="995" actId="1076"/>
          <ac:spMkLst>
            <pc:docMk/>
            <pc:sldMk cId="4058584670" sldId="344"/>
            <ac:spMk id="3" creationId="{97774FB9-3547-6CED-9B43-35D86690C4F1}"/>
          </ac:spMkLst>
        </pc:spChg>
        <pc:spChg chg="mod">
          <ac:chgData name="Marchesani, Thomas" userId="e9e56400-c00c-48c9-b1ba-4fdf61824270" providerId="ADAL" clId="{01B3DCE5-A3D4-4C7F-8A75-F0D406E6D8AB}" dt="2025-09-19T17:31:55.079" v="1008" actId="14100"/>
          <ac:spMkLst>
            <pc:docMk/>
            <pc:sldMk cId="4058584670" sldId="344"/>
            <ac:spMk id="7" creationId="{02F946C9-0099-5C23-8B79-9E9FE5BD11D3}"/>
          </ac:spMkLst>
        </pc:spChg>
        <pc:spChg chg="mod">
          <ac:chgData name="Marchesani, Thomas" userId="e9e56400-c00c-48c9-b1ba-4fdf61824270" providerId="ADAL" clId="{01B3DCE5-A3D4-4C7F-8A75-F0D406E6D8AB}" dt="2025-09-19T17:30:35.853" v="973" actId="1076"/>
          <ac:spMkLst>
            <pc:docMk/>
            <pc:sldMk cId="4058584670" sldId="344"/>
            <ac:spMk id="12" creationId="{27802C0D-EA9E-54FE-F4EB-348E5487F871}"/>
          </ac:spMkLst>
        </pc:spChg>
        <pc:picChg chg="mod">
          <ac:chgData name="Marchesani, Thomas" userId="e9e56400-c00c-48c9-b1ba-4fdf61824270" providerId="ADAL" clId="{01B3DCE5-A3D4-4C7F-8A75-F0D406E6D8AB}" dt="2025-09-19T17:30:46.058" v="975" actId="1076"/>
          <ac:picMkLst>
            <pc:docMk/>
            <pc:sldMk cId="4058584670" sldId="344"/>
            <ac:picMk id="6" creationId="{723B8D9F-1CE0-D6AE-D601-FAE4DCAC1BF1}"/>
          </ac:picMkLst>
        </pc:picChg>
        <pc:picChg chg="mod">
          <ac:chgData name="Marchesani, Thomas" userId="e9e56400-c00c-48c9-b1ba-4fdf61824270" providerId="ADAL" clId="{01B3DCE5-A3D4-4C7F-8A75-F0D406E6D8AB}" dt="2025-09-19T17:31:34.862" v="997" actId="14100"/>
          <ac:picMkLst>
            <pc:docMk/>
            <pc:sldMk cId="4058584670" sldId="344"/>
            <ac:picMk id="10" creationId="{AE95E092-5E26-3B08-D2CE-6D7EF2F0F14F}"/>
          </ac:picMkLst>
        </pc:picChg>
        <pc:picChg chg="mod">
          <ac:chgData name="Marchesani, Thomas" userId="e9e56400-c00c-48c9-b1ba-4fdf61824270" providerId="ADAL" clId="{01B3DCE5-A3D4-4C7F-8A75-F0D406E6D8AB}" dt="2025-09-19T17:30:16.797" v="969" actId="14100"/>
          <ac:picMkLst>
            <pc:docMk/>
            <pc:sldMk cId="4058584670" sldId="344"/>
            <ac:picMk id="16" creationId="{1D0B35D6-3839-C01A-CE7B-AD97FBF1E5F6}"/>
          </ac:picMkLst>
        </pc:picChg>
      </pc:sldChg>
      <pc:sldChg chg="del">
        <pc:chgData name="Marchesani, Thomas" userId="e9e56400-c00c-48c9-b1ba-4fdf61824270" providerId="ADAL" clId="{01B3DCE5-A3D4-4C7F-8A75-F0D406E6D8AB}" dt="2025-09-19T17:10:53.975" v="703" actId="2696"/>
        <pc:sldMkLst>
          <pc:docMk/>
          <pc:sldMk cId="975758332" sldId="347"/>
        </pc:sldMkLst>
      </pc:sldChg>
      <pc:sldChg chg="add del">
        <pc:chgData name="Marchesani, Thomas" userId="e9e56400-c00c-48c9-b1ba-4fdf61824270" providerId="ADAL" clId="{01B3DCE5-A3D4-4C7F-8A75-F0D406E6D8AB}" dt="2025-09-19T16:59:52.221" v="602"/>
        <pc:sldMkLst>
          <pc:docMk/>
          <pc:sldMk cId="3151519357" sldId="349"/>
        </pc:sldMkLst>
      </pc:sldChg>
      <pc:sldChg chg="del">
        <pc:chgData name="Marchesani, Thomas" userId="e9e56400-c00c-48c9-b1ba-4fdf61824270" providerId="ADAL" clId="{01B3DCE5-A3D4-4C7F-8A75-F0D406E6D8AB}" dt="2025-09-19T17:05:47.982" v="632" actId="2696"/>
        <pc:sldMkLst>
          <pc:docMk/>
          <pc:sldMk cId="1273147382" sldId="352"/>
        </pc:sldMkLst>
      </pc:sldChg>
      <pc:sldChg chg="del">
        <pc:chgData name="Marchesani, Thomas" userId="e9e56400-c00c-48c9-b1ba-4fdf61824270" providerId="ADAL" clId="{01B3DCE5-A3D4-4C7F-8A75-F0D406E6D8AB}" dt="2025-09-19T17:08:56.957" v="699" actId="2696"/>
        <pc:sldMkLst>
          <pc:docMk/>
          <pc:sldMk cId="4139317338" sldId="355"/>
        </pc:sldMkLst>
      </pc:sldChg>
      <pc:sldChg chg="del">
        <pc:chgData name="Marchesani, Thomas" userId="e9e56400-c00c-48c9-b1ba-4fdf61824270" providerId="ADAL" clId="{01B3DCE5-A3D4-4C7F-8A75-F0D406E6D8AB}" dt="2025-09-19T17:25:47.918" v="880" actId="2696"/>
        <pc:sldMkLst>
          <pc:docMk/>
          <pc:sldMk cId="2085646767" sldId="356"/>
        </pc:sldMkLst>
      </pc:sldChg>
      <pc:sldChg chg="delSp add del setBg delDesignElem">
        <pc:chgData name="Marchesani, Thomas" userId="e9e56400-c00c-48c9-b1ba-4fdf61824270" providerId="ADAL" clId="{01B3DCE5-A3D4-4C7F-8A75-F0D406E6D8AB}" dt="2025-09-19T17:38:41.740" v="1018"/>
        <pc:sldMkLst>
          <pc:docMk/>
          <pc:sldMk cId="2965247408" sldId="359"/>
        </pc:sldMkLst>
        <pc:spChg chg="del">
          <ac:chgData name="Marchesani, Thomas" userId="e9e56400-c00c-48c9-b1ba-4fdf61824270" providerId="ADAL" clId="{01B3DCE5-A3D4-4C7F-8A75-F0D406E6D8AB}" dt="2025-09-19T17:38:41.740" v="1018"/>
          <ac:spMkLst>
            <pc:docMk/>
            <pc:sldMk cId="2965247408" sldId="359"/>
            <ac:spMk id="45" creationId="{32AEEBC8-9D30-42EF-95F2-386C2653FBF0}"/>
          </ac:spMkLst>
        </pc:spChg>
        <pc:spChg chg="del">
          <ac:chgData name="Marchesani, Thomas" userId="e9e56400-c00c-48c9-b1ba-4fdf61824270" providerId="ADAL" clId="{01B3DCE5-A3D4-4C7F-8A75-F0D406E6D8AB}" dt="2025-09-19T17:38:41.740" v="1018"/>
          <ac:spMkLst>
            <pc:docMk/>
            <pc:sldMk cId="2965247408" sldId="359"/>
            <ac:spMk id="47" creationId="{2E92FA66-67D7-4CB4-94D3-E643A9AD4757}"/>
          </ac:spMkLst>
        </pc:spChg>
      </pc:sldChg>
      <pc:sldChg chg="del">
        <pc:chgData name="Marchesani, Thomas" userId="e9e56400-c00c-48c9-b1ba-4fdf61824270" providerId="ADAL" clId="{01B3DCE5-A3D4-4C7F-8A75-F0D406E6D8AB}" dt="2025-09-19T17:08:48.558" v="698" actId="2696"/>
        <pc:sldMkLst>
          <pc:docMk/>
          <pc:sldMk cId="3251435890" sldId="360"/>
        </pc:sldMkLst>
      </pc:sldChg>
      <pc:sldChg chg="modSp mod">
        <pc:chgData name="Marchesani, Thomas" userId="e9e56400-c00c-48c9-b1ba-4fdf61824270" providerId="ADAL" clId="{01B3DCE5-A3D4-4C7F-8A75-F0D406E6D8AB}" dt="2025-09-19T17:25:10.211" v="873" actId="20577"/>
        <pc:sldMkLst>
          <pc:docMk/>
          <pc:sldMk cId="2670754132" sldId="361"/>
        </pc:sldMkLst>
        <pc:spChg chg="mod">
          <ac:chgData name="Marchesani, Thomas" userId="e9e56400-c00c-48c9-b1ba-4fdf61824270" providerId="ADAL" clId="{01B3DCE5-A3D4-4C7F-8A75-F0D406E6D8AB}" dt="2025-09-19T17:25:10.211" v="873" actId="20577"/>
          <ac:spMkLst>
            <pc:docMk/>
            <pc:sldMk cId="2670754132" sldId="361"/>
            <ac:spMk id="4" creationId="{6E34FF24-52F7-2366-D29E-F95EFA4FA3BF}"/>
          </ac:spMkLst>
        </pc:spChg>
      </pc:sldChg>
      <pc:sldChg chg="del">
        <pc:chgData name="Marchesani, Thomas" userId="e9e56400-c00c-48c9-b1ba-4fdf61824270" providerId="ADAL" clId="{01B3DCE5-A3D4-4C7F-8A75-F0D406E6D8AB}" dt="2025-09-19T17:10:37.773" v="702" actId="2696"/>
        <pc:sldMkLst>
          <pc:docMk/>
          <pc:sldMk cId="4287506617" sldId="363"/>
        </pc:sldMkLst>
      </pc:sldChg>
      <pc:sldChg chg="del">
        <pc:chgData name="Marchesani, Thomas" userId="e9e56400-c00c-48c9-b1ba-4fdf61824270" providerId="ADAL" clId="{01B3DCE5-A3D4-4C7F-8A75-F0D406E6D8AB}" dt="2025-09-19T17:05:44.652" v="631" actId="2696"/>
        <pc:sldMkLst>
          <pc:docMk/>
          <pc:sldMk cId="3413322436" sldId="367"/>
        </pc:sldMkLst>
      </pc:sldChg>
      <pc:sldChg chg="add del">
        <pc:chgData name="Marchesani, Thomas" userId="e9e56400-c00c-48c9-b1ba-4fdf61824270" providerId="ADAL" clId="{01B3DCE5-A3D4-4C7F-8A75-F0D406E6D8AB}" dt="2025-09-19T17:01:13.394" v="604"/>
        <pc:sldMkLst>
          <pc:docMk/>
          <pc:sldMk cId="920929600" sldId="368"/>
        </pc:sldMkLst>
      </pc:sldChg>
      <pc:sldChg chg="add del">
        <pc:chgData name="Marchesani, Thomas" userId="e9e56400-c00c-48c9-b1ba-4fdf61824270" providerId="ADAL" clId="{01B3DCE5-A3D4-4C7F-8A75-F0D406E6D8AB}" dt="2025-09-19T17:01:34.663" v="606"/>
        <pc:sldMkLst>
          <pc:docMk/>
          <pc:sldMk cId="2755843803" sldId="368"/>
        </pc:sldMkLst>
      </pc:sldChg>
      <pc:sldChg chg="addSp delSp modSp add mod ord">
        <pc:chgData name="Marchesani, Thomas" userId="e9e56400-c00c-48c9-b1ba-4fdf61824270" providerId="ADAL" clId="{01B3DCE5-A3D4-4C7F-8A75-F0D406E6D8AB}" dt="2025-09-19T17:17:05.635" v="787" actId="20577"/>
        <pc:sldMkLst>
          <pc:docMk/>
          <pc:sldMk cId="3617267590" sldId="368"/>
        </pc:sldMkLst>
        <pc:spChg chg="mod">
          <ac:chgData name="Marchesani, Thomas" userId="e9e56400-c00c-48c9-b1ba-4fdf61824270" providerId="ADAL" clId="{01B3DCE5-A3D4-4C7F-8A75-F0D406E6D8AB}" dt="2025-09-19T17:04:34.123" v="627" actId="20577"/>
          <ac:spMkLst>
            <pc:docMk/>
            <pc:sldMk cId="3617267590" sldId="368"/>
            <ac:spMk id="2" creationId="{08A2257B-AD99-2C4C-3FE4-4CAF9BE5E6CF}"/>
          </ac:spMkLst>
        </pc:spChg>
        <pc:spChg chg="add del mod">
          <ac:chgData name="Marchesani, Thomas" userId="e9e56400-c00c-48c9-b1ba-4fdf61824270" providerId="ADAL" clId="{01B3DCE5-A3D4-4C7F-8A75-F0D406E6D8AB}" dt="2025-09-19T17:04:16.348" v="614"/>
          <ac:spMkLst>
            <pc:docMk/>
            <pc:sldMk cId="3617267590" sldId="368"/>
            <ac:spMk id="3" creationId="{F0F1BAE4-512C-F54C-064B-181C12233878}"/>
          </ac:spMkLst>
        </pc:spChg>
        <pc:spChg chg="add mod">
          <ac:chgData name="Marchesani, Thomas" userId="e9e56400-c00c-48c9-b1ba-4fdf61824270" providerId="ADAL" clId="{01B3DCE5-A3D4-4C7F-8A75-F0D406E6D8AB}" dt="2025-09-19T17:17:05.635" v="787" actId="20577"/>
          <ac:spMkLst>
            <pc:docMk/>
            <pc:sldMk cId="3617267590" sldId="368"/>
            <ac:spMk id="4" creationId="{E21B7606-3D47-A046-7313-E7580AF8EDC4}"/>
          </ac:spMkLst>
        </pc:spChg>
        <pc:graphicFrameChg chg="del">
          <ac:chgData name="Marchesani, Thomas" userId="e9e56400-c00c-48c9-b1ba-4fdf61824270" providerId="ADAL" clId="{01B3DCE5-A3D4-4C7F-8A75-F0D406E6D8AB}" dt="2025-09-19T17:04:12.643" v="613" actId="478"/>
          <ac:graphicFrameMkLst>
            <pc:docMk/>
            <pc:sldMk cId="3617267590" sldId="368"/>
            <ac:graphicFrameMk id="5" creationId="{F3952DF9-EC12-FF46-1008-8E375AA31E23}"/>
          </ac:graphicFrameMkLst>
        </pc:graphicFrameChg>
      </pc:sldChg>
      <pc:sldChg chg="modSp add mod">
        <pc:chgData name="Marchesani, Thomas" userId="e9e56400-c00c-48c9-b1ba-4fdf61824270" providerId="ADAL" clId="{01B3DCE5-A3D4-4C7F-8A75-F0D406E6D8AB}" dt="2025-09-19T17:21:52.588" v="848" actId="20577"/>
        <pc:sldMkLst>
          <pc:docMk/>
          <pc:sldMk cId="5702529" sldId="369"/>
        </pc:sldMkLst>
        <pc:spChg chg="mod">
          <ac:chgData name="Marchesani, Thomas" userId="e9e56400-c00c-48c9-b1ba-4fdf61824270" providerId="ADAL" clId="{01B3DCE5-A3D4-4C7F-8A75-F0D406E6D8AB}" dt="2025-09-19T17:21:52.588" v="848" actId="20577"/>
          <ac:spMkLst>
            <pc:docMk/>
            <pc:sldMk cId="5702529" sldId="369"/>
            <ac:spMk id="5" creationId="{64A25EF5-F0BC-45A9-F1EF-3B26B184582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DA7D6-02DE-4A62-8D3D-FCBC53B3D98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65AFF1F-82B2-47A8-B695-62881E6B72F5}">
      <dgm:prSet/>
      <dgm:spPr/>
      <dgm:t>
        <a:bodyPr/>
        <a:lstStyle/>
        <a:p>
          <a:r>
            <a:rPr lang="en-US"/>
            <a:t>Santa Barbara spill in 1969 triggered the environmental movement</a:t>
          </a:r>
        </a:p>
      </dgm:t>
    </dgm:pt>
    <dgm:pt modelId="{C61465F2-A011-4373-8927-17E3208D7EF0}" type="parTrans" cxnId="{279F9CED-E7A7-48D6-8396-46CE11D53F52}">
      <dgm:prSet/>
      <dgm:spPr/>
      <dgm:t>
        <a:bodyPr/>
        <a:lstStyle/>
        <a:p>
          <a:endParaRPr lang="en-US"/>
        </a:p>
      </dgm:t>
    </dgm:pt>
    <dgm:pt modelId="{2FB1E377-75ED-4DEB-9C1B-3FCFC086FA79}" type="sibTrans" cxnId="{279F9CED-E7A7-48D6-8396-46CE11D53F52}">
      <dgm:prSet/>
      <dgm:spPr/>
      <dgm:t>
        <a:bodyPr/>
        <a:lstStyle/>
        <a:p>
          <a:endParaRPr lang="en-US"/>
        </a:p>
      </dgm:t>
    </dgm:pt>
    <dgm:pt modelId="{FB661F61-7CCC-4DE0-8D16-517792D95B07}">
      <dgm:prSet/>
      <dgm:spPr/>
      <dgm:t>
        <a:bodyPr/>
        <a:lstStyle/>
        <a:p>
          <a:r>
            <a:rPr lang="en-US"/>
            <a:t>First lawsuits filed in 1970 and contested for years</a:t>
          </a:r>
        </a:p>
      </dgm:t>
    </dgm:pt>
    <dgm:pt modelId="{0F7E59EE-15BD-4CAB-A194-138C09087156}" type="parTrans" cxnId="{9B0786FF-1B67-4C8F-B5C3-D42494508F5B}">
      <dgm:prSet/>
      <dgm:spPr/>
      <dgm:t>
        <a:bodyPr/>
        <a:lstStyle/>
        <a:p>
          <a:endParaRPr lang="en-US"/>
        </a:p>
      </dgm:t>
    </dgm:pt>
    <dgm:pt modelId="{A5E0456E-4BF7-4E9A-B1BD-0A5F40202161}" type="sibTrans" cxnId="{9B0786FF-1B67-4C8F-B5C3-D42494508F5B}">
      <dgm:prSet/>
      <dgm:spPr/>
      <dgm:t>
        <a:bodyPr/>
        <a:lstStyle/>
        <a:p>
          <a:endParaRPr lang="en-US"/>
        </a:p>
      </dgm:t>
    </dgm:pt>
    <dgm:pt modelId="{495AE4C1-7153-4061-8A8A-BE1E1D66AF90}">
      <dgm:prSet/>
      <dgm:spPr/>
      <dgm:t>
        <a:bodyPr/>
        <a:lstStyle/>
        <a:p>
          <a:r>
            <a:rPr lang="en-US"/>
            <a:t>TAPS was the first project for which an Environmental Impact Statement (EIS) was required, triggering a large amount of documentation and concessions.</a:t>
          </a:r>
        </a:p>
      </dgm:t>
    </dgm:pt>
    <dgm:pt modelId="{4C5AAF9B-498A-482C-A056-9608A737155F}" type="parTrans" cxnId="{53ED21F0-073B-4064-A494-A13D6445661F}">
      <dgm:prSet/>
      <dgm:spPr/>
      <dgm:t>
        <a:bodyPr/>
        <a:lstStyle/>
        <a:p>
          <a:endParaRPr lang="en-US"/>
        </a:p>
      </dgm:t>
    </dgm:pt>
    <dgm:pt modelId="{EE35FE64-3985-49F3-84D6-8B62361C7E75}" type="sibTrans" cxnId="{53ED21F0-073B-4064-A494-A13D6445661F}">
      <dgm:prSet/>
      <dgm:spPr/>
      <dgm:t>
        <a:bodyPr/>
        <a:lstStyle/>
        <a:p>
          <a:endParaRPr lang="en-US"/>
        </a:p>
      </dgm:t>
    </dgm:pt>
    <dgm:pt modelId="{836B6009-2BCC-4B68-ADEF-865E67417AD8}">
      <dgm:prSet/>
      <dgm:spPr/>
      <dgm:t>
        <a:bodyPr/>
        <a:lstStyle/>
        <a:p>
          <a:r>
            <a:rPr lang="en-US" dirty="0"/>
            <a:t>Resolution of lawsuits required an act of Congress decided Spiro Agnew’s tie-breaking vote – 1973</a:t>
          </a:r>
        </a:p>
      </dgm:t>
    </dgm:pt>
    <dgm:pt modelId="{29E35CA9-7B84-403A-8B11-B620D90E46C0}" type="parTrans" cxnId="{6B0AEC52-23C8-480C-A9B9-62BC4F5D5EF9}">
      <dgm:prSet/>
      <dgm:spPr/>
      <dgm:t>
        <a:bodyPr/>
        <a:lstStyle/>
        <a:p>
          <a:endParaRPr lang="en-US"/>
        </a:p>
      </dgm:t>
    </dgm:pt>
    <dgm:pt modelId="{B64A5EE3-DC8B-41E5-8C05-1DCB1118F025}" type="sibTrans" cxnId="{6B0AEC52-23C8-480C-A9B9-62BC4F5D5EF9}">
      <dgm:prSet/>
      <dgm:spPr/>
      <dgm:t>
        <a:bodyPr/>
        <a:lstStyle/>
        <a:p>
          <a:endParaRPr lang="en-US"/>
        </a:p>
      </dgm:t>
    </dgm:pt>
    <dgm:pt modelId="{D925CBA0-F877-427A-9950-256CB9F05FCE}">
      <dgm:prSet/>
      <dgm:spPr/>
      <dgm:t>
        <a:bodyPr/>
        <a:lstStyle/>
        <a:p>
          <a:r>
            <a:rPr lang="en-US"/>
            <a:t>Final clearance of all legal actions completed in early 1974, allowing haul road (Dalton Highway) and pipeline construction</a:t>
          </a:r>
        </a:p>
      </dgm:t>
    </dgm:pt>
    <dgm:pt modelId="{5BD80996-1B25-4EAE-8CBB-A93F3FB09841}" type="parTrans" cxnId="{0AA61E8B-1FA6-4A7E-AE27-4E0F3FA76D21}">
      <dgm:prSet/>
      <dgm:spPr/>
      <dgm:t>
        <a:bodyPr/>
        <a:lstStyle/>
        <a:p>
          <a:endParaRPr lang="en-US"/>
        </a:p>
      </dgm:t>
    </dgm:pt>
    <dgm:pt modelId="{6212ACE9-0BB6-401B-A244-3D57D583DD29}" type="sibTrans" cxnId="{0AA61E8B-1FA6-4A7E-AE27-4E0F3FA76D21}">
      <dgm:prSet/>
      <dgm:spPr/>
      <dgm:t>
        <a:bodyPr/>
        <a:lstStyle/>
        <a:p>
          <a:endParaRPr lang="en-US"/>
        </a:p>
      </dgm:t>
    </dgm:pt>
    <dgm:pt modelId="{59BDACD5-9C89-45F6-8FE3-7DC9B4B2A077}" type="pres">
      <dgm:prSet presAssocID="{872DA7D6-02DE-4A62-8D3D-FCBC53B3D98F}" presName="vert0" presStyleCnt="0">
        <dgm:presLayoutVars>
          <dgm:dir/>
          <dgm:animOne val="branch"/>
          <dgm:animLvl val="lvl"/>
        </dgm:presLayoutVars>
      </dgm:prSet>
      <dgm:spPr/>
      <dgm:t>
        <a:bodyPr/>
        <a:lstStyle/>
        <a:p>
          <a:endParaRPr lang="en-US"/>
        </a:p>
      </dgm:t>
    </dgm:pt>
    <dgm:pt modelId="{3C2A9475-2446-41D7-82E2-EB71CB0B832C}" type="pres">
      <dgm:prSet presAssocID="{165AFF1F-82B2-47A8-B695-62881E6B72F5}" presName="thickLine" presStyleLbl="alignNode1" presStyleIdx="0" presStyleCnt="5"/>
      <dgm:spPr/>
    </dgm:pt>
    <dgm:pt modelId="{5DA702F4-C69D-4E85-8657-0B55EA243A0D}" type="pres">
      <dgm:prSet presAssocID="{165AFF1F-82B2-47A8-B695-62881E6B72F5}" presName="horz1" presStyleCnt="0"/>
      <dgm:spPr/>
    </dgm:pt>
    <dgm:pt modelId="{AF4832F5-2346-4378-98D0-50F268D3E85E}" type="pres">
      <dgm:prSet presAssocID="{165AFF1F-82B2-47A8-B695-62881E6B72F5}" presName="tx1" presStyleLbl="revTx" presStyleIdx="0" presStyleCnt="5"/>
      <dgm:spPr/>
      <dgm:t>
        <a:bodyPr/>
        <a:lstStyle/>
        <a:p>
          <a:endParaRPr lang="en-US"/>
        </a:p>
      </dgm:t>
    </dgm:pt>
    <dgm:pt modelId="{5D668C64-D202-4440-99B7-8F8C8CE6EE56}" type="pres">
      <dgm:prSet presAssocID="{165AFF1F-82B2-47A8-B695-62881E6B72F5}" presName="vert1" presStyleCnt="0"/>
      <dgm:spPr/>
    </dgm:pt>
    <dgm:pt modelId="{52A6599C-8811-4392-A477-02CB7338B401}" type="pres">
      <dgm:prSet presAssocID="{FB661F61-7CCC-4DE0-8D16-517792D95B07}" presName="thickLine" presStyleLbl="alignNode1" presStyleIdx="1" presStyleCnt="5"/>
      <dgm:spPr/>
    </dgm:pt>
    <dgm:pt modelId="{1F38300A-0032-4D2D-8C55-7B260044E353}" type="pres">
      <dgm:prSet presAssocID="{FB661F61-7CCC-4DE0-8D16-517792D95B07}" presName="horz1" presStyleCnt="0"/>
      <dgm:spPr/>
    </dgm:pt>
    <dgm:pt modelId="{81CFD90D-82B6-4A45-82E8-7EBA545EC348}" type="pres">
      <dgm:prSet presAssocID="{FB661F61-7CCC-4DE0-8D16-517792D95B07}" presName="tx1" presStyleLbl="revTx" presStyleIdx="1" presStyleCnt="5"/>
      <dgm:spPr/>
      <dgm:t>
        <a:bodyPr/>
        <a:lstStyle/>
        <a:p>
          <a:endParaRPr lang="en-US"/>
        </a:p>
      </dgm:t>
    </dgm:pt>
    <dgm:pt modelId="{EF431782-E966-4AF9-B152-54E30514BEE4}" type="pres">
      <dgm:prSet presAssocID="{FB661F61-7CCC-4DE0-8D16-517792D95B07}" presName="vert1" presStyleCnt="0"/>
      <dgm:spPr/>
    </dgm:pt>
    <dgm:pt modelId="{9CB68BDE-6F18-4A71-B11C-B4070078EE57}" type="pres">
      <dgm:prSet presAssocID="{495AE4C1-7153-4061-8A8A-BE1E1D66AF90}" presName="thickLine" presStyleLbl="alignNode1" presStyleIdx="2" presStyleCnt="5"/>
      <dgm:spPr/>
    </dgm:pt>
    <dgm:pt modelId="{DD38EF4A-0E6E-4DF5-920A-A5B92AD37F91}" type="pres">
      <dgm:prSet presAssocID="{495AE4C1-7153-4061-8A8A-BE1E1D66AF90}" presName="horz1" presStyleCnt="0"/>
      <dgm:spPr/>
    </dgm:pt>
    <dgm:pt modelId="{7D3B4DF0-74E5-4381-88D3-472117859B28}" type="pres">
      <dgm:prSet presAssocID="{495AE4C1-7153-4061-8A8A-BE1E1D66AF90}" presName="tx1" presStyleLbl="revTx" presStyleIdx="2" presStyleCnt="5"/>
      <dgm:spPr/>
      <dgm:t>
        <a:bodyPr/>
        <a:lstStyle/>
        <a:p>
          <a:endParaRPr lang="en-US"/>
        </a:p>
      </dgm:t>
    </dgm:pt>
    <dgm:pt modelId="{22D06E68-9560-4317-916B-CC6532D2B854}" type="pres">
      <dgm:prSet presAssocID="{495AE4C1-7153-4061-8A8A-BE1E1D66AF90}" presName="vert1" presStyleCnt="0"/>
      <dgm:spPr/>
    </dgm:pt>
    <dgm:pt modelId="{E22D7B08-0026-42E4-B041-D5B780244E7D}" type="pres">
      <dgm:prSet presAssocID="{836B6009-2BCC-4B68-ADEF-865E67417AD8}" presName="thickLine" presStyleLbl="alignNode1" presStyleIdx="3" presStyleCnt="5"/>
      <dgm:spPr/>
    </dgm:pt>
    <dgm:pt modelId="{CA658B41-35E5-4EAF-885C-1F01EED1D3D4}" type="pres">
      <dgm:prSet presAssocID="{836B6009-2BCC-4B68-ADEF-865E67417AD8}" presName="horz1" presStyleCnt="0"/>
      <dgm:spPr/>
    </dgm:pt>
    <dgm:pt modelId="{C21F128B-BB9F-4E41-B150-3C449F311852}" type="pres">
      <dgm:prSet presAssocID="{836B6009-2BCC-4B68-ADEF-865E67417AD8}" presName="tx1" presStyleLbl="revTx" presStyleIdx="3" presStyleCnt="5"/>
      <dgm:spPr/>
      <dgm:t>
        <a:bodyPr/>
        <a:lstStyle/>
        <a:p>
          <a:endParaRPr lang="en-US"/>
        </a:p>
      </dgm:t>
    </dgm:pt>
    <dgm:pt modelId="{E2BCFDF3-B4BF-41FF-87EF-C31CFF682B1B}" type="pres">
      <dgm:prSet presAssocID="{836B6009-2BCC-4B68-ADEF-865E67417AD8}" presName="vert1" presStyleCnt="0"/>
      <dgm:spPr/>
    </dgm:pt>
    <dgm:pt modelId="{27AA1AAA-DF57-4FC5-9904-D91AA452894B}" type="pres">
      <dgm:prSet presAssocID="{D925CBA0-F877-427A-9950-256CB9F05FCE}" presName="thickLine" presStyleLbl="alignNode1" presStyleIdx="4" presStyleCnt="5"/>
      <dgm:spPr/>
    </dgm:pt>
    <dgm:pt modelId="{C22BA2A6-B6FD-4B36-B210-5D3B7EB8F379}" type="pres">
      <dgm:prSet presAssocID="{D925CBA0-F877-427A-9950-256CB9F05FCE}" presName="horz1" presStyleCnt="0"/>
      <dgm:spPr/>
    </dgm:pt>
    <dgm:pt modelId="{13A490CC-735B-4CD3-962E-AE1DF2F1DF3F}" type="pres">
      <dgm:prSet presAssocID="{D925CBA0-F877-427A-9950-256CB9F05FCE}" presName="tx1" presStyleLbl="revTx" presStyleIdx="4" presStyleCnt="5"/>
      <dgm:spPr/>
      <dgm:t>
        <a:bodyPr/>
        <a:lstStyle/>
        <a:p>
          <a:endParaRPr lang="en-US"/>
        </a:p>
      </dgm:t>
    </dgm:pt>
    <dgm:pt modelId="{6502F332-6EF1-4355-B287-6CFB2873FD66}" type="pres">
      <dgm:prSet presAssocID="{D925CBA0-F877-427A-9950-256CB9F05FCE}" presName="vert1" presStyleCnt="0"/>
      <dgm:spPr/>
    </dgm:pt>
  </dgm:ptLst>
  <dgm:cxnLst>
    <dgm:cxn modelId="{5AE3763F-5BE8-4891-8AB7-A133E39E4E6C}" type="presOf" srcId="{872DA7D6-02DE-4A62-8D3D-FCBC53B3D98F}" destId="{59BDACD5-9C89-45F6-8FE3-7DC9B4B2A077}" srcOrd="0" destOrd="0" presId="urn:microsoft.com/office/officeart/2008/layout/LinedList"/>
    <dgm:cxn modelId="{0AA61E8B-1FA6-4A7E-AE27-4E0F3FA76D21}" srcId="{872DA7D6-02DE-4A62-8D3D-FCBC53B3D98F}" destId="{D925CBA0-F877-427A-9950-256CB9F05FCE}" srcOrd="4" destOrd="0" parTransId="{5BD80996-1B25-4EAE-8CBB-A93F3FB09841}" sibTransId="{6212ACE9-0BB6-401B-A244-3D57D583DD29}"/>
    <dgm:cxn modelId="{E9EFF806-ABFE-4C5B-88C0-22C214DE7DB2}" type="presOf" srcId="{FB661F61-7CCC-4DE0-8D16-517792D95B07}" destId="{81CFD90D-82B6-4A45-82E8-7EBA545EC348}" srcOrd="0" destOrd="0" presId="urn:microsoft.com/office/officeart/2008/layout/LinedList"/>
    <dgm:cxn modelId="{9B0786FF-1B67-4C8F-B5C3-D42494508F5B}" srcId="{872DA7D6-02DE-4A62-8D3D-FCBC53B3D98F}" destId="{FB661F61-7CCC-4DE0-8D16-517792D95B07}" srcOrd="1" destOrd="0" parTransId="{0F7E59EE-15BD-4CAB-A194-138C09087156}" sibTransId="{A5E0456E-4BF7-4E9A-B1BD-0A5F40202161}"/>
    <dgm:cxn modelId="{D75E8B37-984C-43F8-9095-FB544DBC5200}" type="presOf" srcId="{836B6009-2BCC-4B68-ADEF-865E67417AD8}" destId="{C21F128B-BB9F-4E41-B150-3C449F311852}" srcOrd="0" destOrd="0" presId="urn:microsoft.com/office/officeart/2008/layout/LinedList"/>
    <dgm:cxn modelId="{53ED21F0-073B-4064-A494-A13D6445661F}" srcId="{872DA7D6-02DE-4A62-8D3D-FCBC53B3D98F}" destId="{495AE4C1-7153-4061-8A8A-BE1E1D66AF90}" srcOrd="2" destOrd="0" parTransId="{4C5AAF9B-498A-482C-A056-9608A737155F}" sibTransId="{EE35FE64-3985-49F3-84D6-8B62361C7E75}"/>
    <dgm:cxn modelId="{6457ECB7-15ED-4EC0-88E4-7BE440F299AB}" type="presOf" srcId="{165AFF1F-82B2-47A8-B695-62881E6B72F5}" destId="{AF4832F5-2346-4378-98D0-50F268D3E85E}" srcOrd="0" destOrd="0" presId="urn:microsoft.com/office/officeart/2008/layout/LinedList"/>
    <dgm:cxn modelId="{279F9CED-E7A7-48D6-8396-46CE11D53F52}" srcId="{872DA7D6-02DE-4A62-8D3D-FCBC53B3D98F}" destId="{165AFF1F-82B2-47A8-B695-62881E6B72F5}" srcOrd="0" destOrd="0" parTransId="{C61465F2-A011-4373-8927-17E3208D7EF0}" sibTransId="{2FB1E377-75ED-4DEB-9C1B-3FCFC086FA79}"/>
    <dgm:cxn modelId="{6B0AEC52-23C8-480C-A9B9-62BC4F5D5EF9}" srcId="{872DA7D6-02DE-4A62-8D3D-FCBC53B3D98F}" destId="{836B6009-2BCC-4B68-ADEF-865E67417AD8}" srcOrd="3" destOrd="0" parTransId="{29E35CA9-7B84-403A-8B11-B620D90E46C0}" sibTransId="{B64A5EE3-DC8B-41E5-8C05-1DCB1118F025}"/>
    <dgm:cxn modelId="{92307C13-B913-49DB-BF7E-4965B649BBEB}" type="presOf" srcId="{495AE4C1-7153-4061-8A8A-BE1E1D66AF90}" destId="{7D3B4DF0-74E5-4381-88D3-472117859B28}" srcOrd="0" destOrd="0" presId="urn:microsoft.com/office/officeart/2008/layout/LinedList"/>
    <dgm:cxn modelId="{F41E31FC-11C4-4DE3-AD79-0893F3B372AA}" type="presOf" srcId="{D925CBA0-F877-427A-9950-256CB9F05FCE}" destId="{13A490CC-735B-4CD3-962E-AE1DF2F1DF3F}" srcOrd="0" destOrd="0" presId="urn:microsoft.com/office/officeart/2008/layout/LinedList"/>
    <dgm:cxn modelId="{4EBFB9FA-E58A-4B0D-A46C-B314F49AB721}" type="presParOf" srcId="{59BDACD5-9C89-45F6-8FE3-7DC9B4B2A077}" destId="{3C2A9475-2446-41D7-82E2-EB71CB0B832C}" srcOrd="0" destOrd="0" presId="urn:microsoft.com/office/officeart/2008/layout/LinedList"/>
    <dgm:cxn modelId="{E1B0BEE0-4A54-4BA9-BEC0-9AA0D7996EC7}" type="presParOf" srcId="{59BDACD5-9C89-45F6-8FE3-7DC9B4B2A077}" destId="{5DA702F4-C69D-4E85-8657-0B55EA243A0D}" srcOrd="1" destOrd="0" presId="urn:microsoft.com/office/officeart/2008/layout/LinedList"/>
    <dgm:cxn modelId="{B7FF9EAD-8AB3-4181-85D0-66FB869838E0}" type="presParOf" srcId="{5DA702F4-C69D-4E85-8657-0B55EA243A0D}" destId="{AF4832F5-2346-4378-98D0-50F268D3E85E}" srcOrd="0" destOrd="0" presId="urn:microsoft.com/office/officeart/2008/layout/LinedList"/>
    <dgm:cxn modelId="{1EC56B39-6D6F-4202-8049-42D0E7C4981E}" type="presParOf" srcId="{5DA702F4-C69D-4E85-8657-0B55EA243A0D}" destId="{5D668C64-D202-4440-99B7-8F8C8CE6EE56}" srcOrd="1" destOrd="0" presId="urn:microsoft.com/office/officeart/2008/layout/LinedList"/>
    <dgm:cxn modelId="{38497728-B640-46A6-AFAB-28194F6DD551}" type="presParOf" srcId="{59BDACD5-9C89-45F6-8FE3-7DC9B4B2A077}" destId="{52A6599C-8811-4392-A477-02CB7338B401}" srcOrd="2" destOrd="0" presId="urn:microsoft.com/office/officeart/2008/layout/LinedList"/>
    <dgm:cxn modelId="{7B705595-3E83-450C-9512-5EBCA8D7EC65}" type="presParOf" srcId="{59BDACD5-9C89-45F6-8FE3-7DC9B4B2A077}" destId="{1F38300A-0032-4D2D-8C55-7B260044E353}" srcOrd="3" destOrd="0" presId="urn:microsoft.com/office/officeart/2008/layout/LinedList"/>
    <dgm:cxn modelId="{C02BEA43-1156-4EEE-BBBC-8915BC859E54}" type="presParOf" srcId="{1F38300A-0032-4D2D-8C55-7B260044E353}" destId="{81CFD90D-82B6-4A45-82E8-7EBA545EC348}" srcOrd="0" destOrd="0" presId="urn:microsoft.com/office/officeart/2008/layout/LinedList"/>
    <dgm:cxn modelId="{626A476F-FADE-4C30-AD32-EEC0788842C9}" type="presParOf" srcId="{1F38300A-0032-4D2D-8C55-7B260044E353}" destId="{EF431782-E966-4AF9-B152-54E30514BEE4}" srcOrd="1" destOrd="0" presId="urn:microsoft.com/office/officeart/2008/layout/LinedList"/>
    <dgm:cxn modelId="{7F600187-5945-4C4F-A9D0-7D053FAB1EF4}" type="presParOf" srcId="{59BDACD5-9C89-45F6-8FE3-7DC9B4B2A077}" destId="{9CB68BDE-6F18-4A71-B11C-B4070078EE57}" srcOrd="4" destOrd="0" presId="urn:microsoft.com/office/officeart/2008/layout/LinedList"/>
    <dgm:cxn modelId="{62234393-6A44-41BE-913C-1E6266F86674}" type="presParOf" srcId="{59BDACD5-9C89-45F6-8FE3-7DC9B4B2A077}" destId="{DD38EF4A-0E6E-4DF5-920A-A5B92AD37F91}" srcOrd="5" destOrd="0" presId="urn:microsoft.com/office/officeart/2008/layout/LinedList"/>
    <dgm:cxn modelId="{9A41BDD6-FFA4-43AB-9C7E-55C64C056182}" type="presParOf" srcId="{DD38EF4A-0E6E-4DF5-920A-A5B92AD37F91}" destId="{7D3B4DF0-74E5-4381-88D3-472117859B28}" srcOrd="0" destOrd="0" presId="urn:microsoft.com/office/officeart/2008/layout/LinedList"/>
    <dgm:cxn modelId="{082DA789-41A4-4763-9A8A-5D065E291B6F}" type="presParOf" srcId="{DD38EF4A-0E6E-4DF5-920A-A5B92AD37F91}" destId="{22D06E68-9560-4317-916B-CC6532D2B854}" srcOrd="1" destOrd="0" presId="urn:microsoft.com/office/officeart/2008/layout/LinedList"/>
    <dgm:cxn modelId="{4E3F65B0-F22D-432C-8A4A-D759A51D7B18}" type="presParOf" srcId="{59BDACD5-9C89-45F6-8FE3-7DC9B4B2A077}" destId="{E22D7B08-0026-42E4-B041-D5B780244E7D}" srcOrd="6" destOrd="0" presId="urn:microsoft.com/office/officeart/2008/layout/LinedList"/>
    <dgm:cxn modelId="{E86BFDDC-0893-4407-9B54-8FE6C75362F0}" type="presParOf" srcId="{59BDACD5-9C89-45F6-8FE3-7DC9B4B2A077}" destId="{CA658B41-35E5-4EAF-885C-1F01EED1D3D4}" srcOrd="7" destOrd="0" presId="urn:microsoft.com/office/officeart/2008/layout/LinedList"/>
    <dgm:cxn modelId="{FC04C56A-AB6C-4196-9666-92830835A0CF}" type="presParOf" srcId="{CA658B41-35E5-4EAF-885C-1F01EED1D3D4}" destId="{C21F128B-BB9F-4E41-B150-3C449F311852}" srcOrd="0" destOrd="0" presId="urn:microsoft.com/office/officeart/2008/layout/LinedList"/>
    <dgm:cxn modelId="{2B8C7F6D-AC48-4CF2-AC14-16B788BC76E7}" type="presParOf" srcId="{CA658B41-35E5-4EAF-885C-1F01EED1D3D4}" destId="{E2BCFDF3-B4BF-41FF-87EF-C31CFF682B1B}" srcOrd="1" destOrd="0" presId="urn:microsoft.com/office/officeart/2008/layout/LinedList"/>
    <dgm:cxn modelId="{EA064E41-A8A7-45CA-8BD5-C3422FDBDAFF}" type="presParOf" srcId="{59BDACD5-9C89-45F6-8FE3-7DC9B4B2A077}" destId="{27AA1AAA-DF57-4FC5-9904-D91AA452894B}" srcOrd="8" destOrd="0" presId="urn:microsoft.com/office/officeart/2008/layout/LinedList"/>
    <dgm:cxn modelId="{997E27A7-B183-4DCB-8293-31438A13DA79}" type="presParOf" srcId="{59BDACD5-9C89-45F6-8FE3-7DC9B4B2A077}" destId="{C22BA2A6-B6FD-4B36-B210-5D3B7EB8F379}" srcOrd="9" destOrd="0" presId="urn:microsoft.com/office/officeart/2008/layout/LinedList"/>
    <dgm:cxn modelId="{43FB4CA1-3AFA-4586-A759-7BD04D0BFB7E}" type="presParOf" srcId="{C22BA2A6-B6FD-4B36-B210-5D3B7EB8F379}" destId="{13A490CC-735B-4CD3-962E-AE1DF2F1DF3F}" srcOrd="0" destOrd="0" presId="urn:microsoft.com/office/officeart/2008/layout/LinedList"/>
    <dgm:cxn modelId="{ACFCE74B-3A52-404E-AC65-ECE613D1EF0A}" type="presParOf" srcId="{C22BA2A6-B6FD-4B36-B210-5D3B7EB8F379}" destId="{6502F332-6EF1-4355-B287-6CFB2873FD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3BA5B-7ADA-4184-BE76-9AD2B7F65CB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E9B7DE1C-CDE8-42AB-B104-584B999C140F}">
      <dgm:prSet/>
      <dgm:spPr/>
      <dgm:t>
        <a:bodyPr/>
        <a:lstStyle/>
        <a:p>
          <a:r>
            <a:rPr lang="en-US" dirty="0"/>
            <a:t>Atigun Pass (north side) underpinning stabilization and leak repair – 1979 [buckled pipe replaced in 1987]</a:t>
          </a:r>
        </a:p>
      </dgm:t>
    </dgm:pt>
    <dgm:pt modelId="{740E9139-4B24-4714-93AE-176A0ECAFC06}" type="parTrans" cxnId="{DF9C5D8A-1082-43C9-A9E8-4432B18982B5}">
      <dgm:prSet/>
      <dgm:spPr/>
      <dgm:t>
        <a:bodyPr/>
        <a:lstStyle/>
        <a:p>
          <a:endParaRPr lang="en-US"/>
        </a:p>
      </dgm:t>
    </dgm:pt>
    <dgm:pt modelId="{219DF9B1-DAAB-4444-AE3A-B0C1CF5280F2}" type="sibTrans" cxnId="{DF9C5D8A-1082-43C9-A9E8-4432B18982B5}">
      <dgm:prSet/>
      <dgm:spPr/>
      <dgm:t>
        <a:bodyPr/>
        <a:lstStyle/>
        <a:p>
          <a:endParaRPr lang="en-US"/>
        </a:p>
      </dgm:t>
    </dgm:pt>
    <dgm:pt modelId="{F13325E7-5F0D-4EDE-8F38-4A3F08A1E58A}">
      <dgm:prSet/>
      <dgm:spPr/>
      <dgm:t>
        <a:bodyPr/>
        <a:lstStyle/>
        <a:p>
          <a:r>
            <a:rPr lang="en-US" dirty="0"/>
            <a:t>Upstream of Pump Station 12: sleeving of leak and stabilization – 1979</a:t>
          </a:r>
        </a:p>
      </dgm:t>
    </dgm:pt>
    <dgm:pt modelId="{CDC5CB93-AEA8-49EB-B93B-9BC909123C2B}" type="parTrans" cxnId="{7A099ECB-0BB7-44F7-AF11-096115D3C666}">
      <dgm:prSet/>
      <dgm:spPr/>
      <dgm:t>
        <a:bodyPr/>
        <a:lstStyle/>
        <a:p>
          <a:endParaRPr lang="en-US"/>
        </a:p>
      </dgm:t>
    </dgm:pt>
    <dgm:pt modelId="{B1612823-8BE1-4616-B38A-F7ADF76C7C9A}" type="sibTrans" cxnId="{7A099ECB-0BB7-44F7-AF11-096115D3C666}">
      <dgm:prSet/>
      <dgm:spPr/>
      <dgm:t>
        <a:bodyPr/>
        <a:lstStyle/>
        <a:p>
          <a:endParaRPr lang="en-US"/>
        </a:p>
      </dgm:t>
    </dgm:pt>
    <dgm:pt modelId="{66A19DDF-EDEE-45CB-90A9-5612264744EC}">
      <dgm:prSet/>
      <dgm:spPr/>
      <dgm:t>
        <a:bodyPr/>
        <a:lstStyle/>
        <a:p>
          <a:r>
            <a:rPr lang="en-US" dirty="0"/>
            <a:t>Atigun Pass south side MP 167.2 (left) – stabilization through ground freezing (no leak)  - 1980 </a:t>
          </a:r>
        </a:p>
      </dgm:t>
    </dgm:pt>
    <dgm:pt modelId="{D4394DF0-1D62-4591-8D82-99475F18FA86}" type="parTrans" cxnId="{0361499D-0AE2-49BD-B2F6-B78A0255FA2C}">
      <dgm:prSet/>
      <dgm:spPr/>
      <dgm:t>
        <a:bodyPr/>
        <a:lstStyle/>
        <a:p>
          <a:endParaRPr lang="en-US"/>
        </a:p>
      </dgm:t>
    </dgm:pt>
    <dgm:pt modelId="{AB7D2B08-045D-4EE2-847C-3A5B5770D4CC}" type="sibTrans" cxnId="{0361499D-0AE2-49BD-B2F6-B78A0255FA2C}">
      <dgm:prSet/>
      <dgm:spPr/>
      <dgm:t>
        <a:bodyPr/>
        <a:lstStyle/>
        <a:p>
          <a:endParaRPr lang="en-US"/>
        </a:p>
      </dgm:t>
    </dgm:pt>
    <dgm:pt modelId="{11DE5DDF-CDA0-419D-8F44-2335D253276F}">
      <dgm:prSet/>
      <dgm:spPr/>
      <dgm:t>
        <a:bodyPr/>
        <a:lstStyle/>
        <a:p>
          <a:r>
            <a:rPr lang="en-US" dirty="0"/>
            <a:t>MP 200 – pipe replacement of deep settlement segment - </a:t>
          </a:r>
        </a:p>
      </dgm:t>
    </dgm:pt>
    <dgm:pt modelId="{2593326A-F34D-4629-A4D6-14E243802D2A}" type="parTrans" cxnId="{CF5DF994-8ECE-48EC-9593-CBB92EBCB12E}">
      <dgm:prSet/>
      <dgm:spPr/>
      <dgm:t>
        <a:bodyPr/>
        <a:lstStyle/>
        <a:p>
          <a:endParaRPr lang="en-US"/>
        </a:p>
      </dgm:t>
    </dgm:pt>
    <dgm:pt modelId="{13F6F9C7-797B-45A9-8F0E-2FA5B05352F4}" type="sibTrans" cxnId="{CF5DF994-8ECE-48EC-9593-CBB92EBCB12E}">
      <dgm:prSet/>
      <dgm:spPr/>
      <dgm:t>
        <a:bodyPr/>
        <a:lstStyle/>
        <a:p>
          <a:endParaRPr lang="en-US"/>
        </a:p>
      </dgm:t>
    </dgm:pt>
    <dgm:pt modelId="{C010A406-2092-454A-8607-DF82B5709737}">
      <dgm:prSet/>
      <dgm:spPr/>
      <dgm:t>
        <a:bodyPr/>
        <a:lstStyle/>
        <a:p>
          <a:r>
            <a:rPr lang="en-US" dirty="0"/>
            <a:t>Facility piping settlement </a:t>
          </a:r>
        </a:p>
      </dgm:t>
    </dgm:pt>
    <dgm:pt modelId="{3DA0AE0B-D6DD-4B69-BD04-38AB34DAE839}" type="parTrans" cxnId="{BC3E7D06-C986-4BB9-A301-D3015A273CC7}">
      <dgm:prSet/>
      <dgm:spPr/>
      <dgm:t>
        <a:bodyPr/>
        <a:lstStyle/>
        <a:p>
          <a:endParaRPr lang="en-US"/>
        </a:p>
      </dgm:t>
    </dgm:pt>
    <dgm:pt modelId="{BF2B9C38-57BF-4B3F-96CE-8BEA14216525}" type="sibTrans" cxnId="{BC3E7D06-C986-4BB9-A301-D3015A273CC7}">
      <dgm:prSet/>
      <dgm:spPr/>
      <dgm:t>
        <a:bodyPr/>
        <a:lstStyle/>
        <a:p>
          <a:endParaRPr lang="en-US"/>
        </a:p>
      </dgm:t>
    </dgm:pt>
    <dgm:pt modelId="{EDEF31EF-EED4-428D-AAB8-E19AEDE78364}" type="pres">
      <dgm:prSet presAssocID="{5D13BA5B-7ADA-4184-BE76-9AD2B7F65CB2}" presName="vert0" presStyleCnt="0">
        <dgm:presLayoutVars>
          <dgm:dir/>
          <dgm:animOne val="branch"/>
          <dgm:animLvl val="lvl"/>
        </dgm:presLayoutVars>
      </dgm:prSet>
      <dgm:spPr/>
      <dgm:t>
        <a:bodyPr/>
        <a:lstStyle/>
        <a:p>
          <a:endParaRPr lang="en-US"/>
        </a:p>
      </dgm:t>
    </dgm:pt>
    <dgm:pt modelId="{957E71A3-8AA6-4A58-BE91-B3C66767B4B7}" type="pres">
      <dgm:prSet presAssocID="{E9B7DE1C-CDE8-42AB-B104-584B999C140F}" presName="thickLine" presStyleLbl="alignNode1" presStyleIdx="0" presStyleCnt="5"/>
      <dgm:spPr/>
    </dgm:pt>
    <dgm:pt modelId="{109D422A-D9A0-4B20-B803-649695D5BC96}" type="pres">
      <dgm:prSet presAssocID="{E9B7DE1C-CDE8-42AB-B104-584B999C140F}" presName="horz1" presStyleCnt="0"/>
      <dgm:spPr/>
    </dgm:pt>
    <dgm:pt modelId="{38D95718-D243-4C2F-BC1F-823AB87765F2}" type="pres">
      <dgm:prSet presAssocID="{E9B7DE1C-CDE8-42AB-B104-584B999C140F}" presName="tx1" presStyleLbl="revTx" presStyleIdx="0" presStyleCnt="5"/>
      <dgm:spPr/>
      <dgm:t>
        <a:bodyPr/>
        <a:lstStyle/>
        <a:p>
          <a:endParaRPr lang="en-US"/>
        </a:p>
      </dgm:t>
    </dgm:pt>
    <dgm:pt modelId="{11CDFB99-080B-484D-BF84-88D738BC1FD4}" type="pres">
      <dgm:prSet presAssocID="{E9B7DE1C-CDE8-42AB-B104-584B999C140F}" presName="vert1" presStyleCnt="0"/>
      <dgm:spPr/>
    </dgm:pt>
    <dgm:pt modelId="{7C77CFB2-BF69-4F23-A222-E34E219C1ECD}" type="pres">
      <dgm:prSet presAssocID="{F13325E7-5F0D-4EDE-8F38-4A3F08A1E58A}" presName="thickLine" presStyleLbl="alignNode1" presStyleIdx="1" presStyleCnt="5"/>
      <dgm:spPr/>
    </dgm:pt>
    <dgm:pt modelId="{380B5646-E0A2-460B-9ABD-3B6B5E593E6F}" type="pres">
      <dgm:prSet presAssocID="{F13325E7-5F0D-4EDE-8F38-4A3F08A1E58A}" presName="horz1" presStyleCnt="0"/>
      <dgm:spPr/>
    </dgm:pt>
    <dgm:pt modelId="{2AF1BB31-0671-4DFE-AED3-0E00CB2B9DDD}" type="pres">
      <dgm:prSet presAssocID="{F13325E7-5F0D-4EDE-8F38-4A3F08A1E58A}" presName="tx1" presStyleLbl="revTx" presStyleIdx="1" presStyleCnt="5"/>
      <dgm:spPr/>
      <dgm:t>
        <a:bodyPr/>
        <a:lstStyle/>
        <a:p>
          <a:endParaRPr lang="en-US"/>
        </a:p>
      </dgm:t>
    </dgm:pt>
    <dgm:pt modelId="{EEC95FA1-0843-40A8-B2DF-3B7180AB0303}" type="pres">
      <dgm:prSet presAssocID="{F13325E7-5F0D-4EDE-8F38-4A3F08A1E58A}" presName="vert1" presStyleCnt="0"/>
      <dgm:spPr/>
    </dgm:pt>
    <dgm:pt modelId="{407F52B5-9FE0-45B2-83EC-D2AB7AC4E4CF}" type="pres">
      <dgm:prSet presAssocID="{66A19DDF-EDEE-45CB-90A9-5612264744EC}" presName="thickLine" presStyleLbl="alignNode1" presStyleIdx="2" presStyleCnt="5"/>
      <dgm:spPr/>
    </dgm:pt>
    <dgm:pt modelId="{8C7D9773-2443-4756-8533-BCAA97A0E8A5}" type="pres">
      <dgm:prSet presAssocID="{66A19DDF-EDEE-45CB-90A9-5612264744EC}" presName="horz1" presStyleCnt="0"/>
      <dgm:spPr/>
    </dgm:pt>
    <dgm:pt modelId="{2687A3FD-90ED-4F33-9694-B43E10CE65BB}" type="pres">
      <dgm:prSet presAssocID="{66A19DDF-EDEE-45CB-90A9-5612264744EC}" presName="tx1" presStyleLbl="revTx" presStyleIdx="2" presStyleCnt="5"/>
      <dgm:spPr/>
      <dgm:t>
        <a:bodyPr/>
        <a:lstStyle/>
        <a:p>
          <a:endParaRPr lang="en-US"/>
        </a:p>
      </dgm:t>
    </dgm:pt>
    <dgm:pt modelId="{2B573AE8-1571-4160-9DF3-E2B6DA9ABBB7}" type="pres">
      <dgm:prSet presAssocID="{66A19DDF-EDEE-45CB-90A9-5612264744EC}" presName="vert1" presStyleCnt="0"/>
      <dgm:spPr/>
    </dgm:pt>
    <dgm:pt modelId="{07B101A3-BA39-4E98-98F7-DD16D24D74B2}" type="pres">
      <dgm:prSet presAssocID="{11DE5DDF-CDA0-419D-8F44-2335D253276F}" presName="thickLine" presStyleLbl="alignNode1" presStyleIdx="3" presStyleCnt="5"/>
      <dgm:spPr/>
    </dgm:pt>
    <dgm:pt modelId="{7CB838B4-D273-4769-BC89-B49622CBE412}" type="pres">
      <dgm:prSet presAssocID="{11DE5DDF-CDA0-419D-8F44-2335D253276F}" presName="horz1" presStyleCnt="0"/>
      <dgm:spPr/>
    </dgm:pt>
    <dgm:pt modelId="{05261C34-8BB8-4244-90FB-AA09F392684F}" type="pres">
      <dgm:prSet presAssocID="{11DE5DDF-CDA0-419D-8F44-2335D253276F}" presName="tx1" presStyleLbl="revTx" presStyleIdx="3" presStyleCnt="5"/>
      <dgm:spPr/>
      <dgm:t>
        <a:bodyPr/>
        <a:lstStyle/>
        <a:p>
          <a:endParaRPr lang="en-US"/>
        </a:p>
      </dgm:t>
    </dgm:pt>
    <dgm:pt modelId="{F133168A-28CB-471E-B122-77FB83BD1714}" type="pres">
      <dgm:prSet presAssocID="{11DE5DDF-CDA0-419D-8F44-2335D253276F}" presName="vert1" presStyleCnt="0"/>
      <dgm:spPr/>
    </dgm:pt>
    <dgm:pt modelId="{CD4B1757-7488-48F3-BC85-6CCAED1C76D0}" type="pres">
      <dgm:prSet presAssocID="{C010A406-2092-454A-8607-DF82B5709737}" presName="thickLine" presStyleLbl="alignNode1" presStyleIdx="4" presStyleCnt="5"/>
      <dgm:spPr/>
    </dgm:pt>
    <dgm:pt modelId="{73F980FD-40E1-4F1F-B564-1469852A9BB8}" type="pres">
      <dgm:prSet presAssocID="{C010A406-2092-454A-8607-DF82B5709737}" presName="horz1" presStyleCnt="0"/>
      <dgm:spPr/>
    </dgm:pt>
    <dgm:pt modelId="{16FC9903-05D5-4539-958B-FCC742DA5BF1}" type="pres">
      <dgm:prSet presAssocID="{C010A406-2092-454A-8607-DF82B5709737}" presName="tx1" presStyleLbl="revTx" presStyleIdx="4" presStyleCnt="5"/>
      <dgm:spPr/>
      <dgm:t>
        <a:bodyPr/>
        <a:lstStyle/>
        <a:p>
          <a:endParaRPr lang="en-US"/>
        </a:p>
      </dgm:t>
    </dgm:pt>
    <dgm:pt modelId="{80A036C9-6BCB-4AC0-B419-75C4D4D62901}" type="pres">
      <dgm:prSet presAssocID="{C010A406-2092-454A-8607-DF82B5709737}" presName="vert1" presStyleCnt="0"/>
      <dgm:spPr/>
    </dgm:pt>
  </dgm:ptLst>
  <dgm:cxnLst>
    <dgm:cxn modelId="{CF5DF994-8ECE-48EC-9593-CBB92EBCB12E}" srcId="{5D13BA5B-7ADA-4184-BE76-9AD2B7F65CB2}" destId="{11DE5DDF-CDA0-419D-8F44-2335D253276F}" srcOrd="3" destOrd="0" parTransId="{2593326A-F34D-4629-A4D6-14E243802D2A}" sibTransId="{13F6F9C7-797B-45A9-8F0E-2FA5B05352F4}"/>
    <dgm:cxn modelId="{BC3E7D06-C986-4BB9-A301-D3015A273CC7}" srcId="{5D13BA5B-7ADA-4184-BE76-9AD2B7F65CB2}" destId="{C010A406-2092-454A-8607-DF82B5709737}" srcOrd="4" destOrd="0" parTransId="{3DA0AE0B-D6DD-4B69-BD04-38AB34DAE839}" sibTransId="{BF2B9C38-57BF-4B3F-96CE-8BEA14216525}"/>
    <dgm:cxn modelId="{281A6D3C-A530-4E8D-BB42-57143A45DA30}" type="presOf" srcId="{11DE5DDF-CDA0-419D-8F44-2335D253276F}" destId="{05261C34-8BB8-4244-90FB-AA09F392684F}" srcOrd="0" destOrd="0" presId="urn:microsoft.com/office/officeart/2008/layout/LinedList"/>
    <dgm:cxn modelId="{3A78F63E-FB21-4AB4-8513-F9AC7FB5A6DA}" type="presOf" srcId="{5D13BA5B-7ADA-4184-BE76-9AD2B7F65CB2}" destId="{EDEF31EF-EED4-428D-AAB8-E19AEDE78364}" srcOrd="0" destOrd="0" presId="urn:microsoft.com/office/officeart/2008/layout/LinedList"/>
    <dgm:cxn modelId="{914A38B0-860E-4BFA-898F-E1CF0A1CD87F}" type="presOf" srcId="{E9B7DE1C-CDE8-42AB-B104-584B999C140F}" destId="{38D95718-D243-4C2F-BC1F-823AB87765F2}" srcOrd="0" destOrd="0" presId="urn:microsoft.com/office/officeart/2008/layout/LinedList"/>
    <dgm:cxn modelId="{7A099ECB-0BB7-44F7-AF11-096115D3C666}" srcId="{5D13BA5B-7ADA-4184-BE76-9AD2B7F65CB2}" destId="{F13325E7-5F0D-4EDE-8F38-4A3F08A1E58A}" srcOrd="1" destOrd="0" parTransId="{CDC5CB93-AEA8-49EB-B93B-9BC909123C2B}" sibTransId="{B1612823-8BE1-4616-B38A-F7ADF76C7C9A}"/>
    <dgm:cxn modelId="{0361499D-0AE2-49BD-B2F6-B78A0255FA2C}" srcId="{5D13BA5B-7ADA-4184-BE76-9AD2B7F65CB2}" destId="{66A19DDF-EDEE-45CB-90A9-5612264744EC}" srcOrd="2" destOrd="0" parTransId="{D4394DF0-1D62-4591-8D82-99475F18FA86}" sibTransId="{AB7D2B08-045D-4EE2-847C-3A5B5770D4CC}"/>
    <dgm:cxn modelId="{36824C10-9E05-4E7F-BDD2-54499DBA11D8}" type="presOf" srcId="{C010A406-2092-454A-8607-DF82B5709737}" destId="{16FC9903-05D5-4539-958B-FCC742DA5BF1}" srcOrd="0" destOrd="0" presId="urn:microsoft.com/office/officeart/2008/layout/LinedList"/>
    <dgm:cxn modelId="{DF9C5D8A-1082-43C9-A9E8-4432B18982B5}" srcId="{5D13BA5B-7ADA-4184-BE76-9AD2B7F65CB2}" destId="{E9B7DE1C-CDE8-42AB-B104-584B999C140F}" srcOrd="0" destOrd="0" parTransId="{740E9139-4B24-4714-93AE-176A0ECAFC06}" sibTransId="{219DF9B1-DAAB-4444-AE3A-B0C1CF5280F2}"/>
    <dgm:cxn modelId="{CA846C35-3EB7-4ECE-857E-8231F2A4EB8D}" type="presOf" srcId="{66A19DDF-EDEE-45CB-90A9-5612264744EC}" destId="{2687A3FD-90ED-4F33-9694-B43E10CE65BB}" srcOrd="0" destOrd="0" presId="urn:microsoft.com/office/officeart/2008/layout/LinedList"/>
    <dgm:cxn modelId="{A455DFFE-8136-4A2A-8141-9453061C3791}" type="presOf" srcId="{F13325E7-5F0D-4EDE-8F38-4A3F08A1E58A}" destId="{2AF1BB31-0671-4DFE-AED3-0E00CB2B9DDD}" srcOrd="0" destOrd="0" presId="urn:microsoft.com/office/officeart/2008/layout/LinedList"/>
    <dgm:cxn modelId="{BA4554EC-A0D9-4B32-AD92-B6F842233911}" type="presParOf" srcId="{EDEF31EF-EED4-428D-AAB8-E19AEDE78364}" destId="{957E71A3-8AA6-4A58-BE91-B3C66767B4B7}" srcOrd="0" destOrd="0" presId="urn:microsoft.com/office/officeart/2008/layout/LinedList"/>
    <dgm:cxn modelId="{856CEBAD-D84B-4911-A22C-D9BA2AA6D74F}" type="presParOf" srcId="{EDEF31EF-EED4-428D-AAB8-E19AEDE78364}" destId="{109D422A-D9A0-4B20-B803-649695D5BC96}" srcOrd="1" destOrd="0" presId="urn:microsoft.com/office/officeart/2008/layout/LinedList"/>
    <dgm:cxn modelId="{FFB4F64A-7029-4D16-B58C-D9AB41D6A67E}" type="presParOf" srcId="{109D422A-D9A0-4B20-B803-649695D5BC96}" destId="{38D95718-D243-4C2F-BC1F-823AB87765F2}" srcOrd="0" destOrd="0" presId="urn:microsoft.com/office/officeart/2008/layout/LinedList"/>
    <dgm:cxn modelId="{2B10481A-4323-45D6-BCF3-4EA41D83CCB8}" type="presParOf" srcId="{109D422A-D9A0-4B20-B803-649695D5BC96}" destId="{11CDFB99-080B-484D-BF84-88D738BC1FD4}" srcOrd="1" destOrd="0" presId="urn:microsoft.com/office/officeart/2008/layout/LinedList"/>
    <dgm:cxn modelId="{7917E0D0-EFCC-4711-A61D-7700A0680EBC}" type="presParOf" srcId="{EDEF31EF-EED4-428D-AAB8-E19AEDE78364}" destId="{7C77CFB2-BF69-4F23-A222-E34E219C1ECD}" srcOrd="2" destOrd="0" presId="urn:microsoft.com/office/officeart/2008/layout/LinedList"/>
    <dgm:cxn modelId="{F20B2CFF-D6CD-4E0E-BC41-9933BF07126A}" type="presParOf" srcId="{EDEF31EF-EED4-428D-AAB8-E19AEDE78364}" destId="{380B5646-E0A2-460B-9ABD-3B6B5E593E6F}" srcOrd="3" destOrd="0" presId="urn:microsoft.com/office/officeart/2008/layout/LinedList"/>
    <dgm:cxn modelId="{24DD8746-F3C9-49F1-A3F2-48BFB49AD1E4}" type="presParOf" srcId="{380B5646-E0A2-460B-9ABD-3B6B5E593E6F}" destId="{2AF1BB31-0671-4DFE-AED3-0E00CB2B9DDD}" srcOrd="0" destOrd="0" presId="urn:microsoft.com/office/officeart/2008/layout/LinedList"/>
    <dgm:cxn modelId="{6CD19FA3-256C-4DD5-9E6B-CF70FC28B730}" type="presParOf" srcId="{380B5646-E0A2-460B-9ABD-3B6B5E593E6F}" destId="{EEC95FA1-0843-40A8-B2DF-3B7180AB0303}" srcOrd="1" destOrd="0" presId="urn:microsoft.com/office/officeart/2008/layout/LinedList"/>
    <dgm:cxn modelId="{656A22ED-CFE9-4C99-AB29-E114C4B992C4}" type="presParOf" srcId="{EDEF31EF-EED4-428D-AAB8-E19AEDE78364}" destId="{407F52B5-9FE0-45B2-83EC-D2AB7AC4E4CF}" srcOrd="4" destOrd="0" presId="urn:microsoft.com/office/officeart/2008/layout/LinedList"/>
    <dgm:cxn modelId="{AEC98429-CB0A-45A2-BA69-AB3B7C217A44}" type="presParOf" srcId="{EDEF31EF-EED4-428D-AAB8-E19AEDE78364}" destId="{8C7D9773-2443-4756-8533-BCAA97A0E8A5}" srcOrd="5" destOrd="0" presId="urn:microsoft.com/office/officeart/2008/layout/LinedList"/>
    <dgm:cxn modelId="{88C5B58F-1298-453C-95CE-50ABE2B4A01D}" type="presParOf" srcId="{8C7D9773-2443-4756-8533-BCAA97A0E8A5}" destId="{2687A3FD-90ED-4F33-9694-B43E10CE65BB}" srcOrd="0" destOrd="0" presId="urn:microsoft.com/office/officeart/2008/layout/LinedList"/>
    <dgm:cxn modelId="{D8CBC20C-CF75-4EF8-B94A-EBFF157E48A3}" type="presParOf" srcId="{8C7D9773-2443-4756-8533-BCAA97A0E8A5}" destId="{2B573AE8-1571-4160-9DF3-E2B6DA9ABBB7}" srcOrd="1" destOrd="0" presId="urn:microsoft.com/office/officeart/2008/layout/LinedList"/>
    <dgm:cxn modelId="{D88138C9-4AA7-4283-9A47-B49C347B95F0}" type="presParOf" srcId="{EDEF31EF-EED4-428D-AAB8-E19AEDE78364}" destId="{07B101A3-BA39-4E98-98F7-DD16D24D74B2}" srcOrd="6" destOrd="0" presId="urn:microsoft.com/office/officeart/2008/layout/LinedList"/>
    <dgm:cxn modelId="{0FBC56BE-74E2-49A3-81A5-D19477C227AC}" type="presParOf" srcId="{EDEF31EF-EED4-428D-AAB8-E19AEDE78364}" destId="{7CB838B4-D273-4769-BC89-B49622CBE412}" srcOrd="7" destOrd="0" presId="urn:microsoft.com/office/officeart/2008/layout/LinedList"/>
    <dgm:cxn modelId="{EA2F24E3-F745-4019-8D3F-9C2898243BDA}" type="presParOf" srcId="{7CB838B4-D273-4769-BC89-B49622CBE412}" destId="{05261C34-8BB8-4244-90FB-AA09F392684F}" srcOrd="0" destOrd="0" presId="urn:microsoft.com/office/officeart/2008/layout/LinedList"/>
    <dgm:cxn modelId="{A5FCCB0F-63BD-45C9-9BA0-24F81B5217A1}" type="presParOf" srcId="{7CB838B4-D273-4769-BC89-B49622CBE412}" destId="{F133168A-28CB-471E-B122-77FB83BD1714}" srcOrd="1" destOrd="0" presId="urn:microsoft.com/office/officeart/2008/layout/LinedList"/>
    <dgm:cxn modelId="{BE6662F5-4762-4180-91F6-4635C65F6128}" type="presParOf" srcId="{EDEF31EF-EED4-428D-AAB8-E19AEDE78364}" destId="{CD4B1757-7488-48F3-BC85-6CCAED1C76D0}" srcOrd="8" destOrd="0" presId="urn:microsoft.com/office/officeart/2008/layout/LinedList"/>
    <dgm:cxn modelId="{B08CA756-19D6-4908-AADE-B34FCF4B0099}" type="presParOf" srcId="{EDEF31EF-EED4-428D-AAB8-E19AEDE78364}" destId="{73F980FD-40E1-4F1F-B564-1469852A9BB8}" srcOrd="9" destOrd="0" presId="urn:microsoft.com/office/officeart/2008/layout/LinedList"/>
    <dgm:cxn modelId="{817EF021-9275-4EBD-9A84-38E3F6DAF101}" type="presParOf" srcId="{73F980FD-40E1-4F1F-B564-1469852A9BB8}" destId="{16FC9903-05D5-4539-958B-FCC742DA5BF1}" srcOrd="0" destOrd="0" presId="urn:microsoft.com/office/officeart/2008/layout/LinedList"/>
    <dgm:cxn modelId="{1E853687-B1E6-4D2E-B519-78CAB2789A95}" type="presParOf" srcId="{73F980FD-40E1-4F1F-B564-1469852A9BB8}" destId="{80A036C9-6BCB-4AC0-B419-75C4D4D6290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FF1701-23EE-4042-A4F0-F92964281A42}"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C8CE08A9-F73C-43FB-8A4F-7CF0F958940C}">
      <dgm:prSet/>
      <dgm:spPr/>
      <dgm:t>
        <a:bodyPr/>
        <a:lstStyle/>
        <a:p>
          <a:r>
            <a:rPr lang="en-US"/>
            <a:t>Phase II stations – PS02 and PS07</a:t>
          </a:r>
        </a:p>
      </dgm:t>
    </dgm:pt>
    <dgm:pt modelId="{FB77F1F5-9DFE-4526-BB3C-82688303F22D}" type="parTrans" cxnId="{C5E81323-48F7-47C5-818D-7FA47B187CE7}">
      <dgm:prSet/>
      <dgm:spPr/>
      <dgm:t>
        <a:bodyPr/>
        <a:lstStyle/>
        <a:p>
          <a:endParaRPr lang="en-US"/>
        </a:p>
      </dgm:t>
    </dgm:pt>
    <dgm:pt modelId="{28B0874E-052D-4720-AA0A-4FF074CB54C7}" type="sibTrans" cxnId="{C5E81323-48F7-47C5-818D-7FA47B187CE7}">
      <dgm:prSet/>
      <dgm:spPr/>
      <dgm:t>
        <a:bodyPr/>
        <a:lstStyle/>
        <a:p>
          <a:endParaRPr lang="en-US"/>
        </a:p>
      </dgm:t>
    </dgm:pt>
    <dgm:pt modelId="{D909AFB2-A50A-4B29-B88F-FE3DE735ADD3}">
      <dgm:prSet/>
      <dgm:spPr>
        <a:solidFill>
          <a:schemeClr val="accent2">
            <a:hueOff val="-363841"/>
            <a:satOff val="-20982"/>
            <a:lumOff val="2157"/>
            <a:alpha val="61000"/>
          </a:schemeClr>
        </a:solidFill>
      </dgm:spPr>
      <dgm:t>
        <a:bodyPr/>
        <a:lstStyle/>
        <a:p>
          <a:r>
            <a:rPr lang="en-US"/>
            <a:t>DRA</a:t>
          </a:r>
        </a:p>
      </dgm:t>
    </dgm:pt>
    <dgm:pt modelId="{3A8CF211-36DD-4BD0-B2FB-4407922208C3}" type="parTrans" cxnId="{2DD3434E-A76F-441B-80B9-EFD247034F15}">
      <dgm:prSet/>
      <dgm:spPr/>
      <dgm:t>
        <a:bodyPr/>
        <a:lstStyle/>
        <a:p>
          <a:endParaRPr lang="en-US"/>
        </a:p>
      </dgm:t>
    </dgm:pt>
    <dgm:pt modelId="{7E8D0D17-DBE7-4A9B-BC0C-FFA3D2EFB818}" type="sibTrans" cxnId="{2DD3434E-A76F-441B-80B9-EFD247034F15}">
      <dgm:prSet/>
      <dgm:spPr/>
      <dgm:t>
        <a:bodyPr/>
        <a:lstStyle/>
        <a:p>
          <a:endParaRPr lang="en-US"/>
        </a:p>
      </dgm:t>
    </dgm:pt>
    <dgm:pt modelId="{93551D9C-15EB-4B78-B79B-1C0BDBAA78F5}">
      <dgm:prSet/>
      <dgm:spPr>
        <a:solidFill>
          <a:schemeClr val="accent2">
            <a:tint val="40000"/>
            <a:hueOff val="-212306"/>
            <a:satOff val="-18836"/>
            <a:lumOff val="-192"/>
            <a:alpha val="61000"/>
          </a:schemeClr>
        </a:solidFill>
      </dgm:spPr>
      <dgm:t>
        <a:bodyPr/>
        <a:lstStyle/>
        <a:p>
          <a:r>
            <a:rPr lang="en-US" dirty="0"/>
            <a:t>Obviated need for pumps at 05 and 11</a:t>
          </a:r>
        </a:p>
      </dgm:t>
    </dgm:pt>
    <dgm:pt modelId="{F8CC592C-B11F-43CF-BB2D-C1F977D5C74D}" type="parTrans" cxnId="{F5DBCE64-CE97-47BA-930F-1C4C16D23CF5}">
      <dgm:prSet/>
      <dgm:spPr/>
      <dgm:t>
        <a:bodyPr/>
        <a:lstStyle/>
        <a:p>
          <a:endParaRPr lang="en-US"/>
        </a:p>
      </dgm:t>
    </dgm:pt>
    <dgm:pt modelId="{F01A5A29-5C49-48C6-8709-7DA848BE7764}" type="sibTrans" cxnId="{F5DBCE64-CE97-47BA-930F-1C4C16D23CF5}">
      <dgm:prSet/>
      <dgm:spPr/>
      <dgm:t>
        <a:bodyPr/>
        <a:lstStyle/>
        <a:p>
          <a:endParaRPr lang="en-US"/>
        </a:p>
      </dgm:t>
    </dgm:pt>
    <dgm:pt modelId="{24C373AD-07D9-4D57-A205-50E7CD0B5F38}">
      <dgm:prSet/>
      <dgm:spPr>
        <a:solidFill>
          <a:schemeClr val="accent2">
            <a:tint val="40000"/>
            <a:hueOff val="-212306"/>
            <a:satOff val="-18836"/>
            <a:lumOff val="-192"/>
            <a:alpha val="61000"/>
          </a:schemeClr>
        </a:solidFill>
      </dgm:spPr>
      <dgm:t>
        <a:bodyPr/>
        <a:lstStyle/>
        <a:p>
          <a:r>
            <a:rPr lang="en-US" dirty="0"/>
            <a:t>Added Ledeen actuators due to check valve shear</a:t>
          </a:r>
        </a:p>
      </dgm:t>
    </dgm:pt>
    <dgm:pt modelId="{2D6ED0F8-8873-45BC-810C-267D33C0B500}" type="parTrans" cxnId="{9F37C26C-4E1F-424A-955F-06437D61ED6C}">
      <dgm:prSet/>
      <dgm:spPr/>
      <dgm:t>
        <a:bodyPr/>
        <a:lstStyle/>
        <a:p>
          <a:endParaRPr lang="en-US"/>
        </a:p>
      </dgm:t>
    </dgm:pt>
    <dgm:pt modelId="{037B62AD-DAA1-46DB-9988-F41641E2D987}" type="sibTrans" cxnId="{9F37C26C-4E1F-424A-955F-06437D61ED6C}">
      <dgm:prSet/>
      <dgm:spPr/>
      <dgm:t>
        <a:bodyPr/>
        <a:lstStyle/>
        <a:p>
          <a:endParaRPr lang="en-US"/>
        </a:p>
      </dgm:t>
    </dgm:pt>
    <dgm:pt modelId="{730FAF9F-0520-4D6E-AE81-DFBC4E2BD7D1}">
      <dgm:prSet/>
      <dgm:spPr/>
      <dgm:t>
        <a:bodyPr/>
        <a:lstStyle/>
        <a:p>
          <a:r>
            <a:rPr lang="en-US"/>
            <a:t>Pump modifications </a:t>
          </a:r>
        </a:p>
      </dgm:t>
    </dgm:pt>
    <dgm:pt modelId="{A38D0128-F03B-44AF-AD3E-50563B2032B1}" type="parTrans" cxnId="{9A2B0C75-B542-42F4-AC5C-CC088D20A677}">
      <dgm:prSet/>
      <dgm:spPr/>
      <dgm:t>
        <a:bodyPr/>
        <a:lstStyle/>
        <a:p>
          <a:endParaRPr lang="en-US"/>
        </a:p>
      </dgm:t>
    </dgm:pt>
    <dgm:pt modelId="{A7EB4AB2-2738-487B-8448-805C342A93F5}" type="sibTrans" cxnId="{9A2B0C75-B542-42F4-AC5C-CC088D20A677}">
      <dgm:prSet/>
      <dgm:spPr/>
      <dgm:t>
        <a:bodyPr/>
        <a:lstStyle/>
        <a:p>
          <a:endParaRPr lang="en-US"/>
        </a:p>
      </dgm:t>
    </dgm:pt>
    <dgm:pt modelId="{7693230E-09FD-4B1C-AFFC-B1EA99038F93}">
      <dgm:prSet/>
      <dgm:spPr/>
      <dgm:t>
        <a:bodyPr/>
        <a:lstStyle/>
        <a:p>
          <a:r>
            <a:rPr lang="en-US"/>
            <a:t>Never had to add fourth MLU at stations</a:t>
          </a:r>
        </a:p>
      </dgm:t>
    </dgm:pt>
    <dgm:pt modelId="{6617C16D-3820-48D0-BF72-67E2C0369EA5}" type="parTrans" cxnId="{0B279320-90D7-4C78-B71A-07864FA64263}">
      <dgm:prSet/>
      <dgm:spPr/>
      <dgm:t>
        <a:bodyPr/>
        <a:lstStyle/>
        <a:p>
          <a:endParaRPr lang="en-US"/>
        </a:p>
      </dgm:t>
    </dgm:pt>
    <dgm:pt modelId="{2CF676BE-EEBD-4E8E-BA5E-656A96A440A4}" type="sibTrans" cxnId="{0B279320-90D7-4C78-B71A-07864FA64263}">
      <dgm:prSet/>
      <dgm:spPr/>
      <dgm:t>
        <a:bodyPr/>
        <a:lstStyle/>
        <a:p>
          <a:endParaRPr lang="en-US"/>
        </a:p>
      </dgm:t>
    </dgm:pt>
    <dgm:pt modelId="{AA13C692-0156-445F-A6A5-BB4B36C743E6}">
      <dgm:prSet/>
      <dgm:spPr/>
      <dgm:t>
        <a:bodyPr/>
        <a:lstStyle/>
        <a:p>
          <a:r>
            <a:rPr lang="en-US"/>
            <a:t>Half head pumps</a:t>
          </a:r>
        </a:p>
      </dgm:t>
    </dgm:pt>
    <dgm:pt modelId="{AA767F90-1E8A-4D4D-AAF9-EA01A40649BB}" type="parTrans" cxnId="{CEDC0AA3-0145-4B57-B316-FB37029D79B6}">
      <dgm:prSet/>
      <dgm:spPr/>
      <dgm:t>
        <a:bodyPr/>
        <a:lstStyle/>
        <a:p>
          <a:endParaRPr lang="en-US"/>
        </a:p>
      </dgm:t>
    </dgm:pt>
    <dgm:pt modelId="{680CB317-47D6-4B34-B6C3-446DC031F964}" type="sibTrans" cxnId="{CEDC0AA3-0145-4B57-B316-FB37029D79B6}">
      <dgm:prSet/>
      <dgm:spPr/>
      <dgm:t>
        <a:bodyPr/>
        <a:lstStyle/>
        <a:p>
          <a:endParaRPr lang="en-US"/>
        </a:p>
      </dgm:t>
    </dgm:pt>
    <dgm:pt modelId="{36D12DF8-7418-4D85-A649-848C555645A6}">
      <dgm:prSet/>
      <dgm:spPr/>
      <dgm:t>
        <a:bodyPr/>
        <a:lstStyle/>
        <a:p>
          <a:r>
            <a:rPr lang="en-US" dirty="0"/>
            <a:t>Rim cooling</a:t>
          </a:r>
        </a:p>
      </dgm:t>
    </dgm:pt>
    <dgm:pt modelId="{D06ADC0B-C253-4C95-92A8-385AB9B9F0B4}" type="parTrans" cxnId="{B67E730C-6BC6-4FF8-9E51-B3569F28949D}">
      <dgm:prSet/>
      <dgm:spPr/>
      <dgm:t>
        <a:bodyPr/>
        <a:lstStyle/>
        <a:p>
          <a:endParaRPr lang="en-US"/>
        </a:p>
      </dgm:t>
    </dgm:pt>
    <dgm:pt modelId="{BD005218-29A3-48DF-81DD-31B24282AF1C}" type="sibTrans" cxnId="{B67E730C-6BC6-4FF8-9E51-B3569F28949D}">
      <dgm:prSet/>
      <dgm:spPr/>
      <dgm:t>
        <a:bodyPr/>
        <a:lstStyle/>
        <a:p>
          <a:endParaRPr lang="en-US"/>
        </a:p>
      </dgm:t>
    </dgm:pt>
    <dgm:pt modelId="{C3B4C5F9-FE3F-446B-94D5-E816DE1EA1C3}">
      <dgm:prSet/>
      <dgm:spPr/>
      <dgm:t>
        <a:bodyPr/>
        <a:lstStyle/>
        <a:p>
          <a:r>
            <a:rPr lang="en-US"/>
            <a:t>Full bore operation</a:t>
          </a:r>
        </a:p>
      </dgm:t>
    </dgm:pt>
    <dgm:pt modelId="{A6BA987E-AD7E-4F1B-92A4-57822A2C179D}" type="parTrans" cxnId="{A0C7C5FC-1F53-4C29-B675-8918E230C0DC}">
      <dgm:prSet/>
      <dgm:spPr/>
      <dgm:t>
        <a:bodyPr/>
        <a:lstStyle/>
        <a:p>
          <a:endParaRPr lang="en-US"/>
        </a:p>
      </dgm:t>
    </dgm:pt>
    <dgm:pt modelId="{2BE2E799-6838-410B-9CF9-53C9B29624F6}" type="sibTrans" cxnId="{A0C7C5FC-1F53-4C29-B675-8918E230C0DC}">
      <dgm:prSet/>
      <dgm:spPr/>
      <dgm:t>
        <a:bodyPr/>
        <a:lstStyle/>
        <a:p>
          <a:endParaRPr lang="en-US"/>
        </a:p>
      </dgm:t>
    </dgm:pt>
    <dgm:pt modelId="{8D2FE18D-FE7E-4149-8004-17770C5CBED4}">
      <dgm:prSet/>
      <dgm:spPr/>
      <dgm:t>
        <a:bodyPr/>
        <a:lstStyle/>
        <a:p>
          <a:r>
            <a:rPr lang="en-US" dirty="0"/>
            <a:t>Diversion to relief tanks to maintain throughput</a:t>
          </a:r>
        </a:p>
      </dgm:t>
    </dgm:pt>
    <dgm:pt modelId="{4E873769-C153-4D13-9169-A6532BB6AB47}" type="parTrans" cxnId="{B78D782D-0F52-4FC6-B111-ABAA4F66E6A7}">
      <dgm:prSet/>
      <dgm:spPr/>
      <dgm:t>
        <a:bodyPr/>
        <a:lstStyle/>
        <a:p>
          <a:endParaRPr lang="en-US"/>
        </a:p>
      </dgm:t>
    </dgm:pt>
    <dgm:pt modelId="{3507AEDF-62CF-4399-BE59-353C15E117AD}" type="sibTrans" cxnId="{B78D782D-0F52-4FC6-B111-ABAA4F66E6A7}">
      <dgm:prSet/>
      <dgm:spPr/>
      <dgm:t>
        <a:bodyPr/>
        <a:lstStyle/>
        <a:p>
          <a:endParaRPr lang="en-US"/>
        </a:p>
      </dgm:t>
    </dgm:pt>
    <dgm:pt modelId="{E84BD3AD-CB0E-4780-97E0-83BD1835DBD2}">
      <dgm:prSet/>
      <dgm:spPr/>
      <dgm:t>
        <a:bodyPr/>
        <a:lstStyle/>
        <a:p>
          <a:r>
            <a:rPr lang="en-US" dirty="0"/>
            <a:t>RESULT</a:t>
          </a:r>
        </a:p>
      </dgm:t>
    </dgm:pt>
    <dgm:pt modelId="{A00B90FD-B1EA-4383-A131-7121387B4FA5}" type="parTrans" cxnId="{58C04B1A-A04A-4D3B-BBDA-BADAF9FA1F32}">
      <dgm:prSet/>
      <dgm:spPr/>
      <dgm:t>
        <a:bodyPr/>
        <a:lstStyle/>
        <a:p>
          <a:endParaRPr lang="en-US"/>
        </a:p>
      </dgm:t>
    </dgm:pt>
    <dgm:pt modelId="{8CF2A42D-FBA0-4A58-9379-362769EB3DE1}" type="sibTrans" cxnId="{58C04B1A-A04A-4D3B-BBDA-BADAF9FA1F32}">
      <dgm:prSet/>
      <dgm:spPr/>
      <dgm:t>
        <a:bodyPr/>
        <a:lstStyle/>
        <a:p>
          <a:endParaRPr lang="en-US"/>
        </a:p>
      </dgm:t>
    </dgm:pt>
    <dgm:pt modelId="{5C6328C5-9E59-45F9-BC18-2F61FC84D6E0}">
      <dgm:prSet/>
      <dgm:spPr/>
      <dgm:t>
        <a:bodyPr/>
        <a:lstStyle/>
        <a:p>
          <a:r>
            <a:rPr lang="en-US" dirty="0"/>
            <a:t>THROUGHPUT MAXIMIZED AT 2.1 MMBPD</a:t>
          </a:r>
        </a:p>
      </dgm:t>
    </dgm:pt>
    <dgm:pt modelId="{AD1F0E89-9ACF-435A-9081-B8C33B8246B4}" type="parTrans" cxnId="{997E8495-2686-4C1B-A88B-E49ADAF48AED}">
      <dgm:prSet/>
      <dgm:spPr/>
      <dgm:t>
        <a:bodyPr/>
        <a:lstStyle/>
        <a:p>
          <a:endParaRPr lang="en-US"/>
        </a:p>
      </dgm:t>
    </dgm:pt>
    <dgm:pt modelId="{894F6A63-5EA6-436C-8B03-AAB808C7BF60}" type="sibTrans" cxnId="{997E8495-2686-4C1B-A88B-E49ADAF48AED}">
      <dgm:prSet/>
      <dgm:spPr/>
      <dgm:t>
        <a:bodyPr/>
        <a:lstStyle/>
        <a:p>
          <a:endParaRPr lang="en-US"/>
        </a:p>
      </dgm:t>
    </dgm:pt>
    <dgm:pt modelId="{C90C7BE3-05DD-4471-BDDE-390BD28F67B4}">
      <dgm:prSet/>
      <dgm:spPr/>
      <dgm:t>
        <a:bodyPr/>
        <a:lstStyle/>
        <a:p>
          <a:r>
            <a:rPr lang="en-US" dirty="0"/>
            <a:t>Pump Station 2 (1979)</a:t>
          </a:r>
        </a:p>
      </dgm:t>
    </dgm:pt>
    <dgm:pt modelId="{F1BCFE36-37DF-4F9C-8694-EC0ACCA17B16}" type="parTrans" cxnId="{0265DC11-8C5B-462C-9DD6-B9695FCD98EA}">
      <dgm:prSet/>
      <dgm:spPr/>
      <dgm:t>
        <a:bodyPr/>
        <a:lstStyle/>
        <a:p>
          <a:endParaRPr lang="en-US"/>
        </a:p>
      </dgm:t>
    </dgm:pt>
    <dgm:pt modelId="{87ED4DAE-860A-4905-A2D6-7716F998A853}" type="sibTrans" cxnId="{0265DC11-8C5B-462C-9DD6-B9695FCD98EA}">
      <dgm:prSet/>
      <dgm:spPr/>
      <dgm:t>
        <a:bodyPr/>
        <a:lstStyle/>
        <a:p>
          <a:endParaRPr lang="en-US"/>
        </a:p>
      </dgm:t>
    </dgm:pt>
    <dgm:pt modelId="{A224CB25-33F8-4483-9DFA-6A9368C71BC9}">
      <dgm:prSet/>
      <dgm:spPr/>
      <dgm:t>
        <a:bodyPr/>
        <a:lstStyle/>
        <a:p>
          <a:r>
            <a:rPr lang="en-US" dirty="0"/>
            <a:t>Pump Station 7 (1981)</a:t>
          </a:r>
        </a:p>
      </dgm:t>
    </dgm:pt>
    <dgm:pt modelId="{2D155E83-43DB-45DB-AD65-41DCAE272A26}" type="parTrans" cxnId="{9C3BD51D-39B5-476C-A7EB-182AA313ADE5}">
      <dgm:prSet/>
      <dgm:spPr/>
      <dgm:t>
        <a:bodyPr/>
        <a:lstStyle/>
        <a:p>
          <a:endParaRPr lang="en-US"/>
        </a:p>
      </dgm:t>
    </dgm:pt>
    <dgm:pt modelId="{534F641D-2F93-4F2C-B8A7-5B6423393D24}" type="sibTrans" cxnId="{9C3BD51D-39B5-476C-A7EB-182AA313ADE5}">
      <dgm:prSet/>
      <dgm:spPr/>
      <dgm:t>
        <a:bodyPr/>
        <a:lstStyle/>
        <a:p>
          <a:endParaRPr lang="en-US"/>
        </a:p>
      </dgm:t>
    </dgm:pt>
    <dgm:pt modelId="{97C0A159-18A9-4561-9DEE-EBAFE1F007DD}">
      <dgm:prSet/>
      <dgm:spPr>
        <a:solidFill>
          <a:schemeClr val="accent2">
            <a:tint val="40000"/>
            <a:hueOff val="-212306"/>
            <a:satOff val="-18836"/>
            <a:lumOff val="-192"/>
            <a:alpha val="61000"/>
          </a:schemeClr>
        </a:solidFill>
      </dgm:spPr>
      <dgm:t>
        <a:bodyPr/>
        <a:lstStyle/>
        <a:p>
          <a:r>
            <a:rPr lang="en-US" dirty="0"/>
            <a:t>Started 1979</a:t>
          </a:r>
        </a:p>
      </dgm:t>
    </dgm:pt>
    <dgm:pt modelId="{0F805891-9E93-4DA1-8D20-838C44EC734C}" type="parTrans" cxnId="{3D975861-9B95-468F-BA44-6AD3860B3889}">
      <dgm:prSet/>
      <dgm:spPr/>
      <dgm:t>
        <a:bodyPr/>
        <a:lstStyle/>
        <a:p>
          <a:endParaRPr lang="en-US"/>
        </a:p>
      </dgm:t>
    </dgm:pt>
    <dgm:pt modelId="{A8EA6D9F-8624-4CFC-9627-3E28A76AE5D5}" type="sibTrans" cxnId="{3D975861-9B95-468F-BA44-6AD3860B3889}">
      <dgm:prSet/>
      <dgm:spPr/>
      <dgm:t>
        <a:bodyPr/>
        <a:lstStyle/>
        <a:p>
          <a:endParaRPr lang="en-US"/>
        </a:p>
      </dgm:t>
    </dgm:pt>
    <dgm:pt modelId="{A0A76B41-AAE3-4DE7-AC4D-81A467390927}" type="pres">
      <dgm:prSet presAssocID="{45FF1701-23EE-4042-A4F0-F92964281A42}" presName="Name0" presStyleCnt="0">
        <dgm:presLayoutVars>
          <dgm:dir/>
          <dgm:animLvl val="lvl"/>
          <dgm:resizeHandles val="exact"/>
        </dgm:presLayoutVars>
      </dgm:prSet>
      <dgm:spPr/>
      <dgm:t>
        <a:bodyPr/>
        <a:lstStyle/>
        <a:p>
          <a:endParaRPr lang="en-US"/>
        </a:p>
      </dgm:t>
    </dgm:pt>
    <dgm:pt modelId="{D1582B74-6B01-49C0-AFA2-6EAC85C21918}" type="pres">
      <dgm:prSet presAssocID="{C8CE08A9-F73C-43FB-8A4F-7CF0F958940C}" presName="composite" presStyleCnt="0"/>
      <dgm:spPr/>
    </dgm:pt>
    <dgm:pt modelId="{1D598D65-D41B-4D4E-B121-2FC0799B0AAD}" type="pres">
      <dgm:prSet presAssocID="{C8CE08A9-F73C-43FB-8A4F-7CF0F958940C}" presName="parTx" presStyleLbl="alignNode1" presStyleIdx="0" presStyleCnt="5">
        <dgm:presLayoutVars>
          <dgm:chMax val="0"/>
          <dgm:chPref val="0"/>
          <dgm:bulletEnabled val="1"/>
        </dgm:presLayoutVars>
      </dgm:prSet>
      <dgm:spPr/>
      <dgm:t>
        <a:bodyPr/>
        <a:lstStyle/>
        <a:p>
          <a:endParaRPr lang="en-US"/>
        </a:p>
      </dgm:t>
    </dgm:pt>
    <dgm:pt modelId="{72FD2EB6-7CFA-449E-AD8E-5D6A4A2B2DD8}" type="pres">
      <dgm:prSet presAssocID="{C8CE08A9-F73C-43FB-8A4F-7CF0F958940C}" presName="desTx" presStyleLbl="alignAccFollowNode1" presStyleIdx="0" presStyleCnt="5">
        <dgm:presLayoutVars>
          <dgm:bulletEnabled val="1"/>
        </dgm:presLayoutVars>
      </dgm:prSet>
      <dgm:spPr/>
      <dgm:t>
        <a:bodyPr/>
        <a:lstStyle/>
        <a:p>
          <a:endParaRPr lang="en-US"/>
        </a:p>
      </dgm:t>
    </dgm:pt>
    <dgm:pt modelId="{E275AE9A-AA1F-4EB2-A6ED-448BCB789DE2}" type="pres">
      <dgm:prSet presAssocID="{28B0874E-052D-4720-AA0A-4FF074CB54C7}" presName="space" presStyleCnt="0"/>
      <dgm:spPr/>
    </dgm:pt>
    <dgm:pt modelId="{D123EB76-142E-4A8A-8B61-EDD163945A7A}" type="pres">
      <dgm:prSet presAssocID="{D909AFB2-A50A-4B29-B88F-FE3DE735ADD3}" presName="composite" presStyleCnt="0"/>
      <dgm:spPr/>
    </dgm:pt>
    <dgm:pt modelId="{063C7E88-7FE3-42CD-ABF9-971724E38487}" type="pres">
      <dgm:prSet presAssocID="{D909AFB2-A50A-4B29-B88F-FE3DE735ADD3}" presName="parTx" presStyleLbl="alignNode1" presStyleIdx="1" presStyleCnt="5">
        <dgm:presLayoutVars>
          <dgm:chMax val="0"/>
          <dgm:chPref val="0"/>
          <dgm:bulletEnabled val="1"/>
        </dgm:presLayoutVars>
      </dgm:prSet>
      <dgm:spPr/>
      <dgm:t>
        <a:bodyPr/>
        <a:lstStyle/>
        <a:p>
          <a:endParaRPr lang="en-US"/>
        </a:p>
      </dgm:t>
    </dgm:pt>
    <dgm:pt modelId="{3BD1C6AF-8E36-4C6E-AC9A-3A397B7879D7}" type="pres">
      <dgm:prSet presAssocID="{D909AFB2-A50A-4B29-B88F-FE3DE735ADD3}" presName="desTx" presStyleLbl="alignAccFollowNode1" presStyleIdx="1" presStyleCnt="5">
        <dgm:presLayoutVars>
          <dgm:bulletEnabled val="1"/>
        </dgm:presLayoutVars>
      </dgm:prSet>
      <dgm:spPr/>
      <dgm:t>
        <a:bodyPr/>
        <a:lstStyle/>
        <a:p>
          <a:endParaRPr lang="en-US"/>
        </a:p>
      </dgm:t>
    </dgm:pt>
    <dgm:pt modelId="{FBEEB0BC-F9CD-4845-A572-507A6CDE047B}" type="pres">
      <dgm:prSet presAssocID="{7E8D0D17-DBE7-4A9B-BC0C-FFA3D2EFB818}" presName="space" presStyleCnt="0"/>
      <dgm:spPr/>
    </dgm:pt>
    <dgm:pt modelId="{8DB45FE0-4929-4D99-A258-1FF9C831C1E7}" type="pres">
      <dgm:prSet presAssocID="{730FAF9F-0520-4D6E-AE81-DFBC4E2BD7D1}" presName="composite" presStyleCnt="0"/>
      <dgm:spPr/>
    </dgm:pt>
    <dgm:pt modelId="{F7B943D1-D273-4DB2-916E-3F8A1EF0F8FF}" type="pres">
      <dgm:prSet presAssocID="{730FAF9F-0520-4D6E-AE81-DFBC4E2BD7D1}" presName="parTx" presStyleLbl="alignNode1" presStyleIdx="2" presStyleCnt="5">
        <dgm:presLayoutVars>
          <dgm:chMax val="0"/>
          <dgm:chPref val="0"/>
          <dgm:bulletEnabled val="1"/>
        </dgm:presLayoutVars>
      </dgm:prSet>
      <dgm:spPr/>
      <dgm:t>
        <a:bodyPr/>
        <a:lstStyle/>
        <a:p>
          <a:endParaRPr lang="en-US"/>
        </a:p>
      </dgm:t>
    </dgm:pt>
    <dgm:pt modelId="{C82AC79B-FE66-44D0-81F7-ADE30441F8C3}" type="pres">
      <dgm:prSet presAssocID="{730FAF9F-0520-4D6E-AE81-DFBC4E2BD7D1}" presName="desTx" presStyleLbl="alignAccFollowNode1" presStyleIdx="2" presStyleCnt="5">
        <dgm:presLayoutVars>
          <dgm:bulletEnabled val="1"/>
        </dgm:presLayoutVars>
      </dgm:prSet>
      <dgm:spPr/>
      <dgm:t>
        <a:bodyPr/>
        <a:lstStyle/>
        <a:p>
          <a:endParaRPr lang="en-US"/>
        </a:p>
      </dgm:t>
    </dgm:pt>
    <dgm:pt modelId="{06580BAC-C40C-47D8-B7CA-75E3FC8A02EE}" type="pres">
      <dgm:prSet presAssocID="{A7EB4AB2-2738-487B-8448-805C342A93F5}" presName="space" presStyleCnt="0"/>
      <dgm:spPr/>
    </dgm:pt>
    <dgm:pt modelId="{003BF798-0615-4C7B-A072-1774A8700362}" type="pres">
      <dgm:prSet presAssocID="{C3B4C5F9-FE3F-446B-94D5-E816DE1EA1C3}" presName="composite" presStyleCnt="0"/>
      <dgm:spPr/>
    </dgm:pt>
    <dgm:pt modelId="{D5AF33E7-C3B5-4336-A96C-9218AA56A5D2}" type="pres">
      <dgm:prSet presAssocID="{C3B4C5F9-FE3F-446B-94D5-E816DE1EA1C3}" presName="parTx" presStyleLbl="alignNode1" presStyleIdx="3" presStyleCnt="5">
        <dgm:presLayoutVars>
          <dgm:chMax val="0"/>
          <dgm:chPref val="0"/>
          <dgm:bulletEnabled val="1"/>
        </dgm:presLayoutVars>
      </dgm:prSet>
      <dgm:spPr/>
      <dgm:t>
        <a:bodyPr/>
        <a:lstStyle/>
        <a:p>
          <a:endParaRPr lang="en-US"/>
        </a:p>
      </dgm:t>
    </dgm:pt>
    <dgm:pt modelId="{1E82BB1C-85FC-4EB8-80FC-3DC89F6C6AE6}" type="pres">
      <dgm:prSet presAssocID="{C3B4C5F9-FE3F-446B-94D5-E816DE1EA1C3}" presName="desTx" presStyleLbl="alignAccFollowNode1" presStyleIdx="3" presStyleCnt="5">
        <dgm:presLayoutVars>
          <dgm:bulletEnabled val="1"/>
        </dgm:presLayoutVars>
      </dgm:prSet>
      <dgm:spPr/>
      <dgm:t>
        <a:bodyPr/>
        <a:lstStyle/>
        <a:p>
          <a:endParaRPr lang="en-US"/>
        </a:p>
      </dgm:t>
    </dgm:pt>
    <dgm:pt modelId="{8B33CE3F-5603-4688-8D13-45CCF00B31D1}" type="pres">
      <dgm:prSet presAssocID="{2BE2E799-6838-410B-9CF9-53C9B29624F6}" presName="space" presStyleCnt="0"/>
      <dgm:spPr/>
    </dgm:pt>
    <dgm:pt modelId="{CBD6F898-61D0-4434-80CC-F5939C7CC966}" type="pres">
      <dgm:prSet presAssocID="{E84BD3AD-CB0E-4780-97E0-83BD1835DBD2}" presName="composite" presStyleCnt="0"/>
      <dgm:spPr/>
    </dgm:pt>
    <dgm:pt modelId="{4218DB81-58F3-46D6-B42F-42B0D3836F62}" type="pres">
      <dgm:prSet presAssocID="{E84BD3AD-CB0E-4780-97E0-83BD1835DBD2}" presName="parTx" presStyleLbl="alignNode1" presStyleIdx="4" presStyleCnt="5">
        <dgm:presLayoutVars>
          <dgm:chMax val="0"/>
          <dgm:chPref val="0"/>
          <dgm:bulletEnabled val="1"/>
        </dgm:presLayoutVars>
      </dgm:prSet>
      <dgm:spPr/>
      <dgm:t>
        <a:bodyPr/>
        <a:lstStyle/>
        <a:p>
          <a:endParaRPr lang="en-US"/>
        </a:p>
      </dgm:t>
    </dgm:pt>
    <dgm:pt modelId="{95C66089-2D00-42F7-8257-2C021B0055B5}" type="pres">
      <dgm:prSet presAssocID="{E84BD3AD-CB0E-4780-97E0-83BD1835DBD2}" presName="desTx" presStyleLbl="alignAccFollowNode1" presStyleIdx="4" presStyleCnt="5">
        <dgm:presLayoutVars>
          <dgm:bulletEnabled val="1"/>
        </dgm:presLayoutVars>
      </dgm:prSet>
      <dgm:spPr/>
      <dgm:t>
        <a:bodyPr/>
        <a:lstStyle/>
        <a:p>
          <a:endParaRPr lang="en-US"/>
        </a:p>
      </dgm:t>
    </dgm:pt>
  </dgm:ptLst>
  <dgm:cxnLst>
    <dgm:cxn modelId="{0B279320-90D7-4C78-B71A-07864FA64263}" srcId="{730FAF9F-0520-4D6E-AE81-DFBC4E2BD7D1}" destId="{7693230E-09FD-4B1C-AFFC-B1EA99038F93}" srcOrd="0" destOrd="0" parTransId="{6617C16D-3820-48D0-BF72-67E2C0369EA5}" sibTransId="{2CF676BE-EEBD-4E8E-BA5E-656A96A440A4}"/>
    <dgm:cxn modelId="{99EEDC3D-31CE-4B65-9493-A00556DDEBB7}" type="presOf" srcId="{93551D9C-15EB-4B78-B79B-1C0BDBAA78F5}" destId="{3BD1C6AF-8E36-4C6E-AC9A-3A397B7879D7}" srcOrd="0" destOrd="1" presId="urn:microsoft.com/office/officeart/2005/8/layout/hList1"/>
    <dgm:cxn modelId="{438D91BC-CD9F-431F-91A0-D7199D321373}" type="presOf" srcId="{8D2FE18D-FE7E-4149-8004-17770C5CBED4}" destId="{1E82BB1C-85FC-4EB8-80FC-3DC89F6C6AE6}" srcOrd="0" destOrd="0" presId="urn:microsoft.com/office/officeart/2005/8/layout/hList1"/>
    <dgm:cxn modelId="{D1612588-0EC8-4D84-98FD-A344FA41BCE8}" type="presOf" srcId="{AA13C692-0156-445F-A6A5-BB4B36C743E6}" destId="{C82AC79B-FE66-44D0-81F7-ADE30441F8C3}" srcOrd="0" destOrd="1" presId="urn:microsoft.com/office/officeart/2005/8/layout/hList1"/>
    <dgm:cxn modelId="{9F37C26C-4E1F-424A-955F-06437D61ED6C}" srcId="{D909AFB2-A50A-4B29-B88F-FE3DE735ADD3}" destId="{24C373AD-07D9-4D57-A205-50E7CD0B5F38}" srcOrd="2" destOrd="0" parTransId="{2D6ED0F8-8873-45BC-810C-267D33C0B500}" sibTransId="{037B62AD-DAA1-46DB-9988-F41641E2D987}"/>
    <dgm:cxn modelId="{A6242BDA-3B7B-40A1-8581-395BD143A93C}" type="presOf" srcId="{E84BD3AD-CB0E-4780-97E0-83BD1835DBD2}" destId="{4218DB81-58F3-46D6-B42F-42B0D3836F62}" srcOrd="0" destOrd="0" presId="urn:microsoft.com/office/officeart/2005/8/layout/hList1"/>
    <dgm:cxn modelId="{9C3BD51D-39B5-476C-A7EB-182AA313ADE5}" srcId="{C8CE08A9-F73C-43FB-8A4F-7CF0F958940C}" destId="{A224CB25-33F8-4483-9DFA-6A9368C71BC9}" srcOrd="1" destOrd="0" parTransId="{2D155E83-43DB-45DB-AD65-41DCAE272A26}" sibTransId="{534F641D-2F93-4F2C-B8A7-5B6423393D24}"/>
    <dgm:cxn modelId="{997E8495-2686-4C1B-A88B-E49ADAF48AED}" srcId="{E84BD3AD-CB0E-4780-97E0-83BD1835DBD2}" destId="{5C6328C5-9E59-45F9-BC18-2F61FC84D6E0}" srcOrd="0" destOrd="0" parTransId="{AD1F0E89-9ACF-435A-9081-B8C33B8246B4}" sibTransId="{894F6A63-5EA6-436C-8B03-AAB808C7BF60}"/>
    <dgm:cxn modelId="{2DD3434E-A76F-441B-80B9-EFD247034F15}" srcId="{45FF1701-23EE-4042-A4F0-F92964281A42}" destId="{D909AFB2-A50A-4B29-B88F-FE3DE735ADD3}" srcOrd="1" destOrd="0" parTransId="{3A8CF211-36DD-4BD0-B2FB-4407922208C3}" sibTransId="{7E8D0D17-DBE7-4A9B-BC0C-FFA3D2EFB818}"/>
    <dgm:cxn modelId="{7A1723B4-E810-453A-819F-B43EB2ACFA0D}" type="presOf" srcId="{C8CE08A9-F73C-43FB-8A4F-7CF0F958940C}" destId="{1D598D65-D41B-4D4E-B121-2FC0799B0AAD}" srcOrd="0" destOrd="0" presId="urn:microsoft.com/office/officeart/2005/8/layout/hList1"/>
    <dgm:cxn modelId="{0265DC11-8C5B-462C-9DD6-B9695FCD98EA}" srcId="{C8CE08A9-F73C-43FB-8A4F-7CF0F958940C}" destId="{C90C7BE3-05DD-4471-BDDE-390BD28F67B4}" srcOrd="0" destOrd="0" parTransId="{F1BCFE36-37DF-4F9C-8694-EC0ACCA17B16}" sibTransId="{87ED4DAE-860A-4905-A2D6-7716F998A853}"/>
    <dgm:cxn modelId="{D21172DD-3819-45C8-905D-EB6350BB77AC}" type="presOf" srcId="{C3B4C5F9-FE3F-446B-94D5-E816DE1EA1C3}" destId="{D5AF33E7-C3B5-4336-A96C-9218AA56A5D2}" srcOrd="0" destOrd="0" presId="urn:microsoft.com/office/officeart/2005/8/layout/hList1"/>
    <dgm:cxn modelId="{7BFB9E34-F398-470C-9FCD-8F4FEF3C6B9F}" type="presOf" srcId="{C90C7BE3-05DD-4471-BDDE-390BD28F67B4}" destId="{72FD2EB6-7CFA-449E-AD8E-5D6A4A2B2DD8}" srcOrd="0" destOrd="0" presId="urn:microsoft.com/office/officeart/2005/8/layout/hList1"/>
    <dgm:cxn modelId="{9A2B0C75-B542-42F4-AC5C-CC088D20A677}" srcId="{45FF1701-23EE-4042-A4F0-F92964281A42}" destId="{730FAF9F-0520-4D6E-AE81-DFBC4E2BD7D1}" srcOrd="2" destOrd="0" parTransId="{A38D0128-F03B-44AF-AD3E-50563B2032B1}" sibTransId="{A7EB4AB2-2738-487B-8448-805C342A93F5}"/>
    <dgm:cxn modelId="{FCC5553E-F4AA-41F5-9B63-2133C039348E}" type="presOf" srcId="{A224CB25-33F8-4483-9DFA-6A9368C71BC9}" destId="{72FD2EB6-7CFA-449E-AD8E-5D6A4A2B2DD8}" srcOrd="0" destOrd="1" presId="urn:microsoft.com/office/officeart/2005/8/layout/hList1"/>
    <dgm:cxn modelId="{0DF5C8AE-4CC2-41BA-B6DB-2D5C9918AAAA}" type="presOf" srcId="{45FF1701-23EE-4042-A4F0-F92964281A42}" destId="{A0A76B41-AAE3-4DE7-AC4D-81A467390927}" srcOrd="0" destOrd="0" presId="urn:microsoft.com/office/officeart/2005/8/layout/hList1"/>
    <dgm:cxn modelId="{4DBCFF5A-C8CF-49CC-A9EF-70DC17C52B61}" type="presOf" srcId="{D909AFB2-A50A-4B29-B88F-FE3DE735ADD3}" destId="{063C7E88-7FE3-42CD-ABF9-971724E38487}" srcOrd="0" destOrd="0" presId="urn:microsoft.com/office/officeart/2005/8/layout/hList1"/>
    <dgm:cxn modelId="{F5DBCE64-CE97-47BA-930F-1C4C16D23CF5}" srcId="{D909AFB2-A50A-4B29-B88F-FE3DE735ADD3}" destId="{93551D9C-15EB-4B78-B79B-1C0BDBAA78F5}" srcOrd="1" destOrd="0" parTransId="{F8CC592C-B11F-43CF-BB2D-C1F977D5C74D}" sibTransId="{F01A5A29-5C49-48C6-8709-7DA848BE7764}"/>
    <dgm:cxn modelId="{C55CF94B-2836-4AE3-BFEA-02500E960E75}" type="presOf" srcId="{730FAF9F-0520-4D6E-AE81-DFBC4E2BD7D1}" destId="{F7B943D1-D273-4DB2-916E-3F8A1EF0F8FF}" srcOrd="0" destOrd="0" presId="urn:microsoft.com/office/officeart/2005/8/layout/hList1"/>
    <dgm:cxn modelId="{C5E81323-48F7-47C5-818D-7FA47B187CE7}" srcId="{45FF1701-23EE-4042-A4F0-F92964281A42}" destId="{C8CE08A9-F73C-43FB-8A4F-7CF0F958940C}" srcOrd="0" destOrd="0" parTransId="{FB77F1F5-9DFE-4526-BB3C-82688303F22D}" sibTransId="{28B0874E-052D-4720-AA0A-4FF074CB54C7}"/>
    <dgm:cxn modelId="{B78D782D-0F52-4FC6-B111-ABAA4F66E6A7}" srcId="{C3B4C5F9-FE3F-446B-94D5-E816DE1EA1C3}" destId="{8D2FE18D-FE7E-4149-8004-17770C5CBED4}" srcOrd="0" destOrd="0" parTransId="{4E873769-C153-4D13-9169-A6532BB6AB47}" sibTransId="{3507AEDF-62CF-4399-BE59-353C15E117AD}"/>
    <dgm:cxn modelId="{5E9CD828-8E1A-4B5B-B2C8-0232529214C0}" type="presOf" srcId="{36D12DF8-7418-4D85-A649-848C555645A6}" destId="{C82AC79B-FE66-44D0-81F7-ADE30441F8C3}" srcOrd="0" destOrd="2" presId="urn:microsoft.com/office/officeart/2005/8/layout/hList1"/>
    <dgm:cxn modelId="{58C04B1A-A04A-4D3B-BBDA-BADAF9FA1F32}" srcId="{45FF1701-23EE-4042-A4F0-F92964281A42}" destId="{E84BD3AD-CB0E-4780-97E0-83BD1835DBD2}" srcOrd="4" destOrd="0" parTransId="{A00B90FD-B1EA-4383-A131-7121387B4FA5}" sibTransId="{8CF2A42D-FBA0-4A58-9379-362769EB3DE1}"/>
    <dgm:cxn modelId="{0DF05C5E-CD11-440D-9E68-2E047BFC5B80}" type="presOf" srcId="{7693230E-09FD-4B1C-AFFC-B1EA99038F93}" destId="{C82AC79B-FE66-44D0-81F7-ADE30441F8C3}" srcOrd="0" destOrd="0" presId="urn:microsoft.com/office/officeart/2005/8/layout/hList1"/>
    <dgm:cxn modelId="{27F3703D-FAF1-4D3F-B288-87A94C30B9A6}" type="presOf" srcId="{24C373AD-07D9-4D57-A205-50E7CD0B5F38}" destId="{3BD1C6AF-8E36-4C6E-AC9A-3A397B7879D7}" srcOrd="0" destOrd="2" presId="urn:microsoft.com/office/officeart/2005/8/layout/hList1"/>
    <dgm:cxn modelId="{B67E730C-6BC6-4FF8-9E51-B3569F28949D}" srcId="{730FAF9F-0520-4D6E-AE81-DFBC4E2BD7D1}" destId="{36D12DF8-7418-4D85-A649-848C555645A6}" srcOrd="2" destOrd="0" parTransId="{D06ADC0B-C253-4C95-92A8-385AB9B9F0B4}" sibTransId="{BD005218-29A3-48DF-81DD-31B24282AF1C}"/>
    <dgm:cxn modelId="{3D975861-9B95-468F-BA44-6AD3860B3889}" srcId="{D909AFB2-A50A-4B29-B88F-FE3DE735ADD3}" destId="{97C0A159-18A9-4561-9DEE-EBAFE1F007DD}" srcOrd="0" destOrd="0" parTransId="{0F805891-9E93-4DA1-8D20-838C44EC734C}" sibTransId="{A8EA6D9F-8624-4CFC-9627-3E28A76AE5D5}"/>
    <dgm:cxn modelId="{3CB2BA79-284F-45AD-91F2-9D71B937653B}" type="presOf" srcId="{5C6328C5-9E59-45F9-BC18-2F61FC84D6E0}" destId="{95C66089-2D00-42F7-8257-2C021B0055B5}" srcOrd="0" destOrd="0" presId="urn:microsoft.com/office/officeart/2005/8/layout/hList1"/>
    <dgm:cxn modelId="{CEDC0AA3-0145-4B57-B316-FB37029D79B6}" srcId="{730FAF9F-0520-4D6E-AE81-DFBC4E2BD7D1}" destId="{AA13C692-0156-445F-A6A5-BB4B36C743E6}" srcOrd="1" destOrd="0" parTransId="{AA767F90-1E8A-4D4D-AAF9-EA01A40649BB}" sibTransId="{680CB317-47D6-4B34-B6C3-446DC031F964}"/>
    <dgm:cxn modelId="{CD2C7919-78BB-4064-B508-79A6573F4C17}" type="presOf" srcId="{97C0A159-18A9-4561-9DEE-EBAFE1F007DD}" destId="{3BD1C6AF-8E36-4C6E-AC9A-3A397B7879D7}" srcOrd="0" destOrd="0" presId="urn:microsoft.com/office/officeart/2005/8/layout/hList1"/>
    <dgm:cxn modelId="{A0C7C5FC-1F53-4C29-B675-8918E230C0DC}" srcId="{45FF1701-23EE-4042-A4F0-F92964281A42}" destId="{C3B4C5F9-FE3F-446B-94D5-E816DE1EA1C3}" srcOrd="3" destOrd="0" parTransId="{A6BA987E-AD7E-4F1B-92A4-57822A2C179D}" sibTransId="{2BE2E799-6838-410B-9CF9-53C9B29624F6}"/>
    <dgm:cxn modelId="{0308D0F9-0182-4E2D-BDE9-E3BCD3E538A4}" type="presParOf" srcId="{A0A76B41-AAE3-4DE7-AC4D-81A467390927}" destId="{D1582B74-6B01-49C0-AFA2-6EAC85C21918}" srcOrd="0" destOrd="0" presId="urn:microsoft.com/office/officeart/2005/8/layout/hList1"/>
    <dgm:cxn modelId="{185F749B-F5C7-4CD8-8B80-9083DB793CC6}" type="presParOf" srcId="{D1582B74-6B01-49C0-AFA2-6EAC85C21918}" destId="{1D598D65-D41B-4D4E-B121-2FC0799B0AAD}" srcOrd="0" destOrd="0" presId="urn:microsoft.com/office/officeart/2005/8/layout/hList1"/>
    <dgm:cxn modelId="{485A232F-D2C0-4AEE-BD26-876B19088670}" type="presParOf" srcId="{D1582B74-6B01-49C0-AFA2-6EAC85C21918}" destId="{72FD2EB6-7CFA-449E-AD8E-5D6A4A2B2DD8}" srcOrd="1" destOrd="0" presId="urn:microsoft.com/office/officeart/2005/8/layout/hList1"/>
    <dgm:cxn modelId="{45349CF8-834B-448B-A6A8-14426F298E80}" type="presParOf" srcId="{A0A76B41-AAE3-4DE7-AC4D-81A467390927}" destId="{E275AE9A-AA1F-4EB2-A6ED-448BCB789DE2}" srcOrd="1" destOrd="0" presId="urn:microsoft.com/office/officeart/2005/8/layout/hList1"/>
    <dgm:cxn modelId="{8B6DC0D8-20DD-408A-8958-0723E3778B76}" type="presParOf" srcId="{A0A76B41-AAE3-4DE7-AC4D-81A467390927}" destId="{D123EB76-142E-4A8A-8B61-EDD163945A7A}" srcOrd="2" destOrd="0" presId="urn:microsoft.com/office/officeart/2005/8/layout/hList1"/>
    <dgm:cxn modelId="{D77647AB-9377-431B-9D4B-698D8D4A7C46}" type="presParOf" srcId="{D123EB76-142E-4A8A-8B61-EDD163945A7A}" destId="{063C7E88-7FE3-42CD-ABF9-971724E38487}" srcOrd="0" destOrd="0" presId="urn:microsoft.com/office/officeart/2005/8/layout/hList1"/>
    <dgm:cxn modelId="{23355AAF-0F40-4F46-B9C6-BCF1A05E6123}" type="presParOf" srcId="{D123EB76-142E-4A8A-8B61-EDD163945A7A}" destId="{3BD1C6AF-8E36-4C6E-AC9A-3A397B7879D7}" srcOrd="1" destOrd="0" presId="urn:microsoft.com/office/officeart/2005/8/layout/hList1"/>
    <dgm:cxn modelId="{F798C862-F594-40F5-A019-D1CFA94A5207}" type="presParOf" srcId="{A0A76B41-AAE3-4DE7-AC4D-81A467390927}" destId="{FBEEB0BC-F9CD-4845-A572-507A6CDE047B}" srcOrd="3" destOrd="0" presId="urn:microsoft.com/office/officeart/2005/8/layout/hList1"/>
    <dgm:cxn modelId="{F23706DE-3DBA-4F73-A56F-6444DA4BE2B5}" type="presParOf" srcId="{A0A76B41-AAE3-4DE7-AC4D-81A467390927}" destId="{8DB45FE0-4929-4D99-A258-1FF9C831C1E7}" srcOrd="4" destOrd="0" presId="urn:microsoft.com/office/officeart/2005/8/layout/hList1"/>
    <dgm:cxn modelId="{8E0FEC1C-D923-4098-B7C7-C2872E1C8156}" type="presParOf" srcId="{8DB45FE0-4929-4D99-A258-1FF9C831C1E7}" destId="{F7B943D1-D273-4DB2-916E-3F8A1EF0F8FF}" srcOrd="0" destOrd="0" presId="urn:microsoft.com/office/officeart/2005/8/layout/hList1"/>
    <dgm:cxn modelId="{DDF8F65B-641F-4906-8018-DAF9D5AA14D7}" type="presParOf" srcId="{8DB45FE0-4929-4D99-A258-1FF9C831C1E7}" destId="{C82AC79B-FE66-44D0-81F7-ADE30441F8C3}" srcOrd="1" destOrd="0" presId="urn:microsoft.com/office/officeart/2005/8/layout/hList1"/>
    <dgm:cxn modelId="{682E997A-0535-428A-9916-FC15C6DFA35C}" type="presParOf" srcId="{A0A76B41-AAE3-4DE7-AC4D-81A467390927}" destId="{06580BAC-C40C-47D8-B7CA-75E3FC8A02EE}" srcOrd="5" destOrd="0" presId="urn:microsoft.com/office/officeart/2005/8/layout/hList1"/>
    <dgm:cxn modelId="{63350B16-CA73-46F6-8BBA-CEFCFC102940}" type="presParOf" srcId="{A0A76B41-AAE3-4DE7-AC4D-81A467390927}" destId="{003BF798-0615-4C7B-A072-1774A8700362}" srcOrd="6" destOrd="0" presId="urn:microsoft.com/office/officeart/2005/8/layout/hList1"/>
    <dgm:cxn modelId="{04438BAF-A6EE-437B-8BEA-4C2310FABAE7}" type="presParOf" srcId="{003BF798-0615-4C7B-A072-1774A8700362}" destId="{D5AF33E7-C3B5-4336-A96C-9218AA56A5D2}" srcOrd="0" destOrd="0" presId="urn:microsoft.com/office/officeart/2005/8/layout/hList1"/>
    <dgm:cxn modelId="{E44E9252-8E0F-4FBD-A911-734DA881362C}" type="presParOf" srcId="{003BF798-0615-4C7B-A072-1774A8700362}" destId="{1E82BB1C-85FC-4EB8-80FC-3DC89F6C6AE6}" srcOrd="1" destOrd="0" presId="urn:microsoft.com/office/officeart/2005/8/layout/hList1"/>
    <dgm:cxn modelId="{4DAB3BEF-256E-40B5-9016-04F377E09FA0}" type="presParOf" srcId="{A0A76B41-AAE3-4DE7-AC4D-81A467390927}" destId="{8B33CE3F-5603-4688-8D13-45CCF00B31D1}" srcOrd="7" destOrd="0" presId="urn:microsoft.com/office/officeart/2005/8/layout/hList1"/>
    <dgm:cxn modelId="{4A5FA864-6593-42D5-9D90-83351365DCDD}" type="presParOf" srcId="{A0A76B41-AAE3-4DE7-AC4D-81A467390927}" destId="{CBD6F898-61D0-4434-80CC-F5939C7CC966}" srcOrd="8" destOrd="0" presId="urn:microsoft.com/office/officeart/2005/8/layout/hList1"/>
    <dgm:cxn modelId="{7CCBDCD6-75A1-4093-B186-FE84853A1536}" type="presParOf" srcId="{CBD6F898-61D0-4434-80CC-F5939C7CC966}" destId="{4218DB81-58F3-46D6-B42F-42B0D3836F62}" srcOrd="0" destOrd="0" presId="urn:microsoft.com/office/officeart/2005/8/layout/hList1"/>
    <dgm:cxn modelId="{3DCAE919-8848-4592-BBF7-2165C3183867}" type="presParOf" srcId="{CBD6F898-61D0-4434-80CC-F5939C7CC966}" destId="{95C66089-2D00-42F7-8257-2C021B0055B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A9475-2446-41D7-82E2-EB71CB0B832C}">
      <dsp:nvSpPr>
        <dsp:cNvPr id="0" name=""/>
        <dsp:cNvSpPr/>
      </dsp:nvSpPr>
      <dsp:spPr>
        <a:xfrm>
          <a:off x="0" y="67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832F5-2346-4378-98D0-50F268D3E85E}">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Santa Barbara spill in 1969 triggered the environmental movement</a:t>
          </a:r>
        </a:p>
      </dsp:txBody>
      <dsp:txXfrm>
        <a:off x="0" y="675"/>
        <a:ext cx="6291714" cy="1105876"/>
      </dsp:txXfrm>
    </dsp:sp>
    <dsp:sp modelId="{52A6599C-8811-4392-A477-02CB7338B401}">
      <dsp:nvSpPr>
        <dsp:cNvPr id="0" name=""/>
        <dsp:cNvSpPr/>
      </dsp:nvSpPr>
      <dsp:spPr>
        <a:xfrm>
          <a:off x="0" y="1106552"/>
          <a:ext cx="6291714"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FD90D-82B6-4A45-82E8-7EBA545EC348}">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First lawsuits filed in 1970 and contested for years</a:t>
          </a:r>
        </a:p>
      </dsp:txBody>
      <dsp:txXfrm>
        <a:off x="0" y="1106552"/>
        <a:ext cx="6291714" cy="1105876"/>
      </dsp:txXfrm>
    </dsp:sp>
    <dsp:sp modelId="{9CB68BDE-6F18-4A71-B11C-B4070078EE57}">
      <dsp:nvSpPr>
        <dsp:cNvPr id="0" name=""/>
        <dsp:cNvSpPr/>
      </dsp:nvSpPr>
      <dsp:spPr>
        <a:xfrm>
          <a:off x="0" y="2212429"/>
          <a:ext cx="629171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3B4DF0-74E5-4381-88D3-472117859B28}">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TAPS was the first project for which an Environmental Impact Statement (EIS) was required, triggering a large amount of documentation and concessions.</a:t>
          </a:r>
        </a:p>
      </dsp:txBody>
      <dsp:txXfrm>
        <a:off x="0" y="2212429"/>
        <a:ext cx="6291714" cy="1105876"/>
      </dsp:txXfrm>
    </dsp:sp>
    <dsp:sp modelId="{E22D7B08-0026-42E4-B041-D5B780244E7D}">
      <dsp:nvSpPr>
        <dsp:cNvPr id="0" name=""/>
        <dsp:cNvSpPr/>
      </dsp:nvSpPr>
      <dsp:spPr>
        <a:xfrm>
          <a:off x="0" y="3318305"/>
          <a:ext cx="6291714"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1F128B-BB9F-4E41-B150-3C449F311852}">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t>Resolution of lawsuits required an act of Congress decided Spiro Agnew’s tie-breaking vote – 1973</a:t>
          </a:r>
        </a:p>
      </dsp:txBody>
      <dsp:txXfrm>
        <a:off x="0" y="3318305"/>
        <a:ext cx="6291714" cy="1105876"/>
      </dsp:txXfrm>
    </dsp:sp>
    <dsp:sp modelId="{27AA1AAA-DF57-4FC5-9904-D91AA452894B}">
      <dsp:nvSpPr>
        <dsp:cNvPr id="0" name=""/>
        <dsp:cNvSpPr/>
      </dsp:nvSpPr>
      <dsp:spPr>
        <a:xfrm>
          <a:off x="0" y="4424182"/>
          <a:ext cx="62917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490CC-735B-4CD3-962E-AE1DF2F1DF3F}">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Final clearance of all legal actions completed in early 1974, allowing haul road (Dalton Highway) and pipeline construction</a:t>
          </a:r>
        </a:p>
      </dsp:txBody>
      <dsp:txXfrm>
        <a:off x="0" y="4424182"/>
        <a:ext cx="6291714" cy="1105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E71A3-8AA6-4A58-BE91-B3C66767B4B7}">
      <dsp:nvSpPr>
        <dsp:cNvPr id="0" name=""/>
        <dsp:cNvSpPr/>
      </dsp:nvSpPr>
      <dsp:spPr>
        <a:xfrm>
          <a:off x="0" y="425"/>
          <a:ext cx="625111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D95718-D243-4C2F-BC1F-823AB87765F2}">
      <dsp:nvSpPr>
        <dsp:cNvPr id="0" name=""/>
        <dsp:cNvSpPr/>
      </dsp:nvSpPr>
      <dsp:spPr>
        <a:xfrm>
          <a:off x="0" y="425"/>
          <a:ext cx="6251110" cy="69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Atigun Pass (north side) underpinning stabilization and leak repair – 1979 [buckled pipe replaced in 1987]</a:t>
          </a:r>
        </a:p>
      </dsp:txBody>
      <dsp:txXfrm>
        <a:off x="0" y="425"/>
        <a:ext cx="6251110" cy="696602"/>
      </dsp:txXfrm>
    </dsp:sp>
    <dsp:sp modelId="{7C77CFB2-BF69-4F23-A222-E34E219C1ECD}">
      <dsp:nvSpPr>
        <dsp:cNvPr id="0" name=""/>
        <dsp:cNvSpPr/>
      </dsp:nvSpPr>
      <dsp:spPr>
        <a:xfrm>
          <a:off x="0" y="697027"/>
          <a:ext cx="6251110"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1BB31-0671-4DFE-AED3-0E00CB2B9DDD}">
      <dsp:nvSpPr>
        <dsp:cNvPr id="0" name=""/>
        <dsp:cNvSpPr/>
      </dsp:nvSpPr>
      <dsp:spPr>
        <a:xfrm>
          <a:off x="0" y="697027"/>
          <a:ext cx="6251110" cy="69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Upstream of Pump Station 12: sleeving of leak and stabilization – 1979</a:t>
          </a:r>
        </a:p>
      </dsp:txBody>
      <dsp:txXfrm>
        <a:off x="0" y="697027"/>
        <a:ext cx="6251110" cy="696602"/>
      </dsp:txXfrm>
    </dsp:sp>
    <dsp:sp modelId="{407F52B5-9FE0-45B2-83EC-D2AB7AC4E4CF}">
      <dsp:nvSpPr>
        <dsp:cNvPr id="0" name=""/>
        <dsp:cNvSpPr/>
      </dsp:nvSpPr>
      <dsp:spPr>
        <a:xfrm>
          <a:off x="0" y="1393630"/>
          <a:ext cx="625111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7A3FD-90ED-4F33-9694-B43E10CE65BB}">
      <dsp:nvSpPr>
        <dsp:cNvPr id="0" name=""/>
        <dsp:cNvSpPr/>
      </dsp:nvSpPr>
      <dsp:spPr>
        <a:xfrm>
          <a:off x="0" y="1393630"/>
          <a:ext cx="6251110" cy="69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Atigun Pass south side MP 167.2 (left) – stabilization through ground freezing (no leak)  - 1980 </a:t>
          </a:r>
        </a:p>
      </dsp:txBody>
      <dsp:txXfrm>
        <a:off x="0" y="1393630"/>
        <a:ext cx="6251110" cy="696602"/>
      </dsp:txXfrm>
    </dsp:sp>
    <dsp:sp modelId="{07B101A3-BA39-4E98-98F7-DD16D24D74B2}">
      <dsp:nvSpPr>
        <dsp:cNvPr id="0" name=""/>
        <dsp:cNvSpPr/>
      </dsp:nvSpPr>
      <dsp:spPr>
        <a:xfrm>
          <a:off x="0" y="2090233"/>
          <a:ext cx="6251110"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61C34-8BB8-4244-90FB-AA09F392684F}">
      <dsp:nvSpPr>
        <dsp:cNvPr id="0" name=""/>
        <dsp:cNvSpPr/>
      </dsp:nvSpPr>
      <dsp:spPr>
        <a:xfrm>
          <a:off x="0" y="2090233"/>
          <a:ext cx="6251110" cy="69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MP 200 – pipe replacement of deep settlement segment - </a:t>
          </a:r>
        </a:p>
      </dsp:txBody>
      <dsp:txXfrm>
        <a:off x="0" y="2090233"/>
        <a:ext cx="6251110" cy="696602"/>
      </dsp:txXfrm>
    </dsp:sp>
    <dsp:sp modelId="{CD4B1757-7488-48F3-BC85-6CCAED1C76D0}">
      <dsp:nvSpPr>
        <dsp:cNvPr id="0" name=""/>
        <dsp:cNvSpPr/>
      </dsp:nvSpPr>
      <dsp:spPr>
        <a:xfrm>
          <a:off x="0" y="2786836"/>
          <a:ext cx="625111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C9903-05D5-4539-958B-FCC742DA5BF1}">
      <dsp:nvSpPr>
        <dsp:cNvPr id="0" name=""/>
        <dsp:cNvSpPr/>
      </dsp:nvSpPr>
      <dsp:spPr>
        <a:xfrm>
          <a:off x="0" y="2786836"/>
          <a:ext cx="6251110" cy="696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Facility piping settlement </a:t>
          </a:r>
        </a:p>
      </dsp:txBody>
      <dsp:txXfrm>
        <a:off x="0" y="2786836"/>
        <a:ext cx="6251110" cy="696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98D65-D41B-4D4E-B121-2FC0799B0AAD}">
      <dsp:nvSpPr>
        <dsp:cNvPr id="0" name=""/>
        <dsp:cNvSpPr/>
      </dsp:nvSpPr>
      <dsp:spPr>
        <a:xfrm>
          <a:off x="4766" y="484757"/>
          <a:ext cx="1827085" cy="6511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a:t>Phase II stations – PS02 and PS07</a:t>
          </a:r>
        </a:p>
      </dsp:txBody>
      <dsp:txXfrm>
        <a:off x="4766" y="484757"/>
        <a:ext cx="1827085" cy="651171"/>
      </dsp:txXfrm>
    </dsp:sp>
    <dsp:sp modelId="{72FD2EB6-7CFA-449E-AD8E-5D6A4A2B2DD8}">
      <dsp:nvSpPr>
        <dsp:cNvPr id="0" name=""/>
        <dsp:cNvSpPr/>
      </dsp:nvSpPr>
      <dsp:spPr>
        <a:xfrm>
          <a:off x="4766" y="1135928"/>
          <a:ext cx="1827085" cy="237322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Pump Station 2 (1979)</a:t>
          </a:r>
        </a:p>
        <a:p>
          <a:pPr marL="171450" lvl="1" indent="-171450" algn="l" defTabSz="800100">
            <a:lnSpc>
              <a:spcPct val="90000"/>
            </a:lnSpc>
            <a:spcBef>
              <a:spcPct val="0"/>
            </a:spcBef>
            <a:spcAft>
              <a:spcPct val="15000"/>
            </a:spcAft>
            <a:buChar char="••"/>
          </a:pPr>
          <a:r>
            <a:rPr lang="en-US" sz="1800" kern="1200" dirty="0"/>
            <a:t>Pump Station 7 (1981)</a:t>
          </a:r>
        </a:p>
      </dsp:txBody>
      <dsp:txXfrm>
        <a:off x="4766" y="1135928"/>
        <a:ext cx="1827085" cy="2373224"/>
      </dsp:txXfrm>
    </dsp:sp>
    <dsp:sp modelId="{063C7E88-7FE3-42CD-ABF9-971724E38487}">
      <dsp:nvSpPr>
        <dsp:cNvPr id="0" name=""/>
        <dsp:cNvSpPr/>
      </dsp:nvSpPr>
      <dsp:spPr>
        <a:xfrm>
          <a:off x="2087643" y="484757"/>
          <a:ext cx="1827085" cy="651171"/>
        </a:xfrm>
        <a:prstGeom prst="rect">
          <a:avLst/>
        </a:prstGeom>
        <a:solidFill>
          <a:schemeClr val="accent2">
            <a:hueOff val="-363841"/>
            <a:satOff val="-20982"/>
            <a:lumOff val="2157"/>
            <a:alpha val="6100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a:t>DRA</a:t>
          </a:r>
        </a:p>
      </dsp:txBody>
      <dsp:txXfrm>
        <a:off x="2087643" y="484757"/>
        <a:ext cx="1827085" cy="651171"/>
      </dsp:txXfrm>
    </dsp:sp>
    <dsp:sp modelId="{3BD1C6AF-8E36-4C6E-AC9A-3A397B7879D7}">
      <dsp:nvSpPr>
        <dsp:cNvPr id="0" name=""/>
        <dsp:cNvSpPr/>
      </dsp:nvSpPr>
      <dsp:spPr>
        <a:xfrm>
          <a:off x="2087643" y="1135928"/>
          <a:ext cx="1827085" cy="2373224"/>
        </a:xfrm>
        <a:prstGeom prst="rect">
          <a:avLst/>
        </a:prstGeom>
        <a:solidFill>
          <a:schemeClr val="accent2">
            <a:tint val="40000"/>
            <a:hueOff val="-212306"/>
            <a:satOff val="-18836"/>
            <a:lumOff val="-192"/>
            <a:alpha val="6100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Started 1979</a:t>
          </a:r>
        </a:p>
        <a:p>
          <a:pPr marL="171450" lvl="1" indent="-171450" algn="l" defTabSz="800100">
            <a:lnSpc>
              <a:spcPct val="90000"/>
            </a:lnSpc>
            <a:spcBef>
              <a:spcPct val="0"/>
            </a:spcBef>
            <a:spcAft>
              <a:spcPct val="15000"/>
            </a:spcAft>
            <a:buChar char="••"/>
          </a:pPr>
          <a:r>
            <a:rPr lang="en-US" sz="1800" kern="1200" dirty="0"/>
            <a:t>Obviated need for pumps at 05 and 11</a:t>
          </a:r>
        </a:p>
        <a:p>
          <a:pPr marL="171450" lvl="1" indent="-171450" algn="l" defTabSz="800100">
            <a:lnSpc>
              <a:spcPct val="90000"/>
            </a:lnSpc>
            <a:spcBef>
              <a:spcPct val="0"/>
            </a:spcBef>
            <a:spcAft>
              <a:spcPct val="15000"/>
            </a:spcAft>
            <a:buChar char="••"/>
          </a:pPr>
          <a:r>
            <a:rPr lang="en-US" sz="1800" kern="1200" dirty="0"/>
            <a:t>Added Ledeen actuators due to check valve shear</a:t>
          </a:r>
        </a:p>
      </dsp:txBody>
      <dsp:txXfrm>
        <a:off x="2087643" y="1135928"/>
        <a:ext cx="1827085" cy="2373224"/>
      </dsp:txXfrm>
    </dsp:sp>
    <dsp:sp modelId="{F7B943D1-D273-4DB2-916E-3F8A1EF0F8FF}">
      <dsp:nvSpPr>
        <dsp:cNvPr id="0" name=""/>
        <dsp:cNvSpPr/>
      </dsp:nvSpPr>
      <dsp:spPr>
        <a:xfrm>
          <a:off x="4170521" y="484757"/>
          <a:ext cx="1827085" cy="65117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a:t>Pump modifications </a:t>
          </a:r>
        </a:p>
      </dsp:txBody>
      <dsp:txXfrm>
        <a:off x="4170521" y="484757"/>
        <a:ext cx="1827085" cy="651171"/>
      </dsp:txXfrm>
    </dsp:sp>
    <dsp:sp modelId="{C82AC79B-FE66-44D0-81F7-ADE30441F8C3}">
      <dsp:nvSpPr>
        <dsp:cNvPr id="0" name=""/>
        <dsp:cNvSpPr/>
      </dsp:nvSpPr>
      <dsp:spPr>
        <a:xfrm>
          <a:off x="4170521" y="1135928"/>
          <a:ext cx="1827085" cy="237322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Never had to add fourth MLU at stations</a:t>
          </a:r>
        </a:p>
        <a:p>
          <a:pPr marL="171450" lvl="1" indent="-171450" algn="l" defTabSz="800100">
            <a:lnSpc>
              <a:spcPct val="90000"/>
            </a:lnSpc>
            <a:spcBef>
              <a:spcPct val="0"/>
            </a:spcBef>
            <a:spcAft>
              <a:spcPct val="15000"/>
            </a:spcAft>
            <a:buChar char="••"/>
          </a:pPr>
          <a:r>
            <a:rPr lang="en-US" sz="1800" kern="1200"/>
            <a:t>Half head pumps</a:t>
          </a:r>
        </a:p>
        <a:p>
          <a:pPr marL="171450" lvl="1" indent="-171450" algn="l" defTabSz="800100">
            <a:lnSpc>
              <a:spcPct val="90000"/>
            </a:lnSpc>
            <a:spcBef>
              <a:spcPct val="0"/>
            </a:spcBef>
            <a:spcAft>
              <a:spcPct val="15000"/>
            </a:spcAft>
            <a:buChar char="••"/>
          </a:pPr>
          <a:r>
            <a:rPr lang="en-US" sz="1800" kern="1200" dirty="0"/>
            <a:t>Rim cooling</a:t>
          </a:r>
        </a:p>
      </dsp:txBody>
      <dsp:txXfrm>
        <a:off x="4170521" y="1135928"/>
        <a:ext cx="1827085" cy="2373224"/>
      </dsp:txXfrm>
    </dsp:sp>
    <dsp:sp modelId="{D5AF33E7-C3B5-4336-A96C-9218AA56A5D2}">
      <dsp:nvSpPr>
        <dsp:cNvPr id="0" name=""/>
        <dsp:cNvSpPr/>
      </dsp:nvSpPr>
      <dsp:spPr>
        <a:xfrm>
          <a:off x="6253398" y="484757"/>
          <a:ext cx="1827085" cy="651171"/>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a:t>Full bore operation</a:t>
          </a:r>
        </a:p>
      </dsp:txBody>
      <dsp:txXfrm>
        <a:off x="6253398" y="484757"/>
        <a:ext cx="1827085" cy="651171"/>
      </dsp:txXfrm>
    </dsp:sp>
    <dsp:sp modelId="{1E82BB1C-85FC-4EB8-80FC-3DC89F6C6AE6}">
      <dsp:nvSpPr>
        <dsp:cNvPr id="0" name=""/>
        <dsp:cNvSpPr/>
      </dsp:nvSpPr>
      <dsp:spPr>
        <a:xfrm>
          <a:off x="6253398" y="1135928"/>
          <a:ext cx="1827085" cy="2373224"/>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Diversion to relief tanks to maintain throughput</a:t>
          </a:r>
        </a:p>
      </dsp:txBody>
      <dsp:txXfrm>
        <a:off x="6253398" y="1135928"/>
        <a:ext cx="1827085" cy="2373224"/>
      </dsp:txXfrm>
    </dsp:sp>
    <dsp:sp modelId="{4218DB81-58F3-46D6-B42F-42B0D3836F62}">
      <dsp:nvSpPr>
        <dsp:cNvPr id="0" name=""/>
        <dsp:cNvSpPr/>
      </dsp:nvSpPr>
      <dsp:spPr>
        <a:xfrm>
          <a:off x="8336276" y="484757"/>
          <a:ext cx="1827085" cy="65117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a:t>RESULT</a:t>
          </a:r>
        </a:p>
      </dsp:txBody>
      <dsp:txXfrm>
        <a:off x="8336276" y="484757"/>
        <a:ext cx="1827085" cy="651171"/>
      </dsp:txXfrm>
    </dsp:sp>
    <dsp:sp modelId="{95C66089-2D00-42F7-8257-2C021B0055B5}">
      <dsp:nvSpPr>
        <dsp:cNvPr id="0" name=""/>
        <dsp:cNvSpPr/>
      </dsp:nvSpPr>
      <dsp:spPr>
        <a:xfrm>
          <a:off x="8336276" y="1135928"/>
          <a:ext cx="1827085" cy="237322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THROUGHPUT MAXIMIZED AT 2.1 MMBPD</a:t>
          </a:r>
        </a:p>
      </dsp:txBody>
      <dsp:txXfrm>
        <a:off x="8336276" y="1135928"/>
        <a:ext cx="1827085" cy="23732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5CAA42-1C75-4222-A47D-F52FF3910489}" type="datetimeFigureOut">
              <a:rPr lang="en-US" smtClean="0"/>
              <a:t>9/20/2025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7C5825-8CB2-4672-9C1A-B0D285E288B2}" type="slidenum">
              <a:rPr lang="en-US" smtClean="0"/>
              <a:t>‹#›</a:t>
            </a:fld>
            <a:endParaRPr lang="en-US"/>
          </a:p>
        </p:txBody>
      </p:sp>
    </p:spTree>
    <p:extLst>
      <p:ext uri="{BB962C8B-B14F-4D97-AF65-F5344CB8AC3E}">
        <p14:creationId xmlns:p14="http://schemas.microsoft.com/office/powerpoint/2010/main" val="183634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a:t>
            </a:fld>
            <a:endParaRPr lang="en-US"/>
          </a:p>
        </p:txBody>
      </p:sp>
    </p:spTree>
    <p:extLst>
      <p:ext uri="{BB962C8B-B14F-4D97-AF65-F5344CB8AC3E}">
        <p14:creationId xmlns:p14="http://schemas.microsoft.com/office/powerpoint/2010/main" val="134684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10</a:t>
            </a:fld>
            <a:endParaRPr lang="en-US"/>
          </a:p>
        </p:txBody>
      </p:sp>
    </p:spTree>
    <p:extLst>
      <p:ext uri="{BB962C8B-B14F-4D97-AF65-F5344CB8AC3E}">
        <p14:creationId xmlns:p14="http://schemas.microsoft.com/office/powerpoint/2010/main" val="375240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11</a:t>
            </a:fld>
            <a:endParaRPr lang="en-US"/>
          </a:p>
        </p:txBody>
      </p:sp>
    </p:spTree>
    <p:extLst>
      <p:ext uri="{BB962C8B-B14F-4D97-AF65-F5344CB8AC3E}">
        <p14:creationId xmlns:p14="http://schemas.microsoft.com/office/powerpoint/2010/main" val="239297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504606-B710-6EC5-20E8-B25BE99D4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2CA8D47-BDE2-BC0E-AD98-23B224E43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A7D694D-E058-01D0-BBC6-BA04A8716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5E9C2A0-434B-B535-C0E2-FB70397A1AF2}"/>
              </a:ext>
            </a:extLst>
          </p:cNvPr>
          <p:cNvSpPr>
            <a:spLocks noGrp="1"/>
          </p:cNvSpPr>
          <p:nvPr>
            <p:ph type="sldNum" sz="quarter" idx="5"/>
          </p:nvPr>
        </p:nvSpPr>
        <p:spPr/>
        <p:txBody>
          <a:bodyPr/>
          <a:lstStyle/>
          <a:p>
            <a:fld id="{0F7C5825-8CB2-4672-9C1A-B0D285E288B2}" type="slidenum">
              <a:rPr lang="en-US" smtClean="0"/>
              <a:t>12</a:t>
            </a:fld>
            <a:endParaRPr lang="en-US"/>
          </a:p>
        </p:txBody>
      </p:sp>
    </p:spTree>
    <p:extLst>
      <p:ext uri="{BB962C8B-B14F-4D97-AF65-F5344CB8AC3E}">
        <p14:creationId xmlns:p14="http://schemas.microsoft.com/office/powerpoint/2010/main" val="114112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13</a:t>
            </a:fld>
            <a:endParaRPr lang="en-US"/>
          </a:p>
        </p:txBody>
      </p:sp>
    </p:spTree>
    <p:extLst>
      <p:ext uri="{BB962C8B-B14F-4D97-AF65-F5344CB8AC3E}">
        <p14:creationId xmlns:p14="http://schemas.microsoft.com/office/powerpoint/2010/main" val="227515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6813"/>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14</a:t>
            </a:fld>
            <a:endParaRPr lang="en-US"/>
          </a:p>
        </p:txBody>
      </p:sp>
    </p:spTree>
    <p:extLst>
      <p:ext uri="{BB962C8B-B14F-4D97-AF65-F5344CB8AC3E}">
        <p14:creationId xmlns:p14="http://schemas.microsoft.com/office/powerpoint/2010/main" val="2462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15</a:t>
            </a:fld>
            <a:endParaRPr lang="en-US"/>
          </a:p>
        </p:txBody>
      </p:sp>
    </p:spTree>
    <p:extLst>
      <p:ext uri="{BB962C8B-B14F-4D97-AF65-F5344CB8AC3E}">
        <p14:creationId xmlns:p14="http://schemas.microsoft.com/office/powerpoint/2010/main" val="384941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16</a:t>
            </a:fld>
            <a:endParaRPr lang="en-US"/>
          </a:p>
        </p:txBody>
      </p:sp>
    </p:spTree>
    <p:extLst>
      <p:ext uri="{BB962C8B-B14F-4D97-AF65-F5344CB8AC3E}">
        <p14:creationId xmlns:p14="http://schemas.microsoft.com/office/powerpoint/2010/main" val="1696072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17</a:t>
            </a:fld>
            <a:endParaRPr lang="en-US"/>
          </a:p>
        </p:txBody>
      </p:sp>
    </p:spTree>
    <p:extLst>
      <p:ext uri="{BB962C8B-B14F-4D97-AF65-F5344CB8AC3E}">
        <p14:creationId xmlns:p14="http://schemas.microsoft.com/office/powerpoint/2010/main" val="1211276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18</a:t>
            </a:fld>
            <a:endParaRPr lang="en-US"/>
          </a:p>
        </p:txBody>
      </p:sp>
    </p:spTree>
    <p:extLst>
      <p:ext uri="{BB962C8B-B14F-4D97-AF65-F5344CB8AC3E}">
        <p14:creationId xmlns:p14="http://schemas.microsoft.com/office/powerpoint/2010/main" val="288871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19</a:t>
            </a:fld>
            <a:endParaRPr lang="en-US"/>
          </a:p>
        </p:txBody>
      </p:sp>
    </p:spTree>
    <p:extLst>
      <p:ext uri="{BB962C8B-B14F-4D97-AF65-F5344CB8AC3E}">
        <p14:creationId xmlns:p14="http://schemas.microsoft.com/office/powerpoint/2010/main" val="292297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a:t>
            </a:fld>
            <a:endParaRPr lang="en-US"/>
          </a:p>
        </p:txBody>
      </p:sp>
    </p:spTree>
    <p:extLst>
      <p:ext uri="{BB962C8B-B14F-4D97-AF65-F5344CB8AC3E}">
        <p14:creationId xmlns:p14="http://schemas.microsoft.com/office/powerpoint/2010/main" val="114351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20</a:t>
            </a:fld>
            <a:endParaRPr lang="en-US"/>
          </a:p>
        </p:txBody>
      </p:sp>
    </p:spTree>
    <p:extLst>
      <p:ext uri="{BB962C8B-B14F-4D97-AF65-F5344CB8AC3E}">
        <p14:creationId xmlns:p14="http://schemas.microsoft.com/office/powerpoint/2010/main" val="4235922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21</a:t>
            </a:fld>
            <a:endParaRPr lang="en-US"/>
          </a:p>
        </p:txBody>
      </p:sp>
    </p:spTree>
    <p:extLst>
      <p:ext uri="{BB962C8B-B14F-4D97-AF65-F5344CB8AC3E}">
        <p14:creationId xmlns:p14="http://schemas.microsoft.com/office/powerpoint/2010/main" val="344902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22</a:t>
            </a:fld>
            <a:endParaRPr lang="en-US"/>
          </a:p>
        </p:txBody>
      </p:sp>
    </p:spTree>
    <p:extLst>
      <p:ext uri="{BB962C8B-B14F-4D97-AF65-F5344CB8AC3E}">
        <p14:creationId xmlns:p14="http://schemas.microsoft.com/office/powerpoint/2010/main" val="1496898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23</a:t>
            </a:fld>
            <a:endParaRPr lang="en-US"/>
          </a:p>
        </p:txBody>
      </p:sp>
    </p:spTree>
    <p:extLst>
      <p:ext uri="{BB962C8B-B14F-4D97-AF65-F5344CB8AC3E}">
        <p14:creationId xmlns:p14="http://schemas.microsoft.com/office/powerpoint/2010/main" val="3760970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24</a:t>
            </a:fld>
            <a:endParaRPr lang="en-US"/>
          </a:p>
        </p:txBody>
      </p:sp>
    </p:spTree>
    <p:extLst>
      <p:ext uri="{BB962C8B-B14F-4D97-AF65-F5344CB8AC3E}">
        <p14:creationId xmlns:p14="http://schemas.microsoft.com/office/powerpoint/2010/main" val="275610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25</a:t>
            </a:fld>
            <a:endParaRPr lang="en-US"/>
          </a:p>
        </p:txBody>
      </p:sp>
    </p:spTree>
    <p:extLst>
      <p:ext uri="{BB962C8B-B14F-4D97-AF65-F5344CB8AC3E}">
        <p14:creationId xmlns:p14="http://schemas.microsoft.com/office/powerpoint/2010/main" val="1788770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26</a:t>
            </a:fld>
            <a:endParaRPr lang="en-US"/>
          </a:p>
        </p:txBody>
      </p:sp>
    </p:spTree>
    <p:extLst>
      <p:ext uri="{BB962C8B-B14F-4D97-AF65-F5344CB8AC3E}">
        <p14:creationId xmlns:p14="http://schemas.microsoft.com/office/powerpoint/2010/main" val="131392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27</a:t>
            </a:fld>
            <a:endParaRPr lang="en-US"/>
          </a:p>
        </p:txBody>
      </p:sp>
    </p:spTree>
    <p:extLst>
      <p:ext uri="{BB962C8B-B14F-4D97-AF65-F5344CB8AC3E}">
        <p14:creationId xmlns:p14="http://schemas.microsoft.com/office/powerpoint/2010/main" val="291469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28</a:t>
            </a:fld>
            <a:endParaRPr lang="en-US"/>
          </a:p>
        </p:txBody>
      </p:sp>
    </p:spTree>
    <p:extLst>
      <p:ext uri="{BB962C8B-B14F-4D97-AF65-F5344CB8AC3E}">
        <p14:creationId xmlns:p14="http://schemas.microsoft.com/office/powerpoint/2010/main" val="4101231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29</a:t>
            </a:fld>
            <a:endParaRPr lang="en-US"/>
          </a:p>
        </p:txBody>
      </p:sp>
    </p:spTree>
    <p:extLst>
      <p:ext uri="{BB962C8B-B14F-4D97-AF65-F5344CB8AC3E}">
        <p14:creationId xmlns:p14="http://schemas.microsoft.com/office/powerpoint/2010/main" val="44047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EC8AB4F2-6137-7A0B-5D90-F56070B5F905}"/>
              </a:ext>
            </a:extLst>
          </p:cNvPr>
          <p:cNvSpPr>
            <a:spLocks noGrp="1" noChangeArrowheads="1"/>
          </p:cNvSpPr>
          <p:nvPr>
            <p:ph type="sldNum" sz="quarter" idx="5"/>
          </p:nvPr>
        </p:nvSpPr>
        <p:spPr>
          <a:ln/>
        </p:spPr>
        <p:txBody>
          <a:bodyPr/>
          <a:lstStyle/>
          <a:p>
            <a:pPr defTabSz="949568" eaLnBrk="0" fontAlgn="base" hangingPunct="0">
              <a:spcBef>
                <a:spcPct val="0"/>
              </a:spcBef>
              <a:spcAft>
                <a:spcPct val="0"/>
              </a:spcAft>
              <a:defRPr/>
            </a:pPr>
            <a:fld id="{EEB8DF76-769B-4545-8245-A0853BDD56FE}" type="slidenum">
              <a:rPr lang="en-US" altLang="en-US">
                <a:solidFill>
                  <a:srgbClr val="000000"/>
                </a:solidFill>
                <a:latin typeface="Times New Roman" panose="02020603050405020304" pitchFamily="18" charset="0"/>
              </a:rPr>
              <a:pPr defTabSz="949568" eaLnBrk="0" fontAlgn="base" hangingPunct="0">
                <a:spcBef>
                  <a:spcPct val="0"/>
                </a:spcBef>
                <a:spcAft>
                  <a:spcPct val="0"/>
                </a:spcAft>
                <a:defRPr/>
              </a:pPr>
              <a:t>3</a:t>
            </a:fld>
            <a:endParaRPr lang="en-US" altLang="en-US">
              <a:solidFill>
                <a:srgbClr val="000000"/>
              </a:solidFill>
              <a:latin typeface="Times New Roman" panose="02020603050405020304" pitchFamily="18" charset="0"/>
            </a:endParaRPr>
          </a:p>
        </p:txBody>
      </p:sp>
      <p:sp>
        <p:nvSpPr>
          <p:cNvPr id="173058" name="Rectangle 2">
            <a:extLst>
              <a:ext uri="{FF2B5EF4-FFF2-40B4-BE49-F238E27FC236}">
                <a16:creationId xmlns:a16="http://schemas.microsoft.com/office/drawing/2014/main" xmlns="" id="{6FAD0DA4-310D-240D-2D96-27AE2A27E3B3}"/>
              </a:ext>
            </a:extLst>
          </p:cNvPr>
          <p:cNvSpPr>
            <a:spLocks noGrp="1" noRot="1" noChangeAspect="1" noChangeArrowheads="1"/>
          </p:cNvSpPr>
          <p:nvPr>
            <p:ph type="sldImg"/>
          </p:nvPr>
        </p:nvSpPr>
        <p:spPr>
          <a:ln/>
        </p:spPr>
      </p:sp>
      <p:sp>
        <p:nvSpPr>
          <p:cNvPr id="173059" name="Rectangle 3">
            <a:extLst>
              <a:ext uri="{FF2B5EF4-FFF2-40B4-BE49-F238E27FC236}">
                <a16:creationId xmlns:a16="http://schemas.microsoft.com/office/drawing/2014/main" xmlns="" id="{B7999FBA-D2AB-209E-16AC-42052C0C8443}"/>
              </a:ext>
            </a:extLst>
          </p:cNvPr>
          <p:cNvSpPr>
            <a:spLocks noGrp="1" noChangeArrowheads="1"/>
          </p:cNvSpPr>
          <p:nvPr>
            <p:ph type="body" idx="1"/>
          </p:nvPr>
        </p:nvSpPr>
        <p:spPr/>
        <p:txBody>
          <a:bodyPr/>
          <a:lstStyle/>
          <a:p>
            <a:pPr>
              <a:buFontTx/>
              <a:buChar char="•"/>
            </a:pPr>
            <a:r>
              <a:rPr lang="en-US" altLang="en-US" b="1" dirty="0">
                <a:latin typeface="Arial" panose="020B0604020202020204" pitchFamily="34" charset="0"/>
              </a:rPr>
              <a:t>800 miles long, 48-inch diameter</a:t>
            </a:r>
            <a:endParaRPr lang="en-US" altLang="en-US" dirty="0">
              <a:latin typeface="Arial" panose="020B0604020202020204" pitchFamily="34" charset="0"/>
            </a:endParaRPr>
          </a:p>
          <a:p>
            <a:pPr lvl="1">
              <a:buFontTx/>
              <a:buChar char="•"/>
            </a:pPr>
            <a:endParaRPr lang="en-US" altLang="en-US" dirty="0"/>
          </a:p>
          <a:p>
            <a:pPr>
              <a:buFontTx/>
              <a:buChar char="•"/>
            </a:pPr>
            <a:r>
              <a:rPr lang="en-US" altLang="en-US" b="1" dirty="0">
                <a:latin typeface="Arial" panose="020B0604020202020204" pitchFamily="34" charset="0"/>
              </a:rPr>
              <a:t>34 major rivers, 800 river &amp; stream crossings</a:t>
            </a:r>
            <a:endParaRPr lang="en-US" altLang="en-US" dirty="0"/>
          </a:p>
          <a:p>
            <a:pPr lvl="1">
              <a:buFontTx/>
              <a:buChar char="•"/>
            </a:pPr>
            <a:r>
              <a:rPr lang="en-US" altLang="en-US" dirty="0"/>
              <a:t>Yukon River</a:t>
            </a:r>
          </a:p>
          <a:p>
            <a:pPr lvl="1">
              <a:buFontTx/>
              <a:buChar char="•"/>
            </a:pPr>
            <a:r>
              <a:rPr lang="en-US" altLang="en-US" dirty="0"/>
              <a:t>Tanana River</a:t>
            </a:r>
          </a:p>
          <a:p>
            <a:pPr lvl="1">
              <a:buFontTx/>
              <a:buChar char="•"/>
            </a:pPr>
            <a:r>
              <a:rPr lang="en-US" altLang="en-US" dirty="0" err="1"/>
              <a:t>Gulkana</a:t>
            </a:r>
            <a:r>
              <a:rPr lang="en-US" altLang="en-US" dirty="0"/>
              <a:t> River</a:t>
            </a:r>
          </a:p>
          <a:p>
            <a:pPr>
              <a:buFontTx/>
              <a:buChar char="•"/>
            </a:pPr>
            <a:r>
              <a:rPr lang="en-US" altLang="en-US" b="1" dirty="0">
                <a:latin typeface="Arial" panose="020B0604020202020204" pitchFamily="34" charset="0"/>
              </a:rPr>
              <a:t>3 mountain ranges</a:t>
            </a:r>
            <a:endParaRPr lang="en-US" altLang="en-US" dirty="0"/>
          </a:p>
          <a:p>
            <a:pPr lvl="1">
              <a:buFontTx/>
              <a:buChar char="•"/>
            </a:pPr>
            <a:r>
              <a:rPr lang="en-US" altLang="en-US" dirty="0"/>
              <a:t>Brooks Range - </a:t>
            </a:r>
            <a:r>
              <a:rPr lang="en-US" altLang="en-US" dirty="0" err="1"/>
              <a:t>Atigun</a:t>
            </a:r>
            <a:r>
              <a:rPr lang="en-US" altLang="en-US" dirty="0"/>
              <a:t> Pass -  elevation 4,739 ft. </a:t>
            </a:r>
          </a:p>
          <a:p>
            <a:pPr lvl="1">
              <a:buFontTx/>
              <a:buChar char="•"/>
            </a:pPr>
            <a:r>
              <a:rPr lang="en-US" altLang="en-US" dirty="0"/>
              <a:t>Alaska Range - Isabel Pass - elevation 3,420 ft.</a:t>
            </a:r>
          </a:p>
          <a:p>
            <a:pPr lvl="1">
              <a:buFontTx/>
              <a:buChar char="•"/>
            </a:pPr>
            <a:r>
              <a:rPr lang="en-US" altLang="en-US" dirty="0"/>
              <a:t>Chugach  Range - Thompson Pass - elevation 2,812 ft. </a:t>
            </a:r>
            <a:endParaRPr lang="en-US" altLang="en-US" dirty="0">
              <a:latin typeface="Arial" panose="020B0604020202020204" pitchFamily="34" charset="0"/>
            </a:endParaRPr>
          </a:p>
          <a:p>
            <a:pPr lvl="1">
              <a:buFontTx/>
              <a:buChar char="•"/>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30</a:t>
            </a:fld>
            <a:endParaRPr lang="en-US"/>
          </a:p>
        </p:txBody>
      </p:sp>
    </p:spTree>
    <p:extLst>
      <p:ext uri="{BB962C8B-B14F-4D97-AF65-F5344CB8AC3E}">
        <p14:creationId xmlns:p14="http://schemas.microsoft.com/office/powerpoint/2010/main" val="161829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31</a:t>
            </a:fld>
            <a:endParaRPr lang="en-US"/>
          </a:p>
        </p:txBody>
      </p:sp>
    </p:spTree>
    <p:extLst>
      <p:ext uri="{BB962C8B-B14F-4D97-AF65-F5344CB8AC3E}">
        <p14:creationId xmlns:p14="http://schemas.microsoft.com/office/powerpoint/2010/main" val="3154096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32</a:t>
            </a:fld>
            <a:endParaRPr lang="en-US"/>
          </a:p>
        </p:txBody>
      </p:sp>
    </p:spTree>
    <p:extLst>
      <p:ext uri="{BB962C8B-B14F-4D97-AF65-F5344CB8AC3E}">
        <p14:creationId xmlns:p14="http://schemas.microsoft.com/office/powerpoint/2010/main" val="450638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33</a:t>
            </a:fld>
            <a:endParaRPr lang="en-US"/>
          </a:p>
        </p:txBody>
      </p:sp>
    </p:spTree>
    <p:extLst>
      <p:ext uri="{BB962C8B-B14F-4D97-AF65-F5344CB8AC3E}">
        <p14:creationId xmlns:p14="http://schemas.microsoft.com/office/powerpoint/2010/main" val="3488102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34</a:t>
            </a:fld>
            <a:endParaRPr lang="en-US"/>
          </a:p>
        </p:txBody>
      </p:sp>
    </p:spTree>
    <p:extLst>
      <p:ext uri="{BB962C8B-B14F-4D97-AF65-F5344CB8AC3E}">
        <p14:creationId xmlns:p14="http://schemas.microsoft.com/office/powerpoint/2010/main" val="3973299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35</a:t>
            </a:fld>
            <a:endParaRPr lang="en-US"/>
          </a:p>
        </p:txBody>
      </p:sp>
    </p:spTree>
    <p:extLst>
      <p:ext uri="{BB962C8B-B14F-4D97-AF65-F5344CB8AC3E}">
        <p14:creationId xmlns:p14="http://schemas.microsoft.com/office/powerpoint/2010/main" val="33413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36</a:t>
            </a:fld>
            <a:endParaRPr lang="en-US"/>
          </a:p>
        </p:txBody>
      </p:sp>
    </p:spTree>
    <p:extLst>
      <p:ext uri="{BB962C8B-B14F-4D97-AF65-F5344CB8AC3E}">
        <p14:creationId xmlns:p14="http://schemas.microsoft.com/office/powerpoint/2010/main" val="2869671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37</a:t>
            </a:fld>
            <a:endParaRPr lang="en-US"/>
          </a:p>
        </p:txBody>
      </p:sp>
    </p:spTree>
    <p:extLst>
      <p:ext uri="{BB962C8B-B14F-4D97-AF65-F5344CB8AC3E}">
        <p14:creationId xmlns:p14="http://schemas.microsoft.com/office/powerpoint/2010/main" val="64776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38</a:t>
            </a:fld>
            <a:endParaRPr lang="en-US"/>
          </a:p>
        </p:txBody>
      </p:sp>
    </p:spTree>
    <p:extLst>
      <p:ext uri="{BB962C8B-B14F-4D97-AF65-F5344CB8AC3E}">
        <p14:creationId xmlns:p14="http://schemas.microsoft.com/office/powerpoint/2010/main" val="296726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2FB3838C-2AFC-3577-CE03-592E5B3D430E}"/>
              </a:ext>
            </a:extLst>
          </p:cNvPr>
          <p:cNvSpPr>
            <a:spLocks noGrp="1" noChangeArrowheads="1"/>
          </p:cNvSpPr>
          <p:nvPr>
            <p:ph type="sldNum" sz="quarter" idx="5"/>
          </p:nvPr>
        </p:nvSpPr>
        <p:spPr>
          <a:ln/>
        </p:spPr>
        <p:txBody>
          <a:bodyPr/>
          <a:lstStyle/>
          <a:p>
            <a:pPr defTabSz="949568" eaLnBrk="0" fontAlgn="base" hangingPunct="0">
              <a:spcBef>
                <a:spcPct val="0"/>
              </a:spcBef>
              <a:spcAft>
                <a:spcPct val="0"/>
              </a:spcAft>
              <a:defRPr/>
            </a:pPr>
            <a:fld id="{F64EE59C-16DA-449F-8B85-D5F46C8832C6}" type="slidenum">
              <a:rPr lang="en-US" altLang="en-US">
                <a:solidFill>
                  <a:srgbClr val="000000"/>
                </a:solidFill>
                <a:latin typeface="Times New Roman" panose="02020603050405020304" pitchFamily="18" charset="0"/>
              </a:rPr>
              <a:pPr defTabSz="949568" eaLnBrk="0" fontAlgn="base" hangingPunct="0">
                <a:spcBef>
                  <a:spcPct val="0"/>
                </a:spcBef>
                <a:spcAft>
                  <a:spcPct val="0"/>
                </a:spcAft>
                <a:defRPr/>
              </a:pPr>
              <a:t>4</a:t>
            </a:fld>
            <a:endParaRPr lang="en-US" altLang="en-US">
              <a:solidFill>
                <a:srgbClr val="000000"/>
              </a:solidFill>
              <a:latin typeface="Times New Roman" panose="02020603050405020304" pitchFamily="18" charset="0"/>
            </a:endParaRPr>
          </a:p>
        </p:txBody>
      </p:sp>
      <p:sp>
        <p:nvSpPr>
          <p:cNvPr id="177154" name="Rectangle 2">
            <a:extLst>
              <a:ext uri="{FF2B5EF4-FFF2-40B4-BE49-F238E27FC236}">
                <a16:creationId xmlns:a16="http://schemas.microsoft.com/office/drawing/2014/main" xmlns="" id="{5FB87FA5-E03B-7B4B-2E5E-00E066B1CCB0}"/>
              </a:ext>
            </a:extLst>
          </p:cNvPr>
          <p:cNvSpPr>
            <a:spLocks noGrp="1" noRot="1" noChangeAspect="1" noChangeArrowheads="1"/>
          </p:cNvSpPr>
          <p:nvPr>
            <p:ph type="sldImg"/>
          </p:nvPr>
        </p:nvSpPr>
        <p:spPr>
          <a:xfrm>
            <a:off x="3867150" y="231775"/>
            <a:ext cx="3175000" cy="1785938"/>
          </a:xfrm>
          <a:ln/>
        </p:spPr>
      </p:sp>
      <p:sp>
        <p:nvSpPr>
          <p:cNvPr id="177155" name="Rectangle 3">
            <a:extLst>
              <a:ext uri="{FF2B5EF4-FFF2-40B4-BE49-F238E27FC236}">
                <a16:creationId xmlns:a16="http://schemas.microsoft.com/office/drawing/2014/main" xmlns="" id="{48F73C7D-109B-54B6-5B27-C4857520CD55}"/>
              </a:ext>
            </a:extLst>
          </p:cNvPr>
          <p:cNvSpPr>
            <a:spLocks noGrp="1" noChangeArrowheads="1"/>
          </p:cNvSpPr>
          <p:nvPr>
            <p:ph type="body" idx="1"/>
          </p:nvPr>
        </p:nvSpPr>
        <p:spPr>
          <a:xfrm>
            <a:off x="546877" y="1935137"/>
            <a:ext cx="6179538" cy="7195026"/>
          </a:xfrm>
        </p:spPr>
        <p:txBody>
          <a:bodyPr/>
          <a:lstStyle/>
          <a:p>
            <a:r>
              <a:rPr lang="en-US" altLang="en-US" b="1">
                <a:latin typeface="Arial" panose="020B0604020202020204" pitchFamily="34" charset="0"/>
              </a:rPr>
              <a:t>11 Pump Stations</a:t>
            </a:r>
            <a:endParaRPr lang="en-US" altLang="en-US"/>
          </a:p>
          <a:p>
            <a:pPr>
              <a:buFontTx/>
              <a:buChar char="•"/>
            </a:pPr>
            <a:r>
              <a:rPr lang="en-US" altLang="en-US"/>
              <a:t>To move oil from Prudhoe Bay to Valdez, we have 11 pump stations</a:t>
            </a:r>
          </a:p>
          <a:p>
            <a:pPr>
              <a:buFontTx/>
              <a:buChar char="•"/>
            </a:pPr>
            <a:r>
              <a:rPr lang="en-US" altLang="en-US"/>
              <a:t>Original design called for 12 pump stations, with 4 pumps each.</a:t>
            </a:r>
          </a:p>
          <a:p>
            <a:pPr>
              <a:buFontTx/>
              <a:buChar char="•"/>
            </a:pPr>
            <a:r>
              <a:rPr lang="en-US" altLang="en-US"/>
              <a:t>Technological advancements allowed us to build TAPS with 11 pump stations.</a:t>
            </a:r>
          </a:p>
          <a:p>
            <a:pPr>
              <a:buFontTx/>
              <a:buChar char="•"/>
            </a:pPr>
            <a:r>
              <a:rPr lang="en-US" altLang="en-US"/>
              <a:t>One is a relief station, so there are no mainline pumps there -- PS5.</a:t>
            </a:r>
          </a:p>
          <a:p>
            <a:pPr>
              <a:buFontTx/>
              <a:buChar char="•"/>
            </a:pPr>
            <a:r>
              <a:rPr lang="en-US" altLang="en-US"/>
              <a:t>Each station has 3 pumps -- 2 in operation and 1 in standby.</a:t>
            </a:r>
          </a:p>
          <a:p>
            <a:pPr>
              <a:buFontTx/>
              <a:buChar char="•"/>
            </a:pPr>
            <a:r>
              <a:rPr lang="en-US" altLang="en-US"/>
              <a:t>At peak throughout 2.1 mbpd - all 3 pumps operated..</a:t>
            </a:r>
          </a:p>
          <a:p>
            <a:pPr>
              <a:buFontTx/>
              <a:buChar char="•"/>
            </a:pPr>
            <a:r>
              <a:rPr lang="en-US" altLang="en-US"/>
              <a:t>In 1996, we began placing stations in standby. Throughput had reduced enough that we no longer needed as many stations. 1996 - two stations in standby -- PS8 &amp; PS10.  1997 -- two more in standby -- PS2 &amp; PS6.  Currently operating the pipeline with 7 pump stations</a:t>
            </a:r>
          </a:p>
          <a:p>
            <a:r>
              <a:rPr lang="en-US" altLang="en-US" b="1">
                <a:latin typeface="Arial" panose="020B0604020202020204" pitchFamily="34" charset="0"/>
              </a:rPr>
              <a:t>Self-sufficient / 10-25 crew</a:t>
            </a:r>
            <a:endParaRPr lang="en-US" altLang="en-US"/>
          </a:p>
          <a:p>
            <a:pPr>
              <a:buFontTx/>
              <a:buChar char="•"/>
            </a:pPr>
            <a:r>
              <a:rPr lang="en-US" altLang="en-US"/>
              <a:t>PS are self-sufficient facilities with crews of 10-25 people, depending on the size of the station.</a:t>
            </a:r>
          </a:p>
          <a:p>
            <a:pPr>
              <a:buFontTx/>
              <a:buChar char="•"/>
            </a:pPr>
            <a:r>
              <a:rPr lang="en-US" altLang="en-US"/>
              <a:t>Crew includes those who run the pumps, maintain the equipment/facilities, catering staff, etc.</a:t>
            </a:r>
          </a:p>
          <a:p>
            <a:pPr>
              <a:buFontTx/>
              <a:buChar char="•"/>
            </a:pPr>
            <a:r>
              <a:rPr lang="en-US" altLang="en-US"/>
              <a:t>Crews typically work a -week on/-week off schedule, 12-hour shifts; two shifts for 24-hour coverage.</a:t>
            </a:r>
          </a:p>
          <a:p>
            <a:r>
              <a:rPr lang="en-US" altLang="en-US" b="1"/>
              <a:t>Boost Oil Flow</a:t>
            </a:r>
            <a:endParaRPr lang="en-US" altLang="en-US"/>
          </a:p>
          <a:p>
            <a:pPr>
              <a:buFontTx/>
              <a:buChar char="•"/>
            </a:pPr>
            <a:r>
              <a:rPr lang="en-US" altLang="en-US"/>
              <a:t>Purpose is to boost the pressure to move the oil.  The line can’t operate without PS1,3 and 4.</a:t>
            </a:r>
          </a:p>
          <a:p>
            <a:pPr>
              <a:buFontTx/>
              <a:buChar char="•"/>
            </a:pPr>
            <a:r>
              <a:rPr lang="en-US" altLang="en-US"/>
              <a:t>APSC operates a fuel gas pipeline to PS 1,3 and 4. They are critical stations required to move the oil over Atigan Pass.  Once over Atigan, there are several other configurations to get it to Valdez.</a:t>
            </a:r>
          </a:p>
          <a:p>
            <a:r>
              <a:rPr lang="en-US" altLang="en-US" b="1">
                <a:latin typeface="Arial" panose="020B0604020202020204" pitchFamily="34" charset="0"/>
              </a:rPr>
              <a:t>Meter Oil</a:t>
            </a:r>
          </a:p>
          <a:p>
            <a:pPr>
              <a:buFontTx/>
              <a:buChar char="•"/>
            </a:pPr>
            <a:r>
              <a:rPr lang="en-US" altLang="en-US"/>
              <a:t>Alyeska is a common carrier pipeline. We accept custody of oil from Producers at PS1 and are responsible for it until it is loaded on to tankers at the VMT.</a:t>
            </a:r>
          </a:p>
          <a:p>
            <a:pPr>
              <a:buFontTx/>
              <a:buChar char="•"/>
            </a:pPr>
            <a:r>
              <a:rPr lang="en-US" altLang="en-US"/>
              <a:t>We count the oil, analyze it  and track it at various locations to ensure that what goes in is “accounted” for at the end of the line. There are two places along the route where crude is pulled off by refining facilities. Once pulled off, it is processed and the residual oil (which is still a product but not usable at these facilities) is put back into the line.</a:t>
            </a:r>
          </a:p>
          <a:p>
            <a:pPr>
              <a:buFontTx/>
              <a:buChar char="•"/>
            </a:pPr>
            <a:endParaRPr lang="en-US" altLang="en-US"/>
          </a:p>
          <a:p>
            <a:pPr lvl="1">
              <a:buFontTx/>
              <a:buChar cha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F8D8C962-924C-EF96-AE70-D496B26AC8FA}"/>
              </a:ext>
            </a:extLst>
          </p:cNvPr>
          <p:cNvSpPr>
            <a:spLocks noGrp="1" noChangeArrowheads="1"/>
          </p:cNvSpPr>
          <p:nvPr>
            <p:ph type="sldNum" sz="quarter" idx="5"/>
          </p:nvPr>
        </p:nvSpPr>
        <p:spPr>
          <a:ln/>
        </p:spPr>
        <p:txBody>
          <a:bodyPr/>
          <a:lstStyle/>
          <a:p>
            <a:fld id="{F79709FD-21FC-41AD-BD7B-B7F9E1F0279A}" type="slidenum">
              <a:rPr lang="en-US" altLang="en-US"/>
              <a:pPr/>
              <a:t>5</a:t>
            </a:fld>
            <a:endParaRPr lang="en-US" altLang="en-US"/>
          </a:p>
        </p:txBody>
      </p:sp>
      <p:sp>
        <p:nvSpPr>
          <p:cNvPr id="179202" name="Rectangle 2">
            <a:extLst>
              <a:ext uri="{FF2B5EF4-FFF2-40B4-BE49-F238E27FC236}">
                <a16:creationId xmlns:a16="http://schemas.microsoft.com/office/drawing/2014/main" xmlns="" id="{5FAD5429-16CF-05D4-065D-E5D320E6F19B}"/>
              </a:ext>
            </a:extLst>
          </p:cNvPr>
          <p:cNvSpPr>
            <a:spLocks noGrp="1" noRot="1" noChangeAspect="1" noChangeArrowheads="1"/>
          </p:cNvSpPr>
          <p:nvPr>
            <p:ph type="sldImg"/>
          </p:nvPr>
        </p:nvSpPr>
        <p:spPr>
          <a:ln/>
        </p:spPr>
      </p:sp>
      <p:sp>
        <p:nvSpPr>
          <p:cNvPr id="179203" name="Rectangle 3">
            <a:extLst>
              <a:ext uri="{FF2B5EF4-FFF2-40B4-BE49-F238E27FC236}">
                <a16:creationId xmlns:a16="http://schemas.microsoft.com/office/drawing/2014/main" xmlns="" id="{E241E83E-9377-AF8D-3DD0-005A5BF95AEB}"/>
              </a:ext>
            </a:extLst>
          </p:cNvPr>
          <p:cNvSpPr>
            <a:spLocks noGrp="1" noChangeArrowheads="1"/>
          </p:cNvSpPr>
          <p:nvPr>
            <p:ph type="body" idx="1"/>
          </p:nvPr>
        </p:nvSpPr>
        <p:spPr>
          <a:xfrm>
            <a:off x="957439" y="4475507"/>
            <a:ext cx="5261046" cy="4654656"/>
          </a:xfrm>
        </p:spPr>
        <p:txBody>
          <a:bodyPr/>
          <a:lstStyle/>
          <a:p>
            <a:pPr marL="171450" indent="-171450">
              <a:buFont typeface="Arial" panose="020B0604020202020204" pitchFamily="34" charset="0"/>
              <a:buChar char="•"/>
            </a:pPr>
            <a:r>
              <a:rPr lang="en-US" altLang="en-US" dirty="0">
                <a:latin typeface="Arial" panose="020B0604020202020204" pitchFamily="34" charset="0"/>
              </a:rPr>
              <a:t>14 days of throughput</a:t>
            </a:r>
          </a:p>
          <a:p>
            <a:pPr marL="171450" indent="-171450">
              <a:buFont typeface="Arial" panose="020B0604020202020204" pitchFamily="34" charset="0"/>
              <a:buChar char="•"/>
            </a:pPr>
            <a:r>
              <a:rPr lang="en-US" altLang="en-US" dirty="0">
                <a:latin typeface="Arial" panose="020B0604020202020204" pitchFamily="34" charset="0"/>
              </a:rPr>
              <a:t>Tanks:  18 now 13</a:t>
            </a:r>
            <a:endParaRPr lang="en-US" altLang="en-US" dirty="0"/>
          </a:p>
          <a:p>
            <a:pPr marL="171450" indent="-171450">
              <a:buFont typeface="Arial" panose="020B0604020202020204" pitchFamily="34" charset="0"/>
              <a:buChar char="•"/>
            </a:pPr>
            <a:r>
              <a:rPr lang="en-US" altLang="en-US" dirty="0"/>
              <a:t>5 berths in original design, only four were built, 2 in use</a:t>
            </a:r>
          </a:p>
          <a:p>
            <a:pPr marL="171450" indent="-171450">
              <a:buFont typeface="Arial" panose="020B0604020202020204" pitchFamily="34" charset="0"/>
              <a:buChar char="•"/>
            </a:pPr>
            <a:r>
              <a:rPr lang="en-US" altLang="en-US" dirty="0"/>
              <a:t>Berth 1 is a floating platform berth due to depth of water, Berths 3,4 and 5 are fixed platform berths.</a:t>
            </a:r>
          </a:p>
          <a:p>
            <a:pPr marL="171450" indent="-171450">
              <a:buFont typeface="Arial" panose="020B0604020202020204" pitchFamily="34" charset="0"/>
              <a:buChar char="•"/>
            </a:pPr>
            <a:r>
              <a:rPr lang="en-US" altLang="en-US" dirty="0"/>
              <a:t>OCC was located at the VMT and controlled the entire pipeline system. </a:t>
            </a:r>
          </a:p>
          <a:p>
            <a:pPr marL="171450" indent="-171450">
              <a:buFont typeface="Arial" panose="020B0604020202020204" pitchFamily="34" charset="0"/>
              <a:buChar char="•"/>
            </a:pPr>
            <a:r>
              <a:rPr lang="en-US" altLang="en-US" dirty="0"/>
              <a:t>Alyeska generates its own power to run the terminal. Capable of producing 37.5 megawatts -- enough to power a city of 25,000.</a:t>
            </a:r>
          </a:p>
          <a:p>
            <a:pPr marL="628650" lvl="1" indent="-171450">
              <a:buFont typeface="Arial" panose="020B0604020202020204" pitchFamily="34" charset="0"/>
              <a:buChar char="•"/>
            </a:pPr>
            <a:r>
              <a:rPr lang="en-US" altLang="en-US" dirty="0"/>
              <a:t>Use 10.  </a:t>
            </a:r>
          </a:p>
          <a:p>
            <a:pPr marL="628650" lvl="1" indent="-171450">
              <a:buFont typeface="Arial" panose="020B0604020202020204" pitchFamily="34" charset="0"/>
              <a:buChar char="•"/>
            </a:pPr>
            <a:r>
              <a:rPr lang="en-US" altLang="en-US" dirty="0"/>
              <a:t>Intertie with Copper Valley to reduce diesel burn and provide power to Valdez grid.</a:t>
            </a:r>
          </a:p>
          <a:p>
            <a:pPr>
              <a:buFontTx/>
              <a:buChar char="•"/>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635D2ACA-30FD-7FED-99AB-12FC49B725B0}"/>
              </a:ext>
            </a:extLst>
          </p:cNvPr>
          <p:cNvSpPr>
            <a:spLocks noGrp="1" noChangeArrowheads="1"/>
          </p:cNvSpPr>
          <p:nvPr>
            <p:ph type="sldNum" sz="quarter" idx="5"/>
          </p:nvPr>
        </p:nvSpPr>
        <p:spPr>
          <a:ln/>
        </p:spPr>
        <p:txBody>
          <a:bodyPr/>
          <a:lstStyle/>
          <a:p>
            <a:fld id="{3B33D495-E968-4155-8D26-A0C852C99B44}" type="slidenum">
              <a:rPr lang="en-US" altLang="en-US"/>
              <a:pPr/>
              <a:t>6</a:t>
            </a:fld>
            <a:endParaRPr lang="en-US" altLang="en-US"/>
          </a:p>
        </p:txBody>
      </p:sp>
      <p:sp>
        <p:nvSpPr>
          <p:cNvPr id="181250" name="Rectangle 2">
            <a:extLst>
              <a:ext uri="{FF2B5EF4-FFF2-40B4-BE49-F238E27FC236}">
                <a16:creationId xmlns:a16="http://schemas.microsoft.com/office/drawing/2014/main" xmlns="" id="{3C9EF817-7181-789F-85EA-65E1218337CF}"/>
              </a:ext>
            </a:extLst>
          </p:cNvPr>
          <p:cNvSpPr>
            <a:spLocks noGrp="1" noRot="1" noChangeAspect="1" noChangeArrowheads="1"/>
          </p:cNvSpPr>
          <p:nvPr>
            <p:ph type="sldImg"/>
          </p:nvPr>
        </p:nvSpPr>
        <p:spPr>
          <a:ln/>
        </p:spPr>
      </p:sp>
      <p:sp>
        <p:nvSpPr>
          <p:cNvPr id="181251" name="Rectangle 3">
            <a:extLst>
              <a:ext uri="{FF2B5EF4-FFF2-40B4-BE49-F238E27FC236}">
                <a16:creationId xmlns:a16="http://schemas.microsoft.com/office/drawing/2014/main" xmlns="" id="{2EAD3E1D-EFF8-A24C-7FB2-80706A6BD08E}"/>
              </a:ext>
            </a:extLst>
          </p:cNvPr>
          <p:cNvSpPr>
            <a:spLocks noGrp="1" noChangeArrowheads="1"/>
          </p:cNvSpPr>
          <p:nvPr>
            <p:ph type="body" idx="1"/>
          </p:nvPr>
        </p:nvSpPr>
        <p:spPr/>
        <p:txBody>
          <a:bodyPr/>
          <a:lstStyle/>
          <a:p>
            <a:r>
              <a:rPr lang="en-US" altLang="en-US" b="1">
                <a:latin typeface="Arial" panose="020B0604020202020204" pitchFamily="34" charset="0"/>
              </a:rPr>
              <a:t>Largest oil spill response organization in western hemisphere</a:t>
            </a:r>
            <a:endParaRPr lang="en-US" altLang="en-US"/>
          </a:p>
          <a:p>
            <a:pPr>
              <a:buFontTx/>
              <a:buChar char="•"/>
            </a:pPr>
            <a:r>
              <a:rPr lang="en-US" altLang="en-US"/>
              <a:t>and possibly the world.</a:t>
            </a:r>
          </a:p>
          <a:p>
            <a:endParaRPr lang="en-US" altLang="en-US" b="1">
              <a:latin typeface="Arial" panose="020B0604020202020204" pitchFamily="34" charset="0"/>
            </a:endParaRPr>
          </a:p>
          <a:p>
            <a:r>
              <a:rPr lang="en-US" altLang="en-US" b="1">
                <a:latin typeface="Arial" panose="020B0604020202020204" pitchFamily="34" charset="0"/>
              </a:rPr>
              <a:t>Prevention is key; ready to respond</a:t>
            </a:r>
            <a:endParaRPr lang="en-US" altLang="en-US"/>
          </a:p>
          <a:p>
            <a:pPr>
              <a:buFontTx/>
              <a:buChar char="•"/>
            </a:pPr>
            <a:r>
              <a:rPr lang="en-US" altLang="en-US"/>
              <a:t>Primary function is to PREVENT an oil spill from a tanker that’s travelling through Prince William Sound</a:t>
            </a:r>
          </a:p>
          <a:p>
            <a:pPr>
              <a:buFontTx/>
              <a:buChar char="•"/>
            </a:pPr>
            <a:r>
              <a:rPr lang="en-US" altLang="en-US"/>
              <a:t>Secondary function is to respond if there is an oil spill.</a:t>
            </a:r>
          </a:p>
          <a:p>
            <a:endParaRPr lang="en-US" altLang="en-US" b="1">
              <a:latin typeface="Arial" panose="020B0604020202020204" pitchFamily="34" charset="0"/>
            </a:endParaRPr>
          </a:p>
          <a:p>
            <a:r>
              <a:rPr lang="en-US" altLang="en-US" b="1">
                <a:latin typeface="Arial" panose="020B0604020202020204" pitchFamily="34" charset="0"/>
              </a:rPr>
              <a:t>SERVS created in July 1989 </a:t>
            </a:r>
          </a:p>
          <a:p>
            <a:pPr>
              <a:buFontTx/>
              <a:buChar char="•"/>
            </a:pPr>
            <a:r>
              <a:rPr lang="en-US" altLang="en-US"/>
              <a:t>in response to EVOS.</a:t>
            </a:r>
            <a:r>
              <a:rPr lang="en-US" altLang="en-US" b="1">
                <a:latin typeface="Arial" panose="020B0604020202020204" pitchFamily="34" charset="0"/>
              </a:rPr>
              <a:t> </a:t>
            </a:r>
          </a:p>
          <a:p>
            <a:endParaRPr lang="en-US" altLang="en-US" b="1">
              <a:latin typeface="Arial" panose="020B0604020202020204" pitchFamily="34" charset="0"/>
            </a:endParaRPr>
          </a:p>
          <a:p>
            <a:r>
              <a:rPr lang="en-US" altLang="en-US" b="1">
                <a:latin typeface="Arial" panose="020B0604020202020204" pitchFamily="34" charset="0"/>
              </a:rPr>
              <a:t>All laden tankers escorted by 2 SERVS vessels</a:t>
            </a:r>
          </a:p>
          <a:p>
            <a:pPr>
              <a:buFontTx/>
              <a:buChar char="•"/>
            </a:pPr>
            <a:r>
              <a:rPr lang="en-US" altLang="en-US"/>
              <a:t>Primary prevention function is escort system.  </a:t>
            </a:r>
          </a:p>
          <a:p>
            <a:pPr>
              <a:buFontTx/>
              <a:buChar char="•"/>
            </a:pPr>
            <a:r>
              <a:rPr lang="en-US" altLang="en-US"/>
              <a:t>All tankers that leave the VMT are escorted by 2 SERVS vessels through PWS.  </a:t>
            </a:r>
          </a:p>
          <a:p>
            <a:pPr>
              <a:buFontTx/>
              <a:buChar char="•"/>
            </a:pPr>
            <a:r>
              <a:rPr lang="en-US" altLang="en-US"/>
              <a:t>It’s a 70-mile escort, so we often say the pipeline is actually 870 miles long.</a:t>
            </a:r>
          </a:p>
          <a:p>
            <a:pPr>
              <a:buFontTx/>
              <a:buChar char="•"/>
            </a:pPr>
            <a:r>
              <a:rPr lang="en-US" altLang="en-US"/>
              <a:t>Their job is to help keep tankers out of trouble </a:t>
            </a:r>
          </a:p>
          <a:p>
            <a:pPr>
              <a:buFontTx/>
              <a:buChar cha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A2492F87-B2AE-01E1-FF67-5495D969CD25}"/>
              </a:ext>
            </a:extLst>
          </p:cNvPr>
          <p:cNvSpPr>
            <a:spLocks noGrp="1" noChangeArrowheads="1"/>
          </p:cNvSpPr>
          <p:nvPr>
            <p:ph type="sldNum" sz="quarter" idx="5"/>
          </p:nvPr>
        </p:nvSpPr>
        <p:spPr>
          <a:ln/>
        </p:spPr>
        <p:txBody>
          <a:bodyPr/>
          <a:lstStyle/>
          <a:p>
            <a:pPr defTabSz="949568" eaLnBrk="0" fontAlgn="base" hangingPunct="0">
              <a:spcBef>
                <a:spcPct val="0"/>
              </a:spcBef>
              <a:spcAft>
                <a:spcPct val="0"/>
              </a:spcAft>
              <a:defRPr/>
            </a:pPr>
            <a:fld id="{0E10639B-A0FA-404C-A767-68BB8A4B1F11}" type="slidenum">
              <a:rPr lang="en-US" altLang="en-US">
                <a:solidFill>
                  <a:srgbClr val="000000"/>
                </a:solidFill>
                <a:latin typeface="Times New Roman" panose="02020603050405020304" pitchFamily="18" charset="0"/>
              </a:rPr>
              <a:pPr defTabSz="949568" eaLnBrk="0" fontAlgn="base" hangingPunct="0">
                <a:spcBef>
                  <a:spcPct val="0"/>
                </a:spcBef>
                <a:spcAft>
                  <a:spcPct val="0"/>
                </a:spcAft>
                <a:defRPr/>
              </a:pPr>
              <a:t>7</a:t>
            </a:fld>
            <a:endParaRPr lang="en-US" altLang="en-US">
              <a:solidFill>
                <a:srgbClr val="000000"/>
              </a:solidFill>
              <a:latin typeface="Times New Roman" panose="02020603050405020304" pitchFamily="18" charset="0"/>
            </a:endParaRPr>
          </a:p>
        </p:txBody>
      </p:sp>
      <p:sp>
        <p:nvSpPr>
          <p:cNvPr id="176130" name="Rectangle 2050">
            <a:extLst>
              <a:ext uri="{FF2B5EF4-FFF2-40B4-BE49-F238E27FC236}">
                <a16:creationId xmlns:a16="http://schemas.microsoft.com/office/drawing/2014/main" xmlns="" id="{860E52CA-CDEB-1394-9968-2244195457F9}"/>
              </a:ext>
            </a:extLst>
          </p:cNvPr>
          <p:cNvSpPr>
            <a:spLocks noGrp="1" noRot="1" noChangeAspect="1" noChangeArrowheads="1"/>
          </p:cNvSpPr>
          <p:nvPr>
            <p:ph type="sldImg"/>
          </p:nvPr>
        </p:nvSpPr>
        <p:spPr>
          <a:ln/>
        </p:spPr>
      </p:sp>
      <p:sp>
        <p:nvSpPr>
          <p:cNvPr id="176131" name="Rectangle 2051">
            <a:extLst>
              <a:ext uri="{FF2B5EF4-FFF2-40B4-BE49-F238E27FC236}">
                <a16:creationId xmlns:a16="http://schemas.microsoft.com/office/drawing/2014/main" xmlns="" id="{37577C9E-D179-9E87-9810-BD62A5B9468A}"/>
              </a:ext>
            </a:extLst>
          </p:cNvPr>
          <p:cNvSpPr>
            <a:spLocks noGrp="1" noChangeArrowheads="1"/>
          </p:cNvSpPr>
          <p:nvPr>
            <p:ph type="body" idx="1"/>
          </p:nvPr>
        </p:nvSpPr>
        <p:spPr/>
        <p:txBody>
          <a:bodyPr/>
          <a:lstStyle/>
          <a:p>
            <a:r>
              <a:rPr lang="en-US" altLang="en-US" b="1">
                <a:latin typeface="Arial" panose="020B0604020202020204" pitchFamily="34" charset="0"/>
              </a:rPr>
              <a:t>2.1 mbpd peak throughput -- 1988</a:t>
            </a:r>
            <a:endParaRPr lang="en-US" altLang="en-US"/>
          </a:p>
          <a:p>
            <a:pPr>
              <a:buFontTx/>
              <a:buChar char="•"/>
            </a:pPr>
            <a:r>
              <a:rPr lang="en-US" altLang="en-US"/>
              <a:t>Oil volume traveling though the pipeline is called “throughput”.  Thoughput volume peaked in 1988 at 2.1million barrels per day.  Since then, throughput  has been declining.</a:t>
            </a:r>
          </a:p>
          <a:p>
            <a:pPr>
              <a:buFontTx/>
              <a:buChar char="•"/>
            </a:pPr>
            <a:endParaRPr lang="en-US" altLang="en-US"/>
          </a:p>
          <a:p>
            <a:r>
              <a:rPr lang="en-US" altLang="en-US" b="1">
                <a:latin typeface="Arial" panose="020B0604020202020204" pitchFamily="34" charset="0"/>
              </a:rPr>
              <a:t>1.07 mbpd current</a:t>
            </a:r>
            <a:endParaRPr lang="en-US" altLang="en-US"/>
          </a:p>
          <a:p>
            <a:pPr>
              <a:buFontTx/>
              <a:buChar char="•"/>
            </a:pPr>
            <a:r>
              <a:rPr lang="en-US" altLang="en-US"/>
              <a:t>We are currently at 1.07 mbpd</a:t>
            </a:r>
          </a:p>
          <a:p>
            <a:pPr>
              <a:buFontTx/>
              <a:buChar char="•"/>
            </a:pPr>
            <a:r>
              <a:rPr lang="en-US" altLang="en-US"/>
              <a:t>The 13 billionth barrel of oil will go through pipeline in the next couple of months.</a:t>
            </a:r>
          </a:p>
          <a:p>
            <a:pPr>
              <a:buFontTx/>
              <a:buChar char="•"/>
            </a:pPr>
            <a:r>
              <a:rPr lang="en-US" altLang="en-US"/>
              <a:t>Oil travels approximately 3.6 miles per hour through the pipeline</a:t>
            </a:r>
          </a:p>
          <a:p>
            <a:pPr>
              <a:buFontTx/>
              <a:buChar char="•"/>
            </a:pPr>
            <a:r>
              <a:rPr lang="en-US" altLang="en-US"/>
              <a:t>Oil takes approximately 9 and a half days to get from Prudhoe to Valdez</a:t>
            </a:r>
          </a:p>
          <a:p>
            <a:pPr>
              <a:buFontTx/>
              <a:buChar char="•"/>
            </a:pPr>
            <a:r>
              <a:rPr lang="en-US" altLang="en-US"/>
              <a:t>We’ve had 16,000 tankers call at the terminal</a:t>
            </a:r>
          </a:p>
          <a:p>
            <a:pPr>
              <a:buFontTx/>
              <a:buChar char="•"/>
            </a:pPr>
            <a:r>
              <a:rPr lang="en-US" altLang="en-US"/>
              <a:t>We've safely escorted over 7,000 tankers</a:t>
            </a:r>
          </a:p>
          <a:p>
            <a:pPr>
              <a:buFontTx/>
              <a:buChar char="•"/>
            </a:pPr>
            <a:r>
              <a:rPr lang="en-US" altLang="en-US"/>
              <a:t>These are the kinds of “milestones” that we track and celebrate as a company</a:t>
            </a:r>
          </a:p>
          <a:p>
            <a:pPr lvl="1">
              <a:buFontTx/>
              <a:buChar char="•"/>
            </a:pPr>
            <a:r>
              <a:rPr lang="en-US" altLang="en-US"/>
              <a:t>How many billion barrels</a:t>
            </a:r>
          </a:p>
          <a:p>
            <a:pPr lvl="1">
              <a:buFontTx/>
              <a:buChar char="•"/>
            </a:pPr>
            <a:r>
              <a:rPr lang="en-US" altLang="en-US"/>
              <a:t>How many tankers</a:t>
            </a:r>
          </a:p>
          <a:p>
            <a:pPr lvl="1">
              <a:buFontTx/>
              <a:buChar char="•"/>
            </a:pPr>
            <a:r>
              <a:rPr lang="en-US" altLang="en-US"/>
              <a:t>How many escorts carried out by Ship Escort Response Vessel System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5ACD68-5BCB-8806-9D70-92C07AA24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D068520-680B-F7F5-C8DB-A403D952B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4891C76-E76D-CBB7-5FD7-D89AD7CF0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E4D76497-EBED-C0BF-26C3-7B2834851207}"/>
              </a:ext>
            </a:extLst>
          </p:cNvPr>
          <p:cNvSpPr>
            <a:spLocks noGrp="1"/>
          </p:cNvSpPr>
          <p:nvPr>
            <p:ph type="sldNum" sz="quarter" idx="5"/>
          </p:nvPr>
        </p:nvSpPr>
        <p:spPr/>
        <p:txBody>
          <a:bodyPr/>
          <a:lstStyle/>
          <a:p>
            <a:fld id="{0F7C5825-8CB2-4672-9C1A-B0D285E288B2}" type="slidenum">
              <a:rPr lang="en-US" smtClean="0"/>
              <a:t>8</a:t>
            </a:fld>
            <a:endParaRPr lang="en-US"/>
          </a:p>
        </p:txBody>
      </p:sp>
    </p:spTree>
    <p:extLst>
      <p:ext uri="{BB962C8B-B14F-4D97-AF65-F5344CB8AC3E}">
        <p14:creationId xmlns:p14="http://schemas.microsoft.com/office/powerpoint/2010/main" val="411675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C5825-8CB2-4672-9C1A-B0D285E288B2}" type="slidenum">
              <a:rPr lang="en-US" smtClean="0"/>
              <a:t>9</a:t>
            </a:fld>
            <a:endParaRPr lang="en-US"/>
          </a:p>
        </p:txBody>
      </p:sp>
    </p:spTree>
    <p:extLst>
      <p:ext uri="{BB962C8B-B14F-4D97-AF65-F5344CB8AC3E}">
        <p14:creationId xmlns:p14="http://schemas.microsoft.com/office/powerpoint/2010/main" val="429018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39E792-5D77-3250-D53A-2A7588B98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44647EF-84D2-82CA-3A18-8920066D8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2924FA-1C5C-903B-679E-E9EEBF3113CE}"/>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72D8DAE8-709E-DB95-D18A-06B659BC8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3D578A-F1F0-7E2D-E8AD-37AF72E3D36F}"/>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111563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B2756-3B2C-AA0F-5839-BA44CC1052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814D580-A9B9-2F11-1143-317EDCBBD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DAE662-BBB8-B007-75F3-43D7EBE9BF04}"/>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3DAEB2B2-8BDA-E968-C392-2A9D23C3F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29914C-6491-7A57-36BC-D4F43DDB2FB4}"/>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45850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18BC4B-3232-0011-232F-0F3CA38CD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9D9C10-AB42-D657-C081-5BA815CC7C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A22E87-ECB3-75CA-673D-C6DBF3B47556}"/>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A103CFC5-FB2C-D0B2-53A5-9098C254F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20ECE0-921D-1135-5CE7-9029DE0EF648}"/>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34802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669F9227-3F57-22B5-235C-8E36D1587913}"/>
              </a:ext>
            </a:extLst>
          </p:cNvPr>
          <p:cNvSpPr>
            <a:spLocks noChangeArrowheads="1"/>
          </p:cNvSpPr>
          <p:nvPr/>
        </p:nvSpPr>
        <p:spPr bwMode="auto">
          <a:xfrm>
            <a:off x="508000" y="1"/>
            <a:ext cx="19304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075" name="Rectangle 3">
            <a:extLst>
              <a:ext uri="{FF2B5EF4-FFF2-40B4-BE49-F238E27FC236}">
                <a16:creationId xmlns:a16="http://schemas.microsoft.com/office/drawing/2014/main" xmlns="" id="{11B8550B-769D-F05A-7F76-286F3D190F4D}"/>
              </a:ext>
            </a:extLst>
          </p:cNvPr>
          <p:cNvSpPr>
            <a:spLocks noChangeArrowheads="1"/>
          </p:cNvSpPr>
          <p:nvPr/>
        </p:nvSpPr>
        <p:spPr bwMode="auto">
          <a:xfrm>
            <a:off x="914401" y="2438400"/>
            <a:ext cx="11275484" cy="762000"/>
          </a:xfrm>
          <a:prstGeom prst="rect">
            <a:avLst/>
          </a:prstGeom>
          <a:gradFill rotWithShape="0">
            <a:gsLst>
              <a:gs pos="0">
                <a:schemeClr val="bg1"/>
              </a:gs>
              <a:gs pos="100000">
                <a:schemeClr val="bg1">
                  <a:gamma/>
                  <a:shade val="1529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076" name="Rectangle 4">
            <a:extLst>
              <a:ext uri="{FF2B5EF4-FFF2-40B4-BE49-F238E27FC236}">
                <a16:creationId xmlns:a16="http://schemas.microsoft.com/office/drawing/2014/main" xmlns="" id="{68366B64-22B5-5C34-A3A8-A534009C4C6F}"/>
              </a:ext>
            </a:extLst>
          </p:cNvPr>
          <p:cNvSpPr>
            <a:spLocks noGrp="1" noChangeArrowheads="1"/>
          </p:cNvSpPr>
          <p:nvPr>
            <p:ph type="ctrTitle" sz="quarter"/>
          </p:nvPr>
        </p:nvSpPr>
        <p:spPr>
          <a:xfrm>
            <a:off x="914400" y="2286000"/>
            <a:ext cx="10668000" cy="1143000"/>
          </a:xfrm>
        </p:spPr>
        <p:txBody>
          <a:bodyPr/>
          <a:lstStyle>
            <a:lvl1pPr>
              <a:defRPr sz="5400" i="1"/>
            </a:lvl1pPr>
          </a:lstStyle>
          <a:p>
            <a:pPr lvl="0"/>
            <a:r>
              <a:rPr lang="en-US" altLang="en-US" noProof="0"/>
              <a:t>Click to edit Master title style</a:t>
            </a:r>
          </a:p>
        </p:txBody>
      </p:sp>
      <p:sp>
        <p:nvSpPr>
          <p:cNvPr id="3077" name="Rectangle 5">
            <a:extLst>
              <a:ext uri="{FF2B5EF4-FFF2-40B4-BE49-F238E27FC236}">
                <a16:creationId xmlns:a16="http://schemas.microsoft.com/office/drawing/2014/main" xmlns="" id="{6860952B-5F20-635F-36E1-72C6A3CA9172}"/>
              </a:ext>
            </a:extLst>
          </p:cNvPr>
          <p:cNvSpPr>
            <a:spLocks noGrp="1" noChangeArrowheads="1"/>
          </p:cNvSpPr>
          <p:nvPr>
            <p:ph type="subTitle" sz="quarter" idx="1"/>
          </p:nvPr>
        </p:nvSpPr>
        <p:spPr>
          <a:xfrm>
            <a:off x="2743200" y="4114800"/>
            <a:ext cx="8534400" cy="1752600"/>
          </a:xfrm>
        </p:spPr>
        <p:txBody>
          <a:bodyPr/>
          <a:lstStyle>
            <a:lvl1pPr marL="0" indent="0" algn="ctr">
              <a:buFont typeface="Wingdings" panose="05000000000000000000" pitchFamily="2" charset="2"/>
              <a:buNone/>
              <a:defRPr b="0"/>
            </a:lvl1pPr>
          </a:lstStyle>
          <a:p>
            <a:pPr lvl="0"/>
            <a:r>
              <a:rPr lang="en-US" altLang="en-US" noProof="0"/>
              <a:t>Click to edit Master subtitle style</a:t>
            </a:r>
          </a:p>
        </p:txBody>
      </p:sp>
      <p:sp>
        <p:nvSpPr>
          <p:cNvPr id="3078" name="Rectangle 6">
            <a:extLst>
              <a:ext uri="{FF2B5EF4-FFF2-40B4-BE49-F238E27FC236}">
                <a16:creationId xmlns:a16="http://schemas.microsoft.com/office/drawing/2014/main" xmlns="" id="{4A9E0BA4-3631-AE45-3C15-A502278A48BA}"/>
              </a:ext>
            </a:extLst>
          </p:cNvPr>
          <p:cNvSpPr>
            <a:spLocks noGrp="1" noChangeArrowheads="1"/>
          </p:cNvSpPr>
          <p:nvPr>
            <p:ph type="dt" sz="quarter" idx="2"/>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xmlns="" id="{AD3F1ED7-2AF8-0941-2963-3CB3C9EF3CA7}"/>
              </a:ext>
            </a:extLst>
          </p:cNvPr>
          <p:cNvSpPr>
            <a:spLocks noGrp="1" noChangeArrowheads="1"/>
          </p:cNvSpPr>
          <p:nvPr>
            <p:ph type="ftr" sz="quarter" idx="3"/>
          </p:nvPr>
        </p:nvSpPr>
        <p:spPr/>
        <p:txBody>
          <a:bodyPr/>
          <a:lstStyle>
            <a:lvl1pPr>
              <a:defRPr/>
            </a:lvl1pPr>
          </a:lstStyle>
          <a:p>
            <a:endParaRPr lang="en-US" altLang="en-US"/>
          </a:p>
        </p:txBody>
      </p:sp>
      <p:sp>
        <p:nvSpPr>
          <p:cNvPr id="3080" name="Rectangle 8">
            <a:extLst>
              <a:ext uri="{FF2B5EF4-FFF2-40B4-BE49-F238E27FC236}">
                <a16:creationId xmlns:a16="http://schemas.microsoft.com/office/drawing/2014/main" xmlns="" id="{8496BDC8-74CC-E594-085A-D8A29A7B5F92}"/>
              </a:ext>
            </a:extLst>
          </p:cNvPr>
          <p:cNvSpPr>
            <a:spLocks noGrp="1" noChangeArrowheads="1"/>
          </p:cNvSpPr>
          <p:nvPr>
            <p:ph type="sldNum" sz="quarter" idx="4"/>
          </p:nvPr>
        </p:nvSpPr>
        <p:spPr/>
        <p:txBody>
          <a:bodyPr/>
          <a:lstStyle>
            <a:lvl1pPr>
              <a:defRPr/>
            </a:lvl1pPr>
          </a:lstStyle>
          <a:p>
            <a:endParaRPr lang="en-US" altLang="en-US"/>
          </a:p>
        </p:txBody>
      </p:sp>
      <p:sp>
        <p:nvSpPr>
          <p:cNvPr id="3081" name="Rectangle 9">
            <a:extLst>
              <a:ext uri="{FF2B5EF4-FFF2-40B4-BE49-F238E27FC236}">
                <a16:creationId xmlns:a16="http://schemas.microsoft.com/office/drawing/2014/main" xmlns="" id="{B1BD2BA5-6F17-B7C5-23FE-949AA83198A9}"/>
              </a:ext>
            </a:extLst>
          </p:cNvPr>
          <p:cNvSpPr>
            <a:spLocks noChangeArrowheads="1"/>
          </p:cNvSpPr>
          <p:nvPr/>
        </p:nvSpPr>
        <p:spPr bwMode="auto">
          <a:xfrm>
            <a:off x="0" y="3505200"/>
            <a:ext cx="6299200" cy="1524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Tree>
    <p:extLst>
      <p:ext uri="{BB962C8B-B14F-4D97-AF65-F5344CB8AC3E}">
        <p14:creationId xmlns:p14="http://schemas.microsoft.com/office/powerpoint/2010/main" val="332531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9D76D-4B25-7622-4A5E-20298D071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C2CE3A-2F82-93E1-F33A-CE9240AA1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95A766-0F2E-1EC7-11F0-4C1FFA647E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A6F3777D-91B6-5640-2323-2496DFF0A6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097374F-87C3-3D32-8753-490686EAEF48}"/>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24135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DCEAC1-5DD9-2B16-CC3E-B78D26950B1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FEF2CF-B581-3082-96EC-EAB5C7818F0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6F654558-E2DA-1722-3689-EF1047BBEE7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D284A0A8-DE58-488D-F73B-1DD003D537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11FA4AC9-52FE-5EE1-B3E4-EFBA2C6E48EB}"/>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92157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B2E623-B751-6E72-AE29-2A6F82347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9E8C29-D397-DC34-8F41-03AB5923E1BB}"/>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3EE87E-761C-81EC-4D0F-83DB9E67B29A}"/>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98AABB-ECBD-B507-1650-D8EF56B1A00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627A5C57-AE55-C193-AC78-1D87ED68381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86780F00-DB8C-7012-D642-0BEFFBF23BCB}"/>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32938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C61F59-2E76-7D2B-E9B2-3F73A2856FB7}"/>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C7A8527-B875-EBFE-3079-EA8D0895736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179EB91-55F5-ED22-F72B-643AEEFD615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0BAE4-1D85-924B-651A-ABD915BEDD8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F92533D-7CBE-8011-CFBE-1D70510599A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7920EA-D04D-E890-75DB-8E03B1784FC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167EBB8D-220D-4214-4390-7847BDAB017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45012E53-160C-F1DA-ACCA-5CB3A43C2042}"/>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687521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1610C-D5F1-78A4-DD77-EF6761E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692536-6272-686F-276E-27F0777EE35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7E39FB49-297B-EAB8-32F8-6AA3EDDEAAB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335EA0A5-641A-38D2-4346-F29BEB014EF6}"/>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98836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AF7700-859F-52DD-555A-E108D203129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98B4619B-0B34-0A41-4C98-E7694DA5BE2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005F3049-96B6-0F5C-9943-1751D1E1B019}"/>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96540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3EC24-FB54-2234-6E31-0ED92596CC0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F2DBC1-2026-F1F4-1195-ED28C63A3FF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7051DC-20BD-60F6-C147-A3C1B554CDF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426F19-ECAF-431A-F468-5084147263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AD04DE1F-6438-8173-0078-4DBB51C6125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279861AE-63EC-2E30-6B9B-337ED9677721}"/>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753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BCF474-267D-4128-95D4-ABEDC9799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E05E5E-49A1-74D4-2FFD-0E7375DC8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D5A602-2ADB-5942-7755-82891E4FDF26}"/>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C26A908A-0392-1873-F13A-096E7793C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535E25-DDB0-939D-31F2-5D1ECCA9E1FF}"/>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308160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08691A-C959-1BAC-103D-B971C709415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AB0EE7-463A-D8DC-02CB-09230B47514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31A8B74-6FB0-E067-3CD5-4D795B41535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63398A-CAF7-CC3D-14C6-DC423AD43BC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EEBD100E-EE7F-DA45-C6BC-FF57CB35188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ACA669ED-E7A3-5C2D-0E3C-262BD743DA27}"/>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77399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330CB-1C7B-11A6-77C1-98BAB3E23A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F66AE04-83D1-1A06-5470-78EB5BBB6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3A3310-0FD7-87E8-6481-E59DC0CB43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09B9DEAB-C302-8285-010E-9C13922B43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6F171670-5350-1FBC-FC79-21B1DBB10ACF}"/>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9386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A2E25C-6E03-9E84-F9C0-FCCCB2E14E3A}"/>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57C383F-84A2-38CA-2E25-5BD7E2DDB585}"/>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6BAD85-6B85-6F55-E516-43DCB01701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3DBD9013-73D4-5836-AD22-E2D6F61848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B73CC90E-DD0A-7FF7-694B-7E7C9BBAE105}"/>
              </a:ext>
            </a:extLst>
          </p:cNvPr>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2497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23976-8362-7288-A76F-BFD858572C33}"/>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97CEC4-4A14-B401-46F6-98C7B8F935D6}"/>
              </a:ext>
            </a:extLst>
          </p:cNvPr>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xmlns="" id="{357741B9-1685-2CDB-4854-C7095DD48725}"/>
              </a:ext>
            </a:extLst>
          </p:cNvPr>
          <p:cNvSpPr>
            <a:spLocks noGrp="1"/>
          </p:cNvSpPr>
          <p:nvPr>
            <p:ph type="clipArt" sz="half" idx="2"/>
          </p:nvPr>
        </p:nvSpPr>
        <p:spPr>
          <a:xfrm>
            <a:off x="6197600" y="1981200"/>
            <a:ext cx="5080000" cy="4114800"/>
          </a:xfrm>
        </p:spPr>
        <p:txBody>
          <a:bodyPr/>
          <a:lstStyle/>
          <a:p>
            <a:endParaRPr lang="en-US"/>
          </a:p>
        </p:txBody>
      </p:sp>
      <p:sp>
        <p:nvSpPr>
          <p:cNvPr id="5" name="Date Placeholder 4">
            <a:extLst>
              <a:ext uri="{FF2B5EF4-FFF2-40B4-BE49-F238E27FC236}">
                <a16:creationId xmlns:a16="http://schemas.microsoft.com/office/drawing/2014/main" xmlns="" id="{A8723BF8-278A-6C97-5E5C-11B5343F39C6}"/>
              </a:ext>
            </a:extLst>
          </p:cNvPr>
          <p:cNvSpPr>
            <a:spLocks noGrp="1"/>
          </p:cNvSpPr>
          <p:nvPr>
            <p:ph type="dt" sz="half" idx="10"/>
          </p:nvPr>
        </p:nvSpPr>
        <p:spPr>
          <a:xfrm>
            <a:off x="914400" y="61722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81A281C6-870D-FEA9-F044-9F23D61E5C68}"/>
              </a:ext>
            </a:extLst>
          </p:cNvPr>
          <p:cNvSpPr>
            <a:spLocks noGrp="1"/>
          </p:cNvSpPr>
          <p:nvPr>
            <p:ph type="ftr" sz="quarter" idx="11"/>
          </p:nvPr>
        </p:nvSpPr>
        <p:spPr>
          <a:xfrm>
            <a:off x="4165600" y="61722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3E5E1AD3-590C-A287-93E1-ACA499AC3CC9}"/>
              </a:ext>
            </a:extLst>
          </p:cNvPr>
          <p:cNvSpPr>
            <a:spLocks noGrp="1"/>
          </p:cNvSpPr>
          <p:nvPr>
            <p:ph type="sldNum" sz="quarter" idx="12"/>
          </p:nvPr>
        </p:nvSpPr>
        <p:spPr>
          <a:xfrm>
            <a:off x="8737600" y="6172200"/>
            <a:ext cx="2540000" cy="457200"/>
          </a:xfrm>
        </p:spPr>
        <p:txBody>
          <a:bodyPr/>
          <a:lstStyle>
            <a:lvl1pPr>
              <a:defRPr/>
            </a:lvl1pPr>
          </a:lstStyle>
          <a:p>
            <a:endParaRPr lang="en-US" altLang="en-US"/>
          </a:p>
        </p:txBody>
      </p:sp>
    </p:spTree>
    <p:extLst>
      <p:ext uri="{BB962C8B-B14F-4D97-AF65-F5344CB8AC3E}">
        <p14:creationId xmlns:p14="http://schemas.microsoft.com/office/powerpoint/2010/main" val="3948002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E1AFCA-CDDD-1E7D-8098-142A678BE79A}"/>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6490BA-0FBE-5094-66F0-ED880CD5A59D}"/>
              </a:ext>
            </a:extLst>
          </p:cNvPr>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B97AF0-4E93-D72A-C599-801EF1892931}"/>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9F546D-4DFC-5065-E1B7-489845AE6368}"/>
              </a:ext>
            </a:extLst>
          </p:cNvPr>
          <p:cNvSpPr>
            <a:spLocks noGrp="1"/>
          </p:cNvSpPr>
          <p:nvPr>
            <p:ph type="dt" sz="half" idx="10"/>
          </p:nvPr>
        </p:nvSpPr>
        <p:spPr>
          <a:xfrm>
            <a:off x="914400" y="61722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C91BEFB-8A00-5F9E-5823-A49F1815A506}"/>
              </a:ext>
            </a:extLst>
          </p:cNvPr>
          <p:cNvSpPr>
            <a:spLocks noGrp="1"/>
          </p:cNvSpPr>
          <p:nvPr>
            <p:ph type="ftr" sz="quarter" idx="11"/>
          </p:nvPr>
        </p:nvSpPr>
        <p:spPr>
          <a:xfrm>
            <a:off x="4165600" y="61722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FFC7C645-8882-20D4-2442-62D4CD43C2E1}"/>
              </a:ext>
            </a:extLst>
          </p:cNvPr>
          <p:cNvSpPr>
            <a:spLocks noGrp="1"/>
          </p:cNvSpPr>
          <p:nvPr>
            <p:ph type="sldNum" sz="quarter" idx="12"/>
          </p:nvPr>
        </p:nvSpPr>
        <p:spPr>
          <a:xfrm>
            <a:off x="8737600" y="6172200"/>
            <a:ext cx="2540000" cy="457200"/>
          </a:xfrm>
        </p:spPr>
        <p:txBody>
          <a:bodyPr/>
          <a:lstStyle>
            <a:lvl1pPr>
              <a:defRPr/>
            </a:lvl1pPr>
          </a:lstStyle>
          <a:p>
            <a:endParaRPr lang="en-US" altLang="en-US"/>
          </a:p>
        </p:txBody>
      </p:sp>
    </p:spTree>
    <p:extLst>
      <p:ext uri="{BB962C8B-B14F-4D97-AF65-F5344CB8AC3E}">
        <p14:creationId xmlns:p14="http://schemas.microsoft.com/office/powerpoint/2010/main" val="384874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098CC2-B497-BFAE-C37B-E30671781A1D}"/>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CD101E-3724-6343-CA1D-8371B8233DFC}"/>
              </a:ext>
            </a:extLst>
          </p:cNvPr>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C79D6A-5F1F-18E8-47FC-B9D7F01F78D1}"/>
              </a:ext>
            </a:extLst>
          </p:cNvPr>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62D2FC49-77FF-EC56-6A97-C36BCD363876}"/>
              </a:ext>
            </a:extLst>
          </p:cNvPr>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A2A3177C-AFD8-3438-27EB-140C64164D1B}"/>
              </a:ext>
            </a:extLst>
          </p:cNvPr>
          <p:cNvSpPr>
            <a:spLocks noGrp="1"/>
          </p:cNvSpPr>
          <p:nvPr>
            <p:ph type="dt" sz="half" idx="10"/>
          </p:nvPr>
        </p:nvSpPr>
        <p:spPr>
          <a:xfrm>
            <a:off x="914400" y="6172200"/>
            <a:ext cx="2540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xmlns="" id="{A51B93DB-3001-A416-0422-D5B244C3C4E1}"/>
              </a:ext>
            </a:extLst>
          </p:cNvPr>
          <p:cNvSpPr>
            <a:spLocks noGrp="1"/>
          </p:cNvSpPr>
          <p:nvPr>
            <p:ph type="ftr" sz="quarter" idx="11"/>
          </p:nvPr>
        </p:nvSpPr>
        <p:spPr>
          <a:xfrm>
            <a:off x="4165600" y="61722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9AD8C273-42DD-D042-9024-A6F95BDD66E2}"/>
              </a:ext>
            </a:extLst>
          </p:cNvPr>
          <p:cNvSpPr>
            <a:spLocks noGrp="1"/>
          </p:cNvSpPr>
          <p:nvPr>
            <p:ph type="sldNum" sz="quarter" idx="12"/>
          </p:nvPr>
        </p:nvSpPr>
        <p:spPr>
          <a:xfrm>
            <a:off x="8737600" y="6172200"/>
            <a:ext cx="2540000" cy="457200"/>
          </a:xfrm>
        </p:spPr>
        <p:txBody>
          <a:bodyPr/>
          <a:lstStyle>
            <a:lvl1pPr>
              <a:defRPr/>
            </a:lvl1pPr>
          </a:lstStyle>
          <a:p>
            <a:endParaRPr lang="en-US" altLang="en-US"/>
          </a:p>
        </p:txBody>
      </p:sp>
    </p:spTree>
    <p:extLst>
      <p:ext uri="{BB962C8B-B14F-4D97-AF65-F5344CB8AC3E}">
        <p14:creationId xmlns:p14="http://schemas.microsoft.com/office/powerpoint/2010/main" val="139153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E75C4-3AF9-872A-97DF-8BB835E612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E7772DB-37A3-45B7-0277-D4AF80ED9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1C04B4A-DEAC-E19E-7441-AC83D6A18A90}"/>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D958814B-B6DC-C03C-5E9C-C6F45D146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EF46ED-BDE3-E93D-69E3-C2E02BD371A9}"/>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00020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856DE-7339-057B-DD84-F3E73A492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6BDD94-CB9E-E9F2-E1EC-5F403C1EC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5C8DB2-372C-E07C-3B68-ACE408609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73B15B-69EF-A04A-E8C1-3DA4AC9740E4}"/>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6" name="Footer Placeholder 5">
            <a:extLst>
              <a:ext uri="{FF2B5EF4-FFF2-40B4-BE49-F238E27FC236}">
                <a16:creationId xmlns:a16="http://schemas.microsoft.com/office/drawing/2014/main" xmlns="" id="{CFA6B0EF-C105-D662-F45A-883F81CA5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AC50CA-B81B-1F1A-E9D7-37B92334A755}"/>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406759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C5AA22-00FB-350F-72E6-165B0F46BE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9AC0F07-171E-D89A-E8DE-8A17224F8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CCB529-1B83-0500-DA7C-85F06EB94E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2014003-2B2B-16C9-3C1D-7A9F4EC00E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257CFE-20D2-FBD4-C6F4-E6169E0062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B365AC-D0AB-5FCD-0089-7F8A0C0CEE4D}"/>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8" name="Footer Placeholder 7">
            <a:extLst>
              <a:ext uri="{FF2B5EF4-FFF2-40B4-BE49-F238E27FC236}">
                <a16:creationId xmlns:a16="http://schemas.microsoft.com/office/drawing/2014/main" xmlns="" id="{3068ADB9-CE1E-2A85-0775-EA36605DF6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F65142-AB7A-E96F-0E2B-2D97E979F7F4}"/>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7256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D561F-2E60-7968-D71B-93DE5900F8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D9ADF35-ABA0-3D99-2452-F68BC4FB99EF}"/>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4" name="Footer Placeholder 3">
            <a:extLst>
              <a:ext uri="{FF2B5EF4-FFF2-40B4-BE49-F238E27FC236}">
                <a16:creationId xmlns:a16="http://schemas.microsoft.com/office/drawing/2014/main" xmlns="" id="{51D6829E-F4A3-DA52-428F-DD8BBA1FB3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73919A4-FCFB-CE74-E18E-8E0DDC8E4BEB}"/>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173987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554D92-0828-C503-DBA0-041DF77860CA}"/>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3" name="Footer Placeholder 2">
            <a:extLst>
              <a:ext uri="{FF2B5EF4-FFF2-40B4-BE49-F238E27FC236}">
                <a16:creationId xmlns:a16="http://schemas.microsoft.com/office/drawing/2014/main" xmlns="" id="{FC2F6593-A5BD-D407-48D0-58DFDC753E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ADF3303-BCB1-E5DF-BBA4-B017753785ED}"/>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38461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F71FF-55A2-60B6-D814-BAFA69FA4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CFF3D0-CF21-D4F4-ADBF-12D6F6FAA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AC5DA89-D8A9-8FA7-BA48-503419BBA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4E3FF4-EF95-762E-5B0B-7F8ABBCA5226}"/>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6" name="Footer Placeholder 5">
            <a:extLst>
              <a:ext uri="{FF2B5EF4-FFF2-40B4-BE49-F238E27FC236}">
                <a16:creationId xmlns:a16="http://schemas.microsoft.com/office/drawing/2014/main" xmlns="" id="{D94CB842-7178-BDEB-536D-B0C384F80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8DD060-8B86-D934-236B-05E245B7E96C}"/>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387215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0ADDC6-6040-13FC-FB2F-F3FD59BCE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D53D34-9321-9A14-75E0-04179095B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891F50-3E50-41D3-8675-E410F64DA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A63231-0D9B-1F1B-EB4A-FD385CB06896}"/>
              </a:ext>
            </a:extLst>
          </p:cNvPr>
          <p:cNvSpPr>
            <a:spLocks noGrp="1"/>
          </p:cNvSpPr>
          <p:nvPr>
            <p:ph type="dt" sz="half" idx="10"/>
          </p:nvPr>
        </p:nvSpPr>
        <p:spPr/>
        <p:txBody>
          <a:bodyPr/>
          <a:lstStyle/>
          <a:p>
            <a:fld id="{09596066-A764-4A20-A79B-46A22018D3FF}" type="datetimeFigureOut">
              <a:rPr lang="en-US" smtClean="0"/>
              <a:t>9/20/2025</a:t>
            </a:fld>
            <a:endParaRPr lang="en-US"/>
          </a:p>
        </p:txBody>
      </p:sp>
      <p:sp>
        <p:nvSpPr>
          <p:cNvPr id="6" name="Footer Placeholder 5">
            <a:extLst>
              <a:ext uri="{FF2B5EF4-FFF2-40B4-BE49-F238E27FC236}">
                <a16:creationId xmlns:a16="http://schemas.microsoft.com/office/drawing/2014/main" xmlns="" id="{61521896-BCBF-2D93-948A-C08A549E1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0E87C5-F160-ECE6-EF76-E9340CB3AB2D}"/>
              </a:ext>
            </a:extLst>
          </p:cNvPr>
          <p:cNvSpPr>
            <a:spLocks noGrp="1"/>
          </p:cNvSpPr>
          <p:nvPr>
            <p:ph type="sldNum" sz="quarter" idx="12"/>
          </p:nvPr>
        </p:nvSpPr>
        <p:spPr/>
        <p:txBody>
          <a:bodyPr/>
          <a:lstStyle/>
          <a:p>
            <a:fld id="{B18DBD1E-BBCF-4C1A-B4D4-8216B17996A8}" type="slidenum">
              <a:rPr lang="en-US" smtClean="0"/>
              <a:t>‹#›</a:t>
            </a:fld>
            <a:endParaRPr lang="en-US"/>
          </a:p>
        </p:txBody>
      </p:sp>
    </p:spTree>
    <p:extLst>
      <p:ext uri="{BB962C8B-B14F-4D97-AF65-F5344CB8AC3E}">
        <p14:creationId xmlns:p14="http://schemas.microsoft.com/office/powerpoint/2010/main" val="293917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2F6816-5F79-DC08-F2F0-5954FC24F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0413A26-86FF-7D66-C77D-D36589350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9A5562-9522-482D-2778-C1126B037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066-A764-4A20-A79B-46A22018D3FF}" type="datetimeFigureOut">
              <a:rPr lang="en-US" smtClean="0"/>
              <a:t>9/20/2025</a:t>
            </a:fld>
            <a:endParaRPr lang="en-US"/>
          </a:p>
        </p:txBody>
      </p:sp>
      <p:sp>
        <p:nvSpPr>
          <p:cNvPr id="5" name="Footer Placeholder 4">
            <a:extLst>
              <a:ext uri="{FF2B5EF4-FFF2-40B4-BE49-F238E27FC236}">
                <a16:creationId xmlns:a16="http://schemas.microsoft.com/office/drawing/2014/main" xmlns="" id="{E26F9316-6EDF-02E3-6C5C-DB04CF858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3350C06-AD4C-9293-426F-1DEC51FDD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DBD1E-BBCF-4C1A-B4D4-8216B17996A8}" type="slidenum">
              <a:rPr lang="en-US" smtClean="0"/>
              <a:t>‹#›</a:t>
            </a:fld>
            <a:endParaRPr lang="en-US"/>
          </a:p>
        </p:txBody>
      </p:sp>
      <p:sp>
        <p:nvSpPr>
          <p:cNvPr id="8" name="TextBox 7">
            <a:extLst>
              <a:ext uri="{FF2B5EF4-FFF2-40B4-BE49-F238E27FC236}">
                <a16:creationId xmlns:a16="http://schemas.microsoft.com/office/drawing/2014/main" xmlns="" id="{736A220E-A7AE-BEDF-1067-CD29D72D50DC}"/>
              </a:ext>
            </a:extLst>
          </p:cNvPr>
          <p:cNvSpPr txBox="1"/>
          <p:nvPr userDrawn="1">
            <p:extLst>
              <p:ext uri="{1162E1C5-73C7-4A58-AE30-91384D911F3F}">
                <p184:classification xmlns:p184="http://schemas.microsoft.com/office/powerpoint/2018/4/main" xmlns="" val="ftr"/>
              </p:ext>
            </p:extLst>
          </p:nvPr>
        </p:nvSpPr>
        <p:spPr>
          <a:xfrm>
            <a:off x="0" y="6705600"/>
            <a:ext cx="50006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     Protected Document. Refer to Alyeska Data Access and Classification Policy, LEGAL-DPOL-001.</a:t>
            </a:r>
          </a:p>
        </p:txBody>
      </p:sp>
    </p:spTree>
    <p:extLst>
      <p:ext uri="{BB962C8B-B14F-4D97-AF65-F5344CB8AC3E}">
        <p14:creationId xmlns:p14="http://schemas.microsoft.com/office/powerpoint/2010/main" val="4006334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5B5C429-7F70-CFD0-D971-2201991865AA}"/>
              </a:ext>
            </a:extLst>
          </p:cNvPr>
          <p:cNvSpPr>
            <a:spLocks noChangeArrowheads="1"/>
          </p:cNvSpPr>
          <p:nvPr/>
        </p:nvSpPr>
        <p:spPr bwMode="auto">
          <a:xfrm>
            <a:off x="508000" y="1"/>
            <a:ext cx="19304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xmlns="" id="{294113DD-D710-A7B1-46F5-78C34438C3AC}"/>
              </a:ext>
            </a:extLst>
          </p:cNvPr>
          <p:cNvSpPr>
            <a:spLocks noChangeArrowheads="1"/>
          </p:cNvSpPr>
          <p:nvPr/>
        </p:nvSpPr>
        <p:spPr bwMode="auto">
          <a:xfrm>
            <a:off x="203200" y="1752600"/>
            <a:ext cx="6299200" cy="152400"/>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8" name="Rectangle 4">
            <a:extLst>
              <a:ext uri="{FF2B5EF4-FFF2-40B4-BE49-F238E27FC236}">
                <a16:creationId xmlns:a16="http://schemas.microsoft.com/office/drawing/2014/main" xmlns="" id="{B06242BA-062D-AE97-2A79-38DE432BDFA4}"/>
              </a:ext>
            </a:extLst>
          </p:cNvPr>
          <p:cNvSpPr>
            <a:spLocks noChangeArrowheads="1"/>
          </p:cNvSpPr>
          <p:nvPr/>
        </p:nvSpPr>
        <p:spPr bwMode="auto">
          <a:xfrm>
            <a:off x="914400" y="6629401"/>
            <a:ext cx="46736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9" name="Rectangle 5">
            <a:extLst>
              <a:ext uri="{FF2B5EF4-FFF2-40B4-BE49-F238E27FC236}">
                <a16:creationId xmlns:a16="http://schemas.microsoft.com/office/drawing/2014/main" xmlns="" id="{2E9BC082-2347-6889-90D5-E72E7CFA646A}"/>
              </a:ext>
            </a:extLst>
          </p:cNvPr>
          <p:cNvSpPr>
            <a:spLocks noChangeArrowheads="1"/>
          </p:cNvSpPr>
          <p:nvPr/>
        </p:nvSpPr>
        <p:spPr bwMode="auto">
          <a:xfrm>
            <a:off x="1016001" y="762000"/>
            <a:ext cx="11173884" cy="762000"/>
          </a:xfrm>
          <a:prstGeom prst="rect">
            <a:avLst/>
          </a:prstGeom>
          <a:gradFill rotWithShape="0">
            <a:gsLst>
              <a:gs pos="0">
                <a:schemeClr val="bg1"/>
              </a:gs>
              <a:gs pos="100000">
                <a:schemeClr val="bg1">
                  <a:gamma/>
                  <a:shade val="1529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30" name="Rectangle 6">
            <a:extLst>
              <a:ext uri="{FF2B5EF4-FFF2-40B4-BE49-F238E27FC236}">
                <a16:creationId xmlns:a16="http://schemas.microsoft.com/office/drawing/2014/main" xmlns="" id="{E05EEDAD-8175-5B89-5835-51C68391257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1" name="Rectangle 7">
            <a:extLst>
              <a:ext uri="{FF2B5EF4-FFF2-40B4-BE49-F238E27FC236}">
                <a16:creationId xmlns:a16="http://schemas.microsoft.com/office/drawing/2014/main" xmlns="" id="{D9203997-FD16-1F3E-924B-62DCB958D98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xmlns="" id="{BDB6FE75-4ADB-890F-8921-40CAE0291E23}"/>
              </a:ext>
            </a:extLst>
          </p:cNvPr>
          <p:cNvSpPr>
            <a:spLocks noGrp="1" noChangeArrowheads="1"/>
          </p:cNvSpPr>
          <p:nvPr>
            <p:ph type="dt" sz="half" idx="2"/>
          </p:nvPr>
        </p:nvSpPr>
        <p:spPr bwMode="auto">
          <a:xfrm>
            <a:off x="914400" y="61722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endParaRPr lang="en-US" altLang="en-US"/>
          </a:p>
        </p:txBody>
      </p:sp>
      <p:sp>
        <p:nvSpPr>
          <p:cNvPr id="1033" name="Rectangle 9">
            <a:extLst>
              <a:ext uri="{FF2B5EF4-FFF2-40B4-BE49-F238E27FC236}">
                <a16:creationId xmlns:a16="http://schemas.microsoft.com/office/drawing/2014/main" xmlns="" id="{93DDC48A-11A7-5F8C-B8D6-D947F4C174A5}"/>
              </a:ext>
            </a:extLst>
          </p:cNvPr>
          <p:cNvSpPr>
            <a:spLocks noGrp="1" noChangeArrowheads="1"/>
          </p:cNvSpPr>
          <p:nvPr>
            <p:ph type="ftr" sz="quarter" idx="3"/>
          </p:nvPr>
        </p:nvSpPr>
        <p:spPr bwMode="auto">
          <a:xfrm>
            <a:off x="4165600" y="61722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endParaRPr lang="en-US" altLang="en-US"/>
          </a:p>
        </p:txBody>
      </p:sp>
      <p:sp>
        <p:nvSpPr>
          <p:cNvPr id="1034" name="Rectangle 10">
            <a:extLst>
              <a:ext uri="{FF2B5EF4-FFF2-40B4-BE49-F238E27FC236}">
                <a16:creationId xmlns:a16="http://schemas.microsoft.com/office/drawing/2014/main" xmlns="" id="{AA4EA1E0-13C7-D70E-4335-03FEBBDDFEC0}"/>
              </a:ext>
            </a:extLst>
          </p:cNvPr>
          <p:cNvSpPr>
            <a:spLocks noGrp="1" noChangeArrowheads="1"/>
          </p:cNvSpPr>
          <p:nvPr>
            <p:ph type="sldNum" sz="quarter" idx="4"/>
          </p:nvPr>
        </p:nvSpPr>
        <p:spPr bwMode="auto">
          <a:xfrm>
            <a:off x="8737600" y="61722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endParaRPr lang="en-US" altLang="en-US"/>
          </a:p>
        </p:txBody>
      </p:sp>
    </p:spTree>
    <p:extLst>
      <p:ext uri="{BB962C8B-B14F-4D97-AF65-F5344CB8AC3E}">
        <p14:creationId xmlns:p14="http://schemas.microsoft.com/office/powerpoint/2010/main" val="44279870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80000"/>
        <a:buFont typeface="Wingdings" panose="05000000000000000000" pitchFamily="2" charset="2"/>
        <a:buChar char="l"/>
        <a:defRPr kumimoji="1"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kumimoji="1"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Char char="•"/>
        <a:defRPr kumimoji="1"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7A976E23-29EC-4E20-9EF6-B7CC4A8210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DF5FCEC6-E657-46F1-925F-13ED19212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xmlns="" id="{2EEEBBCF-2738-42F5-ABD6-9881760263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075420"/>
            <a:ext cx="12048729" cy="4093306"/>
            <a:chOff x="1" y="2075420"/>
            <a:chExt cx="12048729" cy="4093306"/>
          </a:xfrm>
        </p:grpSpPr>
        <p:sp>
          <p:nvSpPr>
            <p:cNvPr id="77" name="Oval 76">
              <a:extLst>
                <a:ext uri="{FF2B5EF4-FFF2-40B4-BE49-F238E27FC236}">
                  <a16:creationId xmlns:a16="http://schemas.microsoft.com/office/drawing/2014/main" xmlns="" id="{8BFC0AF3-A22A-4B9E-9BBE-06CEA5C6C8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F3F06202-3837-419A-A87F-1DC63E427C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18807D28-5DC1-4DAA-AE26-C6ECB37365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B3AE51F5-8D05-42B8-AB92-06F38F330E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xmlns="" id="{7A1E4EBF-44BC-4352-B089-A5147758F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29B4D6D7-8203-4D69-A752-16AB700D74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A5875A09-8DD6-6EA3-7105-1B10D0594065}"/>
              </a:ext>
            </a:extLst>
          </p:cNvPr>
          <p:cNvSpPr>
            <a:spLocks noGrp="1"/>
          </p:cNvSpPr>
          <p:nvPr>
            <p:ph type="title"/>
          </p:nvPr>
        </p:nvSpPr>
        <p:spPr>
          <a:xfrm>
            <a:off x="630936" y="630935"/>
            <a:ext cx="5867716" cy="3050025"/>
          </a:xfrm>
          <a:noFill/>
        </p:spPr>
        <p:txBody>
          <a:bodyPr vert="horz" lIns="91440" tIns="45720" rIns="91440" bIns="45720" rtlCol="0" anchor="b">
            <a:normAutofit/>
          </a:bodyPr>
          <a:lstStyle/>
          <a:p>
            <a:pPr eaLnBrk="1" hangingPunct="1">
              <a:lnSpc>
                <a:spcPct val="90000"/>
              </a:lnSpc>
            </a:pPr>
            <a:r>
              <a:rPr lang="en-US" sz="4800">
                <a:solidFill>
                  <a:schemeClr val="bg1"/>
                </a:solidFill>
              </a:rPr>
              <a:t>TRANS-ALASKA PIPELINE SYSTEM:  </a:t>
            </a:r>
            <a:br>
              <a:rPr lang="en-US" sz="4800">
                <a:solidFill>
                  <a:schemeClr val="bg1"/>
                </a:solidFill>
              </a:rPr>
            </a:br>
            <a:r>
              <a:rPr lang="en-US" sz="4800">
                <a:solidFill>
                  <a:schemeClr val="bg1"/>
                </a:solidFill>
              </a:rPr>
              <a:t>Past, Present and Future</a:t>
            </a:r>
          </a:p>
        </p:txBody>
      </p:sp>
      <p:sp>
        <p:nvSpPr>
          <p:cNvPr id="84" name="Rectangle 83">
            <a:extLst>
              <a:ext uri="{FF2B5EF4-FFF2-40B4-BE49-F238E27FC236}">
                <a16:creationId xmlns:a16="http://schemas.microsoft.com/office/drawing/2014/main" xmlns="" id="{FF0BDB76-BCEC-498E-BA26-C763CD9FA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xmlns="" id="{DD8DF5DF-A251-4BC2-8965-4EDDD01FC56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59539" y="317578"/>
            <a:ext cx="548640" cy="549007"/>
            <a:chOff x="7029447" y="3514725"/>
            <a:chExt cx="1285875" cy="549007"/>
          </a:xfrm>
        </p:grpSpPr>
        <p:cxnSp>
          <p:nvCxnSpPr>
            <p:cNvPr id="87" name="Straight Connector 86">
              <a:extLst>
                <a:ext uri="{FF2B5EF4-FFF2-40B4-BE49-F238E27FC236}">
                  <a16:creationId xmlns:a16="http://schemas.microsoft.com/office/drawing/2014/main" xmlns="" id="{8930D52D-708D-43A1-B073-469EFDB0207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C82491CB-6849-43BB-926B-D979A3DB091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71251642-9512-4A11-9670-BD1C3A99814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3D277633-FF55-420D-87BC-0CB11FD6D06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2" name="Rectangle 91">
            <a:extLst>
              <a:ext uri="{FF2B5EF4-FFF2-40B4-BE49-F238E27FC236}">
                <a16:creationId xmlns:a16="http://schemas.microsoft.com/office/drawing/2014/main" xmlns="" id="{1452CEF2-C9EC-4C15-99E4-C781AB08A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xmlns="" id="{600459E6-26A3-4EAC-A34C-D0792D88CC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616345" y="5940560"/>
            <a:ext cx="1285875" cy="549007"/>
            <a:chOff x="7029447" y="3514725"/>
            <a:chExt cx="1285875" cy="549007"/>
          </a:xfrm>
        </p:grpSpPr>
        <p:cxnSp>
          <p:nvCxnSpPr>
            <p:cNvPr id="95" name="Straight Connector 94">
              <a:extLst>
                <a:ext uri="{FF2B5EF4-FFF2-40B4-BE49-F238E27FC236}">
                  <a16:creationId xmlns:a16="http://schemas.microsoft.com/office/drawing/2014/main" xmlns="" id="{1264D5E9-C8D4-444A-8B1B-C11FB47CBA7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3DD99233-66AB-4E60-AF8A-A3259E6A465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64E8492A-EE2A-4BE3-A4B2-2BCE77DA407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F222A220-AA24-4E60-83D6-D32FEB34D8E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5">
            <a:extLst>
              <a:ext uri="{FF2B5EF4-FFF2-40B4-BE49-F238E27FC236}">
                <a16:creationId xmlns:a16="http://schemas.microsoft.com/office/drawing/2014/main" xmlns="" id="{AF3C300D-6A27-92D4-460E-163759663C6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38" r="2121" b="-2"/>
          <a:stretch/>
        </p:blipFill>
        <p:spPr bwMode="auto">
          <a:xfrm>
            <a:off x="6828955" y="972049"/>
            <a:ext cx="4651794" cy="46517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99">
            <a:extLst>
              <a:ext uri="{FF2B5EF4-FFF2-40B4-BE49-F238E27FC236}">
                <a16:creationId xmlns:a16="http://schemas.microsoft.com/office/drawing/2014/main" xmlns="" id="{298B576C-FDA2-46DE-8408-3A76DCF5065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6693312" y="1116028"/>
            <a:ext cx="304800" cy="429768"/>
            <a:chOff x="215328" y="-46937"/>
            <a:chExt cx="304800" cy="2773841"/>
          </a:xfrm>
        </p:grpSpPr>
        <p:cxnSp>
          <p:nvCxnSpPr>
            <p:cNvPr id="101" name="Straight Connector 100">
              <a:extLst>
                <a:ext uri="{FF2B5EF4-FFF2-40B4-BE49-F238E27FC236}">
                  <a16:creationId xmlns:a16="http://schemas.microsoft.com/office/drawing/2014/main" xmlns="" id="{94AEA101-943D-4073-AD87-C8D783165EC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103D701-5E08-4A2A-AE99-626C6463592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68DF778A-A412-4E7C-9B61-E33D13A5329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4EC28832-D2CA-45C0-9C43-0AF99853248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xmlns="" id="{9F35671F-6305-3872-DBB0-201B4753B224}"/>
              </a:ext>
            </a:extLst>
          </p:cNvPr>
          <p:cNvSpPr>
            <a:spLocks noGrp="1"/>
          </p:cNvSpPr>
          <p:nvPr>
            <p:ph sz="half" idx="1"/>
          </p:nvPr>
        </p:nvSpPr>
        <p:spPr>
          <a:xfrm>
            <a:off x="630936" y="3952890"/>
            <a:ext cx="5867720" cy="2223517"/>
          </a:xfrm>
          <a:noFill/>
        </p:spPr>
        <p:txBody>
          <a:bodyPr vert="horz" lIns="91440" tIns="45720" rIns="91440" bIns="45720" rtlCol="0" anchor="t">
            <a:normAutofit/>
          </a:bodyPr>
          <a:lstStyle/>
          <a:p>
            <a:pPr marL="0" indent="0" eaLnBrk="1" hangingPunct="1">
              <a:lnSpc>
                <a:spcPct val="90000"/>
              </a:lnSpc>
              <a:buNone/>
            </a:pPr>
            <a:r>
              <a:rPr lang="en-US" sz="1800" dirty="0">
                <a:solidFill>
                  <a:schemeClr val="bg1"/>
                </a:solidFill>
              </a:rPr>
              <a:t>Tom Marchesani, VP Engineering</a:t>
            </a:r>
          </a:p>
          <a:p>
            <a:pPr marL="0" indent="0" eaLnBrk="1" hangingPunct="1">
              <a:lnSpc>
                <a:spcPct val="90000"/>
              </a:lnSpc>
              <a:buNone/>
            </a:pPr>
            <a:endParaRPr lang="en-US" sz="1800" dirty="0">
              <a:solidFill>
                <a:schemeClr val="bg1"/>
              </a:solidFill>
            </a:endParaRPr>
          </a:p>
          <a:p>
            <a:pPr marL="0" indent="0" eaLnBrk="1" hangingPunct="1">
              <a:lnSpc>
                <a:spcPct val="90000"/>
              </a:lnSpc>
              <a:buNone/>
            </a:pPr>
            <a:r>
              <a:rPr lang="en-US" sz="1800" dirty="0">
                <a:solidFill>
                  <a:schemeClr val="bg1"/>
                </a:solidFill>
              </a:rPr>
              <a:t>Alyeska Pipeline Service Company.</a:t>
            </a:r>
          </a:p>
          <a:p>
            <a:pPr marL="0" indent="0" eaLnBrk="1" hangingPunct="1">
              <a:lnSpc>
                <a:spcPct val="90000"/>
              </a:lnSpc>
              <a:buNone/>
            </a:pPr>
            <a:endParaRPr lang="en-US" sz="1800" dirty="0">
              <a:solidFill>
                <a:schemeClr val="bg1"/>
              </a:solidFill>
            </a:endParaRPr>
          </a:p>
          <a:p>
            <a:pPr marL="0" indent="0" eaLnBrk="1" hangingPunct="1">
              <a:lnSpc>
                <a:spcPct val="90000"/>
              </a:lnSpc>
              <a:buNone/>
            </a:pPr>
            <a:r>
              <a:rPr lang="en-US" sz="1800" dirty="0">
                <a:solidFill>
                  <a:schemeClr val="bg1"/>
                </a:solidFill>
              </a:rPr>
              <a:t>September 20, 2025</a:t>
            </a:r>
          </a:p>
        </p:txBody>
      </p:sp>
    </p:spTree>
    <p:extLst>
      <p:ext uri="{BB962C8B-B14F-4D97-AF65-F5344CB8AC3E}">
        <p14:creationId xmlns:p14="http://schemas.microsoft.com/office/powerpoint/2010/main" val="17900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CD313F-80F7-B194-37EF-3E225E2FE803}"/>
              </a:ext>
            </a:extLst>
          </p:cNvPr>
          <p:cNvSpPr txBox="1"/>
          <p:nvPr/>
        </p:nvSpPr>
        <p:spPr>
          <a:xfrm>
            <a:off x="0" y="1"/>
            <a:ext cx="12192000" cy="6858000"/>
          </a:xfrm>
          <a:prstGeom prst="rect">
            <a:avLst/>
          </a:prstGeom>
          <a:solidFill>
            <a:srgbClr val="009999"/>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xmlns="" id="{BFAE0F58-54E5-D29A-8E3F-CC1BDC1293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313" y="793579"/>
            <a:ext cx="10577482" cy="5949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4854D50-C751-7EDB-EE3F-6BF525730DC1}"/>
              </a:ext>
            </a:extLst>
          </p:cNvPr>
          <p:cNvSpPr txBox="1"/>
          <p:nvPr/>
        </p:nvSpPr>
        <p:spPr>
          <a:xfrm>
            <a:off x="843313" y="176850"/>
            <a:ext cx="7717679" cy="523220"/>
          </a:xfrm>
          <a:prstGeom prst="rect">
            <a:avLst/>
          </a:prstGeom>
          <a:solidFill>
            <a:schemeClr val="bg1"/>
          </a:solidFill>
        </p:spPr>
        <p:txBody>
          <a:bodyPr wrap="square" rtlCol="0">
            <a:spAutoFit/>
          </a:bodyPr>
          <a:lstStyle/>
          <a:p>
            <a:r>
              <a:rPr lang="en-US" sz="2800" dirty="0"/>
              <a:t>Early Ideas: Thinking “Outside the Pipe”</a:t>
            </a:r>
          </a:p>
        </p:txBody>
      </p:sp>
    </p:spTree>
    <p:extLst>
      <p:ext uri="{BB962C8B-B14F-4D97-AF65-F5344CB8AC3E}">
        <p14:creationId xmlns:p14="http://schemas.microsoft.com/office/powerpoint/2010/main" val="34383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2CF879B-B8F3-C13F-F9AC-B181B2B95DBA}"/>
              </a:ext>
            </a:extLst>
          </p:cNvPr>
          <p:cNvSpPr>
            <a:spLocks noGrp="1"/>
          </p:cNvSpPr>
          <p:nvPr>
            <p:ph type="title"/>
          </p:nvPr>
        </p:nvSpPr>
        <p:spPr>
          <a:xfrm>
            <a:off x="839788" y="457200"/>
            <a:ext cx="3932237" cy="1047750"/>
          </a:xfrm>
        </p:spPr>
        <p:txBody>
          <a:bodyPr/>
          <a:lstStyle/>
          <a:p>
            <a:r>
              <a:rPr lang="en-US" dirty="0">
                <a:solidFill>
                  <a:srgbClr val="FF0000"/>
                </a:solidFill>
              </a:rPr>
              <a:t>Oil industry excitement</a:t>
            </a:r>
          </a:p>
        </p:txBody>
      </p:sp>
      <p:pic>
        <p:nvPicPr>
          <p:cNvPr id="8" name="Content Placeholder 7">
            <a:extLst>
              <a:ext uri="{FF2B5EF4-FFF2-40B4-BE49-F238E27FC236}">
                <a16:creationId xmlns:a16="http://schemas.microsoft.com/office/drawing/2014/main" xmlns="" id="{79D37250-C050-F4AD-0181-B5A31DF658B2}"/>
              </a:ext>
            </a:extLst>
          </p:cNvPr>
          <p:cNvPicPr>
            <a:picLocks noGrp="1" noChangeAspect="1"/>
          </p:cNvPicPr>
          <p:nvPr>
            <p:ph idx="1"/>
          </p:nvPr>
        </p:nvPicPr>
        <p:blipFill>
          <a:blip r:embed="rId3"/>
          <a:stretch>
            <a:fillRect/>
          </a:stretch>
        </p:blipFill>
        <p:spPr>
          <a:xfrm>
            <a:off x="5208419" y="457200"/>
            <a:ext cx="6663541" cy="5909686"/>
          </a:xfrm>
        </p:spPr>
      </p:pic>
      <p:sp>
        <p:nvSpPr>
          <p:cNvPr id="6" name="Text Placeholder 5">
            <a:extLst>
              <a:ext uri="{FF2B5EF4-FFF2-40B4-BE49-F238E27FC236}">
                <a16:creationId xmlns:a16="http://schemas.microsoft.com/office/drawing/2014/main" xmlns="" id="{EF6514F4-AD05-0307-494D-CDEA06D6A275}"/>
              </a:ext>
            </a:extLst>
          </p:cNvPr>
          <p:cNvSpPr>
            <a:spLocks noGrp="1"/>
          </p:cNvSpPr>
          <p:nvPr>
            <p:ph type="body" sz="half" idx="2"/>
          </p:nvPr>
        </p:nvSpPr>
        <p:spPr>
          <a:xfrm>
            <a:off x="839788" y="1609725"/>
            <a:ext cx="3932237" cy="4259263"/>
          </a:xfrm>
        </p:spPr>
        <p:txBody>
          <a:bodyPr>
            <a:normAutofit/>
          </a:bodyPr>
          <a:lstStyle/>
          <a:p>
            <a:pPr marL="285750" indent="-285750">
              <a:buFont typeface="Arial" panose="020B0604020202020204" pitchFamily="34" charset="0"/>
              <a:buChar char="•"/>
            </a:pPr>
            <a:r>
              <a:rPr lang="en-US" dirty="0"/>
              <a:t>July 1968 - Pipeline field studies start</a:t>
            </a:r>
          </a:p>
          <a:p>
            <a:pPr marL="285750" indent="-285750">
              <a:buFont typeface="Arial" panose="020B0604020202020204" pitchFamily="34" charset="0"/>
              <a:buChar char="•"/>
            </a:pPr>
            <a:r>
              <a:rPr lang="en-US" dirty="0"/>
              <a:t>October 1968 – Atlantic Pipeline, Humble Oil, BP Exploration enter into agreement for a pipeline planning study</a:t>
            </a:r>
          </a:p>
          <a:p>
            <a:pPr marL="285750" indent="-285750">
              <a:buFont typeface="Arial" panose="020B0604020202020204" pitchFamily="34" charset="0"/>
              <a:buChar char="•"/>
            </a:pPr>
            <a:r>
              <a:rPr lang="en-US" dirty="0"/>
              <a:t>February 1969 – Companies announce plans for 800 mile all Alaska pipeline to Valdez (northernmost ice-free port, land provided by City of Valdez)</a:t>
            </a:r>
          </a:p>
          <a:p>
            <a:pPr marL="742950" lvl="1" indent="-285750">
              <a:buFont typeface="Arial" panose="020B0604020202020204" pitchFamily="34" charset="0"/>
              <a:buChar char="•"/>
            </a:pPr>
            <a:r>
              <a:rPr lang="en-US" dirty="0"/>
              <a:t>Pipe ordered</a:t>
            </a:r>
          </a:p>
          <a:p>
            <a:pPr marL="742950" lvl="1" indent="-285750">
              <a:buFont typeface="Arial" panose="020B0604020202020204" pitchFamily="34" charset="0"/>
              <a:buChar char="•"/>
            </a:pPr>
            <a:r>
              <a:rPr lang="en-US" dirty="0"/>
              <a:t>Two alternative routes (Atigun selected)</a:t>
            </a:r>
          </a:p>
          <a:p>
            <a:pPr marL="285750" indent="-285750">
              <a:buFont typeface="Arial" panose="020B0604020202020204" pitchFamily="34" charset="0"/>
              <a:buChar char="•"/>
            </a:pPr>
            <a:r>
              <a:rPr lang="en-US" dirty="0"/>
              <a:t>July 1969 - $900 MM estimate to be the “largest private capital investment for a single facility inn history” (Final cost $8 billion (1977).</a:t>
            </a:r>
          </a:p>
          <a:p>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5151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AB224841-E79D-B143-6B36-D1C809DF3AE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CFFE986-86FD-7176-6C58-B19278708D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B73C8424-1D2F-1071-9D67-941C6AD0BE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xmlns="" id="{08A2257B-AD99-2C4C-3FE4-4CAF9BE5E6CF}"/>
              </a:ext>
            </a:extLst>
          </p:cNvPr>
          <p:cNvSpPr>
            <a:spLocks noGrp="1"/>
          </p:cNvSpPr>
          <p:nvPr>
            <p:ph type="title"/>
          </p:nvPr>
        </p:nvSpPr>
        <p:spPr>
          <a:xfrm>
            <a:off x="838200" y="643467"/>
            <a:ext cx="2951205" cy="5571066"/>
          </a:xfrm>
        </p:spPr>
        <p:txBody>
          <a:bodyPr>
            <a:normAutofit/>
          </a:bodyPr>
          <a:lstStyle/>
          <a:p>
            <a:r>
              <a:rPr lang="en-US" dirty="0">
                <a:solidFill>
                  <a:srgbClr val="FFFFFF"/>
                </a:solidFill>
              </a:rPr>
              <a:t>Lands Issues</a:t>
            </a:r>
          </a:p>
        </p:txBody>
      </p:sp>
      <p:sp>
        <p:nvSpPr>
          <p:cNvPr id="4" name="Content Placeholder 2">
            <a:extLst>
              <a:ext uri="{FF2B5EF4-FFF2-40B4-BE49-F238E27FC236}">
                <a16:creationId xmlns:a16="http://schemas.microsoft.com/office/drawing/2014/main" xmlns="" id="{E21B7606-3D47-A046-7313-E7580AF8EDC4}"/>
              </a:ext>
            </a:extLst>
          </p:cNvPr>
          <p:cNvSpPr>
            <a:spLocks noGrp="1"/>
          </p:cNvSpPr>
          <p:nvPr>
            <p:ph idx="1"/>
          </p:nvPr>
        </p:nvSpPr>
        <p:spPr>
          <a:xfrm>
            <a:off x="5238306" y="643467"/>
            <a:ext cx="6115493" cy="5533496"/>
          </a:xfrm>
        </p:spPr>
        <p:txBody>
          <a:bodyPr anchor="ctr">
            <a:normAutofit/>
          </a:bodyPr>
          <a:lstStyle/>
          <a:p>
            <a:r>
              <a:rPr lang="en-US" dirty="0"/>
              <a:t>Federal transfer of lands to the State of Alaska suspended in 1966 because of native land claims</a:t>
            </a:r>
          </a:p>
          <a:p>
            <a:r>
              <a:rPr lang="en-US" dirty="0"/>
              <a:t>This remained in effect thru discovery and delayed establishment of the right-of-way</a:t>
            </a:r>
          </a:p>
          <a:p>
            <a:r>
              <a:rPr lang="en-US" dirty="0"/>
              <a:t>In 1971 congress passed the Alaska Native Claims Settlement Act (ANCSA), which cleared the way for right-of-way acquisition</a:t>
            </a:r>
          </a:p>
        </p:txBody>
      </p:sp>
    </p:spTree>
    <p:extLst>
      <p:ext uri="{BB962C8B-B14F-4D97-AF65-F5344CB8AC3E}">
        <p14:creationId xmlns:p14="http://schemas.microsoft.com/office/powerpoint/2010/main" val="3617267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xmlns="" id="{EA1AFE05-E5B3-596C-DA16-E8C07B3DC183}"/>
              </a:ext>
            </a:extLst>
          </p:cNvPr>
          <p:cNvSpPr>
            <a:spLocks noGrp="1"/>
          </p:cNvSpPr>
          <p:nvPr>
            <p:ph type="title"/>
          </p:nvPr>
        </p:nvSpPr>
        <p:spPr>
          <a:xfrm>
            <a:off x="838200" y="643467"/>
            <a:ext cx="2951205" cy="5571066"/>
          </a:xfrm>
        </p:spPr>
        <p:txBody>
          <a:bodyPr>
            <a:normAutofit/>
          </a:bodyPr>
          <a:lstStyle/>
          <a:p>
            <a:r>
              <a:rPr lang="en-US" dirty="0">
                <a:solidFill>
                  <a:srgbClr val="FFFFFF"/>
                </a:solidFill>
              </a:rPr>
              <a:t>Legal contests</a:t>
            </a:r>
          </a:p>
        </p:txBody>
      </p:sp>
      <p:graphicFrame>
        <p:nvGraphicFramePr>
          <p:cNvPr id="5" name="Content Placeholder 2">
            <a:extLst>
              <a:ext uri="{FF2B5EF4-FFF2-40B4-BE49-F238E27FC236}">
                <a16:creationId xmlns:a16="http://schemas.microsoft.com/office/drawing/2014/main" xmlns="" id="{52636606-324F-D88B-AC7F-458FC4DC0993}"/>
              </a:ext>
            </a:extLst>
          </p:cNvPr>
          <p:cNvGraphicFramePr>
            <a:graphicFrameLocks noGrp="1"/>
          </p:cNvGraphicFramePr>
          <p:nvPr>
            <p:ph idx="1"/>
            <p:extLst>
              <p:ext uri="{D42A27DB-BD31-4B8C-83A1-F6EECF244321}">
                <p14:modId xmlns:p14="http://schemas.microsoft.com/office/powerpoint/2010/main" val="354824546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142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9">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5">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7">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4E42D08-4DF0-45D2-D176-8DFB858B24D8}"/>
              </a:ext>
            </a:extLst>
          </p:cNvPr>
          <p:cNvSpPr>
            <a:spLocks noGrp="1"/>
          </p:cNvSpPr>
          <p:nvPr>
            <p:ph type="title"/>
          </p:nvPr>
        </p:nvSpPr>
        <p:spPr>
          <a:xfrm>
            <a:off x="100085" y="523227"/>
            <a:ext cx="3800888" cy="1253488"/>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Unique aspects of TAPS design</a:t>
            </a:r>
          </a:p>
        </p:txBody>
      </p:sp>
      <p:sp>
        <p:nvSpPr>
          <p:cNvPr id="6" name="Content Placeholder 2">
            <a:extLst>
              <a:ext uri="{FF2B5EF4-FFF2-40B4-BE49-F238E27FC236}">
                <a16:creationId xmlns:a16="http://schemas.microsoft.com/office/drawing/2014/main" xmlns="" id="{C66E4F75-0AE4-B416-2D5B-FFCD073BAECA}"/>
              </a:ext>
            </a:extLst>
          </p:cNvPr>
          <p:cNvSpPr>
            <a:spLocks noGrp="1"/>
          </p:cNvSpPr>
          <p:nvPr>
            <p:ph sz="half" idx="2"/>
          </p:nvPr>
        </p:nvSpPr>
        <p:spPr>
          <a:xfrm>
            <a:off x="4301040" y="1395464"/>
            <a:ext cx="2496823" cy="524088"/>
          </a:xfrm>
        </p:spPr>
        <p:txBody>
          <a:bodyPr>
            <a:noAutofit/>
          </a:bodyPr>
          <a:lstStyle/>
          <a:p>
            <a:pPr marL="0" indent="0" defTabSz="566928">
              <a:spcBef>
                <a:spcPts val="620"/>
              </a:spcBef>
              <a:buNone/>
            </a:pPr>
            <a:r>
              <a:rPr lang="en-US" sz="1800" kern="1200" dirty="0">
                <a:solidFill>
                  <a:schemeClr val="tx1"/>
                </a:solidFill>
                <a:latin typeface="+mn-lt"/>
                <a:ea typeface="+mn-ea"/>
                <a:cs typeface="+mn-cs"/>
              </a:rPr>
              <a:t>Above ground design with heat pipes</a:t>
            </a:r>
            <a:endParaRPr lang="en-US" sz="1800" dirty="0"/>
          </a:p>
        </p:txBody>
      </p:sp>
      <p:pic>
        <p:nvPicPr>
          <p:cNvPr id="14" name="Picture 13">
            <a:extLst>
              <a:ext uri="{FF2B5EF4-FFF2-40B4-BE49-F238E27FC236}">
                <a16:creationId xmlns:a16="http://schemas.microsoft.com/office/drawing/2014/main" xmlns="" id="{AC921F29-D821-6DFF-3FC3-757E8220AC28}"/>
              </a:ext>
            </a:extLst>
          </p:cNvPr>
          <p:cNvPicPr>
            <a:picLocks noChangeAspect="1"/>
          </p:cNvPicPr>
          <p:nvPr/>
        </p:nvPicPr>
        <p:blipFill>
          <a:blip r:embed="rId3"/>
          <a:stretch>
            <a:fillRect/>
          </a:stretch>
        </p:blipFill>
        <p:spPr>
          <a:xfrm>
            <a:off x="375397" y="1994890"/>
            <a:ext cx="7090349" cy="4620437"/>
          </a:xfrm>
          <a:prstGeom prst="rect">
            <a:avLst/>
          </a:prstGeom>
        </p:spPr>
      </p:pic>
      <p:pic>
        <p:nvPicPr>
          <p:cNvPr id="18" name="Picture 17">
            <a:extLst>
              <a:ext uri="{FF2B5EF4-FFF2-40B4-BE49-F238E27FC236}">
                <a16:creationId xmlns:a16="http://schemas.microsoft.com/office/drawing/2014/main" xmlns="" id="{BB4433B2-05B6-3BA4-4264-894AFE5F8E46}"/>
              </a:ext>
            </a:extLst>
          </p:cNvPr>
          <p:cNvPicPr>
            <a:picLocks noChangeAspect="1"/>
          </p:cNvPicPr>
          <p:nvPr/>
        </p:nvPicPr>
        <p:blipFill rotWithShape="1">
          <a:blip r:embed="rId4"/>
          <a:srcRect t="700" b="16582"/>
          <a:stretch/>
        </p:blipFill>
        <p:spPr>
          <a:xfrm>
            <a:off x="7715038" y="2792639"/>
            <a:ext cx="3893487" cy="4022897"/>
          </a:xfrm>
          <a:prstGeom prst="rect">
            <a:avLst/>
          </a:prstGeom>
        </p:spPr>
      </p:pic>
      <p:pic>
        <p:nvPicPr>
          <p:cNvPr id="20" name="Picture 19">
            <a:extLst>
              <a:ext uri="{FF2B5EF4-FFF2-40B4-BE49-F238E27FC236}">
                <a16:creationId xmlns:a16="http://schemas.microsoft.com/office/drawing/2014/main" xmlns="" id="{3CAF3E3F-5025-F511-C9EC-72B20BDA8F9E}"/>
              </a:ext>
            </a:extLst>
          </p:cNvPr>
          <p:cNvPicPr>
            <a:picLocks noChangeAspect="1"/>
          </p:cNvPicPr>
          <p:nvPr/>
        </p:nvPicPr>
        <p:blipFill>
          <a:blip r:embed="rId5"/>
          <a:stretch>
            <a:fillRect/>
          </a:stretch>
        </p:blipFill>
        <p:spPr>
          <a:xfrm>
            <a:off x="7695439" y="80107"/>
            <a:ext cx="3913086" cy="2857376"/>
          </a:xfrm>
          <a:prstGeom prst="rect">
            <a:avLst/>
          </a:prstGeom>
        </p:spPr>
      </p:pic>
      <p:sp>
        <p:nvSpPr>
          <p:cNvPr id="22" name="TextBox 21">
            <a:extLst>
              <a:ext uri="{FF2B5EF4-FFF2-40B4-BE49-F238E27FC236}">
                <a16:creationId xmlns:a16="http://schemas.microsoft.com/office/drawing/2014/main" xmlns="" id="{1C6079EA-C93D-DA00-D1BE-6057827C5B90}"/>
              </a:ext>
            </a:extLst>
          </p:cNvPr>
          <p:cNvSpPr txBox="1"/>
          <p:nvPr/>
        </p:nvSpPr>
        <p:spPr>
          <a:xfrm>
            <a:off x="9113654" y="6408561"/>
            <a:ext cx="2106996" cy="369332"/>
          </a:xfrm>
          <a:prstGeom prst="rect">
            <a:avLst/>
          </a:prstGeom>
          <a:noFill/>
        </p:spPr>
        <p:txBody>
          <a:bodyPr wrap="square" rtlCol="0">
            <a:spAutoFit/>
          </a:bodyPr>
          <a:lstStyle/>
          <a:p>
            <a:pPr defTabSz="566928">
              <a:spcAft>
                <a:spcPts val="600"/>
              </a:spcAft>
            </a:pPr>
            <a:r>
              <a:rPr lang="en-US" kern="1200" dirty="0">
                <a:solidFill>
                  <a:schemeClr val="bg1"/>
                </a:solidFill>
                <a:latin typeface="+mn-lt"/>
                <a:ea typeface="+mn-ea"/>
                <a:cs typeface="+mn-cs"/>
              </a:rPr>
              <a:t>Remote gate valves</a:t>
            </a:r>
            <a:endParaRPr lang="en-US" dirty="0">
              <a:solidFill>
                <a:schemeClr val="bg1"/>
              </a:solidFill>
            </a:endParaRPr>
          </a:p>
        </p:txBody>
      </p:sp>
      <p:sp>
        <p:nvSpPr>
          <p:cNvPr id="24" name="TextBox 23">
            <a:extLst>
              <a:ext uri="{FF2B5EF4-FFF2-40B4-BE49-F238E27FC236}">
                <a16:creationId xmlns:a16="http://schemas.microsoft.com/office/drawing/2014/main" xmlns="" id="{E671B148-6B75-5EF2-AB44-CF62BCA23413}"/>
              </a:ext>
            </a:extLst>
          </p:cNvPr>
          <p:cNvSpPr txBox="1"/>
          <p:nvPr/>
        </p:nvSpPr>
        <p:spPr>
          <a:xfrm>
            <a:off x="8061699" y="1793418"/>
            <a:ext cx="1522218" cy="646331"/>
          </a:xfrm>
          <a:prstGeom prst="rect">
            <a:avLst/>
          </a:prstGeom>
          <a:noFill/>
        </p:spPr>
        <p:txBody>
          <a:bodyPr wrap="square" rtlCol="0">
            <a:spAutoFit/>
          </a:bodyPr>
          <a:lstStyle/>
          <a:p>
            <a:pPr defTabSz="566928">
              <a:spcAft>
                <a:spcPts val="600"/>
              </a:spcAft>
            </a:pPr>
            <a:r>
              <a:rPr lang="en-US" kern="1200" dirty="0">
                <a:solidFill>
                  <a:schemeClr val="bg1"/>
                </a:solidFill>
                <a:latin typeface="+mn-lt"/>
                <a:ea typeface="+mn-ea"/>
                <a:cs typeface="+mn-cs"/>
              </a:rPr>
              <a:t>Mainline soil refrigeration</a:t>
            </a:r>
            <a:endParaRPr lang="en-US" dirty="0">
              <a:solidFill>
                <a:schemeClr val="bg1"/>
              </a:solidFill>
            </a:endParaRPr>
          </a:p>
        </p:txBody>
      </p:sp>
    </p:spTree>
    <p:extLst>
      <p:ext uri="{BB962C8B-B14F-4D97-AF65-F5344CB8AC3E}">
        <p14:creationId xmlns:p14="http://schemas.microsoft.com/office/powerpoint/2010/main" val="4046926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9">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5">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7">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4E42D08-4DF0-45D2-D176-8DFB858B24D8}"/>
              </a:ext>
            </a:extLst>
          </p:cNvPr>
          <p:cNvSpPr>
            <a:spLocks noGrp="1"/>
          </p:cNvSpPr>
          <p:nvPr>
            <p:ph type="title"/>
          </p:nvPr>
        </p:nvSpPr>
        <p:spPr>
          <a:xfrm>
            <a:off x="102557" y="515646"/>
            <a:ext cx="3740597" cy="1253488"/>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Unique aspects of TAPS design</a:t>
            </a:r>
          </a:p>
        </p:txBody>
      </p:sp>
      <p:pic>
        <p:nvPicPr>
          <p:cNvPr id="20" name="Picture 2" descr="Trans-Alaska pipeline under threat from thawing permafrost — High Country  News – Know the West">
            <a:extLst>
              <a:ext uri="{FF2B5EF4-FFF2-40B4-BE49-F238E27FC236}">
                <a16:creationId xmlns:a16="http://schemas.microsoft.com/office/drawing/2014/main" xmlns="" id="{1D1666FB-E186-1BEB-71FC-7AFEE0CC1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526" y="82732"/>
            <a:ext cx="7807218" cy="5848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1C66813E-EB84-459E-F8CB-D938C20AFB71}"/>
              </a:ext>
            </a:extLst>
          </p:cNvPr>
          <p:cNvPicPr>
            <a:picLocks noChangeAspect="1"/>
          </p:cNvPicPr>
          <p:nvPr/>
        </p:nvPicPr>
        <p:blipFill>
          <a:blip r:embed="rId4"/>
          <a:stretch>
            <a:fillRect/>
          </a:stretch>
        </p:blipFill>
        <p:spPr>
          <a:xfrm>
            <a:off x="107650" y="3618517"/>
            <a:ext cx="6154070" cy="3156751"/>
          </a:xfrm>
          <a:prstGeom prst="rect">
            <a:avLst/>
          </a:prstGeom>
        </p:spPr>
      </p:pic>
      <p:sp>
        <p:nvSpPr>
          <p:cNvPr id="14" name="TextBox 13">
            <a:extLst>
              <a:ext uri="{FF2B5EF4-FFF2-40B4-BE49-F238E27FC236}">
                <a16:creationId xmlns:a16="http://schemas.microsoft.com/office/drawing/2014/main" xmlns="" id="{8B6A8A08-5F41-18A6-AFEB-DB883BFF4789}"/>
              </a:ext>
            </a:extLst>
          </p:cNvPr>
          <p:cNvSpPr txBox="1"/>
          <p:nvPr/>
        </p:nvSpPr>
        <p:spPr>
          <a:xfrm>
            <a:off x="9243446" y="5376172"/>
            <a:ext cx="2611090" cy="461665"/>
          </a:xfrm>
          <a:prstGeom prst="rect">
            <a:avLst/>
          </a:prstGeom>
          <a:noFill/>
        </p:spPr>
        <p:txBody>
          <a:bodyPr wrap="square" rtlCol="0">
            <a:spAutoFit/>
          </a:bodyPr>
          <a:lstStyle/>
          <a:p>
            <a:pPr defTabSz="566928">
              <a:spcAft>
                <a:spcPts val="600"/>
              </a:spcAft>
            </a:pPr>
            <a:r>
              <a:rPr lang="en-US" sz="2400" kern="1200" dirty="0">
                <a:solidFill>
                  <a:schemeClr val="tx1"/>
                </a:solidFill>
                <a:latin typeface="+mn-lt"/>
                <a:ea typeface="+mn-ea"/>
                <a:cs typeface="+mn-cs"/>
              </a:rPr>
              <a:t>Thermal expansion</a:t>
            </a:r>
            <a:endParaRPr lang="en-US" sz="2400" dirty="0"/>
          </a:p>
        </p:txBody>
      </p:sp>
      <p:sp>
        <p:nvSpPr>
          <p:cNvPr id="18" name="Text Placeholder 4">
            <a:extLst>
              <a:ext uri="{FF2B5EF4-FFF2-40B4-BE49-F238E27FC236}">
                <a16:creationId xmlns:a16="http://schemas.microsoft.com/office/drawing/2014/main" xmlns="" id="{39409E46-5C25-A37F-E00E-CDCAC871B203}"/>
              </a:ext>
            </a:extLst>
          </p:cNvPr>
          <p:cNvSpPr txBox="1">
            <a:spLocks/>
          </p:cNvSpPr>
          <p:nvPr/>
        </p:nvSpPr>
        <p:spPr>
          <a:xfrm>
            <a:off x="416526" y="3721482"/>
            <a:ext cx="2063830" cy="37883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566928">
              <a:spcBef>
                <a:spcPts val="620"/>
              </a:spcBef>
            </a:pPr>
            <a:r>
              <a:rPr lang="en-US" b="0" kern="1200" dirty="0">
                <a:solidFill>
                  <a:schemeClr val="tx1"/>
                </a:solidFill>
                <a:latin typeface="+mn-lt"/>
                <a:ea typeface="+mn-ea"/>
                <a:cs typeface="+mn-cs"/>
              </a:rPr>
              <a:t>Seismic design</a:t>
            </a:r>
            <a:endParaRPr lang="en-US" b="0" dirty="0"/>
          </a:p>
        </p:txBody>
      </p:sp>
    </p:spTree>
    <p:extLst>
      <p:ext uri="{BB962C8B-B14F-4D97-AF65-F5344CB8AC3E}">
        <p14:creationId xmlns:p14="http://schemas.microsoft.com/office/powerpoint/2010/main" val="315691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F2C766F5-DA15-3C36-F38C-8F454FC98152}"/>
              </a:ext>
            </a:extLst>
          </p:cNvPr>
          <p:cNvPicPr>
            <a:picLocks noChangeAspect="1"/>
          </p:cNvPicPr>
          <p:nvPr/>
        </p:nvPicPr>
        <p:blipFill rotWithShape="1">
          <a:blip r:embed="rId3"/>
          <a:srcRect t="1710" b="11534"/>
          <a:stretch/>
        </p:blipFill>
        <p:spPr>
          <a:xfrm>
            <a:off x="2522356" y="10"/>
            <a:ext cx="9669642" cy="6857990"/>
          </a:xfrm>
          <a:prstGeom prst="rect">
            <a:avLst/>
          </a:prstGeom>
        </p:spPr>
      </p:pic>
      <p:sp>
        <p:nvSpPr>
          <p:cNvPr id="28" name="Rectangle 2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6160909-77BD-E722-00A8-E8068CB33889}"/>
              </a:ext>
            </a:extLst>
          </p:cNvPr>
          <p:cNvSpPr>
            <a:spLocks noGrp="1"/>
          </p:cNvSpPr>
          <p:nvPr>
            <p:ph type="title"/>
          </p:nvPr>
        </p:nvSpPr>
        <p:spPr>
          <a:xfrm>
            <a:off x="433166" y="365125"/>
            <a:ext cx="3181478" cy="1899912"/>
          </a:xfrm>
        </p:spPr>
        <p:txBody>
          <a:bodyPr>
            <a:normAutofit/>
          </a:bodyPr>
          <a:lstStyle/>
          <a:p>
            <a:r>
              <a:rPr lang="en-US" sz="3100" dirty="0"/>
              <a:t>Haul Road Construction (start-to-finish in 1974)</a:t>
            </a:r>
          </a:p>
        </p:txBody>
      </p:sp>
      <p:sp>
        <p:nvSpPr>
          <p:cNvPr id="9" name="Content Placeholder 8">
            <a:extLst>
              <a:ext uri="{FF2B5EF4-FFF2-40B4-BE49-F238E27FC236}">
                <a16:creationId xmlns:a16="http://schemas.microsoft.com/office/drawing/2014/main" xmlns="" id="{549CC0E2-CEFF-7134-2334-892C7AE2F31C}"/>
              </a:ext>
            </a:extLst>
          </p:cNvPr>
          <p:cNvSpPr>
            <a:spLocks noGrp="1"/>
          </p:cNvSpPr>
          <p:nvPr>
            <p:ph idx="1"/>
          </p:nvPr>
        </p:nvSpPr>
        <p:spPr>
          <a:xfrm>
            <a:off x="433165" y="2415790"/>
            <a:ext cx="3181478" cy="3742762"/>
          </a:xfrm>
        </p:spPr>
        <p:txBody>
          <a:bodyPr>
            <a:normAutofit/>
          </a:bodyPr>
          <a:lstStyle/>
          <a:p>
            <a:r>
              <a:rPr lang="en-US" sz="2200" dirty="0"/>
              <a:t>Before the pipeline, there was the haul road. It was required in order to begin pipeline construction work north of the Yukon River</a:t>
            </a:r>
          </a:p>
          <a:p>
            <a:r>
              <a:rPr lang="en-US" sz="2200" dirty="0"/>
              <a:t>Alaska Highway experience informed </a:t>
            </a:r>
            <a:r>
              <a:rPr lang="en-US" sz="2200" dirty="0" smtClean="0"/>
              <a:t>pipeline design</a:t>
            </a:r>
            <a:endParaRPr lang="en-US" sz="2200" dirty="0"/>
          </a:p>
        </p:txBody>
      </p:sp>
    </p:spTree>
    <p:extLst>
      <p:ext uri="{BB962C8B-B14F-4D97-AF65-F5344CB8AC3E}">
        <p14:creationId xmlns:p14="http://schemas.microsoft.com/office/powerpoint/2010/main" val="1131520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xmlns=""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43D7758D-0214-8AFC-E066-2A3878C1565A}"/>
              </a:ext>
            </a:extLst>
          </p:cNvPr>
          <p:cNvPicPr>
            <a:picLocks noChangeAspect="1"/>
          </p:cNvPicPr>
          <p:nvPr/>
        </p:nvPicPr>
        <p:blipFill rotWithShape="1">
          <a:blip r:embed="rId3"/>
          <a:srcRect l="6788"/>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8" name="Picture 7">
            <a:extLst>
              <a:ext uri="{FF2B5EF4-FFF2-40B4-BE49-F238E27FC236}">
                <a16:creationId xmlns:a16="http://schemas.microsoft.com/office/drawing/2014/main" xmlns="" id="{62881D41-4FF5-085F-AFF7-3507065F7389}"/>
              </a:ext>
            </a:extLst>
          </p:cNvPr>
          <p:cNvPicPr>
            <a:picLocks noChangeAspect="1"/>
          </p:cNvPicPr>
          <p:nvPr/>
        </p:nvPicPr>
        <p:blipFill rotWithShape="1">
          <a:blip r:embed="rId4"/>
          <a:srcRect l="3387"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3" name="Picture 12">
            <a:extLst>
              <a:ext uri="{FF2B5EF4-FFF2-40B4-BE49-F238E27FC236}">
                <a16:creationId xmlns:a16="http://schemas.microsoft.com/office/drawing/2014/main" xmlns="" id="{2584BF28-1580-9B9F-EBD4-C82B635990F3}"/>
              </a:ext>
            </a:extLst>
          </p:cNvPr>
          <p:cNvPicPr>
            <a:picLocks noChangeAspect="1"/>
          </p:cNvPicPr>
          <p:nvPr/>
        </p:nvPicPr>
        <p:blipFill rotWithShape="1">
          <a:blip r:embed="rId5"/>
          <a:srcRect r="5519"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1" name="Freeform: Shape 21">
            <a:extLst>
              <a:ext uri="{FF2B5EF4-FFF2-40B4-BE49-F238E27FC236}">
                <a16:creationId xmlns:a16="http://schemas.microsoft.com/office/drawing/2014/main" xmlns=""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23">
            <a:extLst>
              <a:ext uri="{FF2B5EF4-FFF2-40B4-BE49-F238E27FC236}">
                <a16:creationId xmlns:a16="http://schemas.microsoft.com/office/drawing/2014/main" xmlns=""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CB76358-9AA1-8887-0981-D3C53E7CA9C6}"/>
              </a:ext>
            </a:extLst>
          </p:cNvPr>
          <p:cNvSpPr>
            <a:spLocks noGrp="1"/>
          </p:cNvSpPr>
          <p:nvPr>
            <p:ph type="title"/>
          </p:nvPr>
        </p:nvSpPr>
        <p:spPr>
          <a:xfrm>
            <a:off x="448056" y="685800"/>
            <a:ext cx="2807208" cy="1325563"/>
          </a:xfrm>
        </p:spPr>
        <p:txBody>
          <a:bodyPr>
            <a:normAutofit/>
          </a:bodyPr>
          <a:lstStyle/>
          <a:p>
            <a:r>
              <a:rPr lang="en-US" sz="2800" dirty="0"/>
              <a:t>Below ground construction</a:t>
            </a:r>
            <a:br>
              <a:rPr lang="en-US" sz="2800" dirty="0"/>
            </a:br>
            <a:r>
              <a:rPr lang="en-US" sz="2800" dirty="0"/>
              <a:t>1975-1977</a:t>
            </a:r>
          </a:p>
        </p:txBody>
      </p:sp>
      <p:sp>
        <p:nvSpPr>
          <p:cNvPr id="33" name="Rectangle 25">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7">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35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A3C210E6-A35A-4F68-8D60-801A019C7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BFBD1B2C-DE98-3BF8-D51A-578C68809E5A}"/>
              </a:ext>
            </a:extLst>
          </p:cNvPr>
          <p:cNvPicPr>
            <a:picLocks noChangeAspect="1"/>
          </p:cNvPicPr>
          <p:nvPr/>
        </p:nvPicPr>
        <p:blipFill rotWithShape="1">
          <a:blip r:embed="rId3"/>
          <a:srcRect t="1352"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Content Placeholder 4">
            <a:extLst>
              <a:ext uri="{FF2B5EF4-FFF2-40B4-BE49-F238E27FC236}">
                <a16:creationId xmlns:a16="http://schemas.microsoft.com/office/drawing/2014/main" xmlns="" id="{335E5BB5-A618-736A-0436-DBA1EEA60E19}"/>
              </a:ext>
            </a:extLst>
          </p:cNvPr>
          <p:cNvPicPr>
            <a:picLocks noChangeAspect="1"/>
          </p:cNvPicPr>
          <p:nvPr/>
        </p:nvPicPr>
        <p:blipFill rotWithShape="1">
          <a:blip r:embed="rId4"/>
          <a:srcRect r="6312"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a:extLst>
              <a:ext uri="{FF2B5EF4-FFF2-40B4-BE49-F238E27FC236}">
                <a16:creationId xmlns:a16="http://schemas.microsoft.com/office/drawing/2014/main" xmlns="" id="{55D00B3B-79E3-0477-718C-B7F7DE6FD667}"/>
              </a:ext>
            </a:extLst>
          </p:cNvPr>
          <p:cNvPicPr>
            <a:picLocks noChangeAspect="1"/>
          </p:cNvPicPr>
          <p:nvPr/>
        </p:nvPicPr>
        <p:blipFill rotWithShape="1">
          <a:blip r:embed="rId5"/>
          <a:srcRect t="6667" r="2" b="324"/>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xmlns="" id="{AC0D06B0-F19C-459E-B221-A34B506FB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xmlns="" id="{345B26DA-1C6B-4C66-81C9-9C1877FC2D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6630F67-89AF-84C4-6732-D7223C63425D}"/>
              </a:ext>
            </a:extLst>
          </p:cNvPr>
          <p:cNvSpPr>
            <a:spLocks noGrp="1"/>
          </p:cNvSpPr>
          <p:nvPr>
            <p:ph type="title"/>
          </p:nvPr>
        </p:nvSpPr>
        <p:spPr>
          <a:xfrm>
            <a:off x="448056" y="685800"/>
            <a:ext cx="2807208" cy="1325563"/>
          </a:xfrm>
        </p:spPr>
        <p:txBody>
          <a:bodyPr>
            <a:normAutofit/>
          </a:bodyPr>
          <a:lstStyle/>
          <a:p>
            <a:r>
              <a:rPr lang="en-US" sz="2800" dirty="0"/>
              <a:t>Above ground construction</a:t>
            </a:r>
            <a:br>
              <a:rPr lang="en-US" sz="2800" dirty="0"/>
            </a:br>
            <a:r>
              <a:rPr lang="en-US" sz="2800" dirty="0"/>
              <a:t>1975-1977 </a:t>
            </a:r>
          </a:p>
        </p:txBody>
      </p:sp>
      <p:sp>
        <p:nvSpPr>
          <p:cNvPr id="24" name="Rectangle 23">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27FAD009-42C4-F0E8-F58A-C80547CAFE0A}"/>
              </a:ext>
            </a:extLst>
          </p:cNvPr>
          <p:cNvPicPr>
            <a:picLocks noChangeAspect="1"/>
          </p:cNvPicPr>
          <p:nvPr/>
        </p:nvPicPr>
        <p:blipFill rotWithShape="1">
          <a:blip r:embed="rId6"/>
          <a:srcRect r="8514"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9" name="Picture 18">
            <a:extLst>
              <a:ext uri="{FF2B5EF4-FFF2-40B4-BE49-F238E27FC236}">
                <a16:creationId xmlns:a16="http://schemas.microsoft.com/office/drawing/2014/main" xmlns="" id="{BD6BAF02-C05A-2D5D-0547-5572BD78CE1C}"/>
              </a:ext>
            </a:extLst>
          </p:cNvPr>
          <p:cNvPicPr>
            <a:picLocks noChangeAspect="1"/>
          </p:cNvPicPr>
          <p:nvPr/>
        </p:nvPicPr>
        <p:blipFill rotWithShape="1">
          <a:blip r:embed="rId7"/>
          <a:srcRect r="8096"/>
          <a:stretch/>
        </p:blipFill>
        <p:spPr>
          <a:xfrm>
            <a:off x="0" y="2031601"/>
            <a:ext cx="4154557" cy="2849659"/>
          </a:xfrm>
          <a:prstGeom prst="rect">
            <a:avLst/>
          </a:prstGeom>
        </p:spPr>
      </p:pic>
    </p:spTree>
    <p:extLst>
      <p:ext uri="{BB962C8B-B14F-4D97-AF65-F5344CB8AC3E}">
        <p14:creationId xmlns:p14="http://schemas.microsoft.com/office/powerpoint/2010/main" val="229761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AAAE94E3-A7DB-4868-B1E3-E49703488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4DA347-28FD-8111-C9EA-697951FEFADA}"/>
              </a:ext>
            </a:extLst>
          </p:cNvPr>
          <p:cNvSpPr>
            <a:spLocks noGrp="1"/>
          </p:cNvSpPr>
          <p:nvPr>
            <p:ph type="title"/>
          </p:nvPr>
        </p:nvSpPr>
        <p:spPr>
          <a:xfrm>
            <a:off x="589560" y="856180"/>
            <a:ext cx="5430240" cy="1128068"/>
          </a:xfrm>
        </p:spPr>
        <p:txBody>
          <a:bodyPr anchor="ctr">
            <a:normAutofit fontScale="90000"/>
          </a:bodyPr>
          <a:lstStyle/>
          <a:p>
            <a:r>
              <a:rPr lang="en-US" sz="4000" dirty="0">
                <a:solidFill>
                  <a:srgbClr val="FF0000"/>
                </a:solidFill>
              </a:rPr>
              <a:t>The final weld – 05-30-1977</a:t>
            </a:r>
          </a:p>
        </p:txBody>
      </p:sp>
      <p:grpSp>
        <p:nvGrpSpPr>
          <p:cNvPr id="16" name="Group 15">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5ED5FE75-25D5-569C-0970-C95D615A9C4E}"/>
              </a:ext>
            </a:extLst>
          </p:cNvPr>
          <p:cNvPicPr>
            <a:picLocks noChangeAspect="1"/>
          </p:cNvPicPr>
          <p:nvPr/>
        </p:nvPicPr>
        <p:blipFill>
          <a:blip r:embed="rId3"/>
          <a:stretch>
            <a:fillRect/>
          </a:stretch>
        </p:blipFill>
        <p:spPr>
          <a:xfrm>
            <a:off x="7359425" y="581892"/>
            <a:ext cx="3845429" cy="2518756"/>
          </a:xfrm>
          <a:prstGeom prst="rect">
            <a:avLst/>
          </a:prstGeom>
        </p:spPr>
      </p:pic>
      <p:sp>
        <p:nvSpPr>
          <p:cNvPr id="26" name="Rectangle 25">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47AD712A-2C87-1775-57CC-AC6C60A9D9E8}"/>
              </a:ext>
            </a:extLst>
          </p:cNvPr>
          <p:cNvPicPr>
            <a:picLocks noChangeAspect="1"/>
          </p:cNvPicPr>
          <p:nvPr/>
        </p:nvPicPr>
        <p:blipFill>
          <a:blip r:embed="rId4"/>
          <a:stretch>
            <a:fillRect/>
          </a:stretch>
        </p:blipFill>
        <p:spPr>
          <a:xfrm>
            <a:off x="7692087" y="3707894"/>
            <a:ext cx="3178241" cy="2518756"/>
          </a:xfrm>
          <a:prstGeom prst="rect">
            <a:avLst/>
          </a:prstGeom>
        </p:spPr>
      </p:pic>
      <p:pic>
        <p:nvPicPr>
          <p:cNvPr id="10" name="Content Placeholder 9">
            <a:extLst>
              <a:ext uri="{FF2B5EF4-FFF2-40B4-BE49-F238E27FC236}">
                <a16:creationId xmlns:a16="http://schemas.microsoft.com/office/drawing/2014/main" xmlns="" id="{20AD7499-07B9-EB3A-1F76-F55C570FD424}"/>
              </a:ext>
            </a:extLst>
          </p:cNvPr>
          <p:cNvPicPr>
            <a:picLocks noGrp="1" noChangeAspect="1"/>
          </p:cNvPicPr>
          <p:nvPr>
            <p:ph idx="1"/>
          </p:nvPr>
        </p:nvPicPr>
        <p:blipFill>
          <a:blip r:embed="rId5"/>
          <a:stretch>
            <a:fillRect/>
          </a:stretch>
        </p:blipFill>
        <p:spPr>
          <a:xfrm>
            <a:off x="706140" y="2330450"/>
            <a:ext cx="5047258" cy="3979863"/>
          </a:xfrm>
          <a:prstGeom prst="rect">
            <a:avLst/>
          </a:prstGeom>
        </p:spPr>
      </p:pic>
    </p:spTree>
    <p:extLst>
      <p:ext uri="{BB962C8B-B14F-4D97-AF65-F5344CB8AC3E}">
        <p14:creationId xmlns:p14="http://schemas.microsoft.com/office/powerpoint/2010/main" val="398097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20" y="1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Outline</a:t>
            </a:r>
          </a:p>
        </p:txBody>
      </p:sp>
      <p:sp>
        <p:nvSpPr>
          <p:cNvPr id="8" name="Content Placeholder 7">
            <a:extLst>
              <a:ext uri="{FF2B5EF4-FFF2-40B4-BE49-F238E27FC236}">
                <a16:creationId xmlns:a16="http://schemas.microsoft.com/office/drawing/2014/main" xmlns="" id="{0D732312-7FFA-6BF2-C5AF-6FF05DE5D8D1}"/>
              </a:ext>
            </a:extLst>
          </p:cNvPr>
          <p:cNvSpPr>
            <a:spLocks noGrp="1"/>
          </p:cNvSpPr>
          <p:nvPr>
            <p:ph idx="1"/>
          </p:nvPr>
        </p:nvSpPr>
        <p:spPr/>
        <p:txBody>
          <a:bodyPr>
            <a:normAutofit/>
          </a:bodyPr>
          <a:lstStyle/>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Trans Alaska Pipeline System (TAPS) Overview</a:t>
            </a:r>
          </a:p>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Origin of TAPS</a:t>
            </a:r>
          </a:p>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A Decade of Challenges</a:t>
            </a:r>
          </a:p>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Reconfiguration and Renewal</a:t>
            </a:r>
          </a:p>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The Low Flow Challenge</a:t>
            </a:r>
          </a:p>
          <a:p>
            <a:pPr marL="514350" indent="-514350">
              <a:buFont typeface="+mj-lt"/>
              <a:buAutoNum type="arabicPeriod"/>
            </a:pPr>
            <a:r>
              <a:rPr lang="en-US" dirty="0">
                <a:solidFill>
                  <a:srgbClr val="FF0000"/>
                </a:solidFill>
                <a:effectLst>
                  <a:outerShdw blurRad="38100" dist="38100" dir="2700000" algn="tl">
                    <a:srgbClr val="000000">
                      <a:alpha val="43137"/>
                    </a:srgbClr>
                  </a:outerShdw>
                </a:effectLst>
              </a:rPr>
              <a:t>Forward to TAPS100</a:t>
            </a:r>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48555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xmlns="" id="{9203DE33-2CD4-4CA8-9AF3-37C3B6513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0AF57B88-1D4C-41FA-A761-EC1DD10C3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xmlns="" id="{D2548F45-5164-4ABB-8212-7F293FDED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15160B2-F420-1798-C212-FF62F870FB21}"/>
              </a:ext>
            </a:extLst>
          </p:cNvPr>
          <p:cNvPicPr>
            <a:picLocks noChangeAspect="1"/>
          </p:cNvPicPr>
          <p:nvPr/>
        </p:nvPicPr>
        <p:blipFill rotWithShape="1">
          <a:blip r:embed="rId3"/>
          <a:srcRect t="8384" b="16834"/>
          <a:stretch/>
        </p:blipFill>
        <p:spPr>
          <a:xfrm>
            <a:off x="4038599" y="10"/>
            <a:ext cx="8160026" cy="6875809"/>
          </a:xfrm>
          <a:prstGeom prst="rect">
            <a:avLst/>
          </a:prstGeom>
        </p:spPr>
      </p:pic>
      <p:sp>
        <p:nvSpPr>
          <p:cNvPr id="49" name="Freeform: Shape 48">
            <a:extLst>
              <a:ext uri="{FF2B5EF4-FFF2-40B4-BE49-F238E27FC236}">
                <a16:creationId xmlns:a16="http://schemas.microsoft.com/office/drawing/2014/main" xmlns="" id="{5E81CCFB-7BEF-4186-86FB-D09450B4D0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xmlns="" id="{0FB34E6D-BE3F-2964-7A69-311B49328ABE}"/>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Oil in – </a:t>
            </a:r>
            <a:br>
              <a:rPr lang="en-US" sz="4000" dirty="0">
                <a:solidFill>
                  <a:srgbClr val="FFFFFF"/>
                </a:solidFill>
              </a:rPr>
            </a:br>
            <a:r>
              <a:rPr lang="en-US" sz="4000" dirty="0">
                <a:solidFill>
                  <a:srgbClr val="FFFFFF"/>
                </a:solidFill>
              </a:rPr>
              <a:t>June 20, 1977</a:t>
            </a:r>
            <a:br>
              <a:rPr lang="en-US" sz="4000" dirty="0">
                <a:solidFill>
                  <a:srgbClr val="FFFFFF"/>
                </a:solidFill>
              </a:rPr>
            </a:br>
            <a:r>
              <a:rPr lang="en-US" sz="2400" dirty="0">
                <a:solidFill>
                  <a:srgbClr val="FFFFFF"/>
                </a:solidFill>
              </a:rPr>
              <a:t>Nitrogen ahead of leading- edge pig</a:t>
            </a:r>
          </a:p>
        </p:txBody>
      </p:sp>
    </p:spTree>
    <p:extLst>
      <p:ext uri="{BB962C8B-B14F-4D97-AF65-F5344CB8AC3E}">
        <p14:creationId xmlns:p14="http://schemas.microsoft.com/office/powerpoint/2010/main" val="218303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5CD45-9F2B-772D-45B1-9D1417227E41}"/>
              </a:ext>
            </a:extLst>
          </p:cNvPr>
          <p:cNvSpPr>
            <a:spLocks noGrp="1"/>
          </p:cNvSpPr>
          <p:nvPr>
            <p:ph type="title"/>
          </p:nvPr>
        </p:nvSpPr>
        <p:spPr>
          <a:xfrm>
            <a:off x="5297762" y="329184"/>
            <a:ext cx="6251110" cy="1783080"/>
          </a:xfrm>
        </p:spPr>
        <p:txBody>
          <a:bodyPr anchor="b">
            <a:normAutofit/>
          </a:bodyPr>
          <a:lstStyle/>
          <a:p>
            <a:r>
              <a:rPr lang="en-US" sz="5400" dirty="0">
                <a:solidFill>
                  <a:schemeClr val="accent1"/>
                </a:solidFill>
              </a:rPr>
              <a:t>Settlement issues</a:t>
            </a:r>
          </a:p>
        </p:txBody>
      </p:sp>
      <p:pic>
        <p:nvPicPr>
          <p:cNvPr id="4" name="Picture 3">
            <a:extLst>
              <a:ext uri="{FF2B5EF4-FFF2-40B4-BE49-F238E27FC236}">
                <a16:creationId xmlns:a16="http://schemas.microsoft.com/office/drawing/2014/main" xmlns="" id="{D6491BCE-918F-5252-414C-E8D8CAF54621}"/>
              </a:ext>
            </a:extLst>
          </p:cNvPr>
          <p:cNvPicPr>
            <a:picLocks noChangeAspect="1"/>
          </p:cNvPicPr>
          <p:nvPr/>
        </p:nvPicPr>
        <p:blipFill rotWithShape="1">
          <a:blip r:embed="rId3"/>
          <a:srcRect l="7619" r="1476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5" name="Content Placeholder 2">
            <a:extLst>
              <a:ext uri="{FF2B5EF4-FFF2-40B4-BE49-F238E27FC236}">
                <a16:creationId xmlns:a16="http://schemas.microsoft.com/office/drawing/2014/main" xmlns="" id="{D4594FAA-3EF0-C194-83F0-343B45BC6B89}"/>
              </a:ext>
            </a:extLst>
          </p:cNvPr>
          <p:cNvGraphicFramePr>
            <a:graphicFrameLocks noGrp="1"/>
          </p:cNvGraphicFramePr>
          <p:nvPr>
            <p:ph idx="1"/>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19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B0CC6A0-FF68-EB64-31E9-8A42CF878551}"/>
              </a:ext>
            </a:extLst>
          </p:cNvPr>
          <p:cNvPicPr>
            <a:picLocks noChangeAspect="1"/>
          </p:cNvPicPr>
          <p:nvPr/>
        </p:nvPicPr>
        <p:blipFill rotWithShape="1">
          <a:blip r:embed="rId3"/>
          <a:srcRect l="3084" t="17804" r="69726" b="27795"/>
          <a:stretch/>
        </p:blipFill>
        <p:spPr>
          <a:xfrm>
            <a:off x="0" y="770276"/>
            <a:ext cx="8318613" cy="4936944"/>
          </a:xfrm>
          <a:prstGeom prst="rect">
            <a:avLst/>
          </a:prstGeom>
        </p:spPr>
      </p:pic>
      <p:graphicFrame>
        <p:nvGraphicFramePr>
          <p:cNvPr id="38" name="Content Placeholder 2">
            <a:extLst>
              <a:ext uri="{FF2B5EF4-FFF2-40B4-BE49-F238E27FC236}">
                <a16:creationId xmlns:a16="http://schemas.microsoft.com/office/drawing/2014/main" xmlns="" id="{A3025D22-1B9A-ADED-B45C-F3CA73E12DFF}"/>
              </a:ext>
            </a:extLst>
          </p:cNvPr>
          <p:cNvGraphicFramePr>
            <a:graphicFrameLocks noGrp="1"/>
          </p:cNvGraphicFramePr>
          <p:nvPr>
            <p:ph idx="1"/>
            <p:extLst>
              <p:ext uri="{D42A27DB-BD31-4B8C-83A1-F6EECF244321}">
                <p14:modId xmlns:p14="http://schemas.microsoft.com/office/powerpoint/2010/main" val="3223803977"/>
              </p:ext>
            </p:extLst>
          </p:nvPr>
        </p:nvGraphicFramePr>
        <p:xfrm>
          <a:off x="1115568" y="2269730"/>
          <a:ext cx="10168128" cy="3993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xmlns="" id="{42189AD9-8888-A30F-81ED-DC49C25EA736}"/>
              </a:ext>
            </a:extLst>
          </p:cNvPr>
          <p:cNvSpPr>
            <a:spLocks noGrp="1"/>
          </p:cNvSpPr>
          <p:nvPr>
            <p:ph type="title"/>
          </p:nvPr>
        </p:nvSpPr>
        <p:spPr>
          <a:xfrm>
            <a:off x="888991" y="912781"/>
            <a:ext cx="10168128" cy="1179576"/>
          </a:xfrm>
        </p:spPr>
        <p:txBody>
          <a:bodyPr>
            <a:normAutofit/>
          </a:bodyPr>
          <a:lstStyle/>
          <a:p>
            <a:r>
              <a:rPr lang="en-US" sz="3700" dirty="0">
                <a:solidFill>
                  <a:schemeClr val="accent1"/>
                </a:solidFill>
              </a:rPr>
              <a:t>Production ramp-up:  “throughput is king”</a:t>
            </a:r>
          </a:p>
        </p:txBody>
      </p:sp>
    </p:spTree>
    <p:extLst>
      <p:ext uri="{BB962C8B-B14F-4D97-AF65-F5344CB8AC3E}">
        <p14:creationId xmlns:p14="http://schemas.microsoft.com/office/powerpoint/2010/main" val="4280220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a:xfrm>
            <a:off x="838200" y="2103437"/>
            <a:ext cx="10515600" cy="1325563"/>
          </a:xfrm>
        </p:spPr>
        <p:txBody>
          <a:bodyPr>
            <a:normAutofit/>
          </a:bodyPr>
          <a:lstStyle/>
          <a:p>
            <a:pPr algn="ctr"/>
            <a:r>
              <a:rPr lang="en-US" sz="4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Decade of Challenges</a:t>
            </a:r>
            <a:endParaRPr lang="en-US" dirty="0">
              <a:solidFill>
                <a:srgbClr val="FF0000"/>
              </a:solidFill>
            </a:endParaRPr>
          </a:p>
        </p:txBody>
      </p:sp>
    </p:spTree>
    <p:extLst>
      <p:ext uri="{BB962C8B-B14F-4D97-AF65-F5344CB8AC3E}">
        <p14:creationId xmlns:p14="http://schemas.microsoft.com/office/powerpoint/2010/main" val="4045209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B0384BA6-CE70-2BB3-3201-5A3101BB5F18}"/>
              </a:ext>
            </a:extLst>
          </p:cNvPr>
          <p:cNvPicPr>
            <a:picLocks noChangeAspect="1"/>
          </p:cNvPicPr>
          <p:nvPr/>
        </p:nvPicPr>
        <p:blipFill rotWithShape="1">
          <a:blip r:embed="rId3"/>
          <a:srcRect l="14696" r="1" b="1"/>
          <a:stretch/>
        </p:blipFill>
        <p:spPr>
          <a:xfrm>
            <a:off x="1" y="7961"/>
            <a:ext cx="9669642" cy="6857990"/>
          </a:xfrm>
          <a:prstGeom prst="rect">
            <a:avLst/>
          </a:prstGeom>
        </p:spPr>
      </p:pic>
      <p:sp>
        <p:nvSpPr>
          <p:cNvPr id="21" name="Rectangle 13">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73673A8-EFBE-23DD-79F4-904E51D34B6B}"/>
              </a:ext>
            </a:extLst>
          </p:cNvPr>
          <p:cNvSpPr>
            <a:spLocks noGrp="1"/>
          </p:cNvSpPr>
          <p:nvPr>
            <p:ph type="title"/>
          </p:nvPr>
        </p:nvSpPr>
        <p:spPr>
          <a:xfrm>
            <a:off x="7695688" y="365125"/>
            <a:ext cx="3658112" cy="1899912"/>
          </a:xfrm>
        </p:spPr>
        <p:txBody>
          <a:bodyPr>
            <a:normAutofit/>
          </a:bodyPr>
          <a:lstStyle/>
          <a:p>
            <a:r>
              <a:rPr lang="en-US" sz="4000" b="1" dirty="0"/>
              <a:t/>
            </a:r>
            <a:br>
              <a:rPr lang="en-US" sz="4000" b="1" dirty="0"/>
            </a:br>
            <a:r>
              <a:rPr lang="en-US" sz="3200" i="1" dirty="0"/>
              <a:t>Exxon Valdez </a:t>
            </a:r>
            <a:r>
              <a:rPr lang="en-US" sz="3200" dirty="0"/>
              <a:t> </a:t>
            </a:r>
            <a:br>
              <a:rPr lang="en-US" sz="3200" dirty="0"/>
            </a:br>
            <a:r>
              <a:rPr lang="en-US" sz="3200" dirty="0"/>
              <a:t>March 1989</a:t>
            </a:r>
          </a:p>
        </p:txBody>
      </p:sp>
      <p:sp>
        <p:nvSpPr>
          <p:cNvPr id="22" name="Content Placeholder 8">
            <a:extLst>
              <a:ext uri="{FF2B5EF4-FFF2-40B4-BE49-F238E27FC236}">
                <a16:creationId xmlns:a16="http://schemas.microsoft.com/office/drawing/2014/main" xmlns="" id="{28D9D7D3-B33A-A56F-CC63-5968A0DBDA3B}"/>
              </a:ext>
            </a:extLst>
          </p:cNvPr>
          <p:cNvSpPr>
            <a:spLocks noGrp="1"/>
          </p:cNvSpPr>
          <p:nvPr>
            <p:ph idx="1"/>
          </p:nvPr>
        </p:nvSpPr>
        <p:spPr>
          <a:xfrm>
            <a:off x="7695688" y="2546429"/>
            <a:ext cx="3658111" cy="3630533"/>
          </a:xfrm>
        </p:spPr>
        <p:txBody>
          <a:bodyPr>
            <a:normAutofit lnSpcReduction="10000"/>
          </a:bodyPr>
          <a:lstStyle/>
          <a:p>
            <a:r>
              <a:rPr lang="en-US" sz="2000" dirty="0"/>
              <a:t>The spill occurred amid rising regulatory and public scrutiny of TAPS operations</a:t>
            </a:r>
          </a:p>
          <a:p>
            <a:r>
              <a:rPr lang="en-US" sz="2000" dirty="0"/>
              <a:t>Though Alyeska was a third party, the spill increased scrutiny related to spill potential, preparedness, and response</a:t>
            </a:r>
          </a:p>
          <a:p>
            <a:r>
              <a:rPr lang="en-US" sz="2000" dirty="0"/>
              <a:t>Many changes followed on the pipeline, including formation of SERVS and oil spill contingency plans.</a:t>
            </a:r>
          </a:p>
        </p:txBody>
      </p:sp>
    </p:spTree>
    <p:extLst>
      <p:ext uri="{BB962C8B-B14F-4D97-AF65-F5344CB8AC3E}">
        <p14:creationId xmlns:p14="http://schemas.microsoft.com/office/powerpoint/2010/main" val="4228419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70F1B73-8C11-FF92-FE82-C253851CF76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accent1"/>
                </a:solidFill>
              </a:rPr>
              <a:t>Atigun Reroute – 1990-1991</a:t>
            </a:r>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A8E8D48-BCF8-AC48-853C-11A518D95D2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200" dirty="0"/>
              <a:t>This was the largest of many corrosion projects on the pipeline</a:t>
            </a:r>
          </a:p>
          <a:p>
            <a:r>
              <a:rPr lang="en-US" sz="2200" dirty="0"/>
              <a:t>Replaced 8.5 miles of pipe using new fusion-bonded epoxy coating</a:t>
            </a:r>
            <a:endParaRPr lang="en-US" sz="1800" dirty="0"/>
          </a:p>
          <a:p>
            <a:r>
              <a:rPr lang="en-US" sz="2200" dirty="0"/>
              <a:t>Three new 48” valves</a:t>
            </a:r>
          </a:p>
          <a:p>
            <a:r>
              <a:rPr lang="en-US" sz="2200" dirty="0"/>
              <a:t>Drain, clean and abandon-in-place original pipe</a:t>
            </a:r>
          </a:p>
          <a:p>
            <a:r>
              <a:rPr lang="en-US" sz="2200" dirty="0"/>
              <a:t>Largest single post-construction project until the 2000s</a:t>
            </a:r>
          </a:p>
        </p:txBody>
      </p:sp>
      <p:pic>
        <p:nvPicPr>
          <p:cNvPr id="6" name="Content Placeholder 5">
            <a:extLst>
              <a:ext uri="{FF2B5EF4-FFF2-40B4-BE49-F238E27FC236}">
                <a16:creationId xmlns:a16="http://schemas.microsoft.com/office/drawing/2014/main" xmlns="" id="{83D16C32-28E7-8BAD-2D0B-654C76C4AD93}"/>
              </a:ext>
            </a:extLst>
          </p:cNvPr>
          <p:cNvPicPr>
            <a:picLocks noGrp="1" noChangeAspect="1"/>
          </p:cNvPicPr>
          <p:nvPr>
            <p:ph sz="half" idx="2"/>
          </p:nvPr>
        </p:nvPicPr>
        <p:blipFill rotWithShape="1">
          <a:blip r:embed="rId3"/>
          <a:srcRect t="21462" b="40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269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xmlns="" id="{EAC0DE10-3DCD-BD04-7930-EA7FEE714544}"/>
              </a:ext>
            </a:extLst>
          </p:cNvPr>
          <p:cNvPicPr>
            <a:picLocks noGrp="1" noChangeAspect="1"/>
          </p:cNvPicPr>
          <p:nvPr>
            <p:ph idx="1"/>
          </p:nvPr>
        </p:nvPicPr>
        <p:blipFill rotWithShape="1">
          <a:blip r:embed="rId3"/>
          <a:srcRect l="11523" r="1" b="1"/>
          <a:stretch/>
        </p:blipFill>
        <p:spPr>
          <a:xfrm>
            <a:off x="1" y="10"/>
            <a:ext cx="9669642" cy="6857990"/>
          </a:xfrm>
          <a:prstGeom prst="rect">
            <a:avLst/>
          </a:prstGeom>
        </p:spPr>
      </p:pic>
      <p:sp>
        <p:nvSpPr>
          <p:cNvPr id="31" name="Rectangle 3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409940E-F5F5-AD04-444C-FE3E413975FD}"/>
              </a:ext>
            </a:extLst>
          </p:cNvPr>
          <p:cNvSpPr>
            <a:spLocks noGrp="1"/>
          </p:cNvSpPr>
          <p:nvPr>
            <p:ph type="title"/>
          </p:nvPr>
        </p:nvSpPr>
        <p:spPr>
          <a:xfrm>
            <a:off x="8193501" y="88936"/>
            <a:ext cx="2735796" cy="1472557"/>
          </a:xfrm>
        </p:spPr>
        <p:txBody>
          <a:bodyPr vert="horz" lIns="91440" tIns="45720" rIns="91440" bIns="45720" rtlCol="0" anchor="ctr">
            <a:normAutofit/>
          </a:bodyPr>
          <a:lstStyle/>
          <a:p>
            <a:r>
              <a:rPr lang="en-US" sz="4000" dirty="0">
                <a:solidFill>
                  <a:schemeClr val="accent1"/>
                </a:solidFill>
              </a:rPr>
              <a:t>Facility Rampdown</a:t>
            </a:r>
          </a:p>
        </p:txBody>
      </p:sp>
      <p:sp>
        <p:nvSpPr>
          <p:cNvPr id="4" name="Text Placeholder 3">
            <a:extLst>
              <a:ext uri="{FF2B5EF4-FFF2-40B4-BE49-F238E27FC236}">
                <a16:creationId xmlns:a16="http://schemas.microsoft.com/office/drawing/2014/main" xmlns="" id="{6E34FF24-52F7-2366-D29E-F95EFA4FA3BF}"/>
              </a:ext>
            </a:extLst>
          </p:cNvPr>
          <p:cNvSpPr>
            <a:spLocks noGrp="1"/>
          </p:cNvSpPr>
          <p:nvPr>
            <p:ph type="body" sz="half" idx="2"/>
          </p:nvPr>
        </p:nvSpPr>
        <p:spPr>
          <a:xfrm>
            <a:off x="7715322" y="1383729"/>
            <a:ext cx="4295703" cy="4797996"/>
          </a:xfrm>
        </p:spPr>
        <p:txBody>
          <a:bodyPr vert="horz" lIns="91440" tIns="45720" rIns="91440" bIns="45720" rtlCol="0">
            <a:noAutofit/>
          </a:bodyPr>
          <a:lstStyle/>
          <a:p>
            <a:pPr marL="285750" indent="-228600">
              <a:buFont typeface="Arial" panose="020B0604020202020204" pitchFamily="34" charset="0"/>
              <a:buChar char="•"/>
            </a:pPr>
            <a:r>
              <a:rPr lang="en-US" sz="2000" dirty="0"/>
              <a:t>By 1995, throughput had declined by over 1/3 from peak to 1.4 </a:t>
            </a:r>
            <a:r>
              <a:rPr lang="en-US" sz="2000" dirty="0" err="1"/>
              <a:t>Mbpd</a:t>
            </a:r>
            <a:endParaRPr lang="en-US" sz="2000" dirty="0"/>
          </a:p>
          <a:p>
            <a:pPr marL="285750" indent="-228600">
              <a:buFont typeface="Arial" panose="020B0604020202020204" pitchFamily="34" charset="0"/>
              <a:buChar char="•"/>
            </a:pPr>
            <a:r>
              <a:rPr lang="en-US" sz="2000" dirty="0"/>
              <a:t>Some stations no longer needed hydraulically</a:t>
            </a:r>
          </a:p>
          <a:p>
            <a:pPr marL="285750" indent="-228600">
              <a:buFont typeface="Arial" panose="020B0604020202020204" pitchFamily="34" charset="0"/>
              <a:buChar char="•"/>
            </a:pPr>
            <a:r>
              <a:rPr lang="en-US" sz="2000" dirty="0"/>
              <a:t>Alyeska performed “ramp down” of excess stations starting in 1996</a:t>
            </a:r>
          </a:p>
          <a:p>
            <a:pPr marL="742950" lvl="1" indent="-228600">
              <a:buFont typeface="Arial" panose="020B0604020202020204" pitchFamily="34" charset="0"/>
              <a:buChar char="•"/>
            </a:pPr>
            <a:r>
              <a:rPr lang="en-US" sz="2000" dirty="0"/>
              <a:t>Pump Stations 8 and 10 (1996)</a:t>
            </a:r>
          </a:p>
          <a:p>
            <a:pPr marL="742950" lvl="1" indent="-228600">
              <a:buFont typeface="Arial" panose="020B0604020202020204" pitchFamily="34" charset="0"/>
              <a:buChar char="•"/>
            </a:pPr>
            <a:r>
              <a:rPr lang="en-US" sz="2000" dirty="0"/>
              <a:t>Pump Stations 2 &amp; 6 (1997)</a:t>
            </a:r>
          </a:p>
          <a:p>
            <a:pPr marL="742950" lvl="1" indent="-228600">
              <a:buFont typeface="Arial" panose="020B0604020202020204" pitchFamily="34" charset="0"/>
              <a:buChar char="•"/>
            </a:pPr>
            <a:r>
              <a:rPr lang="en-US" sz="2000" dirty="0"/>
              <a:t>Pump Station 12 (2005)  </a:t>
            </a:r>
          </a:p>
          <a:p>
            <a:pPr marL="742950" lvl="1" indent="-228600">
              <a:buFont typeface="Arial" panose="020B0604020202020204" pitchFamily="34" charset="0"/>
              <a:buChar char="•"/>
            </a:pPr>
            <a:r>
              <a:rPr lang="en-US" sz="2000" dirty="0"/>
              <a:t>Pump Station 7 </a:t>
            </a:r>
          </a:p>
          <a:p>
            <a:pPr marL="285750" indent="-228600">
              <a:buFont typeface="Arial" panose="020B0604020202020204" pitchFamily="34" charset="0"/>
              <a:buChar char="•"/>
            </a:pPr>
            <a:r>
              <a:rPr lang="en-US" sz="2000" dirty="0"/>
              <a:t>Restart within 6 months</a:t>
            </a:r>
          </a:p>
          <a:p>
            <a:pPr marL="285750" indent="-228600">
              <a:buFont typeface="Arial" panose="020B0604020202020204" pitchFamily="34" charset="0"/>
              <a:buChar char="•"/>
            </a:pPr>
            <a:r>
              <a:rPr lang="en-US" sz="2000" dirty="0"/>
              <a:t>Topping units (that produced liquid fuel for operations) shuttered in 1995-96</a:t>
            </a:r>
          </a:p>
        </p:txBody>
      </p:sp>
    </p:spTree>
    <p:extLst>
      <p:ext uri="{BB962C8B-B14F-4D97-AF65-F5344CB8AC3E}">
        <p14:creationId xmlns:p14="http://schemas.microsoft.com/office/powerpoint/2010/main" val="2670754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a:xfrm>
            <a:off x="838200" y="2103437"/>
            <a:ext cx="10515600" cy="1325563"/>
          </a:xfrm>
        </p:spPr>
        <p:txBody>
          <a:bodyPr>
            <a:normAutofit/>
          </a:bodyPr>
          <a:lstStyle/>
          <a:p>
            <a:pPr algn="ctr"/>
            <a:r>
              <a:rPr lang="en-US" sz="4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Reconfiguration and Renewal</a:t>
            </a:r>
            <a:endParaRPr lang="en-US" dirty="0">
              <a:solidFill>
                <a:srgbClr val="FF0000"/>
              </a:solidFill>
            </a:endParaRPr>
          </a:p>
        </p:txBody>
      </p:sp>
    </p:spTree>
    <p:extLst>
      <p:ext uri="{BB962C8B-B14F-4D97-AF65-F5344CB8AC3E}">
        <p14:creationId xmlns:p14="http://schemas.microsoft.com/office/powerpoint/2010/main" val="3058761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arrows painted on the asphalt">
            <a:extLst>
              <a:ext uri="{FF2B5EF4-FFF2-40B4-BE49-F238E27FC236}">
                <a16:creationId xmlns:a16="http://schemas.microsoft.com/office/drawing/2014/main" xmlns="" id="{1D161BD4-AD7C-A4FB-2479-7500E87F48F1}"/>
              </a:ext>
            </a:extLst>
          </p:cNvPr>
          <p:cNvPicPr>
            <a:picLocks noChangeAspect="1"/>
          </p:cNvPicPr>
          <p:nvPr/>
        </p:nvPicPr>
        <p:blipFill rotWithShape="1">
          <a:blip r:embed="rId3"/>
          <a:srcRect l="2776" r="3812" b="-1"/>
          <a:stretch/>
        </p:blipFill>
        <p:spPr>
          <a:xfrm>
            <a:off x="2519309"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5EAD9FC-B96F-491C-61C8-CF8AC9CA28EF}"/>
              </a:ext>
            </a:extLst>
          </p:cNvPr>
          <p:cNvSpPr>
            <a:spLocks noGrp="1"/>
          </p:cNvSpPr>
          <p:nvPr>
            <p:ph type="title"/>
          </p:nvPr>
        </p:nvSpPr>
        <p:spPr>
          <a:xfrm>
            <a:off x="481149" y="182563"/>
            <a:ext cx="3276031" cy="1529145"/>
          </a:xfrm>
        </p:spPr>
        <p:txBody>
          <a:bodyPr>
            <a:normAutofit/>
          </a:bodyPr>
          <a:lstStyle/>
          <a:p>
            <a:r>
              <a:rPr lang="en-US" sz="4000" dirty="0">
                <a:solidFill>
                  <a:schemeClr val="accent1"/>
                </a:solidFill>
              </a:rPr>
              <a:t>Right of Way Renewal</a:t>
            </a:r>
          </a:p>
        </p:txBody>
      </p:sp>
      <p:sp>
        <p:nvSpPr>
          <p:cNvPr id="3" name="Content Placeholder 2">
            <a:extLst>
              <a:ext uri="{FF2B5EF4-FFF2-40B4-BE49-F238E27FC236}">
                <a16:creationId xmlns:a16="http://schemas.microsoft.com/office/drawing/2014/main" xmlns="" id="{C99197EC-2E98-0426-6283-18859ADD7343}"/>
              </a:ext>
            </a:extLst>
          </p:cNvPr>
          <p:cNvSpPr>
            <a:spLocks noGrp="1"/>
          </p:cNvSpPr>
          <p:nvPr>
            <p:ph idx="1"/>
          </p:nvPr>
        </p:nvSpPr>
        <p:spPr>
          <a:xfrm>
            <a:off x="292042" y="1894270"/>
            <a:ext cx="3822189" cy="4436862"/>
          </a:xfrm>
        </p:spPr>
        <p:txBody>
          <a:bodyPr>
            <a:noAutofit/>
          </a:bodyPr>
          <a:lstStyle/>
          <a:p>
            <a:r>
              <a:rPr lang="en-US" sz="2200" dirty="0"/>
              <a:t>Original Federal Grant and State Lease of Right-of-Way executed in 1974</a:t>
            </a:r>
          </a:p>
          <a:p>
            <a:r>
              <a:rPr lang="en-US" sz="2200" dirty="0"/>
              <a:t>This was valid for 30 years, so had to be renewed for continued operation of TAPS</a:t>
            </a:r>
          </a:p>
          <a:p>
            <a:r>
              <a:rPr lang="en-US" sz="2200" dirty="0"/>
              <a:t>$60M in </a:t>
            </a:r>
            <a:r>
              <a:rPr lang="en-US" sz="2200" dirty="0" err="1"/>
              <a:t>RoW</a:t>
            </a:r>
            <a:r>
              <a:rPr lang="en-US" sz="2200" dirty="0"/>
              <a:t> maintenance and restoration</a:t>
            </a:r>
          </a:p>
          <a:p>
            <a:r>
              <a:rPr lang="en-US" sz="2200" dirty="0"/>
              <a:t>Renewal negotiations from 2000 to 2002</a:t>
            </a:r>
          </a:p>
          <a:p>
            <a:r>
              <a:rPr lang="en-US" sz="2200" dirty="0"/>
              <a:t>Renewal signed 11-26-2002 </a:t>
            </a:r>
          </a:p>
        </p:txBody>
      </p:sp>
    </p:spTree>
    <p:extLst>
      <p:ext uri="{BB962C8B-B14F-4D97-AF65-F5344CB8AC3E}">
        <p14:creationId xmlns:p14="http://schemas.microsoft.com/office/powerpoint/2010/main" val="1231093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B53F49A-7889-A362-862E-B53A9AB7342C}"/>
              </a:ext>
            </a:extLst>
          </p:cNvPr>
          <p:cNvSpPr>
            <a:spLocks noGrp="1"/>
          </p:cNvSpPr>
          <p:nvPr>
            <p:ph type="title"/>
          </p:nvPr>
        </p:nvSpPr>
        <p:spPr>
          <a:xfrm>
            <a:off x="630936" y="639520"/>
            <a:ext cx="3429000" cy="1719072"/>
          </a:xfrm>
        </p:spPr>
        <p:txBody>
          <a:bodyPr anchor="b">
            <a:normAutofit/>
          </a:bodyPr>
          <a:lstStyle/>
          <a:p>
            <a:r>
              <a:rPr lang="en-US" sz="3800" dirty="0">
                <a:solidFill>
                  <a:schemeClr val="accent1"/>
                </a:solidFill>
              </a:rPr>
              <a:t>Denali Fault Earthquake – October 2002</a:t>
            </a:r>
          </a:p>
        </p:txBody>
      </p:sp>
      <p:sp>
        <p:nvSpPr>
          <p:cNvPr id="12"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E32AB67-B0FE-6D71-1C5A-7D7CEAEE405C}"/>
              </a:ext>
            </a:extLst>
          </p:cNvPr>
          <p:cNvSpPr>
            <a:spLocks noGrp="1"/>
          </p:cNvSpPr>
          <p:nvPr>
            <p:ph idx="1"/>
          </p:nvPr>
        </p:nvSpPr>
        <p:spPr>
          <a:xfrm>
            <a:off x="630936" y="2807208"/>
            <a:ext cx="3429000" cy="3410712"/>
          </a:xfrm>
        </p:spPr>
        <p:txBody>
          <a:bodyPr anchor="t">
            <a:normAutofit/>
          </a:bodyPr>
          <a:lstStyle/>
          <a:p>
            <a:r>
              <a:rPr lang="en-US" sz="2200" dirty="0"/>
              <a:t>Magnitude 7.9 </a:t>
            </a:r>
          </a:p>
          <a:p>
            <a:r>
              <a:rPr lang="en-US" sz="2200" dirty="0"/>
              <a:t>Occurred in a zone designed for “high displacement”</a:t>
            </a:r>
          </a:p>
          <a:p>
            <a:pPr lvl="1"/>
            <a:r>
              <a:rPr lang="en-US" sz="2200" dirty="0"/>
              <a:t>Crossbeams and shoes damaged</a:t>
            </a:r>
          </a:p>
          <a:p>
            <a:pPr lvl="1"/>
            <a:r>
              <a:rPr lang="en-US" sz="2200" dirty="0"/>
              <a:t>No oil spilled</a:t>
            </a:r>
          </a:p>
          <a:p>
            <a:r>
              <a:rPr lang="en-US" sz="2200" dirty="0"/>
              <a:t>“Final exam” before Right- of-way renewal</a:t>
            </a:r>
          </a:p>
          <a:p>
            <a:endParaRPr lang="en-US" sz="2200" dirty="0"/>
          </a:p>
        </p:txBody>
      </p:sp>
      <p:pic>
        <p:nvPicPr>
          <p:cNvPr id="5" name="Picture 4">
            <a:extLst>
              <a:ext uri="{FF2B5EF4-FFF2-40B4-BE49-F238E27FC236}">
                <a16:creationId xmlns:a16="http://schemas.microsoft.com/office/drawing/2014/main" xmlns="" id="{A1B38E22-2685-8B55-648E-A55B0AC2CDD7}"/>
              </a:ext>
            </a:extLst>
          </p:cNvPr>
          <p:cNvPicPr>
            <a:picLocks noChangeAspect="1"/>
          </p:cNvPicPr>
          <p:nvPr/>
        </p:nvPicPr>
        <p:blipFill>
          <a:blip r:embed="rId3"/>
          <a:stretch>
            <a:fillRect/>
          </a:stretch>
        </p:blipFill>
        <p:spPr>
          <a:xfrm>
            <a:off x="4654296" y="1124883"/>
            <a:ext cx="6903720" cy="4608233"/>
          </a:xfrm>
          <a:prstGeom prst="rect">
            <a:avLst/>
          </a:prstGeom>
        </p:spPr>
      </p:pic>
    </p:spTree>
    <p:extLst>
      <p:ext uri="{BB962C8B-B14F-4D97-AF65-F5344CB8AC3E}">
        <p14:creationId xmlns:p14="http://schemas.microsoft.com/office/powerpoint/2010/main" val="399540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D982D9E8-77BD-D880-83BC-6F57653064DA}"/>
              </a:ext>
            </a:extLst>
          </p:cNvPr>
          <p:cNvSpPr>
            <a:spLocks noGrp="1" noChangeArrowheads="1"/>
          </p:cNvSpPr>
          <p:nvPr>
            <p:ph type="title"/>
          </p:nvPr>
        </p:nvSpPr>
        <p:spPr>
          <a:xfrm>
            <a:off x="212436" y="609600"/>
            <a:ext cx="6280728" cy="1143000"/>
          </a:xfrm>
        </p:spPr>
        <p:txBody>
          <a:bodyPr/>
          <a:lstStyle/>
          <a:p>
            <a:r>
              <a:rPr lang="en-US" altLang="en-US" sz="4000" dirty="0"/>
              <a:t>Trans Alaska Pipeline</a:t>
            </a:r>
            <a:br>
              <a:rPr lang="en-US" altLang="en-US" sz="4000" dirty="0"/>
            </a:br>
            <a:r>
              <a:rPr lang="en-US" altLang="en-US" sz="4000" dirty="0"/>
              <a:t> System (TAPS) Overview</a:t>
            </a:r>
          </a:p>
        </p:txBody>
      </p:sp>
      <p:sp>
        <p:nvSpPr>
          <p:cNvPr id="35845" name="Rectangle 5">
            <a:extLst>
              <a:ext uri="{FF2B5EF4-FFF2-40B4-BE49-F238E27FC236}">
                <a16:creationId xmlns:a16="http://schemas.microsoft.com/office/drawing/2014/main" xmlns="" id="{E910AF96-EF3D-8B4E-AB9A-EDF34E8D8663}"/>
              </a:ext>
            </a:extLst>
          </p:cNvPr>
          <p:cNvSpPr>
            <a:spLocks noGrp="1" noChangeArrowheads="1"/>
          </p:cNvSpPr>
          <p:nvPr>
            <p:ph type="body" sz="half" idx="1"/>
          </p:nvPr>
        </p:nvSpPr>
        <p:spPr>
          <a:xfrm>
            <a:off x="212436" y="1985818"/>
            <a:ext cx="6345382" cy="4033981"/>
          </a:xfrm>
          <a:noFill/>
          <a:ln/>
        </p:spPr>
        <p:txBody>
          <a:bodyPr/>
          <a:lstStyle/>
          <a:p>
            <a:r>
              <a:rPr lang="en-US" altLang="en-US" sz="2800" dirty="0"/>
              <a:t>Built to bring Alaska North Slope crude oil to market 1975-1977</a:t>
            </a:r>
          </a:p>
          <a:p>
            <a:r>
              <a:rPr lang="en-US" altLang="en-US" sz="2800" dirty="0"/>
              <a:t>800 miles long, 48-inch diameter</a:t>
            </a:r>
          </a:p>
          <a:p>
            <a:pPr lvl="1"/>
            <a:r>
              <a:rPr lang="en-US" altLang="en-US" sz="2000" dirty="0"/>
              <a:t>420 miles above ground</a:t>
            </a:r>
          </a:p>
          <a:p>
            <a:pPr lvl="1"/>
            <a:r>
              <a:rPr lang="en-US" altLang="en-US" sz="2000" dirty="0"/>
              <a:t>380 miles below ground</a:t>
            </a:r>
          </a:p>
          <a:p>
            <a:r>
              <a:rPr lang="en-US" altLang="en-US" sz="2800" dirty="0"/>
              <a:t>Three mountain range crossings</a:t>
            </a:r>
          </a:p>
          <a:p>
            <a:r>
              <a:rPr lang="en-US" altLang="en-US" sz="2800" dirty="0"/>
              <a:t>34 major river crossings</a:t>
            </a:r>
            <a:endParaRPr lang="en-US" altLang="en-US" sz="2400" dirty="0"/>
          </a:p>
          <a:p>
            <a:endParaRPr lang="en-US" altLang="en-US" sz="2800" dirty="0"/>
          </a:p>
        </p:txBody>
      </p:sp>
      <p:pic>
        <p:nvPicPr>
          <p:cNvPr id="3" name="Picture 11">
            <a:extLst>
              <a:ext uri="{FF2B5EF4-FFF2-40B4-BE49-F238E27FC236}">
                <a16:creationId xmlns:a16="http://schemas.microsoft.com/office/drawing/2014/main" xmlns="" id="{C062A88D-E441-6CF6-2F0B-DAD97EB77FE8}"/>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137647" y="336981"/>
            <a:ext cx="3941685" cy="6315827"/>
          </a:xfrm>
        </p:spPr>
      </p:pic>
    </p:spTree>
  </p:cSld>
  <p:clrMapOvr>
    <a:masterClrMapping/>
  </p:clrMapOvr>
  <p:transition>
    <p:strips dir="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E89A6166-6A23-C49C-9BBD-9B98999C9EC4}"/>
              </a:ext>
            </a:extLst>
          </p:cNvPr>
          <p:cNvPicPr>
            <a:picLocks noChangeAspect="1"/>
          </p:cNvPicPr>
          <p:nvPr/>
        </p:nvPicPr>
        <p:blipFill rotWithShape="1">
          <a:blip r:embed="rId3"/>
          <a:srcRect l="7578" r="10289"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1563FBB-1E97-E442-149D-F9458E60A09B}"/>
              </a:ext>
            </a:extLst>
          </p:cNvPr>
          <p:cNvSpPr>
            <a:spLocks noGrp="1"/>
          </p:cNvSpPr>
          <p:nvPr>
            <p:ph type="title"/>
          </p:nvPr>
        </p:nvSpPr>
        <p:spPr>
          <a:xfrm>
            <a:off x="428897" y="289806"/>
            <a:ext cx="3620589" cy="1306921"/>
          </a:xfrm>
        </p:spPr>
        <p:txBody>
          <a:bodyPr>
            <a:normAutofit/>
          </a:bodyPr>
          <a:lstStyle/>
          <a:p>
            <a:r>
              <a:rPr lang="en-US" sz="4000" dirty="0">
                <a:solidFill>
                  <a:srgbClr val="FF0000"/>
                </a:solidFill>
              </a:rPr>
              <a:t>Strategic Reconfiguration</a:t>
            </a:r>
          </a:p>
        </p:txBody>
      </p:sp>
      <p:sp>
        <p:nvSpPr>
          <p:cNvPr id="3" name="Content Placeholder 2">
            <a:extLst>
              <a:ext uri="{FF2B5EF4-FFF2-40B4-BE49-F238E27FC236}">
                <a16:creationId xmlns:a16="http://schemas.microsoft.com/office/drawing/2014/main" xmlns="" id="{7A04EF85-51BE-BF5C-5CA0-4682665DE1DD}"/>
              </a:ext>
            </a:extLst>
          </p:cNvPr>
          <p:cNvSpPr>
            <a:spLocks noGrp="1"/>
          </p:cNvSpPr>
          <p:nvPr>
            <p:ph idx="1"/>
          </p:nvPr>
        </p:nvSpPr>
        <p:spPr>
          <a:xfrm>
            <a:off x="498566" y="2024898"/>
            <a:ext cx="3822189" cy="3742762"/>
          </a:xfrm>
        </p:spPr>
        <p:txBody>
          <a:bodyPr>
            <a:normAutofit/>
          </a:bodyPr>
          <a:lstStyle/>
          <a:p>
            <a:r>
              <a:rPr lang="en-US" sz="1600" dirty="0"/>
              <a:t>Electrification and automation of remaining pump stations</a:t>
            </a:r>
          </a:p>
          <a:p>
            <a:r>
              <a:rPr lang="en-US" sz="1600" dirty="0"/>
              <a:t>Replaced mainline pumps and turbines </a:t>
            </a:r>
          </a:p>
          <a:p>
            <a:pPr lvl="1"/>
            <a:r>
              <a:rPr lang="en-US" sz="1600" dirty="0"/>
              <a:t>Commercial power to variable frequency drives at Pump Station 9</a:t>
            </a:r>
          </a:p>
          <a:p>
            <a:pPr lvl="1"/>
            <a:r>
              <a:rPr lang="en-US" sz="1600" dirty="0"/>
              <a:t>Turbogenerators at Pump Stations 1, 3, and 4</a:t>
            </a:r>
          </a:p>
          <a:p>
            <a:r>
              <a:rPr lang="en-US" sz="1600" dirty="0"/>
              <a:t>New control architecture and “smart” power distribution</a:t>
            </a:r>
          </a:p>
          <a:p>
            <a:r>
              <a:rPr lang="en-US" sz="1600" dirty="0"/>
              <a:t>Elevated arctic modules on piles</a:t>
            </a:r>
          </a:p>
          <a:p>
            <a:r>
              <a:rPr lang="en-US" sz="1600" dirty="0"/>
              <a:t>Pump Stations 3, 4 and 9 completed between 2007 and 2009</a:t>
            </a:r>
          </a:p>
          <a:p>
            <a:r>
              <a:rPr lang="en-US" sz="1600" dirty="0"/>
              <a:t>Pump Station 1 completed 2017</a:t>
            </a:r>
          </a:p>
          <a:p>
            <a:pPr lvl="1"/>
            <a:endParaRPr lang="en-US" sz="1600" dirty="0"/>
          </a:p>
          <a:p>
            <a:pPr marL="457200" lvl="1" indent="0">
              <a:buNone/>
            </a:pPr>
            <a:endParaRPr lang="en-US" sz="1600" dirty="0"/>
          </a:p>
        </p:txBody>
      </p:sp>
    </p:spTree>
    <p:extLst>
      <p:ext uri="{BB962C8B-B14F-4D97-AF65-F5344CB8AC3E}">
        <p14:creationId xmlns:p14="http://schemas.microsoft.com/office/powerpoint/2010/main" val="1334603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2DBFB-8879-A9D0-8B21-CFC0922FEFE4}"/>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kern="1200" dirty="0">
                <a:solidFill>
                  <a:schemeClr val="accent1"/>
                </a:solidFill>
                <a:latin typeface="+mj-lt"/>
                <a:ea typeface="+mj-ea"/>
                <a:cs typeface="+mj-cs"/>
              </a:rPr>
              <a:t>Automation and Control</a:t>
            </a:r>
          </a:p>
        </p:txBody>
      </p:sp>
      <p:sp>
        <p:nvSpPr>
          <p:cNvPr id="6" name="TextBox 5">
            <a:extLst>
              <a:ext uri="{FF2B5EF4-FFF2-40B4-BE49-F238E27FC236}">
                <a16:creationId xmlns:a16="http://schemas.microsoft.com/office/drawing/2014/main" xmlns="" id="{B6B6F222-3F38-894A-8F73-3E7E0607B081}"/>
              </a:ext>
            </a:extLst>
          </p:cNvPr>
          <p:cNvSpPr txBox="1"/>
          <p:nvPr/>
        </p:nvSpPr>
        <p:spPr>
          <a:xfrm>
            <a:off x="4654295" y="502920"/>
            <a:ext cx="6894576" cy="1463040"/>
          </a:xfrm>
          <a:prstGeom prst="rect">
            <a:avLst/>
          </a:prstGeom>
        </p:spPr>
        <p:txBody>
          <a:bodyPr vert="horz" lIns="91440" tIns="45720" rIns="91440" bIns="45720" rtlCol="0" anchor="ctr">
            <a:normAutofit/>
          </a:bodyPr>
          <a:lstStyle/>
          <a:p>
            <a:pPr>
              <a:lnSpc>
                <a:spcPct val="90000"/>
              </a:lnSpc>
              <a:spcAft>
                <a:spcPts val="600"/>
              </a:spcAft>
            </a:pPr>
            <a:r>
              <a:rPr lang="en-US" sz="2200" dirty="0"/>
              <a:t>SR enabled remote monitoring and control to a degree never before achievable.</a:t>
            </a:r>
          </a:p>
        </p:txBody>
      </p:sp>
      <p:pic>
        <p:nvPicPr>
          <p:cNvPr id="5" name="Content Placeholder 4">
            <a:extLst>
              <a:ext uri="{FF2B5EF4-FFF2-40B4-BE49-F238E27FC236}">
                <a16:creationId xmlns:a16="http://schemas.microsoft.com/office/drawing/2014/main" xmlns="" id="{E6BEED5C-2C16-C306-DBA7-3170106273D0}"/>
              </a:ext>
            </a:extLst>
          </p:cNvPr>
          <p:cNvPicPr>
            <a:picLocks noChangeAspect="1"/>
          </p:cNvPicPr>
          <p:nvPr/>
        </p:nvPicPr>
        <p:blipFill>
          <a:blip r:embed="rId3"/>
          <a:stretch>
            <a:fillRect/>
          </a:stretch>
        </p:blipFill>
        <p:spPr>
          <a:xfrm>
            <a:off x="1021320" y="2011680"/>
            <a:ext cx="10149360" cy="4846320"/>
          </a:xfrm>
          <a:prstGeom prst="rect">
            <a:avLst/>
          </a:prstGeom>
        </p:spPr>
      </p:pic>
    </p:spTree>
    <p:extLst>
      <p:ext uri="{BB962C8B-B14F-4D97-AF65-F5344CB8AC3E}">
        <p14:creationId xmlns:p14="http://schemas.microsoft.com/office/powerpoint/2010/main" val="2965247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a:xfrm>
            <a:off x="838200" y="2103437"/>
            <a:ext cx="10515600" cy="1325563"/>
          </a:xfrm>
        </p:spPr>
        <p:txBody>
          <a:bodyPr>
            <a:normAutofit/>
          </a:bodyPr>
          <a:lstStyle/>
          <a:p>
            <a:pPr algn="ctr"/>
            <a:r>
              <a:rPr lang="en-US" sz="4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Low Flow Challenge</a:t>
            </a:r>
            <a:endParaRPr lang="en-US" dirty="0">
              <a:solidFill>
                <a:srgbClr val="FF0000"/>
              </a:solidFill>
            </a:endParaRPr>
          </a:p>
        </p:txBody>
      </p:sp>
    </p:spTree>
    <p:extLst>
      <p:ext uri="{BB962C8B-B14F-4D97-AF65-F5344CB8AC3E}">
        <p14:creationId xmlns:p14="http://schemas.microsoft.com/office/powerpoint/2010/main" val="319377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B5F437-D375-D9EC-0DAA-ED4EBABDA44A}"/>
              </a:ext>
            </a:extLst>
          </p:cNvPr>
          <p:cNvPicPr>
            <a:picLocks noChangeAspect="1"/>
          </p:cNvPicPr>
          <p:nvPr/>
        </p:nvPicPr>
        <p:blipFill>
          <a:blip r:embed="rId3"/>
          <a:stretch>
            <a:fillRect/>
          </a:stretch>
        </p:blipFill>
        <p:spPr>
          <a:xfrm>
            <a:off x="1592865" y="0"/>
            <a:ext cx="9006269" cy="6735939"/>
          </a:xfrm>
          <a:prstGeom prst="rect">
            <a:avLst/>
          </a:prstGeom>
        </p:spPr>
      </p:pic>
    </p:spTree>
    <p:extLst>
      <p:ext uri="{BB962C8B-B14F-4D97-AF65-F5344CB8AC3E}">
        <p14:creationId xmlns:p14="http://schemas.microsoft.com/office/powerpoint/2010/main" val="3254397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777FEA-0E96-A6B2-63F1-9AC1E625793B}"/>
              </a:ext>
            </a:extLst>
          </p:cNvPr>
          <p:cNvPicPr>
            <a:picLocks noChangeAspect="1"/>
          </p:cNvPicPr>
          <p:nvPr/>
        </p:nvPicPr>
        <p:blipFill>
          <a:blip r:embed="rId3"/>
          <a:stretch>
            <a:fillRect/>
          </a:stretch>
        </p:blipFill>
        <p:spPr>
          <a:xfrm>
            <a:off x="1293894" y="38524"/>
            <a:ext cx="9074607" cy="6780952"/>
          </a:xfrm>
          <a:prstGeom prst="rect">
            <a:avLst/>
          </a:prstGeom>
        </p:spPr>
      </p:pic>
    </p:spTree>
    <p:extLst>
      <p:ext uri="{BB962C8B-B14F-4D97-AF65-F5344CB8AC3E}">
        <p14:creationId xmlns:p14="http://schemas.microsoft.com/office/powerpoint/2010/main" val="273392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a:xfrm>
            <a:off x="838200" y="2103437"/>
            <a:ext cx="10515600" cy="1325563"/>
          </a:xfrm>
        </p:spPr>
        <p:txBody>
          <a:bodyPr>
            <a:normAutofit/>
          </a:bodyPr>
          <a:lstStyle/>
          <a:p>
            <a:pPr algn="ctr"/>
            <a:r>
              <a:rPr lang="en-US" sz="4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Forward to TAPS100</a:t>
            </a:r>
            <a:endParaRPr lang="en-US" dirty="0">
              <a:solidFill>
                <a:srgbClr val="FF0000"/>
              </a:solidFill>
            </a:endParaRPr>
          </a:p>
        </p:txBody>
      </p:sp>
    </p:spTree>
    <p:extLst>
      <p:ext uri="{BB962C8B-B14F-4D97-AF65-F5344CB8AC3E}">
        <p14:creationId xmlns:p14="http://schemas.microsoft.com/office/powerpoint/2010/main" val="1931667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033A3FE-B192-09BB-E9F7-936C57C77584}"/>
              </a:ext>
            </a:extLst>
          </p:cNvPr>
          <p:cNvSpPr>
            <a:spLocks noGrp="1"/>
          </p:cNvSpPr>
          <p:nvPr>
            <p:ph type="title"/>
          </p:nvPr>
        </p:nvSpPr>
        <p:spPr/>
        <p:txBody>
          <a:bodyPr/>
          <a:lstStyle/>
          <a:p>
            <a:r>
              <a:rPr lang="en-US" dirty="0">
                <a:solidFill>
                  <a:schemeClr val="accent1"/>
                </a:solidFill>
              </a:rPr>
              <a:t>A Period of Stability</a:t>
            </a:r>
          </a:p>
        </p:txBody>
      </p:sp>
      <p:sp>
        <p:nvSpPr>
          <p:cNvPr id="4" name="Content Placeholder 3">
            <a:extLst>
              <a:ext uri="{FF2B5EF4-FFF2-40B4-BE49-F238E27FC236}">
                <a16:creationId xmlns:a16="http://schemas.microsoft.com/office/drawing/2014/main" xmlns="" id="{821747EC-20DE-5F45-E371-BE3F1E29081B}"/>
              </a:ext>
            </a:extLst>
          </p:cNvPr>
          <p:cNvSpPr>
            <a:spLocks noGrp="1"/>
          </p:cNvSpPr>
          <p:nvPr>
            <p:ph sz="half" idx="1"/>
          </p:nvPr>
        </p:nvSpPr>
        <p:spPr/>
        <p:txBody>
          <a:bodyPr>
            <a:normAutofit/>
          </a:bodyPr>
          <a:lstStyle/>
          <a:p>
            <a:r>
              <a:rPr lang="en-US" dirty="0"/>
              <a:t>Throughput stabilized at </a:t>
            </a:r>
            <a:r>
              <a:rPr lang="en-US" dirty="0">
                <a:sym typeface="Symbol" panose="05050102010706020507" pitchFamily="18" charset="2"/>
              </a:rPr>
              <a:t></a:t>
            </a:r>
            <a:r>
              <a:rPr lang="en-US" dirty="0"/>
              <a:t>500,000 bbl/day</a:t>
            </a:r>
          </a:p>
          <a:p>
            <a:r>
              <a:rPr lang="en-US" dirty="0"/>
              <a:t>Heating kits are robust and scalable</a:t>
            </a:r>
          </a:p>
          <a:p>
            <a:r>
              <a:rPr lang="en-US" dirty="0"/>
              <a:t>OPPORTUNITIES FOR OPTIMIZATION:</a:t>
            </a:r>
          </a:p>
          <a:p>
            <a:pPr lvl="1"/>
            <a:r>
              <a:rPr lang="en-US" dirty="0"/>
              <a:t>Pump Station 5 </a:t>
            </a:r>
          </a:p>
          <a:p>
            <a:pPr lvl="1"/>
            <a:r>
              <a:rPr lang="en-US" dirty="0"/>
              <a:t>Valdez Marine Terminal Power/ Vapor (under study)  </a:t>
            </a:r>
          </a:p>
        </p:txBody>
      </p:sp>
      <p:pic>
        <p:nvPicPr>
          <p:cNvPr id="7" name="Content Placeholder 6">
            <a:extLst>
              <a:ext uri="{FF2B5EF4-FFF2-40B4-BE49-F238E27FC236}">
                <a16:creationId xmlns:a16="http://schemas.microsoft.com/office/drawing/2014/main" xmlns="" id="{573AE75D-B7B4-7A3F-3AB1-2C91964CECAD}"/>
              </a:ext>
            </a:extLst>
          </p:cNvPr>
          <p:cNvPicPr>
            <a:picLocks noGrp="1" noChangeAspect="1"/>
          </p:cNvPicPr>
          <p:nvPr>
            <p:ph sz="half" idx="2"/>
          </p:nvPr>
        </p:nvPicPr>
        <p:blipFill>
          <a:blip r:embed="rId3"/>
          <a:stretch>
            <a:fillRect/>
          </a:stretch>
        </p:blipFill>
        <p:spPr>
          <a:xfrm>
            <a:off x="5810250" y="1511078"/>
            <a:ext cx="6229350" cy="4734306"/>
          </a:xfrm>
        </p:spPr>
      </p:pic>
    </p:spTree>
    <p:extLst>
      <p:ext uri="{BB962C8B-B14F-4D97-AF65-F5344CB8AC3E}">
        <p14:creationId xmlns:p14="http://schemas.microsoft.com/office/powerpoint/2010/main" val="3309617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E51BA4DF-2BD4-4EC2-B1DB-B27C8AC718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048DFD-2553-5F95-1A19-387D8987CB43}"/>
              </a:ext>
            </a:extLst>
          </p:cNvPr>
          <p:cNvSpPr>
            <a:spLocks noGrp="1"/>
          </p:cNvSpPr>
          <p:nvPr>
            <p:ph type="title"/>
          </p:nvPr>
        </p:nvSpPr>
        <p:spPr>
          <a:xfrm>
            <a:off x="244942" y="538589"/>
            <a:ext cx="11085574" cy="775511"/>
          </a:xfrm>
        </p:spPr>
        <p:txBody>
          <a:bodyPr anchor="b">
            <a:normAutofit/>
          </a:bodyPr>
          <a:lstStyle/>
          <a:p>
            <a:r>
              <a:rPr lang="en-US" sz="4000" dirty="0">
                <a:solidFill>
                  <a:schemeClr val="accent1"/>
                </a:solidFill>
              </a:rPr>
              <a:t>Challenges and Opportunities Ahead</a:t>
            </a:r>
          </a:p>
        </p:txBody>
      </p:sp>
      <p:sp>
        <p:nvSpPr>
          <p:cNvPr id="3" name="Content Placeholder 2">
            <a:extLst>
              <a:ext uri="{FF2B5EF4-FFF2-40B4-BE49-F238E27FC236}">
                <a16:creationId xmlns:a16="http://schemas.microsoft.com/office/drawing/2014/main" xmlns="" id="{97774FB9-3547-6CED-9B43-35D86690C4F1}"/>
              </a:ext>
            </a:extLst>
          </p:cNvPr>
          <p:cNvSpPr>
            <a:spLocks noGrp="1"/>
          </p:cNvSpPr>
          <p:nvPr>
            <p:ph idx="1"/>
          </p:nvPr>
        </p:nvSpPr>
        <p:spPr>
          <a:xfrm>
            <a:off x="3435984" y="4706203"/>
            <a:ext cx="4811667" cy="579228"/>
          </a:xfrm>
        </p:spPr>
        <p:txBody>
          <a:bodyPr>
            <a:normAutofit lnSpcReduction="10000"/>
          </a:bodyPr>
          <a:lstStyle/>
          <a:p>
            <a:pPr marL="0" indent="0">
              <a:buNone/>
            </a:pPr>
            <a:r>
              <a:rPr lang="en-US" sz="1800" dirty="0"/>
              <a:t>New projects (Willow and Pikka): boost throughput</a:t>
            </a:r>
          </a:p>
          <a:p>
            <a:pPr marL="0" indent="0">
              <a:buNone/>
            </a:pPr>
            <a:endParaRPr lang="en-US" sz="2000" dirty="0"/>
          </a:p>
        </p:txBody>
      </p:sp>
      <p:pic>
        <p:nvPicPr>
          <p:cNvPr id="6" name="Picture 5">
            <a:extLst>
              <a:ext uri="{FF2B5EF4-FFF2-40B4-BE49-F238E27FC236}">
                <a16:creationId xmlns:a16="http://schemas.microsoft.com/office/drawing/2014/main" xmlns="" id="{723B8D9F-1CE0-D6AE-D601-FAE4DCAC1BF1}"/>
              </a:ext>
            </a:extLst>
          </p:cNvPr>
          <p:cNvPicPr>
            <a:picLocks noChangeAspect="1"/>
          </p:cNvPicPr>
          <p:nvPr/>
        </p:nvPicPr>
        <p:blipFill>
          <a:blip r:embed="rId3"/>
          <a:stretch>
            <a:fillRect/>
          </a:stretch>
        </p:blipFill>
        <p:spPr>
          <a:xfrm>
            <a:off x="3139001" y="1617886"/>
            <a:ext cx="4676453" cy="2898246"/>
          </a:xfrm>
          <a:prstGeom prst="rect">
            <a:avLst/>
          </a:prstGeom>
        </p:spPr>
      </p:pic>
      <p:sp>
        <p:nvSpPr>
          <p:cNvPr id="7" name="TextBox 6">
            <a:extLst>
              <a:ext uri="{FF2B5EF4-FFF2-40B4-BE49-F238E27FC236}">
                <a16:creationId xmlns:a16="http://schemas.microsoft.com/office/drawing/2014/main" xmlns="" id="{02F946C9-0099-5C23-8B79-9E9FE5BD11D3}"/>
              </a:ext>
            </a:extLst>
          </p:cNvPr>
          <p:cNvSpPr txBox="1"/>
          <p:nvPr/>
        </p:nvSpPr>
        <p:spPr>
          <a:xfrm>
            <a:off x="2123413" y="5798217"/>
            <a:ext cx="1712158" cy="923330"/>
          </a:xfrm>
          <a:prstGeom prst="rect">
            <a:avLst/>
          </a:prstGeom>
          <a:noFill/>
        </p:spPr>
        <p:txBody>
          <a:bodyPr wrap="square" rtlCol="0">
            <a:spAutoFit/>
          </a:bodyPr>
          <a:lstStyle/>
          <a:p>
            <a:r>
              <a:rPr lang="en-US" sz="1800" dirty="0"/>
              <a:t>Right of Way Renewal 2034</a:t>
            </a:r>
          </a:p>
          <a:p>
            <a:endParaRPr lang="en-US" dirty="0"/>
          </a:p>
        </p:txBody>
      </p:sp>
      <p:pic>
        <p:nvPicPr>
          <p:cNvPr id="10" name="Picture 9">
            <a:extLst>
              <a:ext uri="{FF2B5EF4-FFF2-40B4-BE49-F238E27FC236}">
                <a16:creationId xmlns:a16="http://schemas.microsoft.com/office/drawing/2014/main" xmlns="" id="{AE95E092-5E26-3B08-D2CE-6D7EF2F0F14F}"/>
              </a:ext>
            </a:extLst>
          </p:cNvPr>
          <p:cNvPicPr>
            <a:picLocks noChangeAspect="1"/>
          </p:cNvPicPr>
          <p:nvPr/>
        </p:nvPicPr>
        <p:blipFill>
          <a:blip r:embed="rId4"/>
          <a:stretch>
            <a:fillRect/>
          </a:stretch>
        </p:blipFill>
        <p:spPr>
          <a:xfrm>
            <a:off x="548818" y="1784618"/>
            <a:ext cx="1482499" cy="4783862"/>
          </a:xfrm>
          <a:prstGeom prst="rect">
            <a:avLst/>
          </a:prstGeom>
        </p:spPr>
      </p:pic>
      <p:sp>
        <p:nvSpPr>
          <p:cNvPr id="12" name="TextBox 11">
            <a:extLst>
              <a:ext uri="{FF2B5EF4-FFF2-40B4-BE49-F238E27FC236}">
                <a16:creationId xmlns:a16="http://schemas.microsoft.com/office/drawing/2014/main" xmlns="" id="{27802C0D-EA9E-54FE-F4EB-348E5487F871}"/>
              </a:ext>
            </a:extLst>
          </p:cNvPr>
          <p:cNvSpPr txBox="1"/>
          <p:nvPr/>
        </p:nvSpPr>
        <p:spPr>
          <a:xfrm>
            <a:off x="8247651" y="5711444"/>
            <a:ext cx="3509102" cy="369332"/>
          </a:xfrm>
          <a:prstGeom prst="rect">
            <a:avLst/>
          </a:prstGeom>
          <a:noFill/>
        </p:spPr>
        <p:txBody>
          <a:bodyPr wrap="none" rtlCol="0">
            <a:spAutoFit/>
          </a:bodyPr>
          <a:lstStyle/>
          <a:p>
            <a:r>
              <a:rPr lang="en-US" dirty="0"/>
              <a:t>Thawing permafrost &amp; Geo-hazards</a:t>
            </a:r>
          </a:p>
        </p:txBody>
      </p:sp>
      <p:pic>
        <p:nvPicPr>
          <p:cNvPr id="16" name="Picture 15">
            <a:extLst>
              <a:ext uri="{FF2B5EF4-FFF2-40B4-BE49-F238E27FC236}">
                <a16:creationId xmlns:a16="http://schemas.microsoft.com/office/drawing/2014/main" xmlns="" id="{1D0B35D6-3839-C01A-CE7B-AD97FBF1E5F6}"/>
              </a:ext>
            </a:extLst>
          </p:cNvPr>
          <p:cNvPicPr>
            <a:picLocks noChangeAspect="1"/>
          </p:cNvPicPr>
          <p:nvPr/>
        </p:nvPicPr>
        <p:blipFill>
          <a:blip r:embed="rId5"/>
          <a:stretch>
            <a:fillRect/>
          </a:stretch>
        </p:blipFill>
        <p:spPr>
          <a:xfrm>
            <a:off x="8174367" y="2355209"/>
            <a:ext cx="3655671" cy="3317675"/>
          </a:xfrm>
          <a:prstGeom prst="rect">
            <a:avLst/>
          </a:prstGeom>
        </p:spPr>
      </p:pic>
    </p:spTree>
    <p:extLst>
      <p:ext uri="{BB962C8B-B14F-4D97-AF65-F5344CB8AC3E}">
        <p14:creationId xmlns:p14="http://schemas.microsoft.com/office/powerpoint/2010/main" val="4058584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5D49A46-928D-B608-245B-6E3FFDF01C2B}"/>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0B714239-B3B9-93AE-F8A4-18BBA87784A3}"/>
              </a:ext>
            </a:extLst>
          </p:cNvPr>
          <p:cNvSpPr>
            <a:spLocks noGrp="1"/>
          </p:cNvSpPr>
          <p:nvPr>
            <p:ph type="title"/>
          </p:nvPr>
        </p:nvSpPr>
        <p:spPr>
          <a:xfrm>
            <a:off x="838200" y="2103437"/>
            <a:ext cx="10515600" cy="1325563"/>
          </a:xfrm>
        </p:spPr>
        <p:txBody>
          <a:bodyPr>
            <a:normAutofit/>
          </a:bodyPr>
          <a:lstStyle/>
          <a:p>
            <a:pPr algn="ctr"/>
            <a:r>
              <a:rPr lang="en-US" sz="49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dirty="0">
              <a:solidFill>
                <a:srgbClr val="FF0000"/>
              </a:solidFill>
            </a:endParaRPr>
          </a:p>
        </p:txBody>
      </p:sp>
    </p:spTree>
    <p:extLst>
      <p:ext uri="{BB962C8B-B14F-4D97-AF65-F5344CB8AC3E}">
        <p14:creationId xmlns:p14="http://schemas.microsoft.com/office/powerpoint/2010/main" val="39540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9A18389B-452D-ECCC-4550-5886708231D5}"/>
              </a:ext>
            </a:extLst>
          </p:cNvPr>
          <p:cNvSpPr>
            <a:spLocks noGrp="1" noChangeArrowheads="1"/>
          </p:cNvSpPr>
          <p:nvPr>
            <p:ph type="title"/>
          </p:nvPr>
        </p:nvSpPr>
        <p:spPr/>
        <p:txBody>
          <a:bodyPr/>
          <a:lstStyle/>
          <a:p>
            <a:r>
              <a:rPr lang="en-US" altLang="en-US"/>
              <a:t>Pump Stations</a:t>
            </a:r>
          </a:p>
        </p:txBody>
      </p:sp>
      <p:sp>
        <p:nvSpPr>
          <p:cNvPr id="45059" name="Rectangle 3">
            <a:extLst>
              <a:ext uri="{FF2B5EF4-FFF2-40B4-BE49-F238E27FC236}">
                <a16:creationId xmlns:a16="http://schemas.microsoft.com/office/drawing/2014/main" xmlns="" id="{97255162-5B6D-604E-0F40-278EABFED195}"/>
              </a:ext>
            </a:extLst>
          </p:cNvPr>
          <p:cNvSpPr>
            <a:spLocks noGrp="1" noChangeArrowheads="1"/>
          </p:cNvSpPr>
          <p:nvPr>
            <p:ph type="body" sz="half" idx="1"/>
          </p:nvPr>
        </p:nvSpPr>
        <p:spPr>
          <a:xfrm>
            <a:off x="606288" y="1981200"/>
            <a:ext cx="4204252" cy="4114800"/>
          </a:xfrm>
        </p:spPr>
        <p:txBody>
          <a:bodyPr/>
          <a:lstStyle/>
          <a:p>
            <a:r>
              <a:rPr lang="en-US" sz="2400" dirty="0"/>
              <a:t>Original design – 12 pump stations </a:t>
            </a:r>
          </a:p>
          <a:p>
            <a:pPr lvl="1"/>
            <a:r>
              <a:rPr lang="en-US" sz="2000" dirty="0"/>
              <a:t>Eleven (11) were built</a:t>
            </a:r>
          </a:p>
          <a:p>
            <a:pPr lvl="2"/>
            <a:r>
              <a:rPr lang="en-US" sz="1600" dirty="0"/>
              <a:t>Ten pumping stations</a:t>
            </a:r>
          </a:p>
          <a:p>
            <a:pPr lvl="2"/>
            <a:r>
              <a:rPr lang="en-US" sz="1600" dirty="0"/>
              <a:t>One relief stations</a:t>
            </a:r>
          </a:p>
          <a:p>
            <a:r>
              <a:rPr lang="en-US" sz="2400" dirty="0"/>
              <a:t>Today – 5 operating stations (one relief only) </a:t>
            </a:r>
            <a:r>
              <a:rPr lang="en-US" sz="2000" dirty="0"/>
              <a:t>+ 2 spill response bases</a:t>
            </a:r>
          </a:p>
          <a:p>
            <a:endParaRPr lang="en-US" sz="2400" dirty="0"/>
          </a:p>
          <a:p>
            <a:endParaRPr lang="en-US" altLang="en-US" sz="2800" dirty="0"/>
          </a:p>
        </p:txBody>
      </p:sp>
      <p:pic>
        <p:nvPicPr>
          <p:cNvPr id="45072" name="Picture 16">
            <a:extLst>
              <a:ext uri="{FF2B5EF4-FFF2-40B4-BE49-F238E27FC236}">
                <a16:creationId xmlns:a16="http://schemas.microsoft.com/office/drawing/2014/main" xmlns="" id="{E2B1BFD6-993C-CDD4-C205-01B4D82F0D6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r="761" b="3893"/>
          <a:stretch>
            <a:fillRect/>
          </a:stretch>
        </p:blipFill>
        <p:spPr>
          <a:xfrm>
            <a:off x="5087717" y="1981200"/>
            <a:ext cx="6638357" cy="3773557"/>
          </a:xfrm>
          <a:ln/>
          <a:extLst>
            <a:ext uri="{91240B29-F687-4F45-9708-019B960494DF}">
              <a14:hiddenLine xmlns:a14="http://schemas.microsoft.com/office/drawing/2010/main" w="19050" cmpd="sng">
                <a:solidFill>
                  <a:schemeClr val="tx1"/>
                </a:solidFill>
                <a:miter lim="800000"/>
                <a:headEnd/>
                <a:tailEnd/>
              </a14:hiddenLine>
            </a:ext>
          </a:extLst>
        </p:spPr>
      </p:pic>
    </p:spTree>
  </p:cSld>
  <p:clrMapOvr>
    <a:masterClrMapping/>
  </p:clrMapOvr>
  <p:transition>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2CD35AB6-5CE9-1CD5-1154-ACF0B7BECD9A}"/>
              </a:ext>
            </a:extLst>
          </p:cNvPr>
          <p:cNvSpPr>
            <a:spLocks noGrp="1" noChangeArrowheads="1"/>
          </p:cNvSpPr>
          <p:nvPr>
            <p:ph type="title"/>
          </p:nvPr>
        </p:nvSpPr>
        <p:spPr>
          <a:xfrm>
            <a:off x="2209800" y="533400"/>
            <a:ext cx="7772400" cy="1143000"/>
          </a:xfrm>
        </p:spPr>
        <p:txBody>
          <a:bodyPr/>
          <a:lstStyle/>
          <a:p>
            <a:r>
              <a:rPr lang="en-US" altLang="en-US" dirty="0"/>
              <a:t>Valdez Marine Terminal (VMT)</a:t>
            </a:r>
          </a:p>
        </p:txBody>
      </p:sp>
      <p:pic>
        <p:nvPicPr>
          <p:cNvPr id="48134" name="Picture 6">
            <a:extLst>
              <a:ext uri="{FF2B5EF4-FFF2-40B4-BE49-F238E27FC236}">
                <a16:creationId xmlns:a16="http://schemas.microsoft.com/office/drawing/2014/main" xmlns="" id="{D2529C65-2F4A-8348-62B3-EE22D6987688}"/>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096000" y="3733801"/>
            <a:ext cx="4343400" cy="2867025"/>
          </a:xfrm>
          <a:ln/>
          <a:extLst>
            <a:ext uri="{91240B29-F687-4F45-9708-019B960494DF}">
              <a14:hiddenLine xmlns:a14="http://schemas.microsoft.com/office/drawing/2010/main" w="19050" cmpd="sng">
                <a:solidFill>
                  <a:schemeClr val="tx1"/>
                </a:solidFill>
                <a:miter lim="800000"/>
                <a:headEnd/>
                <a:tailEnd/>
              </a14:hiddenLine>
            </a:ext>
          </a:extLst>
        </p:spPr>
      </p:pic>
      <p:sp>
        <p:nvSpPr>
          <p:cNvPr id="48131" name="Rectangle 3">
            <a:extLst>
              <a:ext uri="{FF2B5EF4-FFF2-40B4-BE49-F238E27FC236}">
                <a16:creationId xmlns:a16="http://schemas.microsoft.com/office/drawing/2014/main" xmlns="" id="{FA2AC1F4-E0B3-36B2-35C7-D4893F0BFAD6}"/>
              </a:ext>
            </a:extLst>
          </p:cNvPr>
          <p:cNvSpPr>
            <a:spLocks noGrp="1" noChangeArrowheads="1"/>
          </p:cNvSpPr>
          <p:nvPr>
            <p:ph type="body" sz="half" idx="1"/>
          </p:nvPr>
        </p:nvSpPr>
        <p:spPr>
          <a:xfrm>
            <a:off x="168965" y="1981200"/>
            <a:ext cx="6003235" cy="4114800"/>
          </a:xfrm>
        </p:spPr>
        <p:txBody>
          <a:bodyPr/>
          <a:lstStyle/>
          <a:p>
            <a:r>
              <a:rPr lang="en-US" altLang="en-US" sz="2400" dirty="0"/>
              <a:t>1000 acres</a:t>
            </a:r>
          </a:p>
          <a:p>
            <a:r>
              <a:rPr lang="en-US" altLang="en-US" sz="2400" dirty="0"/>
              <a:t>Oil metered, stored &amp; loaded on tankers</a:t>
            </a:r>
          </a:p>
          <a:p>
            <a:pPr lvl="1"/>
            <a:r>
              <a:rPr lang="en-US" altLang="en-US" sz="2000" dirty="0"/>
              <a:t>Originally 18 crude storage tanks (9 million bbl capacity)</a:t>
            </a:r>
          </a:p>
          <a:p>
            <a:pPr lvl="1"/>
            <a:r>
              <a:rPr lang="en-US" altLang="en-US" sz="2000" dirty="0"/>
              <a:t>Originally 4 berths - 380,000 </a:t>
            </a:r>
            <a:r>
              <a:rPr lang="en-US" altLang="en-US" sz="2000" dirty="0" err="1"/>
              <a:t>bph</a:t>
            </a:r>
            <a:r>
              <a:rPr lang="en-US" altLang="en-US" sz="2000" dirty="0"/>
              <a:t> loading capacity</a:t>
            </a:r>
          </a:p>
          <a:p>
            <a:pPr lvl="1"/>
            <a:r>
              <a:rPr lang="en-US" altLang="en-US" sz="2000" dirty="0"/>
              <a:t>Original Operations Control Center</a:t>
            </a:r>
          </a:p>
          <a:p>
            <a:pPr lvl="1"/>
            <a:r>
              <a:rPr lang="en-US" altLang="en-US" sz="2000" dirty="0" smtClean="0"/>
              <a:t>Power </a:t>
            </a:r>
            <a:r>
              <a:rPr lang="en-US" altLang="en-US" sz="2000" dirty="0"/>
              <a:t>generation</a:t>
            </a:r>
          </a:p>
          <a:p>
            <a:pPr lvl="1"/>
            <a:r>
              <a:rPr lang="en-US" altLang="en-US" sz="2000" dirty="0"/>
              <a:t>Ballast water treatment and outfall</a:t>
            </a:r>
          </a:p>
          <a:p>
            <a:pPr lvl="1"/>
            <a:r>
              <a:rPr lang="en-US" altLang="en-US" sz="2000" dirty="0"/>
              <a:t>Spill containment and response</a:t>
            </a:r>
          </a:p>
          <a:p>
            <a:pPr lvl="1"/>
            <a:endParaRPr lang="en-US" altLang="en-US" sz="2000" dirty="0"/>
          </a:p>
          <a:p>
            <a:pPr lvl="1"/>
            <a:endParaRPr lang="en-US" altLang="en-US" sz="2000" dirty="0"/>
          </a:p>
          <a:p>
            <a:endParaRPr lang="en-US" altLang="en-US" sz="2400" dirty="0"/>
          </a:p>
          <a:p>
            <a:endParaRPr lang="en-US" altLang="en-US" sz="2600" dirty="0"/>
          </a:p>
        </p:txBody>
      </p:sp>
      <p:pic>
        <p:nvPicPr>
          <p:cNvPr id="48136" name="Picture 8">
            <a:extLst>
              <a:ext uri="{FF2B5EF4-FFF2-40B4-BE49-F238E27FC236}">
                <a16:creationId xmlns:a16="http://schemas.microsoft.com/office/drawing/2014/main" xmlns="" id="{7C004A7E-9605-FA67-71E0-D923C765C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73" r="3773"/>
          <a:stretch>
            <a:fillRect/>
          </a:stretch>
        </p:blipFill>
        <p:spPr bwMode="auto">
          <a:xfrm>
            <a:off x="6096000" y="1450976"/>
            <a:ext cx="43434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6221A779-06C6-C66C-AA84-CA4B506107FA}"/>
              </a:ext>
            </a:extLst>
          </p:cNvPr>
          <p:cNvSpPr>
            <a:spLocks noGrp="1" noChangeArrowheads="1"/>
          </p:cNvSpPr>
          <p:nvPr>
            <p:ph type="title"/>
          </p:nvPr>
        </p:nvSpPr>
        <p:spPr>
          <a:xfrm>
            <a:off x="397565" y="457200"/>
            <a:ext cx="11692359" cy="1143000"/>
          </a:xfrm>
        </p:spPr>
        <p:txBody>
          <a:bodyPr/>
          <a:lstStyle/>
          <a:p>
            <a:r>
              <a:rPr lang="en-US" altLang="en-US" dirty="0"/>
              <a:t>Ship Escort Response Vessel System (SERVS)</a:t>
            </a:r>
          </a:p>
        </p:txBody>
      </p:sp>
      <p:sp>
        <p:nvSpPr>
          <p:cNvPr id="47107" name="Rectangle 3">
            <a:extLst>
              <a:ext uri="{FF2B5EF4-FFF2-40B4-BE49-F238E27FC236}">
                <a16:creationId xmlns:a16="http://schemas.microsoft.com/office/drawing/2014/main" xmlns="" id="{1A9C9AD5-9966-AF1D-A6A3-1788C1E140DC}"/>
              </a:ext>
            </a:extLst>
          </p:cNvPr>
          <p:cNvSpPr>
            <a:spLocks noGrp="1" noChangeArrowheads="1"/>
          </p:cNvSpPr>
          <p:nvPr>
            <p:ph type="body" sz="half" idx="1"/>
          </p:nvPr>
        </p:nvSpPr>
        <p:spPr>
          <a:xfrm>
            <a:off x="397565" y="1981200"/>
            <a:ext cx="6765235" cy="4114800"/>
          </a:xfrm>
        </p:spPr>
        <p:txBody>
          <a:bodyPr/>
          <a:lstStyle/>
          <a:p>
            <a:r>
              <a:rPr lang="en-US" altLang="en-US" sz="2400" dirty="0"/>
              <a:t>Created July 1989 after Exxon Valdez</a:t>
            </a:r>
          </a:p>
          <a:p>
            <a:r>
              <a:rPr lang="en-US" altLang="en-US" sz="2400" dirty="0"/>
              <a:t>All laden tankers escorted by 2 SERVS vessels</a:t>
            </a:r>
          </a:p>
          <a:p>
            <a:pPr lvl="1"/>
            <a:r>
              <a:rPr lang="en-US" altLang="en-US" sz="2000" dirty="0"/>
              <a:t>Escort tankers 70 miles through Prince William Sound</a:t>
            </a:r>
          </a:p>
          <a:p>
            <a:pPr lvl="1"/>
            <a:r>
              <a:rPr lang="en-US" altLang="en-US" sz="2000" dirty="0"/>
              <a:t>Assist tankers in emergencies </a:t>
            </a:r>
          </a:p>
          <a:p>
            <a:pPr lvl="1"/>
            <a:r>
              <a:rPr lang="en-US" altLang="en-US" sz="2000" dirty="0"/>
              <a:t>Provide initial oil spill response</a:t>
            </a:r>
          </a:p>
          <a:p>
            <a:endParaRPr lang="en-US" altLang="en-US" sz="2400" dirty="0"/>
          </a:p>
        </p:txBody>
      </p:sp>
      <p:pic>
        <p:nvPicPr>
          <p:cNvPr id="47116" name="Picture 12">
            <a:extLst>
              <a:ext uri="{FF2B5EF4-FFF2-40B4-BE49-F238E27FC236}">
                <a16:creationId xmlns:a16="http://schemas.microsoft.com/office/drawing/2014/main" xmlns="" id="{6DD4C7AD-ED10-2371-4F6F-31B1734EE400}"/>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086599" y="1848678"/>
            <a:ext cx="5003325" cy="4579110"/>
          </a:xfrm>
          <a:ln/>
          <a:extLst>
            <a:ext uri="{91240B29-F687-4F45-9708-019B960494DF}">
              <a14:hiddenLine xmlns:a14="http://schemas.microsoft.com/office/drawing/2010/main" w="19050" cmpd="sng">
                <a:solidFill>
                  <a:schemeClr val="tx1"/>
                </a:solidFill>
                <a:miter lim="800000"/>
                <a:headEnd/>
                <a:tailEnd/>
              </a14:hiddenLine>
            </a:ext>
          </a:extLst>
        </p:spPr>
      </p:pic>
    </p:spTree>
  </p:cSld>
  <p:clrMapOvr>
    <a:masterClrMapping/>
  </p:clrMapOvr>
  <p:transition>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xmlns="" id="{0C16DE95-9B73-9BE8-DFB1-529390B77593}"/>
              </a:ext>
            </a:extLst>
          </p:cNvPr>
          <p:cNvSpPr>
            <a:spLocks noGrp="1" noChangeArrowheads="1"/>
          </p:cNvSpPr>
          <p:nvPr>
            <p:ph type="title"/>
          </p:nvPr>
        </p:nvSpPr>
        <p:spPr>
          <a:xfrm>
            <a:off x="288235" y="609600"/>
            <a:ext cx="10989365" cy="1143000"/>
          </a:xfrm>
        </p:spPr>
        <p:txBody>
          <a:bodyPr/>
          <a:lstStyle/>
          <a:p>
            <a:r>
              <a:rPr lang="en-US" altLang="en-US" sz="4000" dirty="0"/>
              <a:t>Throughput history (through 2020) </a:t>
            </a:r>
          </a:p>
        </p:txBody>
      </p:sp>
      <p:sp>
        <p:nvSpPr>
          <p:cNvPr id="68611" name="Rectangle 3">
            <a:extLst>
              <a:ext uri="{FF2B5EF4-FFF2-40B4-BE49-F238E27FC236}">
                <a16:creationId xmlns:a16="http://schemas.microsoft.com/office/drawing/2014/main" xmlns="" id="{2C717CFC-E084-A45D-3E73-C955CCD9F252}"/>
              </a:ext>
            </a:extLst>
          </p:cNvPr>
          <p:cNvSpPr>
            <a:spLocks noGrp="1" noChangeArrowheads="1"/>
          </p:cNvSpPr>
          <p:nvPr>
            <p:ph type="body" sz="half" idx="1"/>
          </p:nvPr>
        </p:nvSpPr>
        <p:spPr>
          <a:xfrm>
            <a:off x="407505" y="1981200"/>
            <a:ext cx="3206552" cy="4114800"/>
          </a:xfrm>
        </p:spPr>
        <p:txBody>
          <a:bodyPr/>
          <a:lstStyle/>
          <a:p>
            <a:r>
              <a:rPr lang="en-US" altLang="en-US" sz="2400" dirty="0"/>
              <a:t>Peak throughput 2.1 million bpd - 1988</a:t>
            </a:r>
          </a:p>
          <a:p>
            <a:r>
              <a:rPr lang="en-US" altLang="en-US" sz="2400" dirty="0"/>
              <a:t>Current thru-put           </a:t>
            </a:r>
            <a:r>
              <a:rPr lang="en-US" altLang="en-US" sz="2400" dirty="0">
                <a:sym typeface="Symbol" panose="05050102010706020507" pitchFamily="18" charset="2"/>
              </a:rPr>
              <a:t> </a:t>
            </a:r>
            <a:r>
              <a:rPr lang="en-US" altLang="en-US" sz="2400" dirty="0"/>
              <a:t>460,000 bpd</a:t>
            </a:r>
          </a:p>
          <a:p>
            <a:r>
              <a:rPr lang="en-US" altLang="en-US" sz="2400" dirty="0"/>
              <a:t>19 </a:t>
            </a:r>
            <a:r>
              <a:rPr lang="en-US" altLang="en-US" sz="2400" dirty="0" smtClean="0"/>
              <a:t>billionth barrel left PS01 this past Monday</a:t>
            </a:r>
            <a:endParaRPr lang="en-US" altLang="en-US" sz="2400" dirty="0"/>
          </a:p>
          <a:p>
            <a:pPr lvl="1">
              <a:buFontTx/>
              <a:buNone/>
            </a:pPr>
            <a:r>
              <a:rPr lang="en-US" altLang="en-US" sz="2400" dirty="0"/>
              <a:t>	</a:t>
            </a:r>
          </a:p>
        </p:txBody>
      </p:sp>
      <p:pic>
        <p:nvPicPr>
          <p:cNvPr id="4" name="Content Placeholder 3">
            <a:extLst>
              <a:ext uri="{FF2B5EF4-FFF2-40B4-BE49-F238E27FC236}">
                <a16:creationId xmlns:a16="http://schemas.microsoft.com/office/drawing/2014/main" xmlns="" id="{6B0CC6A0-FF68-EB64-31E9-8A42CF878551}"/>
              </a:ext>
            </a:extLst>
          </p:cNvPr>
          <p:cNvPicPr>
            <a:picLocks noGrp="1" noChangeAspect="1"/>
          </p:cNvPicPr>
          <p:nvPr>
            <p:ph sz="half" idx="2"/>
          </p:nvPr>
        </p:nvPicPr>
        <p:blipFill>
          <a:blip r:embed="rId3"/>
          <a:stretch>
            <a:fillRect/>
          </a:stretch>
        </p:blipFill>
        <p:spPr>
          <a:xfrm>
            <a:off x="3837374" y="1752599"/>
            <a:ext cx="8066391" cy="4700451"/>
          </a:xfrm>
        </p:spPr>
      </p:pic>
    </p:spTree>
  </p:cSld>
  <p:clrMapOvr>
    <a:masterClrMapping/>
  </p:clrMapOvr>
  <p:transition>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43C3EA-1586-EE92-FEE4-3B96096A07D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D253D7C-730F-0809-B728-D9DAF05A922A}"/>
              </a:ext>
            </a:extLst>
          </p:cNvPr>
          <p:cNvPicPr>
            <a:picLocks noChangeAspect="1"/>
          </p:cNvPicPr>
          <p:nvPr/>
        </p:nvPicPr>
        <p:blipFill rotWithShape="1">
          <a:blip r:embed="rId3"/>
          <a:srcRect t="41156"/>
          <a:stretch/>
        </p:blipFill>
        <p:spPr>
          <a:xfrm>
            <a:off x="0" y="0"/>
            <a:ext cx="12191980" cy="6857990"/>
          </a:xfrm>
          <a:prstGeom prst="rect">
            <a:avLst/>
          </a:prstGeom>
        </p:spPr>
      </p:pic>
      <p:sp>
        <p:nvSpPr>
          <p:cNvPr id="5" name="Title 4">
            <a:extLst>
              <a:ext uri="{FF2B5EF4-FFF2-40B4-BE49-F238E27FC236}">
                <a16:creationId xmlns:a16="http://schemas.microsoft.com/office/drawing/2014/main" xmlns="" id="{64A25EF5-F0BC-45A9-F1EF-3B26B184582F}"/>
              </a:ext>
            </a:extLst>
          </p:cNvPr>
          <p:cNvSpPr>
            <a:spLocks noGrp="1"/>
          </p:cNvSpPr>
          <p:nvPr>
            <p:ph type="title"/>
          </p:nvPr>
        </p:nvSpPr>
        <p:spPr>
          <a:xfrm>
            <a:off x="838200" y="2103437"/>
            <a:ext cx="10515600" cy="1325563"/>
          </a:xfrm>
        </p:spPr>
        <p:txBody>
          <a:bodyPr>
            <a:normAutofit/>
          </a:bodyPr>
          <a:lstStyle/>
          <a:p>
            <a:pPr algn="ctr"/>
            <a:r>
              <a:rPr lang="en-US" dirty="0">
                <a:solidFill>
                  <a:srgbClr val="FF0000"/>
                </a:solidFill>
              </a:rPr>
              <a:t>TAPS Origins</a:t>
            </a:r>
            <a:br>
              <a:rPr lang="en-US" dirty="0">
                <a:solidFill>
                  <a:srgbClr val="FF0000"/>
                </a:solidFill>
              </a:rPr>
            </a:br>
            <a:r>
              <a:rPr lang="en-US" sz="2800" dirty="0">
                <a:solidFill>
                  <a:srgbClr val="FF0000"/>
                </a:solidFill>
              </a:rPr>
              <a:t>Discovery, Design, Construction, and Early Operation</a:t>
            </a:r>
            <a:endParaRPr lang="en-US" dirty="0">
              <a:solidFill>
                <a:srgbClr val="FF0000"/>
              </a:solidFill>
            </a:endParaRPr>
          </a:p>
        </p:txBody>
      </p:sp>
    </p:spTree>
    <p:extLst>
      <p:ext uri="{BB962C8B-B14F-4D97-AF65-F5344CB8AC3E}">
        <p14:creationId xmlns:p14="http://schemas.microsoft.com/office/powerpoint/2010/main" val="570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Fill">
            <a:extLst>
              <a:ext uri="{FF2B5EF4-FFF2-40B4-BE49-F238E27FC236}">
                <a16:creationId xmlns:a16="http://schemas.microsoft.com/office/drawing/2014/main" xmlns="" id="{C7D023E4-8DE1-436E-9847-ED6A4B4B04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Cover">
            <a:extLst>
              <a:ext uri="{FF2B5EF4-FFF2-40B4-BE49-F238E27FC236}">
                <a16:creationId xmlns:a16="http://schemas.microsoft.com/office/drawing/2014/main" xmlns="" id="{8B2B1708-8CE4-4A20-94F5-55118AE2CB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13">
            <a:extLst>
              <a:ext uri="{FF2B5EF4-FFF2-40B4-BE49-F238E27FC236}">
                <a16:creationId xmlns:a16="http://schemas.microsoft.com/office/drawing/2014/main" xmlns="" id="{5D095D3E-C464-41D5-87FA-07742698A72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88952" cy="6858000"/>
            <a:chOff x="651279" y="598259"/>
            <a:chExt cx="10889442" cy="5680742"/>
          </a:xfrm>
        </p:grpSpPr>
        <p:sp>
          <p:nvSpPr>
            <p:cNvPr id="15" name="Color">
              <a:extLst>
                <a:ext uri="{FF2B5EF4-FFF2-40B4-BE49-F238E27FC236}">
                  <a16:creationId xmlns:a16="http://schemas.microsoft.com/office/drawing/2014/main" xmlns="" id="{7722DCE9-76F1-42AC-AC0A-487CFB0873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xmlns="" id="{B29A5FA1-D0E7-448B-AB7D-032F01D5BF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olor">
            <a:extLst>
              <a:ext uri="{FF2B5EF4-FFF2-40B4-BE49-F238E27FC236}">
                <a16:creationId xmlns:a16="http://schemas.microsoft.com/office/drawing/2014/main" xmlns="" id="{C58F402F-FDB5-409B-8818-B6FCE06E57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xmlns="" id="{31D3C259-675F-8410-1234-8680A804BBE7}"/>
              </a:ext>
            </a:extLst>
          </p:cNvPr>
          <p:cNvPicPr>
            <a:picLocks noGrp="1" noChangeAspect="1"/>
          </p:cNvPicPr>
          <p:nvPr>
            <p:ph idx="1"/>
          </p:nvPr>
        </p:nvPicPr>
        <p:blipFill>
          <a:blip r:embed="rId3"/>
          <a:stretch>
            <a:fillRect/>
          </a:stretch>
        </p:blipFill>
        <p:spPr>
          <a:xfrm>
            <a:off x="4153856" y="959628"/>
            <a:ext cx="7304977" cy="4729972"/>
          </a:xfrm>
          <a:prstGeom prst="rect">
            <a:avLst/>
          </a:prstGeom>
        </p:spPr>
      </p:pic>
      <p:grpSp>
        <p:nvGrpSpPr>
          <p:cNvPr id="20" name="Group 19">
            <a:extLst>
              <a:ext uri="{FF2B5EF4-FFF2-40B4-BE49-F238E27FC236}">
                <a16:creationId xmlns:a16="http://schemas.microsoft.com/office/drawing/2014/main" xmlns="" id="{E27AF472-EAE3-4572-AB69-B92BD10DBC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xmlns="" id="{BF4DB9D2-6215-420C-874C-82EADF8C6C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xmlns="" id="{1F003139-C97C-44FA-B139-32E4DFDCE9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xmlns="" id="{5CE4DD6E-8CEA-45EE-B630-DBC22144D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xmlns="" id="{A4372F7F-AA3C-470B-AA61-7C35B7722C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xmlns="" id="{34B605BF-D199-43DD-9328-E99F2ADFC6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xmlns="" id="{E5D42A77-7336-4A35-8922-8098A16AA2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xmlns="" id="{7401EE7D-B85D-4C10-AB8C-71884EFB11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xmlns="" id="{C236B8AD-4C8C-2DBF-1643-DB4409DCBA9D}"/>
              </a:ext>
            </a:extLst>
          </p:cNvPr>
          <p:cNvSpPr>
            <a:spLocks noGrp="1"/>
          </p:cNvSpPr>
          <p:nvPr>
            <p:ph type="title"/>
          </p:nvPr>
        </p:nvSpPr>
        <p:spPr>
          <a:xfrm>
            <a:off x="733167" y="842332"/>
            <a:ext cx="3864591" cy="2782056"/>
          </a:xfrm>
        </p:spPr>
        <p:txBody>
          <a:bodyPr vert="horz" lIns="91440" tIns="45720" rIns="91440" bIns="45720" rtlCol="0" anchor="b">
            <a:normAutofit/>
          </a:bodyPr>
          <a:lstStyle/>
          <a:p>
            <a:r>
              <a:rPr lang="en-US" sz="4800" dirty="0">
                <a:solidFill>
                  <a:schemeClr val="tx2"/>
                </a:solidFill>
              </a:rPr>
              <a:t>Discovery </a:t>
            </a:r>
            <a:br>
              <a:rPr lang="en-US" sz="4800" dirty="0">
                <a:solidFill>
                  <a:schemeClr val="tx2"/>
                </a:solidFill>
              </a:rPr>
            </a:br>
            <a:r>
              <a:rPr lang="en-US" sz="4800" dirty="0">
                <a:solidFill>
                  <a:schemeClr val="tx2"/>
                </a:solidFill>
              </a:rPr>
              <a:t>well announced</a:t>
            </a:r>
            <a:br>
              <a:rPr lang="en-US" sz="4800" dirty="0">
                <a:solidFill>
                  <a:schemeClr val="tx2"/>
                </a:solidFill>
              </a:rPr>
            </a:br>
            <a:r>
              <a:rPr lang="en-US" sz="2800" dirty="0">
                <a:solidFill>
                  <a:schemeClr val="tx2"/>
                </a:solidFill>
              </a:rPr>
              <a:t>March 13, </a:t>
            </a:r>
            <a:r>
              <a:rPr lang="en-US" sz="2800" kern="1200" dirty="0">
                <a:solidFill>
                  <a:schemeClr val="tx2"/>
                </a:solidFill>
                <a:latin typeface="+mj-lt"/>
                <a:ea typeface="+mj-ea"/>
                <a:cs typeface="+mj-cs"/>
              </a:rPr>
              <a:t>1968</a:t>
            </a:r>
          </a:p>
        </p:txBody>
      </p:sp>
    </p:spTree>
    <p:extLst>
      <p:ext uri="{BB962C8B-B14F-4D97-AF65-F5344CB8AC3E}">
        <p14:creationId xmlns:p14="http://schemas.microsoft.com/office/powerpoint/2010/main" val="390119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4584</TotalTime>
  <Words>1908</Words>
  <Application>Microsoft Office PowerPoint</Application>
  <PresentationFormat>Custom</PresentationFormat>
  <Paragraphs>268</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Default Design</vt:lpstr>
      <vt:lpstr>TRANS-ALASKA PIPELINE SYSTEM:   Past, Present and Future</vt:lpstr>
      <vt:lpstr>Outline</vt:lpstr>
      <vt:lpstr>Trans Alaska Pipeline  System (TAPS) Overview</vt:lpstr>
      <vt:lpstr>Pump Stations</vt:lpstr>
      <vt:lpstr>Valdez Marine Terminal (VMT)</vt:lpstr>
      <vt:lpstr>Ship Escort Response Vessel System (SERVS)</vt:lpstr>
      <vt:lpstr>Throughput history (through 2020) </vt:lpstr>
      <vt:lpstr>TAPS Origins Discovery, Design, Construction, and Early Operation</vt:lpstr>
      <vt:lpstr>Discovery  well announced March 13, 1968</vt:lpstr>
      <vt:lpstr>PowerPoint Presentation</vt:lpstr>
      <vt:lpstr>Oil industry excitement</vt:lpstr>
      <vt:lpstr>Lands Issues</vt:lpstr>
      <vt:lpstr>Legal contests</vt:lpstr>
      <vt:lpstr>Unique aspects of TAPS design</vt:lpstr>
      <vt:lpstr>Unique aspects of TAPS design</vt:lpstr>
      <vt:lpstr>Haul Road Construction (start-to-finish in 1974)</vt:lpstr>
      <vt:lpstr>Below ground construction 1975-1977</vt:lpstr>
      <vt:lpstr>Above ground construction 1975-1977 </vt:lpstr>
      <vt:lpstr>The final weld – 05-30-1977</vt:lpstr>
      <vt:lpstr>Oil in –  June 20, 1977 Nitrogen ahead of leading- edge pig</vt:lpstr>
      <vt:lpstr>Settlement issues</vt:lpstr>
      <vt:lpstr>Production ramp-up:  “throughput is king”</vt:lpstr>
      <vt:lpstr>A Decade of Challenges</vt:lpstr>
      <vt:lpstr> Exxon Valdez   March 1989</vt:lpstr>
      <vt:lpstr>Atigun Reroute – 1990-1991</vt:lpstr>
      <vt:lpstr>Facility Rampdown</vt:lpstr>
      <vt:lpstr>Reconfiguration and Renewal</vt:lpstr>
      <vt:lpstr>Right of Way Renewal</vt:lpstr>
      <vt:lpstr>Denali Fault Earthquake – October 2002</vt:lpstr>
      <vt:lpstr>Strategic Reconfiguration</vt:lpstr>
      <vt:lpstr>Automation and Control</vt:lpstr>
      <vt:lpstr>The Low Flow Challenge</vt:lpstr>
      <vt:lpstr>PowerPoint Presentation</vt:lpstr>
      <vt:lpstr>PowerPoint Presentation</vt:lpstr>
      <vt:lpstr>Forward to TAPS100</vt:lpstr>
      <vt:lpstr>A Period of Stability</vt:lpstr>
      <vt:lpstr>Challenges and Opportunities Ahead</vt:lpstr>
      <vt:lpstr>QUESTIONS</vt:lpstr>
    </vt:vector>
  </TitlesOfParts>
  <Company>Alyeska Pipeline Service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TRANS-ALASKA PIPELINE SYSTEM:   Past, Present and Future</dc:title>
  <dc:creator>Kinney, Donald Gregory</dc:creator>
  <cp:lastModifiedBy>tjm</cp:lastModifiedBy>
  <cp:revision>13</cp:revision>
  <cp:lastPrinted>2023-04-22T02:25:33Z</cp:lastPrinted>
  <dcterms:created xsi:type="dcterms:W3CDTF">2023-04-08T19:29:35Z</dcterms:created>
  <dcterms:modified xsi:type="dcterms:W3CDTF">2025-09-20T10:16:52Z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c59e7c4-d05f-4264-8ab9-dd5f2393b059_Enabled">
    <vt:lpwstr>true</vt:lpwstr>
  </property>
  <property fmtid="{D5CDD505-2E9C-101B-9397-08002B2CF9AE}" pid="3" name="MSIP_Label_0c59e7c4-d05f-4264-8ab9-dd5f2393b059_SetDate">
    <vt:lpwstr>2023-04-08T19:29:35Z</vt:lpwstr>
  </property>
  <property fmtid="{D5CDD505-2E9C-101B-9397-08002B2CF9AE}" pid="4" name="MSIP_Label_0c59e7c4-d05f-4264-8ab9-dd5f2393b059_Method">
    <vt:lpwstr>Standard</vt:lpwstr>
  </property>
  <property fmtid="{D5CDD505-2E9C-101B-9397-08002B2CF9AE}" pid="5" name="MSIP_Label_0c59e7c4-d05f-4264-8ab9-dd5f2393b059_Name">
    <vt:lpwstr>APSC Protected</vt:lpwstr>
  </property>
  <property fmtid="{D5CDD505-2E9C-101B-9397-08002B2CF9AE}" pid="6" name="MSIP_Label_0c59e7c4-d05f-4264-8ab9-dd5f2393b059_SiteId">
    <vt:lpwstr>9b7a64db-af8e-48c4-acc7-3918c22f69f6</vt:lpwstr>
  </property>
  <property fmtid="{D5CDD505-2E9C-101B-9397-08002B2CF9AE}" pid="7" name="MSIP_Label_0c59e7c4-d05f-4264-8ab9-dd5f2393b059_ActionId">
    <vt:lpwstr>a616e5e0-a6f4-4e9b-b95d-babde044813b</vt:lpwstr>
  </property>
  <property fmtid="{D5CDD505-2E9C-101B-9397-08002B2CF9AE}" pid="8" name="MSIP_Label_0c59e7c4-d05f-4264-8ab9-dd5f2393b059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     Protected Document. Refer to Alyeska Data Access and Classification Policy, LEGAL-DPOL-001.</vt:lpwstr>
  </property>
</Properties>
</file>