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718" r:id="rId6"/>
    <p:sldId id="2146847185" r:id="rId7"/>
    <p:sldId id="2146847149" r:id="rId8"/>
    <p:sldId id="2146847193" r:id="rId9"/>
    <p:sldId id="746" r:id="rId10"/>
    <p:sldId id="2146847171" r:id="rId11"/>
    <p:sldId id="2146847151" r:id="rId12"/>
    <p:sldId id="2146847181" r:id="rId13"/>
    <p:sldId id="725" r:id="rId14"/>
    <p:sldId id="2146847186" r:id="rId15"/>
    <p:sldId id="2146847187" r:id="rId16"/>
    <p:sldId id="2146847188" r:id="rId17"/>
    <p:sldId id="2145709089" r:id="rId18"/>
    <p:sldId id="2146847189" r:id="rId19"/>
    <p:sldId id="2146847192" r:id="rId20"/>
    <p:sldId id="2146847182" r:id="rId21"/>
    <p:sldId id="2146847183" r:id="rId22"/>
    <p:sldId id="2146847158" r:id="rId23"/>
    <p:sldId id="2146847184" r:id="rId24"/>
    <p:sldId id="2146847179" r:id="rId25"/>
    <p:sldId id="2146847155" r:id="rId26"/>
    <p:sldId id="2146847089" r:id="rId27"/>
    <p:sldId id="958" r:id="rId28"/>
    <p:sldId id="2146847113" r:id="rId29"/>
    <p:sldId id="939" r:id="rId30"/>
    <p:sldId id="21468471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A5C800-5089-0049-197F-4602771CA4CF}" name="Scott Austin Quillinan" initials="SQ" userId="S::SCOTTYQ@uwyo.edu::289984a4-5a52-470b-95e1-bde9c084db48" providerId="AD"/>
  <p188:author id="{F299D40F-FA4F-4197-1813-E7591D2C51E0}" name="Martha Reisch" initials="MR" userId="S::mreisch@uwyo.edu::8ffa63ab-ff86-4da8-a5b7-0dd145d6f4e4" providerId="AD"/>
  <p188:author id="{75AF1213-6DAF-BB56-1F70-FB81CF703659}" name="Scott Austin Quillinan" initials="SQ" userId="S::scottyq@uwyo.edu::289984a4-5a52-470b-95e1-bde9c084db48" providerId="AD"/>
  <p188:author id="{2C5CB54F-B8D5-3EBA-02BC-EF131BFB83AE}" name="Holly Krutka" initials="HK" userId="S::hkrutka@uwyo.edu::22225379-56e7-4fa7-a106-2fbc4cf9614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2F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B7DA6-1534-44D6-B6E7-C60B68C2E8B7}" v="1" dt="2025-09-16T20:50:28.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40" autoAdjust="0"/>
    <p:restoredTop sz="83942" autoAdjust="0"/>
  </p:normalViewPr>
  <p:slideViewPr>
    <p:cSldViewPr snapToGrid="0">
      <p:cViewPr varScale="1">
        <p:scale>
          <a:sx n="84" d="100"/>
          <a:sy n="84" d="100"/>
        </p:scale>
        <p:origin x="48" y="413"/>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CED74-7A26-4184-B155-6EDCDD60B651}"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349FF-AD56-4231-B460-7733B99FC821}" type="slidenum">
              <a:rPr lang="en-US" smtClean="0"/>
              <a:t>‹#›</a:t>
            </a:fld>
            <a:endParaRPr lang="en-US"/>
          </a:p>
        </p:txBody>
      </p:sp>
    </p:spTree>
    <p:extLst>
      <p:ext uri="{BB962C8B-B14F-4D97-AF65-F5344CB8AC3E}">
        <p14:creationId xmlns:p14="http://schemas.microsoft.com/office/powerpoint/2010/main" val="145852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Major take away-Is that carbon capture and storage and CO2-EOR work together to create a viable carbon management industry. </a:t>
            </a:r>
          </a:p>
        </p:txBody>
      </p:sp>
      <p:sp>
        <p:nvSpPr>
          <p:cNvPr id="4" name="Slide Number Placeholder 3"/>
          <p:cNvSpPr>
            <a:spLocks noGrp="1"/>
          </p:cNvSpPr>
          <p:nvPr>
            <p:ph type="sldNum" sz="quarter" idx="5"/>
          </p:nvPr>
        </p:nvSpPr>
        <p:spPr/>
        <p:txBody>
          <a:bodyPr/>
          <a:lstStyle/>
          <a:p>
            <a:fld id="{ED26B21C-6D8F-40B9-BABC-3EFDAFABB4E4}" type="slidenum">
              <a:rPr lang="en-US" smtClean="0"/>
              <a:t>1</a:t>
            </a:fld>
            <a:endParaRPr lang="en-US"/>
          </a:p>
        </p:txBody>
      </p:sp>
    </p:spTree>
    <p:extLst>
      <p:ext uri="{BB962C8B-B14F-4D97-AF65-F5344CB8AC3E}">
        <p14:creationId xmlns:p14="http://schemas.microsoft.com/office/powerpoint/2010/main" val="258035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EB958-E2FE-B0A6-1B83-F5AD0EB60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E8CF6-2F4D-E5E3-D6F9-92FB4C047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AC5CD-96AA-81F2-C932-5E005C72CC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1A3FA-F239-48C4-3DBD-BFC8A34205D7}"/>
              </a:ext>
            </a:extLst>
          </p:cNvPr>
          <p:cNvSpPr>
            <a:spLocks noGrp="1"/>
          </p:cNvSpPr>
          <p:nvPr>
            <p:ph type="sldNum" sz="quarter" idx="5"/>
          </p:nvPr>
        </p:nvSpPr>
        <p:spPr/>
        <p:txBody>
          <a:bodyPr/>
          <a:lstStyle/>
          <a:p>
            <a:fld id="{C357F75C-D181-49AB-ABCE-A5451F1241E0}" type="slidenum">
              <a:rPr lang="en-US" smtClean="0"/>
              <a:t>10</a:t>
            </a:fld>
            <a:endParaRPr lang="en-US"/>
          </a:p>
        </p:txBody>
      </p:sp>
    </p:spTree>
    <p:extLst>
      <p:ext uri="{BB962C8B-B14F-4D97-AF65-F5344CB8AC3E}">
        <p14:creationId xmlns:p14="http://schemas.microsoft.com/office/powerpoint/2010/main" val="1572444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5BAE-AE13-A1DB-D6CF-ABD22B1B8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1AAA3-B2B9-155D-7D7E-B7C7F5A5A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C65C3-4565-6E25-E48D-07BA8CD1BD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7AD410-DF18-091F-41D3-7190AC14172F}"/>
              </a:ext>
            </a:extLst>
          </p:cNvPr>
          <p:cNvSpPr>
            <a:spLocks noGrp="1"/>
          </p:cNvSpPr>
          <p:nvPr>
            <p:ph type="sldNum" sz="quarter" idx="5"/>
          </p:nvPr>
        </p:nvSpPr>
        <p:spPr/>
        <p:txBody>
          <a:bodyPr/>
          <a:lstStyle/>
          <a:p>
            <a:fld id="{C357F75C-D181-49AB-ABCE-A5451F1241E0}" type="slidenum">
              <a:rPr lang="en-US" smtClean="0"/>
              <a:t>11</a:t>
            </a:fld>
            <a:endParaRPr lang="en-US"/>
          </a:p>
        </p:txBody>
      </p:sp>
    </p:spTree>
    <p:extLst>
      <p:ext uri="{BB962C8B-B14F-4D97-AF65-F5344CB8AC3E}">
        <p14:creationId xmlns:p14="http://schemas.microsoft.com/office/powerpoint/2010/main" val="3125627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5D77F-61E4-78B2-F752-ED398F792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2B117-3195-019B-6D0A-9BE9BC2C6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D6C07-D34E-0C7F-30A1-2BC86CEA44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704028-78FB-6C1B-A108-1D8B0F2295A0}"/>
              </a:ext>
            </a:extLst>
          </p:cNvPr>
          <p:cNvSpPr>
            <a:spLocks noGrp="1"/>
          </p:cNvSpPr>
          <p:nvPr>
            <p:ph type="sldNum" sz="quarter" idx="5"/>
          </p:nvPr>
        </p:nvSpPr>
        <p:spPr/>
        <p:txBody>
          <a:bodyPr/>
          <a:lstStyle/>
          <a:p>
            <a:fld id="{C357F75C-D181-49AB-ABCE-A5451F1241E0}" type="slidenum">
              <a:rPr lang="en-US" smtClean="0"/>
              <a:t>12</a:t>
            </a:fld>
            <a:endParaRPr lang="en-US"/>
          </a:p>
        </p:txBody>
      </p:sp>
    </p:spTree>
    <p:extLst>
      <p:ext uri="{BB962C8B-B14F-4D97-AF65-F5344CB8AC3E}">
        <p14:creationId xmlns:p14="http://schemas.microsoft.com/office/powerpoint/2010/main" val="309716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5A11-B698-9676-274E-D7FA9E253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DF304-F60D-8CF8-6EA5-8499CC33C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34702-E148-310E-0FC3-035463D9E1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5BA799-36AA-A30E-A72C-627B7E2AFBC8}"/>
              </a:ext>
            </a:extLst>
          </p:cNvPr>
          <p:cNvSpPr>
            <a:spLocks noGrp="1"/>
          </p:cNvSpPr>
          <p:nvPr>
            <p:ph type="sldNum" sz="quarter" idx="10"/>
          </p:nvPr>
        </p:nvSpPr>
        <p:spPr/>
        <p:txBody>
          <a:bodyPr/>
          <a:lstStyle/>
          <a:p>
            <a:fld id="{684304B0-DED8-41BF-A2B4-DCE5157CAD21}" type="slidenum">
              <a:rPr lang="en-US" smtClean="0"/>
              <a:t>13</a:t>
            </a:fld>
            <a:endParaRPr lang="en-US"/>
          </a:p>
        </p:txBody>
      </p:sp>
    </p:spTree>
    <p:extLst>
      <p:ext uri="{BB962C8B-B14F-4D97-AF65-F5344CB8AC3E}">
        <p14:creationId xmlns:p14="http://schemas.microsoft.com/office/powerpoint/2010/main" val="186332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7C2F5-D7A7-3931-5597-7D7DA56B2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AE159-E503-5E21-8AF4-0F92D20A4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1C0A2-904E-F173-9F71-D7299DE037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3CCC3B-907C-9EC3-2C12-8CC5E4F08E27}"/>
              </a:ext>
            </a:extLst>
          </p:cNvPr>
          <p:cNvSpPr>
            <a:spLocks noGrp="1"/>
          </p:cNvSpPr>
          <p:nvPr>
            <p:ph type="sldNum" sz="quarter" idx="5"/>
          </p:nvPr>
        </p:nvSpPr>
        <p:spPr/>
        <p:txBody>
          <a:bodyPr/>
          <a:lstStyle/>
          <a:p>
            <a:fld id="{C357F75C-D181-49AB-ABCE-A5451F1241E0}" type="slidenum">
              <a:rPr lang="en-US" smtClean="0"/>
              <a:t>14</a:t>
            </a:fld>
            <a:endParaRPr lang="en-US"/>
          </a:p>
        </p:txBody>
      </p:sp>
    </p:spTree>
    <p:extLst>
      <p:ext uri="{BB962C8B-B14F-4D97-AF65-F5344CB8AC3E}">
        <p14:creationId xmlns:p14="http://schemas.microsoft.com/office/powerpoint/2010/main" val="4013731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narrative: This would be a good time to mention that we’re really excited to work on these projects, but having trouble getting these contracts in place. We can do this gently. Noting that 1) it is hard to manage this level of uncertainty, 2) costs increase with such delays</a:t>
            </a:r>
          </a:p>
        </p:txBody>
      </p:sp>
      <p:sp>
        <p:nvSpPr>
          <p:cNvPr id="4" name="Slide Number Placeholder 3"/>
          <p:cNvSpPr>
            <a:spLocks noGrp="1"/>
          </p:cNvSpPr>
          <p:nvPr>
            <p:ph type="sldNum" sz="quarter" idx="5"/>
          </p:nvPr>
        </p:nvSpPr>
        <p:spPr/>
        <p:txBody>
          <a:bodyPr/>
          <a:lstStyle/>
          <a:p>
            <a:fld id="{ED26B21C-6D8F-40B9-BABC-3EFDAFABB4E4}" type="slidenum">
              <a:rPr lang="en-US" smtClean="0"/>
              <a:t>15</a:t>
            </a:fld>
            <a:endParaRPr lang="en-US"/>
          </a:p>
        </p:txBody>
      </p:sp>
    </p:spTree>
    <p:extLst>
      <p:ext uri="{BB962C8B-B14F-4D97-AF65-F5344CB8AC3E}">
        <p14:creationId xmlns:p14="http://schemas.microsoft.com/office/powerpoint/2010/main" val="283056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645B-537F-C33E-5D66-213652EFD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428AE-FA75-3D6A-EFCD-1E7C0ABC3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ABAA10-7359-4E5B-5D4C-0960441D0941}"/>
              </a:ext>
            </a:extLst>
          </p:cNvPr>
          <p:cNvSpPr>
            <a:spLocks noGrp="1"/>
          </p:cNvSpPr>
          <p:nvPr>
            <p:ph type="body" idx="1"/>
          </p:nvPr>
        </p:nvSpPr>
        <p:spPr/>
        <p:txBody>
          <a:body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t>In Wyoming between 1986 and 2024 EOR has added 173M barrels and associated tax revenue of $1.16B</a:t>
            </a:r>
          </a:p>
        </p:txBody>
      </p:sp>
      <p:sp>
        <p:nvSpPr>
          <p:cNvPr id="4" name="Slide Number Placeholder 3">
            <a:extLst>
              <a:ext uri="{FF2B5EF4-FFF2-40B4-BE49-F238E27FC236}">
                <a16:creationId xmlns:a16="http://schemas.microsoft.com/office/drawing/2014/main" id="{B52F3B2B-B76C-1164-C6DA-14C3C36F027B}"/>
              </a:ext>
            </a:extLst>
          </p:cNvPr>
          <p:cNvSpPr>
            <a:spLocks noGrp="1"/>
          </p:cNvSpPr>
          <p:nvPr>
            <p:ph type="sldNum" sz="quarter" idx="5"/>
          </p:nvPr>
        </p:nvSpPr>
        <p:spPr/>
        <p:txBody>
          <a:bodyPr/>
          <a:lstStyle/>
          <a:p>
            <a:fld id="{ED26B21C-6D8F-40B9-BABC-3EFDAFABB4E4}" type="slidenum">
              <a:rPr lang="en-US" smtClean="0"/>
              <a:t>16</a:t>
            </a:fld>
            <a:endParaRPr lang="en-US"/>
          </a:p>
        </p:txBody>
      </p:sp>
    </p:spTree>
    <p:extLst>
      <p:ext uri="{BB962C8B-B14F-4D97-AF65-F5344CB8AC3E}">
        <p14:creationId xmlns:p14="http://schemas.microsoft.com/office/powerpoint/2010/main" val="398094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01EB3-1009-C344-343C-F9A74B5CF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E79CD-D38B-6EC2-8509-FB021F1A2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2A90D-F2AC-3A02-9D25-DD4081FF1294}"/>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C3F9493-DF65-2F6C-BE40-5C21B29F7E01}"/>
              </a:ext>
            </a:extLst>
          </p:cNvPr>
          <p:cNvSpPr>
            <a:spLocks noGrp="1"/>
          </p:cNvSpPr>
          <p:nvPr>
            <p:ph type="sldNum" sz="quarter" idx="5"/>
          </p:nvPr>
        </p:nvSpPr>
        <p:spPr/>
        <p:txBody>
          <a:bodyPr/>
          <a:lstStyle/>
          <a:p>
            <a:fld id="{ED26B21C-6D8F-40B9-BABC-3EFDAFABB4E4}" type="slidenum">
              <a:rPr lang="en-US" smtClean="0"/>
              <a:t>17</a:t>
            </a:fld>
            <a:endParaRPr lang="en-US"/>
          </a:p>
        </p:txBody>
      </p:sp>
    </p:spTree>
    <p:extLst>
      <p:ext uri="{BB962C8B-B14F-4D97-AF65-F5344CB8AC3E}">
        <p14:creationId xmlns:p14="http://schemas.microsoft.com/office/powerpoint/2010/main" val="199859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7BBBB-4A4E-C9CE-F0FA-A954A6E2D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0A48B-FDC9-9FD7-1E69-61CCD8868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1784D-11CB-7F0F-A4FB-7663FC98AAA3}"/>
              </a:ext>
            </a:extLst>
          </p:cNvPr>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9C1B95B-9CFB-E307-EF41-81068552782B}"/>
              </a:ext>
            </a:extLst>
          </p:cNvPr>
          <p:cNvSpPr>
            <a:spLocks noGrp="1"/>
          </p:cNvSpPr>
          <p:nvPr>
            <p:ph type="sldNum" sz="quarter" idx="5"/>
          </p:nvPr>
        </p:nvSpPr>
        <p:spPr/>
        <p:txBody>
          <a:bodyPr/>
          <a:lstStyle/>
          <a:p>
            <a:fld id="{ED26B21C-6D8F-40B9-BABC-3EFDAFABB4E4}" type="slidenum">
              <a:rPr lang="en-US" smtClean="0"/>
              <a:t>18</a:t>
            </a:fld>
            <a:endParaRPr lang="en-US"/>
          </a:p>
        </p:txBody>
      </p:sp>
    </p:spTree>
    <p:extLst>
      <p:ext uri="{BB962C8B-B14F-4D97-AF65-F5344CB8AC3E}">
        <p14:creationId xmlns:p14="http://schemas.microsoft.com/office/powerpoint/2010/main" val="1488688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3BC4-BFB2-40B9-32D7-7F315DE5A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EA446-F4ED-57C6-B4F6-5CFB3B6E4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E51CF-35EE-804B-393D-EA1CC6676AF6}"/>
              </a:ext>
            </a:extLst>
          </p:cNvPr>
          <p:cNvSpPr>
            <a:spLocks noGrp="1"/>
          </p:cNvSpPr>
          <p:nvPr>
            <p:ph type="body" idx="1"/>
          </p:nvPr>
        </p:nvSpPr>
        <p:spPr/>
        <p:txBody>
          <a:bodyPr/>
          <a:lstStyle/>
          <a:p>
            <a:r>
              <a:rPr lang="en-US" b="0" dirty="0"/>
              <a:t>The Synergy</a:t>
            </a:r>
          </a:p>
          <a:p>
            <a:r>
              <a:rPr lang="en-US" b="0" dirty="0"/>
              <a:t>Capture fuels EOR.</a:t>
            </a:r>
          </a:p>
          <a:p>
            <a:r>
              <a:rPr lang="en-US" b="0" dirty="0"/>
              <a:t>EOR validates and finances the system.</a:t>
            </a:r>
          </a:p>
          <a:p>
            <a:r>
              <a:rPr lang="en-US" b="0" dirty="0"/>
              <a:t>Backup storage guarantees balance and scalability.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Carbon capture supplies the molecules, EOR puts them to work, and a backup storage site ensures none are left behind.</a:t>
            </a:r>
          </a:p>
        </p:txBody>
      </p:sp>
      <p:sp>
        <p:nvSpPr>
          <p:cNvPr id="4" name="Slide Number Placeholder 3">
            <a:extLst>
              <a:ext uri="{FF2B5EF4-FFF2-40B4-BE49-F238E27FC236}">
                <a16:creationId xmlns:a16="http://schemas.microsoft.com/office/drawing/2014/main" id="{27E3D793-73A3-75BA-820E-0C1AF61C97EA}"/>
              </a:ext>
            </a:extLst>
          </p:cNvPr>
          <p:cNvSpPr>
            <a:spLocks noGrp="1"/>
          </p:cNvSpPr>
          <p:nvPr>
            <p:ph type="sldNum" sz="quarter" idx="5"/>
          </p:nvPr>
        </p:nvSpPr>
        <p:spPr/>
        <p:txBody>
          <a:bodyPr/>
          <a:lstStyle/>
          <a:p>
            <a:fld id="{ED26B21C-6D8F-40B9-BABC-3EFDAFABB4E4}" type="slidenum">
              <a:rPr lang="en-US" smtClean="0"/>
              <a:t>19</a:t>
            </a:fld>
            <a:endParaRPr lang="en-US"/>
          </a:p>
        </p:txBody>
      </p:sp>
    </p:spTree>
    <p:extLst>
      <p:ext uri="{BB962C8B-B14F-4D97-AF65-F5344CB8AC3E}">
        <p14:creationId xmlns:p14="http://schemas.microsoft.com/office/powerpoint/2010/main" val="193706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349FF-AD56-4231-B460-7733B99FC821}" type="slidenum">
              <a:rPr lang="en-US" smtClean="0"/>
              <a:t>2</a:t>
            </a:fld>
            <a:endParaRPr lang="en-US"/>
          </a:p>
        </p:txBody>
      </p:sp>
    </p:spTree>
    <p:extLst>
      <p:ext uri="{BB962C8B-B14F-4D97-AF65-F5344CB8AC3E}">
        <p14:creationId xmlns:p14="http://schemas.microsoft.com/office/powerpoint/2010/main" val="1535140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B0F51-ACE1-8E20-77F6-3CD219F02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BBAD7-4DCF-C868-0EDC-9ACA09696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CEC5E-0016-9BC9-9D51-E69C5C33B681}"/>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59B43543-90FF-0E69-BAFC-F82A3B625F3E}"/>
              </a:ext>
            </a:extLst>
          </p:cNvPr>
          <p:cNvSpPr>
            <a:spLocks noGrp="1"/>
          </p:cNvSpPr>
          <p:nvPr>
            <p:ph type="sldNum" sz="quarter" idx="5"/>
          </p:nvPr>
        </p:nvSpPr>
        <p:spPr/>
        <p:txBody>
          <a:bodyPr/>
          <a:lstStyle/>
          <a:p>
            <a:fld id="{ED26B21C-6D8F-40B9-BABC-3EFDAFABB4E4}" type="slidenum">
              <a:rPr lang="en-US" smtClean="0"/>
              <a:t>20</a:t>
            </a:fld>
            <a:endParaRPr lang="en-US"/>
          </a:p>
        </p:txBody>
      </p:sp>
    </p:spTree>
    <p:extLst>
      <p:ext uri="{BB962C8B-B14F-4D97-AF65-F5344CB8AC3E}">
        <p14:creationId xmlns:p14="http://schemas.microsoft.com/office/powerpoint/2010/main" val="2767611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D906E-EDB1-BFFD-AE0C-C8D87581B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AFEFE-B590-C0F7-DA8C-7A5479C3E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500A2-09C8-1E9C-CE6B-250AE3E523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D32B96-C0DD-2D02-CC17-709AF201C120}"/>
              </a:ext>
            </a:extLst>
          </p:cNvPr>
          <p:cNvSpPr>
            <a:spLocks noGrp="1"/>
          </p:cNvSpPr>
          <p:nvPr>
            <p:ph type="sldNum" sz="quarter" idx="5"/>
          </p:nvPr>
        </p:nvSpPr>
        <p:spPr/>
        <p:txBody>
          <a:bodyPr/>
          <a:lstStyle/>
          <a:p>
            <a:fld id="{ED26B21C-6D8F-40B9-BABC-3EFDAFABB4E4}" type="slidenum">
              <a:rPr lang="en-US" smtClean="0"/>
              <a:t>21</a:t>
            </a:fld>
            <a:endParaRPr lang="en-US"/>
          </a:p>
        </p:txBody>
      </p:sp>
    </p:spTree>
    <p:extLst>
      <p:ext uri="{BB962C8B-B14F-4D97-AF65-F5344CB8AC3E}">
        <p14:creationId xmlns:p14="http://schemas.microsoft.com/office/powerpoint/2010/main" val="186745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57F75C-D181-49AB-ABCE-A5451F1241E0}" type="slidenum">
              <a:rPr lang="en-US" smtClean="0"/>
              <a:t>22</a:t>
            </a:fld>
            <a:endParaRPr lang="en-US"/>
          </a:p>
        </p:txBody>
      </p:sp>
    </p:spTree>
    <p:extLst>
      <p:ext uri="{BB962C8B-B14F-4D97-AF65-F5344CB8AC3E}">
        <p14:creationId xmlns:p14="http://schemas.microsoft.com/office/powerpoint/2010/main" val="218545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AC4B-4EE0-4C7F-BABD-20E1E3AD5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1C31E-742B-E7F8-3958-8051BC997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46179-537A-5350-206E-C3189CE0DE10}"/>
              </a:ext>
            </a:extLst>
          </p:cNvPr>
          <p:cNvSpPr>
            <a:spLocks noGrp="1"/>
          </p:cNvSpPr>
          <p:nvPr>
            <p:ph type="body" idx="1"/>
          </p:nvPr>
        </p:nvSpPr>
        <p:spPr/>
        <p:txBody>
          <a:bodyPr/>
          <a:lstStyle/>
          <a:p>
            <a:br>
              <a:rPr lang="en-US">
                <a:cs typeface="+mn-lt"/>
              </a:rPr>
            </a:br>
            <a:br>
              <a:rPr lang="en-US">
                <a:cs typeface="+mn-lt"/>
              </a:rPr>
            </a:br>
            <a:r>
              <a:rPr lang="en-US"/>
              <a:t>Wyoming coal consumers span much of </a:t>
            </a:r>
            <a:r>
              <a:rPr lang="en-US" dirty="0"/>
              <a:t>the</a:t>
            </a:r>
            <a:r>
              <a:rPr lang="en-US"/>
              <a:t> US</a:t>
            </a:r>
            <a:r>
              <a:rPr lang="en-US" dirty="0"/>
              <a:t>. With existing stakeholders such as the University of Wyoming and various coal-fired units, there is a strong foundation for collaboration</a:t>
            </a:r>
            <a:r>
              <a:rPr lang="en-US"/>
              <a:t> to advance CCUS and we've seen interest, both in the work happening on capture at the ITC as well as storage</a:t>
            </a:r>
            <a:r>
              <a:rPr lang="en-US" dirty="0"/>
              <a:t>. This network will be instrumental in driving forward our carbon capture and storage efforts, ensuring that we leverage the expertise and resources available in the state.</a:t>
            </a:r>
            <a:r>
              <a:rPr lang="en-US"/>
              <a:t> If you have a power</a:t>
            </a:r>
            <a:r>
              <a:rPr lang="en-US" dirty="0"/>
              <a:t> </a:t>
            </a:r>
            <a:r>
              <a:rPr lang="en-US"/>
              <a:t>plant that consumes PRB coal and is outside the state of Wyoming, we may be able to help assess opportunities. Please reach out.</a:t>
            </a:r>
            <a:br>
              <a:rPr lang="en-US">
                <a:cs typeface="+mn-lt"/>
              </a:rPr>
            </a:br>
            <a:r>
              <a:rPr lang="en-US" dirty="0"/>
              <a:t>______</a:t>
            </a:r>
          </a:p>
          <a:p>
            <a:br>
              <a:rPr lang="en-US">
                <a:cs typeface="+mn-lt"/>
              </a:rPr>
            </a:br>
            <a:endParaRPr lang="en-US" baseline="0" dirty="0"/>
          </a:p>
        </p:txBody>
      </p:sp>
      <p:sp>
        <p:nvSpPr>
          <p:cNvPr id="4" name="Slide Number Placeholder 3">
            <a:extLst>
              <a:ext uri="{FF2B5EF4-FFF2-40B4-BE49-F238E27FC236}">
                <a16:creationId xmlns:a16="http://schemas.microsoft.com/office/drawing/2014/main" id="{12AE86F2-D92F-5A18-86AD-2360635A9F45}"/>
              </a:ext>
            </a:extLst>
          </p:cNvPr>
          <p:cNvSpPr>
            <a:spLocks noGrp="1"/>
          </p:cNvSpPr>
          <p:nvPr>
            <p:ph type="sldNum" sz="quarter" idx="10"/>
          </p:nvPr>
        </p:nvSpPr>
        <p:spPr/>
        <p:txBody>
          <a:bodyPr/>
          <a:lstStyle/>
          <a:p>
            <a:fld id="{ED26B21C-6D8F-40B9-BABC-3EFDAFABB4E4}" type="slidenum">
              <a:rPr lang="en-US" smtClean="0"/>
              <a:t>23</a:t>
            </a:fld>
            <a:endParaRPr lang="en-US"/>
          </a:p>
        </p:txBody>
      </p:sp>
    </p:spTree>
    <p:extLst>
      <p:ext uri="{BB962C8B-B14F-4D97-AF65-F5344CB8AC3E}">
        <p14:creationId xmlns:p14="http://schemas.microsoft.com/office/powerpoint/2010/main" val="2540457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55D86-B6E2-2160-F830-E2C013864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E491C-87AB-6FF7-886D-8FDDFE304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DE137-0A31-5B8E-1D39-8054CFA9F4FB}"/>
              </a:ext>
            </a:extLst>
          </p:cNvPr>
          <p:cNvSpPr>
            <a:spLocks noGrp="1"/>
          </p:cNvSpPr>
          <p:nvPr>
            <p:ph type="body" idx="1"/>
          </p:nvPr>
        </p:nvSpPr>
        <p:spPr/>
        <p:txBody>
          <a:bodyPr/>
          <a:lstStyle/>
          <a:p>
            <a:r>
              <a:rPr lang="en-US"/>
              <a:t>We're already working outside the state to support Wyoming's energy sales....</a:t>
            </a:r>
            <a:endParaRPr lang="en-US" dirty="0"/>
          </a:p>
        </p:txBody>
      </p:sp>
      <p:sp>
        <p:nvSpPr>
          <p:cNvPr id="4" name="Slide Number Placeholder 3">
            <a:extLst>
              <a:ext uri="{FF2B5EF4-FFF2-40B4-BE49-F238E27FC236}">
                <a16:creationId xmlns:a16="http://schemas.microsoft.com/office/drawing/2014/main" id="{834094E9-292F-E344-27CD-60C75B8DE539}"/>
              </a:ext>
            </a:extLst>
          </p:cNvPr>
          <p:cNvSpPr>
            <a:spLocks noGrp="1"/>
          </p:cNvSpPr>
          <p:nvPr>
            <p:ph type="sldNum" sz="quarter" idx="5"/>
          </p:nvPr>
        </p:nvSpPr>
        <p:spPr/>
        <p:txBody>
          <a:bodyPr/>
          <a:lstStyle/>
          <a:p>
            <a:fld id="{ED26B21C-6D8F-40B9-BABC-3EFDAFABB4E4}" type="slidenum">
              <a:rPr lang="en-US" smtClean="0"/>
              <a:t>24</a:t>
            </a:fld>
            <a:endParaRPr lang="en-US"/>
          </a:p>
        </p:txBody>
      </p:sp>
    </p:spTree>
    <p:extLst>
      <p:ext uri="{BB962C8B-B14F-4D97-AF65-F5344CB8AC3E}">
        <p14:creationId xmlns:p14="http://schemas.microsoft.com/office/powerpoint/2010/main" val="2630203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57F75C-D181-49AB-ABCE-A5451F1241E0}" type="slidenum">
              <a:rPr lang="en-US" smtClean="0"/>
              <a:t>25</a:t>
            </a:fld>
            <a:endParaRPr lang="en-US"/>
          </a:p>
        </p:txBody>
      </p:sp>
    </p:spTree>
    <p:extLst>
      <p:ext uri="{BB962C8B-B14F-4D97-AF65-F5344CB8AC3E}">
        <p14:creationId xmlns:p14="http://schemas.microsoft.com/office/powerpoint/2010/main" val="373843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F6A5-AB97-B258-01AE-65EC2512A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F4F69-5EE8-594C-EFF5-954A677E1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B50B0-6A79-B1B3-ECE8-A26424A59198}"/>
              </a:ext>
            </a:extLst>
          </p:cNvPr>
          <p:cNvSpPr>
            <a:spLocks noGrp="1"/>
          </p:cNvSpPr>
          <p:nvPr>
            <p:ph type="body" idx="1"/>
          </p:nvPr>
        </p:nvSpPr>
        <p:spPr/>
        <p:txBody>
          <a:bodyPr/>
          <a:lstStyle/>
          <a:p>
            <a:pPr marL="171450" indent="-171450">
              <a:buFont typeface="Arial" panose="020B0604020202020204" pitchFamily="34" charset="0"/>
              <a:buChar char="•"/>
            </a:pPr>
            <a:r>
              <a:rPr lang="en-US" baseline="0"/>
              <a:t>Major take away-Is that carbon capture and storage and CO2-EOR work together to create a viable carbon management industry. </a:t>
            </a:r>
          </a:p>
        </p:txBody>
      </p:sp>
      <p:sp>
        <p:nvSpPr>
          <p:cNvPr id="4" name="Slide Number Placeholder 3">
            <a:extLst>
              <a:ext uri="{FF2B5EF4-FFF2-40B4-BE49-F238E27FC236}">
                <a16:creationId xmlns:a16="http://schemas.microsoft.com/office/drawing/2014/main" id="{750BA3DD-CF62-4B41-86BF-6E5BE6C75CDF}"/>
              </a:ext>
            </a:extLst>
          </p:cNvPr>
          <p:cNvSpPr>
            <a:spLocks noGrp="1"/>
          </p:cNvSpPr>
          <p:nvPr>
            <p:ph type="sldNum" sz="quarter" idx="5"/>
          </p:nvPr>
        </p:nvSpPr>
        <p:spPr/>
        <p:txBody>
          <a:bodyPr/>
          <a:lstStyle/>
          <a:p>
            <a:fld id="{ED26B21C-6D8F-40B9-BABC-3EFDAFABB4E4}" type="slidenum">
              <a:rPr lang="en-US" smtClean="0"/>
              <a:t>26</a:t>
            </a:fld>
            <a:endParaRPr lang="en-US"/>
          </a:p>
        </p:txBody>
      </p:sp>
    </p:spTree>
    <p:extLst>
      <p:ext uri="{BB962C8B-B14F-4D97-AF65-F5344CB8AC3E}">
        <p14:creationId xmlns:p14="http://schemas.microsoft.com/office/powerpoint/2010/main" val="1108310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D5105-23C9-8E53-445C-B6705EF50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83C3B-6628-4907-DE0D-9B5CE2680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4BE28-08C6-E541-EB2F-7BF0E96422C7}"/>
              </a:ext>
            </a:extLst>
          </p:cNvPr>
          <p:cNvSpPr>
            <a:spLocks noGrp="1"/>
          </p:cNvSpPr>
          <p:nvPr>
            <p:ph type="body" idx="1"/>
          </p:nvPr>
        </p:nvSpPr>
        <p:spPr/>
        <p:txBody>
          <a:bodyPr/>
          <a:lstStyle/>
          <a:p>
            <a:pPr marL="174708" indent="-174708">
              <a:buFont typeface="Arial" panose="020B0604020202020204" pitchFamily="34" charset="0"/>
              <a:buChar char="•"/>
            </a:pPr>
            <a:r>
              <a:rPr lang="en-US" dirty="0"/>
              <a:t>Nationally momentum has been growing. Nearly 200 CCUS projects have been announced across the country, across many different sectors including power, industrial (cement and steel), hydrogen, and even to provide baseload power for data centers. </a:t>
            </a:r>
          </a:p>
        </p:txBody>
      </p:sp>
      <p:sp>
        <p:nvSpPr>
          <p:cNvPr id="4" name="Slide Number Placeholder 3">
            <a:extLst>
              <a:ext uri="{FF2B5EF4-FFF2-40B4-BE49-F238E27FC236}">
                <a16:creationId xmlns:a16="http://schemas.microsoft.com/office/drawing/2014/main" id="{ADFC57D2-F01D-0819-17D9-05F38EBE5EA4}"/>
              </a:ext>
            </a:extLst>
          </p:cNvPr>
          <p:cNvSpPr>
            <a:spLocks noGrp="1"/>
          </p:cNvSpPr>
          <p:nvPr>
            <p:ph type="sldNum" sz="quarter" idx="5"/>
          </p:nvPr>
        </p:nvSpPr>
        <p:spPr/>
        <p:txBody>
          <a:bodyPr/>
          <a:lstStyle/>
          <a:p>
            <a:fld id="{ED26B21C-6D8F-40B9-BABC-3EFDAFABB4E4}" type="slidenum">
              <a:rPr lang="en-US" smtClean="0"/>
              <a:t>3</a:t>
            </a:fld>
            <a:endParaRPr lang="en-US"/>
          </a:p>
        </p:txBody>
      </p:sp>
    </p:spTree>
    <p:extLst>
      <p:ext uri="{BB962C8B-B14F-4D97-AF65-F5344CB8AC3E}">
        <p14:creationId xmlns:p14="http://schemas.microsoft.com/office/powerpoint/2010/main" val="104070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67938-8FBF-294C-5D96-9C3A9C9F6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EF597-861F-F1D0-73E7-3E2D09011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8E7C5-4695-87AE-F40C-377F9C376A8B}"/>
              </a:ext>
            </a:extLst>
          </p:cNvPr>
          <p:cNvSpPr>
            <a:spLocks noGrp="1"/>
          </p:cNvSpPr>
          <p:nvPr>
            <p:ph type="body" idx="1"/>
          </p:nvPr>
        </p:nvSpPr>
        <p:spPr/>
        <p:txBody>
          <a:bodyPr/>
          <a:lstStyle/>
          <a:p>
            <a:pPr marL="0" indent="0">
              <a:buFont typeface="Arial" panose="020B0604020202020204" pitchFamily="34" charset="0"/>
              <a:buNone/>
            </a:pPr>
            <a:r>
              <a:rPr lang="en-US" dirty="0"/>
              <a:t>Now let’s talk about CO2-EOR a part of the CCUS story that often gets over-looked. The U.S. has about 140 active CO2-EOR projects and produce roughly 273k </a:t>
            </a:r>
            <a:r>
              <a:rPr lang="en-US" dirty="0" err="1"/>
              <a:t>bbls</a:t>
            </a:r>
            <a:r>
              <a:rPr lang="en-US" dirty="0"/>
              <a:t>/d. The </a:t>
            </a:r>
            <a:r>
              <a:rPr lang="en-US" dirty="0" err="1"/>
              <a:t>Permain</a:t>
            </a:r>
            <a:r>
              <a:rPr lang="en-US" dirty="0"/>
              <a:t> leads in production (185k) followed by the Gulf Coast (39K) and the Rockies at (37K).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takeaway is here is that CO2-EOR is an established national industry with decades of operational experience, ready to scale with new sources of captured CO2. For CCUS to truly succeed, EOR and storage must grow together. </a:t>
            </a:r>
          </a:p>
        </p:txBody>
      </p:sp>
      <p:sp>
        <p:nvSpPr>
          <p:cNvPr id="4" name="Slide Number Placeholder 3">
            <a:extLst>
              <a:ext uri="{FF2B5EF4-FFF2-40B4-BE49-F238E27FC236}">
                <a16:creationId xmlns:a16="http://schemas.microsoft.com/office/drawing/2014/main" id="{7260F675-C645-B18E-F3CD-58425F361303}"/>
              </a:ext>
            </a:extLst>
          </p:cNvPr>
          <p:cNvSpPr>
            <a:spLocks noGrp="1"/>
          </p:cNvSpPr>
          <p:nvPr>
            <p:ph type="sldNum" sz="quarter" idx="5"/>
          </p:nvPr>
        </p:nvSpPr>
        <p:spPr/>
        <p:txBody>
          <a:bodyPr/>
          <a:lstStyle/>
          <a:p>
            <a:fld id="{ED26B21C-6D8F-40B9-BABC-3EFDAFABB4E4}" type="slidenum">
              <a:rPr lang="en-US" smtClean="0"/>
              <a:t>4</a:t>
            </a:fld>
            <a:endParaRPr lang="en-US"/>
          </a:p>
        </p:txBody>
      </p:sp>
    </p:spTree>
    <p:extLst>
      <p:ext uri="{BB962C8B-B14F-4D97-AF65-F5344CB8AC3E}">
        <p14:creationId xmlns:p14="http://schemas.microsoft.com/office/powerpoint/2010/main" val="13977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also like to share the potential for CCUS in North Dakota….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77669-B203-4BE1-8A24-FEFDF8934554}"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52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AD2B-A777-F0CA-640F-A1A19528A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C3D8E-614C-3A79-DC6E-819F84F0E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3A39F-CA7C-68BF-5A8D-C68BD6AF0E64}"/>
              </a:ext>
            </a:extLst>
          </p:cNvPr>
          <p:cNvSpPr>
            <a:spLocks noGrp="1"/>
          </p:cNvSpPr>
          <p:nvPr>
            <p:ph type="body" idx="1"/>
          </p:nvPr>
        </p:nvSpPr>
        <p:spPr/>
        <p:txBody>
          <a:bodyPr/>
          <a:lstStyle/>
          <a:p>
            <a:pPr marL="174625" indent="-174625">
              <a:buFont typeface="Arial" panose="020B0604020202020204" pitchFamily="34" charset="0"/>
              <a:buChar char="•"/>
            </a:pPr>
            <a:r>
              <a:rPr lang="en-US"/>
              <a:t>Wyoming actually had a bill in motion that would have closed the gap between CO2 EOR and dedicated storage. The reason is simple, the state makes much more revenue when oil is produced. However, the federal billed moved fast enough that Wyoming's action didn't see a difference. However, today the legislature is considering a pool of funds to further incentivize EOR, including a matching funds program that could be used for up front investment (you could ask Rep Heiner how you'd like him to talk about that).</a:t>
            </a:r>
          </a:p>
        </p:txBody>
      </p:sp>
      <p:sp>
        <p:nvSpPr>
          <p:cNvPr id="4" name="Slide Number Placeholder 3">
            <a:extLst>
              <a:ext uri="{FF2B5EF4-FFF2-40B4-BE49-F238E27FC236}">
                <a16:creationId xmlns:a16="http://schemas.microsoft.com/office/drawing/2014/main" id="{FB4D9910-7F0A-4C08-365D-47F9F4DB0D3C}"/>
              </a:ext>
            </a:extLst>
          </p:cNvPr>
          <p:cNvSpPr>
            <a:spLocks noGrp="1"/>
          </p:cNvSpPr>
          <p:nvPr>
            <p:ph type="sldNum" sz="quarter" idx="5"/>
          </p:nvPr>
        </p:nvSpPr>
        <p:spPr/>
        <p:txBody>
          <a:bodyPr/>
          <a:lstStyle/>
          <a:p>
            <a:fld id="{ED26B21C-6D8F-40B9-BABC-3EFDAFABB4E4}" type="slidenum">
              <a:rPr lang="en-US" smtClean="0"/>
              <a:t>6</a:t>
            </a:fld>
            <a:endParaRPr lang="en-US"/>
          </a:p>
        </p:txBody>
      </p:sp>
    </p:spTree>
    <p:extLst>
      <p:ext uri="{BB962C8B-B14F-4D97-AF65-F5344CB8AC3E}">
        <p14:creationId xmlns:p14="http://schemas.microsoft.com/office/powerpoint/2010/main" val="404522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A3206-1DE5-A6FE-F676-168FD4C64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D2AAF-F474-668A-14CC-CA9B4657E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DA855-F02B-5A7C-5AC9-5B0A6D166EBD}"/>
              </a:ext>
            </a:extLst>
          </p:cNvPr>
          <p:cNvSpPr>
            <a:spLocks noGrp="1"/>
          </p:cNvSpPr>
          <p:nvPr>
            <p:ph type="body" idx="1"/>
          </p:nvPr>
        </p:nvSpPr>
        <p:spPr/>
        <p:txBody>
          <a:bodyPr/>
          <a:lstStyle/>
          <a:p>
            <a:pPr marL="174625" indent="-174625">
              <a:buFont typeface="Arial" panose="020B0604020202020204" pitchFamily="34" charset="0"/>
              <a:buChar char="•"/>
            </a:pPr>
            <a:r>
              <a:rPr lang="en-US" dirty="0"/>
              <a:t>At the same time, challenges remain: high capital and operating costs, regulatory complexities with class Vi wells and interstate pipelines, attaining a social license to operate, and the difficulty of siting projects on federal lands. </a:t>
            </a:r>
            <a:endParaRPr lang="en-US"/>
          </a:p>
          <a:p>
            <a:pPr marL="174625" indent="-174625">
              <a:buFont typeface="Arial" panose="020B0604020202020204" pitchFamily="34" charset="0"/>
              <a:buChar char="•"/>
            </a:pPr>
            <a:r>
              <a:rPr lang="en-US" dirty="0"/>
              <a:t>But the opportunities… extending the life of existing plants, </a:t>
            </a:r>
            <a:r>
              <a:rPr lang="en-US"/>
              <a:t>thereby </a:t>
            </a:r>
            <a:r>
              <a:rPr lang="en-US" dirty="0"/>
              <a:t>stabilizing the grid, and supporting new industries…out weigh the hurdles. </a:t>
            </a:r>
            <a:endParaRPr lang="en-US"/>
          </a:p>
        </p:txBody>
      </p:sp>
      <p:sp>
        <p:nvSpPr>
          <p:cNvPr id="4" name="Slide Number Placeholder 3">
            <a:extLst>
              <a:ext uri="{FF2B5EF4-FFF2-40B4-BE49-F238E27FC236}">
                <a16:creationId xmlns:a16="http://schemas.microsoft.com/office/drawing/2014/main" id="{4035D142-5468-CEF7-1F6A-7D33B770E392}"/>
              </a:ext>
            </a:extLst>
          </p:cNvPr>
          <p:cNvSpPr>
            <a:spLocks noGrp="1"/>
          </p:cNvSpPr>
          <p:nvPr>
            <p:ph type="sldNum" sz="quarter" idx="5"/>
          </p:nvPr>
        </p:nvSpPr>
        <p:spPr/>
        <p:txBody>
          <a:bodyPr/>
          <a:lstStyle/>
          <a:p>
            <a:fld id="{ED26B21C-6D8F-40B9-BABC-3EFDAFABB4E4}" type="slidenum">
              <a:rPr lang="en-US" smtClean="0"/>
              <a:t>7</a:t>
            </a:fld>
            <a:endParaRPr lang="en-US"/>
          </a:p>
        </p:txBody>
      </p:sp>
    </p:spTree>
    <p:extLst>
      <p:ext uri="{BB962C8B-B14F-4D97-AF65-F5344CB8AC3E}">
        <p14:creationId xmlns:p14="http://schemas.microsoft.com/office/powerpoint/2010/main" val="148531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5991F-2649-0CA1-E959-68A806E41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8131A-B441-90EF-64AD-4853708F2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E0F50-280E-020C-02F5-8501437223C3}"/>
              </a:ext>
            </a:extLst>
          </p:cNvPr>
          <p:cNvSpPr>
            <a:spLocks noGrp="1"/>
          </p:cNvSpPr>
          <p:nvPr>
            <p:ph type="body" idx="1"/>
          </p:nvPr>
        </p:nvSpPr>
        <p:spPr/>
        <p:txBody>
          <a:bodyPr/>
          <a:lstStyle/>
          <a:p>
            <a:pPr marL="174625" indent="-174625">
              <a:buFont typeface="Arial" panose="020B0604020202020204" pitchFamily="34" charset="0"/>
              <a:buChar char="•"/>
            </a:pPr>
            <a:r>
              <a:rPr lang="en-US"/>
              <a:t>Note that the costs in the graph on the left hand side are Canadian dollars, so reduce these numbers by about 25% </a:t>
            </a:r>
          </a:p>
          <a:p>
            <a:pPr marL="174625" indent="-174625">
              <a:buFont typeface="Arial" panose="020B0604020202020204" pitchFamily="34" charset="0"/>
              <a:buChar char="•"/>
            </a:pPr>
            <a:r>
              <a:rPr lang="en-US"/>
              <a:t>It's important to work on other technologies for capture as some may yield lower costs than conventional. In addition, costs of all technologies tend to decrease as the technologies are applied.</a:t>
            </a:r>
          </a:p>
        </p:txBody>
      </p:sp>
      <p:sp>
        <p:nvSpPr>
          <p:cNvPr id="4" name="Slide Number Placeholder 3">
            <a:extLst>
              <a:ext uri="{FF2B5EF4-FFF2-40B4-BE49-F238E27FC236}">
                <a16:creationId xmlns:a16="http://schemas.microsoft.com/office/drawing/2014/main" id="{DF485761-ECE8-5071-B69E-4DC36C518877}"/>
              </a:ext>
            </a:extLst>
          </p:cNvPr>
          <p:cNvSpPr>
            <a:spLocks noGrp="1"/>
          </p:cNvSpPr>
          <p:nvPr>
            <p:ph type="sldNum" sz="quarter" idx="5"/>
          </p:nvPr>
        </p:nvSpPr>
        <p:spPr/>
        <p:txBody>
          <a:bodyPr/>
          <a:lstStyle/>
          <a:p>
            <a:fld id="{ED26B21C-6D8F-40B9-BABC-3EFDAFABB4E4}" type="slidenum">
              <a:rPr lang="en-US" smtClean="0"/>
              <a:t>8</a:t>
            </a:fld>
            <a:endParaRPr lang="en-US"/>
          </a:p>
        </p:txBody>
      </p:sp>
    </p:spTree>
    <p:extLst>
      <p:ext uri="{BB962C8B-B14F-4D97-AF65-F5344CB8AC3E}">
        <p14:creationId xmlns:p14="http://schemas.microsoft.com/office/powerpoint/2010/main" val="223868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57F75C-D181-49AB-ABCE-A5451F1241E0}" type="slidenum">
              <a:rPr lang="en-US" smtClean="0"/>
              <a:t>9</a:t>
            </a:fld>
            <a:endParaRPr lang="en-US"/>
          </a:p>
        </p:txBody>
      </p:sp>
    </p:spTree>
    <p:extLst>
      <p:ext uri="{BB962C8B-B14F-4D97-AF65-F5344CB8AC3E}">
        <p14:creationId xmlns:p14="http://schemas.microsoft.com/office/powerpoint/2010/main" val="320329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BC3E-B95A-CE36-4C09-22B00D212F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3C35EC-9D36-5125-86CC-8BB032ABB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4ADE18-EA10-49DE-033D-BBB700C67C73}"/>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5" name="Footer Placeholder 4">
            <a:extLst>
              <a:ext uri="{FF2B5EF4-FFF2-40B4-BE49-F238E27FC236}">
                <a16:creationId xmlns:a16="http://schemas.microsoft.com/office/drawing/2014/main" id="{546A6923-F136-3FBB-02FC-94AF01692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4DD06-53D6-8ECF-4E8D-15B4B55AAE0B}"/>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239104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B373-76EE-911B-ED7A-4610A04BA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0BEEFB-68A6-C83A-CD04-D6E0D15D39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4D21C-30F2-D400-C758-2721614091E1}"/>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5" name="Footer Placeholder 4">
            <a:extLst>
              <a:ext uri="{FF2B5EF4-FFF2-40B4-BE49-F238E27FC236}">
                <a16:creationId xmlns:a16="http://schemas.microsoft.com/office/drawing/2014/main" id="{56FE3612-4267-13D1-AAD5-47E001CD2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BD485-1B83-BEDC-C11C-112231BC1551}"/>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118287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F452EB-F23B-B100-2F91-EC7069B4C2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BC8247-FC99-9D6F-0562-C38CA755AC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79C57-EA61-33A6-A51F-678848A1A1A5}"/>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5" name="Footer Placeholder 4">
            <a:extLst>
              <a:ext uri="{FF2B5EF4-FFF2-40B4-BE49-F238E27FC236}">
                <a16:creationId xmlns:a16="http://schemas.microsoft.com/office/drawing/2014/main" id="{D9D9FF8C-30FD-89D9-D964-AB3B4A626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5DFF3-B2ED-F4A6-9E2B-A25CE82E70F9}"/>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1424198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0"/>
          </p:nvPr>
        </p:nvSpPr>
        <p:spPr/>
        <p:txBody>
          <a:bodyPr/>
          <a:lstStyle/>
          <a:p>
            <a:fld id="{7EEB220A-17A0-4730-B4C3-975ACF1F6847}" type="slidenum">
              <a:rPr lang="en-US" smtClean="0"/>
              <a:pPr/>
              <a:t>‹#›</a:t>
            </a:fld>
            <a:endParaRPr lang="en-US"/>
          </a:p>
        </p:txBody>
      </p:sp>
      <p:sp>
        <p:nvSpPr>
          <p:cNvPr id="6" name="Title Placeholder 1"/>
          <p:cNvSpPr>
            <a:spLocks noGrp="1"/>
          </p:cNvSpPr>
          <p:nvPr>
            <p:ph type="title"/>
          </p:nvPr>
        </p:nvSpPr>
        <p:spPr bwMode="black">
          <a:xfrm>
            <a:off x="609600" y="76200"/>
            <a:ext cx="10972800" cy="1143000"/>
          </a:xfrm>
          <a:prstGeom prst="rect">
            <a:avLst/>
          </a:prstGeom>
        </p:spPr>
        <p:txBody>
          <a:bodyPr vert="horz" lIns="91440" tIns="45720" rIns="91440" bIns="45720" rtlCol="0" anchor="ctr">
            <a:normAutofit/>
          </a:bodyPr>
          <a:lstStyle/>
          <a:p>
            <a:r>
              <a:rPr lang="en-US" dirty="0"/>
              <a:t>CLICK TO EDIT TITLE (ALL CAPS)</a:t>
            </a:r>
          </a:p>
        </p:txBody>
      </p:sp>
      <p:sp>
        <p:nvSpPr>
          <p:cNvPr id="8" name="Text Placeholder 10"/>
          <p:cNvSpPr>
            <a:spLocks noGrp="1"/>
          </p:cNvSpPr>
          <p:nvPr>
            <p:ph idx="1" hasCustomPrompt="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text styles (first word and proper noun capitalized on all levels)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1112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2619-B301-9A4B-9CE4-C0026915A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368579-5D49-7E44-B92A-0D727618E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57B38E-9012-244E-896B-01F9D93440BD}"/>
              </a:ext>
            </a:extLst>
          </p:cNvPr>
          <p:cNvSpPr>
            <a:spLocks noGrp="1"/>
          </p:cNvSpPr>
          <p:nvPr>
            <p:ph type="dt" sz="half" idx="10"/>
          </p:nvPr>
        </p:nvSpPr>
        <p:spPr/>
        <p:txBody>
          <a:bodyPr/>
          <a:lstStyle/>
          <a:p>
            <a:fld id="{D097C51B-C909-44B4-BB61-AED946DB714C}" type="datetime1">
              <a:rPr lang="en-US" smtClean="0"/>
              <a:t>9/12/2025</a:t>
            </a:fld>
            <a:endParaRPr lang="en-US"/>
          </a:p>
        </p:txBody>
      </p:sp>
      <p:sp>
        <p:nvSpPr>
          <p:cNvPr id="5" name="Footer Placeholder 4">
            <a:extLst>
              <a:ext uri="{FF2B5EF4-FFF2-40B4-BE49-F238E27FC236}">
                <a16:creationId xmlns:a16="http://schemas.microsoft.com/office/drawing/2014/main" id="{E8701CE5-101A-0D4D-AE5D-914D226BD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F89E5-22FD-094D-8521-B779E9474C64}"/>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2594123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BEC3-FAE4-DD47-84CC-348AF71C1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DEB39-5FEF-B44F-A02A-072F66CF0C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4657C-867B-6244-8036-C6738811477B}"/>
              </a:ext>
            </a:extLst>
          </p:cNvPr>
          <p:cNvSpPr>
            <a:spLocks noGrp="1"/>
          </p:cNvSpPr>
          <p:nvPr>
            <p:ph type="dt" sz="half" idx="10"/>
          </p:nvPr>
        </p:nvSpPr>
        <p:spPr/>
        <p:txBody>
          <a:bodyPr/>
          <a:lstStyle/>
          <a:p>
            <a:fld id="{01E65B34-730A-4EEC-86A4-48354E430BBC}" type="datetime1">
              <a:rPr lang="en-US" smtClean="0"/>
              <a:t>9/12/2025</a:t>
            </a:fld>
            <a:endParaRPr lang="en-US"/>
          </a:p>
        </p:txBody>
      </p:sp>
      <p:sp>
        <p:nvSpPr>
          <p:cNvPr id="5" name="Footer Placeholder 4">
            <a:extLst>
              <a:ext uri="{FF2B5EF4-FFF2-40B4-BE49-F238E27FC236}">
                <a16:creationId xmlns:a16="http://schemas.microsoft.com/office/drawing/2014/main" id="{FF2A07E6-8058-5946-9C2D-AFFB9B140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7442E-8EE7-DF48-951D-694D174A44D0}"/>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1342071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1767-4308-0E4D-A8D5-D134EA997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B54AD-F33E-A94F-85F4-C42579C82C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B33FF3-5395-3242-8A8B-B4EB806837C1}"/>
              </a:ext>
            </a:extLst>
          </p:cNvPr>
          <p:cNvSpPr>
            <a:spLocks noGrp="1"/>
          </p:cNvSpPr>
          <p:nvPr>
            <p:ph type="dt" sz="half" idx="10"/>
          </p:nvPr>
        </p:nvSpPr>
        <p:spPr/>
        <p:txBody>
          <a:bodyPr/>
          <a:lstStyle/>
          <a:p>
            <a:fld id="{EF0649BC-984B-46BC-A3D6-8A46A922BECE}" type="datetime1">
              <a:rPr lang="en-US" smtClean="0"/>
              <a:t>9/12/2025</a:t>
            </a:fld>
            <a:endParaRPr lang="en-US"/>
          </a:p>
        </p:txBody>
      </p:sp>
      <p:sp>
        <p:nvSpPr>
          <p:cNvPr id="5" name="Footer Placeholder 4">
            <a:extLst>
              <a:ext uri="{FF2B5EF4-FFF2-40B4-BE49-F238E27FC236}">
                <a16:creationId xmlns:a16="http://schemas.microsoft.com/office/drawing/2014/main" id="{3B6A68D5-D44C-3346-A259-A8B400931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A414-6177-7C44-A19E-54683FDAAAB4}"/>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30985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47ED-E444-8F48-9D2D-4C771B20E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44035-0649-0A48-8E6C-5B3DAACB40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9844C-87AA-FD4F-92CB-A54740D18B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F6881-C488-794A-AC41-94F537B10197}"/>
              </a:ext>
            </a:extLst>
          </p:cNvPr>
          <p:cNvSpPr>
            <a:spLocks noGrp="1"/>
          </p:cNvSpPr>
          <p:nvPr>
            <p:ph type="dt" sz="half" idx="10"/>
          </p:nvPr>
        </p:nvSpPr>
        <p:spPr/>
        <p:txBody>
          <a:bodyPr/>
          <a:lstStyle/>
          <a:p>
            <a:fld id="{68FB74FE-3953-4ACF-AF3D-92FD04300AF4}" type="datetime1">
              <a:rPr lang="en-US" smtClean="0"/>
              <a:t>9/12/2025</a:t>
            </a:fld>
            <a:endParaRPr lang="en-US"/>
          </a:p>
        </p:txBody>
      </p:sp>
      <p:sp>
        <p:nvSpPr>
          <p:cNvPr id="6" name="Footer Placeholder 5">
            <a:extLst>
              <a:ext uri="{FF2B5EF4-FFF2-40B4-BE49-F238E27FC236}">
                <a16:creationId xmlns:a16="http://schemas.microsoft.com/office/drawing/2014/main" id="{FECA7446-1212-E349-BECD-3F42D9757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EE2EF-0BE1-1145-9D6B-95402D56F37C}"/>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4102750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B1F7D-27E2-0E45-9BCB-005FA737C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56673-79D7-8B40-9AF8-2C4DA8702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7EE932F-A40C-124E-A197-6D064F53C6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1AD215-E280-3C4E-9058-193E0FD9FB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F6B6FC-FB02-634C-BD5F-C029A907F8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98D63-B57F-C647-8E01-8A4FBC1AD1BE}"/>
              </a:ext>
            </a:extLst>
          </p:cNvPr>
          <p:cNvSpPr>
            <a:spLocks noGrp="1"/>
          </p:cNvSpPr>
          <p:nvPr>
            <p:ph type="dt" sz="half" idx="10"/>
          </p:nvPr>
        </p:nvSpPr>
        <p:spPr/>
        <p:txBody>
          <a:bodyPr/>
          <a:lstStyle/>
          <a:p>
            <a:fld id="{2564A741-BE2A-4716-BD79-ADFCFAD0A23D}" type="datetime1">
              <a:rPr lang="en-US" smtClean="0"/>
              <a:t>9/12/2025</a:t>
            </a:fld>
            <a:endParaRPr lang="en-US"/>
          </a:p>
        </p:txBody>
      </p:sp>
      <p:sp>
        <p:nvSpPr>
          <p:cNvPr id="8" name="Footer Placeholder 7">
            <a:extLst>
              <a:ext uri="{FF2B5EF4-FFF2-40B4-BE49-F238E27FC236}">
                <a16:creationId xmlns:a16="http://schemas.microsoft.com/office/drawing/2014/main" id="{29C128C1-513D-3740-B47E-0CCA7757FD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177D43-F4C6-5840-B7F5-07C56CE5DE92}"/>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408656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AC03-BE92-D34A-9492-49AE570AB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B8227A-8D62-A44D-BD4C-DD8E1FA4D2C6}"/>
              </a:ext>
            </a:extLst>
          </p:cNvPr>
          <p:cNvSpPr>
            <a:spLocks noGrp="1"/>
          </p:cNvSpPr>
          <p:nvPr>
            <p:ph type="dt" sz="half" idx="10"/>
          </p:nvPr>
        </p:nvSpPr>
        <p:spPr/>
        <p:txBody>
          <a:bodyPr/>
          <a:lstStyle/>
          <a:p>
            <a:fld id="{9F5B1736-B441-489C-9F2C-6CCA255CF218}" type="datetime1">
              <a:rPr lang="en-US" smtClean="0"/>
              <a:t>9/12/2025</a:t>
            </a:fld>
            <a:endParaRPr lang="en-US"/>
          </a:p>
        </p:txBody>
      </p:sp>
      <p:sp>
        <p:nvSpPr>
          <p:cNvPr id="4" name="Footer Placeholder 3">
            <a:extLst>
              <a:ext uri="{FF2B5EF4-FFF2-40B4-BE49-F238E27FC236}">
                <a16:creationId xmlns:a16="http://schemas.microsoft.com/office/drawing/2014/main" id="{C75DA9C5-F0BE-FB49-BABD-B662C8DF9F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73B98C-AEFA-944D-B47F-C20936EFA366}"/>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3982977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98526-592F-F040-A51F-5E614DB2DED8}"/>
              </a:ext>
            </a:extLst>
          </p:cNvPr>
          <p:cNvSpPr>
            <a:spLocks noGrp="1"/>
          </p:cNvSpPr>
          <p:nvPr>
            <p:ph type="dt" sz="half" idx="10"/>
          </p:nvPr>
        </p:nvSpPr>
        <p:spPr/>
        <p:txBody>
          <a:bodyPr/>
          <a:lstStyle/>
          <a:p>
            <a:fld id="{1CB997EF-D362-4102-845A-DF852F7BD8B9}" type="datetime1">
              <a:rPr lang="en-US" smtClean="0"/>
              <a:t>9/12/2025</a:t>
            </a:fld>
            <a:endParaRPr lang="en-US"/>
          </a:p>
        </p:txBody>
      </p:sp>
      <p:sp>
        <p:nvSpPr>
          <p:cNvPr id="3" name="Footer Placeholder 2">
            <a:extLst>
              <a:ext uri="{FF2B5EF4-FFF2-40B4-BE49-F238E27FC236}">
                <a16:creationId xmlns:a16="http://schemas.microsoft.com/office/drawing/2014/main" id="{9DC60140-75E3-684F-AA72-4F53DB69D3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F7D45-E0A9-CE42-BF13-C7714C1D6685}"/>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5543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7D65-58AF-64BC-9D97-FFAAB7438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FE67FB-7464-62A3-7B62-1E8078999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9DC83-BDA3-033E-C52D-614D2D2DC829}"/>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5" name="Footer Placeholder 4">
            <a:extLst>
              <a:ext uri="{FF2B5EF4-FFF2-40B4-BE49-F238E27FC236}">
                <a16:creationId xmlns:a16="http://schemas.microsoft.com/office/drawing/2014/main" id="{7A12FBAA-B8CB-52C3-6931-96A805F55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F9E07-483A-69FF-C265-9A86834BE20D}"/>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1776782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6DA9-AD5A-EE49-8E3C-363648832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1771D5-5C75-ED4A-9F27-1F6738C90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DCDC1-16CC-A74C-948C-BD72CCB02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9ACCD4-EB3A-934F-8B84-8D9109EB68B7}"/>
              </a:ext>
            </a:extLst>
          </p:cNvPr>
          <p:cNvSpPr>
            <a:spLocks noGrp="1"/>
          </p:cNvSpPr>
          <p:nvPr>
            <p:ph type="dt" sz="half" idx="10"/>
          </p:nvPr>
        </p:nvSpPr>
        <p:spPr/>
        <p:txBody>
          <a:bodyPr/>
          <a:lstStyle/>
          <a:p>
            <a:fld id="{FA62363D-B4B7-4BDE-9003-B18866A0EFBF}" type="datetime1">
              <a:rPr lang="en-US" smtClean="0"/>
              <a:t>9/12/2025</a:t>
            </a:fld>
            <a:endParaRPr lang="en-US"/>
          </a:p>
        </p:txBody>
      </p:sp>
      <p:sp>
        <p:nvSpPr>
          <p:cNvPr id="6" name="Footer Placeholder 5">
            <a:extLst>
              <a:ext uri="{FF2B5EF4-FFF2-40B4-BE49-F238E27FC236}">
                <a16:creationId xmlns:a16="http://schemas.microsoft.com/office/drawing/2014/main" id="{C9DB1893-142F-8041-954B-94FCD6527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83608-A2E5-F04A-8E19-E3268D182372}"/>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3456149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337A-0AAF-E34D-B3C1-67FF02069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44665A-5945-2642-8851-4AABA8D47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32F3B-0021-F347-80AE-D176610A7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62FBA3-CCCA-4340-8D8B-8C4F7C763E6B}"/>
              </a:ext>
            </a:extLst>
          </p:cNvPr>
          <p:cNvSpPr>
            <a:spLocks noGrp="1"/>
          </p:cNvSpPr>
          <p:nvPr>
            <p:ph type="dt" sz="half" idx="10"/>
          </p:nvPr>
        </p:nvSpPr>
        <p:spPr/>
        <p:txBody>
          <a:bodyPr/>
          <a:lstStyle/>
          <a:p>
            <a:fld id="{ED1C7344-898D-471E-B36A-B38D2689435C}" type="datetime1">
              <a:rPr lang="en-US" smtClean="0"/>
              <a:t>9/12/2025</a:t>
            </a:fld>
            <a:endParaRPr lang="en-US"/>
          </a:p>
        </p:txBody>
      </p:sp>
      <p:sp>
        <p:nvSpPr>
          <p:cNvPr id="6" name="Footer Placeholder 5">
            <a:extLst>
              <a:ext uri="{FF2B5EF4-FFF2-40B4-BE49-F238E27FC236}">
                <a16:creationId xmlns:a16="http://schemas.microsoft.com/office/drawing/2014/main" id="{3E2142F5-4AEB-9947-806F-5E449BE50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CF637-011F-0146-97F7-2E996659D5FF}"/>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114416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DAD1-1A77-ED47-AABD-10F33B89F9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2AB27-85A3-8D4C-BD04-1CEC881EA8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DB7FD-548C-CF49-89E7-0BED4FAEF0C5}"/>
              </a:ext>
            </a:extLst>
          </p:cNvPr>
          <p:cNvSpPr>
            <a:spLocks noGrp="1"/>
          </p:cNvSpPr>
          <p:nvPr>
            <p:ph type="dt" sz="half" idx="10"/>
          </p:nvPr>
        </p:nvSpPr>
        <p:spPr/>
        <p:txBody>
          <a:bodyPr/>
          <a:lstStyle/>
          <a:p>
            <a:fld id="{3E04822B-E666-4E91-92E9-A9516126D073}" type="datetime1">
              <a:rPr lang="en-US" smtClean="0"/>
              <a:t>9/12/2025</a:t>
            </a:fld>
            <a:endParaRPr lang="en-US"/>
          </a:p>
        </p:txBody>
      </p:sp>
      <p:sp>
        <p:nvSpPr>
          <p:cNvPr id="5" name="Footer Placeholder 4">
            <a:extLst>
              <a:ext uri="{FF2B5EF4-FFF2-40B4-BE49-F238E27FC236}">
                <a16:creationId xmlns:a16="http://schemas.microsoft.com/office/drawing/2014/main" id="{D5C8B536-AB57-C74B-8952-12310D47B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691A9-35E4-E94E-852E-76D788FF3D2F}"/>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2028277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255AE-0DD5-DE4B-985D-2B4BF9C98A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84023E-690E-B047-89C9-A88BAE4F67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0B566-B059-8B44-8D79-93835AB23DF6}"/>
              </a:ext>
            </a:extLst>
          </p:cNvPr>
          <p:cNvSpPr>
            <a:spLocks noGrp="1"/>
          </p:cNvSpPr>
          <p:nvPr>
            <p:ph type="dt" sz="half" idx="10"/>
          </p:nvPr>
        </p:nvSpPr>
        <p:spPr/>
        <p:txBody>
          <a:bodyPr/>
          <a:lstStyle/>
          <a:p>
            <a:fld id="{0C072CDC-E911-4418-8B82-2014C88049AC}" type="datetime1">
              <a:rPr lang="en-US" smtClean="0"/>
              <a:t>9/12/2025</a:t>
            </a:fld>
            <a:endParaRPr lang="en-US"/>
          </a:p>
        </p:txBody>
      </p:sp>
      <p:sp>
        <p:nvSpPr>
          <p:cNvPr id="5" name="Footer Placeholder 4">
            <a:extLst>
              <a:ext uri="{FF2B5EF4-FFF2-40B4-BE49-F238E27FC236}">
                <a16:creationId xmlns:a16="http://schemas.microsoft.com/office/drawing/2014/main" id="{382D3738-5171-C54D-8C35-110A71197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5FE79-2DD5-2A44-AA8A-4E97414A771D}"/>
              </a:ext>
            </a:extLst>
          </p:cNvPr>
          <p:cNvSpPr>
            <a:spLocks noGrp="1"/>
          </p:cNvSpPr>
          <p:nvPr>
            <p:ph type="sldNum" sz="quarter" idx="12"/>
          </p:nvPr>
        </p:nvSpPr>
        <p:spPr/>
        <p:txBody>
          <a:bodyPr/>
          <a:lstStyle/>
          <a:p>
            <a:fld id="{F5529D1C-C905-6D43-977B-B51C1A5CA844}" type="slidenum">
              <a:rPr lang="en-US" smtClean="0"/>
              <a:t>‹#›</a:t>
            </a:fld>
            <a:endParaRPr lang="en-US"/>
          </a:p>
        </p:txBody>
      </p:sp>
    </p:spTree>
    <p:extLst>
      <p:ext uri="{BB962C8B-B14F-4D97-AF65-F5344CB8AC3E}">
        <p14:creationId xmlns:p14="http://schemas.microsoft.com/office/powerpoint/2010/main" val="131536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A6C9-B327-2F31-CB0E-1358F84CC7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2671DA-794A-B9ED-66BD-91D47ADAB2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12FA7E-901E-D174-7E90-E64EEA2EF5A2}"/>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5" name="Footer Placeholder 4">
            <a:extLst>
              <a:ext uri="{FF2B5EF4-FFF2-40B4-BE49-F238E27FC236}">
                <a16:creationId xmlns:a16="http://schemas.microsoft.com/office/drawing/2014/main" id="{8DB0B382-471D-BA18-BD2C-3D0C33BB2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B9040-A7EF-33A5-BDEB-EECD61DA9C1D}"/>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82311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66BB-81F5-F914-3931-D22322C9FD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8C45B-1F3E-C31E-3106-C472C883BA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C44E31-8D09-A066-54F8-76816AE277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399195-C4FE-857C-9064-0B5DF421D4D5}"/>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6" name="Footer Placeholder 5">
            <a:extLst>
              <a:ext uri="{FF2B5EF4-FFF2-40B4-BE49-F238E27FC236}">
                <a16:creationId xmlns:a16="http://schemas.microsoft.com/office/drawing/2014/main" id="{AFDC4D55-7F37-B97A-420A-12E81D6B3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49F5E-DFD5-B4F9-32F5-84122C4ADB69}"/>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149272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DA38-CA31-F172-E80E-02CEBEDF04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378E5E-003E-646B-B3EA-CDDD067E6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D6AF74-00B5-C935-07A0-845FD07E9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865B8-8B2C-F5B9-9B8C-46C865DD49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22C65A-A008-C467-9A28-C8353C665C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E35B57-A681-EFB3-A24C-B9CC1345A9BB}"/>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8" name="Footer Placeholder 7">
            <a:extLst>
              <a:ext uri="{FF2B5EF4-FFF2-40B4-BE49-F238E27FC236}">
                <a16:creationId xmlns:a16="http://schemas.microsoft.com/office/drawing/2014/main" id="{CBDE6867-5361-E5FA-289F-15882FB5CB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40E435-9D70-7561-2BF9-3B64B7E65DD4}"/>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55585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6167-F0EF-7ECA-A17E-D4D9FEF430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D8AF99-4501-F4F8-27E8-ED538C99B58F}"/>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4" name="Footer Placeholder 3">
            <a:extLst>
              <a:ext uri="{FF2B5EF4-FFF2-40B4-BE49-F238E27FC236}">
                <a16:creationId xmlns:a16="http://schemas.microsoft.com/office/drawing/2014/main" id="{3C0850FB-569A-EA16-E8CA-9EABD574B3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7635C7-DBD0-AEBD-6FF9-8FF73BE7D443}"/>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124131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FF7FF-E8EC-8019-835E-8FAC18FE42D8}"/>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3" name="Footer Placeholder 2">
            <a:extLst>
              <a:ext uri="{FF2B5EF4-FFF2-40B4-BE49-F238E27FC236}">
                <a16:creationId xmlns:a16="http://schemas.microsoft.com/office/drawing/2014/main" id="{A52892AB-90AB-FCE4-5380-C4ABA9FAED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921BF-51B2-D292-618B-37F12DCBA149}"/>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14122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0302-3CB8-697A-E9CD-A06672410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7851C-C9AC-3307-1CEA-97710BA70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80B354-2A25-7C85-21E2-3E44B096E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B077E-B65E-862A-CBAC-A9B82EBF5423}"/>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6" name="Footer Placeholder 5">
            <a:extLst>
              <a:ext uri="{FF2B5EF4-FFF2-40B4-BE49-F238E27FC236}">
                <a16:creationId xmlns:a16="http://schemas.microsoft.com/office/drawing/2014/main" id="{00DC86FE-B071-0112-378B-8A356F5EF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12254-A187-D107-62B3-ADF235E73FC2}"/>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2556381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CA84-2452-7457-452A-AAB832B3B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65FE41-E679-9A25-E4CA-CBCA5823E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C97F1-9DB3-1000-4078-AC4EF60AED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96B9E-EC63-A561-63DA-E6569A446FFE}"/>
              </a:ext>
            </a:extLst>
          </p:cNvPr>
          <p:cNvSpPr>
            <a:spLocks noGrp="1"/>
          </p:cNvSpPr>
          <p:nvPr>
            <p:ph type="dt" sz="half" idx="10"/>
          </p:nvPr>
        </p:nvSpPr>
        <p:spPr/>
        <p:txBody>
          <a:bodyPr/>
          <a:lstStyle/>
          <a:p>
            <a:fld id="{DCF91073-3A2F-40F1-A2CE-56F9AF823E46}" type="datetimeFigureOut">
              <a:rPr lang="en-US" smtClean="0"/>
              <a:t>9/12/2025</a:t>
            </a:fld>
            <a:endParaRPr lang="en-US"/>
          </a:p>
        </p:txBody>
      </p:sp>
      <p:sp>
        <p:nvSpPr>
          <p:cNvPr id="6" name="Footer Placeholder 5">
            <a:extLst>
              <a:ext uri="{FF2B5EF4-FFF2-40B4-BE49-F238E27FC236}">
                <a16:creationId xmlns:a16="http://schemas.microsoft.com/office/drawing/2014/main" id="{8773E475-42E0-875B-D429-3110348E8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DC0CDE-2ABA-6536-87BD-A5BA1DD30BED}"/>
              </a:ext>
            </a:extLst>
          </p:cNvPr>
          <p:cNvSpPr>
            <a:spLocks noGrp="1"/>
          </p:cNvSpPr>
          <p:nvPr>
            <p:ph type="sldNum" sz="quarter" idx="12"/>
          </p:nvPr>
        </p:nvSpPr>
        <p:spPr/>
        <p:txBody>
          <a:bodyPr/>
          <a:lstStyle/>
          <a:p>
            <a:fld id="{E70DB4CD-B3E7-4ECB-A5B8-FA8E5B8BA9FC}" type="slidenum">
              <a:rPr lang="en-US" smtClean="0"/>
              <a:t>‹#›</a:t>
            </a:fld>
            <a:endParaRPr lang="en-US"/>
          </a:p>
        </p:txBody>
      </p:sp>
    </p:spTree>
    <p:extLst>
      <p:ext uri="{BB962C8B-B14F-4D97-AF65-F5344CB8AC3E}">
        <p14:creationId xmlns:p14="http://schemas.microsoft.com/office/powerpoint/2010/main" val="3914488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F2BD78-E6D6-40DC-EB44-5281B28E9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740EF7-9B05-4FF1-8D47-FC542F5E2C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1539F-CA83-408A-02F2-3A67941CE4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F91073-3A2F-40F1-A2CE-56F9AF823E46}" type="datetimeFigureOut">
              <a:rPr lang="en-US" smtClean="0"/>
              <a:t>9/12/2025</a:t>
            </a:fld>
            <a:endParaRPr lang="en-US"/>
          </a:p>
        </p:txBody>
      </p:sp>
      <p:sp>
        <p:nvSpPr>
          <p:cNvPr id="5" name="Footer Placeholder 4">
            <a:extLst>
              <a:ext uri="{FF2B5EF4-FFF2-40B4-BE49-F238E27FC236}">
                <a16:creationId xmlns:a16="http://schemas.microsoft.com/office/drawing/2014/main" id="{FCACD9DC-05A9-ECC4-BC2B-B4D97F367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07AEA7-D3A3-7F82-CD4E-630A38C26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0DB4CD-B3E7-4ECB-A5B8-FA8E5B8BA9FC}" type="slidenum">
              <a:rPr lang="en-US" smtClean="0"/>
              <a:t>‹#›</a:t>
            </a:fld>
            <a:endParaRPr lang="en-US"/>
          </a:p>
        </p:txBody>
      </p:sp>
    </p:spTree>
    <p:extLst>
      <p:ext uri="{BB962C8B-B14F-4D97-AF65-F5344CB8AC3E}">
        <p14:creationId xmlns:p14="http://schemas.microsoft.com/office/powerpoint/2010/main" val="2699213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66285-4665-904B-A729-CDE8AA5EF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797692-950F-DE49-8E67-2759871C6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6400F-CAF6-F346-A4BB-26376C7439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AD1BA-7F8A-4EA7-99F8-E0C51936C8B6}" type="datetime1">
              <a:rPr lang="en-US" smtClean="0"/>
              <a:t>9/12/2025</a:t>
            </a:fld>
            <a:endParaRPr lang="en-US"/>
          </a:p>
        </p:txBody>
      </p:sp>
      <p:sp>
        <p:nvSpPr>
          <p:cNvPr id="5" name="Footer Placeholder 4">
            <a:extLst>
              <a:ext uri="{FF2B5EF4-FFF2-40B4-BE49-F238E27FC236}">
                <a16:creationId xmlns:a16="http://schemas.microsoft.com/office/drawing/2014/main" id="{8470A763-1FAF-C842-97E3-61D0A21C8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AF5D57-A4A9-314B-A816-136557624D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29D1C-C905-6D43-977B-B51C1A5CA844}" type="slidenum">
              <a:rPr lang="en-US" smtClean="0"/>
              <a:t>‹#›</a:t>
            </a:fld>
            <a:endParaRPr lang="en-US"/>
          </a:p>
        </p:txBody>
      </p:sp>
    </p:spTree>
    <p:extLst>
      <p:ext uri="{BB962C8B-B14F-4D97-AF65-F5344CB8AC3E}">
        <p14:creationId xmlns:p14="http://schemas.microsoft.com/office/powerpoint/2010/main" val="2209679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DWLucke@uwyo.edu" TargetMode="External"/><Relationship Id="rId5" Type="http://schemas.openxmlformats.org/officeDocument/2006/relationships/hyperlink" Target="https://www.eia.gov/electricity/data/eia923/" TargetMode="Externa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395C45-3451-014B-8363-6E577CCF7974}"/>
              </a:ext>
            </a:extLst>
          </p:cNvPr>
          <p:cNvPicPr>
            <a:picLocks noChangeAspect="1"/>
          </p:cNvPicPr>
          <p:nvPr/>
        </p:nvPicPr>
        <p:blipFill>
          <a:blip r:embed="rId3"/>
          <a:stretch>
            <a:fillRect/>
          </a:stretch>
        </p:blipFill>
        <p:spPr>
          <a:xfrm>
            <a:off x="4661364" y="-1"/>
            <a:ext cx="7913618" cy="6965879"/>
          </a:xfrm>
          <a:prstGeom prst="rect">
            <a:avLst/>
          </a:prstGeom>
        </p:spPr>
      </p:pic>
      <p:sp>
        <p:nvSpPr>
          <p:cNvPr id="6" name="TextBox 5">
            <a:extLst>
              <a:ext uri="{FF2B5EF4-FFF2-40B4-BE49-F238E27FC236}">
                <a16:creationId xmlns:a16="http://schemas.microsoft.com/office/drawing/2014/main" id="{B75D0059-70CA-AC4C-B19A-DC1AEAD1531D}"/>
              </a:ext>
            </a:extLst>
          </p:cNvPr>
          <p:cNvSpPr txBox="1"/>
          <p:nvPr/>
        </p:nvSpPr>
        <p:spPr>
          <a:xfrm>
            <a:off x="208800" y="682153"/>
            <a:ext cx="5674658" cy="5570756"/>
          </a:xfrm>
          <a:prstGeom prst="rect">
            <a:avLst/>
          </a:prstGeom>
          <a:noFill/>
        </p:spPr>
        <p:txBody>
          <a:bodyPr wrap="square" lIns="91440" tIns="45720" rIns="91440" bIns="45720" rtlCol="0" anchor="t">
            <a:spAutoFit/>
          </a:bodyPr>
          <a:lstStyle/>
          <a:p>
            <a:r>
              <a:rPr lang="en-US" sz="3600" b="1">
                <a:latin typeface="Aptos Display"/>
              </a:rPr>
              <a:t>Building an Industry: CCUS as the Foundation for Expanding CO₂-EOR</a:t>
            </a:r>
            <a:endParaRPr lang="en-US" sz="3600"/>
          </a:p>
          <a:p>
            <a:endParaRPr lang="en-US" sz="3200">
              <a:solidFill>
                <a:srgbClr val="202124"/>
              </a:solidFill>
              <a:latin typeface="Aptos Display"/>
            </a:endParaRPr>
          </a:p>
          <a:p>
            <a:r>
              <a:rPr lang="en-US" sz="2400">
                <a:latin typeface="Aptos Display"/>
              </a:rPr>
              <a:t>Scott Quillinan, Senior Director, Research</a:t>
            </a:r>
          </a:p>
          <a:p>
            <a:r>
              <a:rPr lang="en-US" sz="2400">
                <a:latin typeface="Aptos Display"/>
              </a:rPr>
              <a:t>School of Energy Resources</a:t>
            </a:r>
          </a:p>
          <a:p>
            <a:r>
              <a:rPr lang="en-US" sz="2400">
                <a:solidFill>
                  <a:srgbClr val="000000"/>
                </a:solidFill>
                <a:latin typeface="Aptos Display"/>
                <a:ea typeface="Calibri"/>
                <a:cs typeface="Calibri"/>
              </a:rPr>
              <a:t>University of Wyoming</a:t>
            </a:r>
          </a:p>
          <a:p>
            <a:endParaRPr lang="en-US" sz="2400" dirty="0">
              <a:solidFill>
                <a:srgbClr val="202124"/>
              </a:solidFill>
              <a:ea typeface="Calibri"/>
              <a:cs typeface="Calibri"/>
            </a:endParaRPr>
          </a:p>
          <a:p>
            <a:endParaRPr lang="en-US" sz="2400" dirty="0">
              <a:solidFill>
                <a:srgbClr val="202124"/>
              </a:solidFill>
            </a:endParaRPr>
          </a:p>
          <a:p>
            <a:r>
              <a:rPr lang="en-US" sz="2400" i="1" dirty="0">
                <a:solidFill>
                  <a:srgbClr val="492F24"/>
                </a:solidFill>
              </a:rPr>
              <a:t>Presented to</a:t>
            </a:r>
            <a:endParaRPr lang="en-US" sz="2400" i="1" dirty="0">
              <a:solidFill>
                <a:srgbClr val="492F24"/>
              </a:solidFill>
              <a:ea typeface="Calibri"/>
              <a:cs typeface="Calibri"/>
            </a:endParaRPr>
          </a:p>
          <a:p>
            <a:r>
              <a:rPr lang="en-US" sz="2400" dirty="0">
                <a:solidFill>
                  <a:srgbClr val="202124"/>
                </a:solidFill>
              </a:rPr>
              <a:t>The Energy Council</a:t>
            </a:r>
          </a:p>
          <a:p>
            <a:r>
              <a:rPr lang="en-US" sz="2400" dirty="0">
                <a:solidFill>
                  <a:srgbClr val="202124"/>
                </a:solidFill>
                <a:ea typeface="Calibri"/>
                <a:cs typeface="Calibri"/>
              </a:rPr>
              <a:t>2025 Annual Meeting</a:t>
            </a:r>
          </a:p>
          <a:p>
            <a:r>
              <a:rPr lang="en-US" sz="2400" dirty="0">
                <a:solidFill>
                  <a:srgbClr val="202124"/>
                </a:solidFill>
                <a:ea typeface="Calibri"/>
                <a:cs typeface="Calibri"/>
              </a:rPr>
              <a:t>September 18-20, 2025</a:t>
            </a:r>
          </a:p>
        </p:txBody>
      </p:sp>
      <p:pic>
        <p:nvPicPr>
          <p:cNvPr id="11" name="Picture 10">
            <a:extLst>
              <a:ext uri="{FF2B5EF4-FFF2-40B4-BE49-F238E27FC236}">
                <a16:creationId xmlns:a16="http://schemas.microsoft.com/office/drawing/2014/main" id="{39E6B838-B00F-1348-AA75-B2AA44865EE7}"/>
              </a:ext>
            </a:extLst>
          </p:cNvPr>
          <p:cNvPicPr>
            <a:picLocks noChangeAspect="1"/>
          </p:cNvPicPr>
          <p:nvPr/>
        </p:nvPicPr>
        <p:blipFill>
          <a:blip r:embed="rId4"/>
          <a:stretch>
            <a:fillRect/>
          </a:stretch>
        </p:blipFill>
        <p:spPr>
          <a:xfrm>
            <a:off x="134532" y="6314670"/>
            <a:ext cx="4888473" cy="448484"/>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1</a:t>
            </a:fld>
            <a:endParaRPr lang="en-US">
              <a:solidFill>
                <a:schemeClr val="bg1"/>
              </a:solidFill>
            </a:endParaRPr>
          </a:p>
        </p:txBody>
      </p:sp>
      <p:pic>
        <p:nvPicPr>
          <p:cNvPr id="4" name="Picture 3" descr="Text&#10;&#10;Description automatically generated">
            <a:extLst>
              <a:ext uri="{FF2B5EF4-FFF2-40B4-BE49-F238E27FC236}">
                <a16:creationId xmlns:a16="http://schemas.microsoft.com/office/drawing/2014/main" id="{97CF1642-DE97-B64D-BF64-851CC6B4D0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3461" y="5256625"/>
            <a:ext cx="4273395" cy="1220970"/>
          </a:xfrm>
          <a:prstGeom prst="rect">
            <a:avLst/>
          </a:prstGeom>
        </p:spPr>
      </p:pic>
    </p:spTree>
    <p:extLst>
      <p:ext uri="{BB962C8B-B14F-4D97-AF65-F5344CB8AC3E}">
        <p14:creationId xmlns:p14="http://schemas.microsoft.com/office/powerpoint/2010/main" val="1769715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9DF77-B6F8-8E90-EB14-1D00098E95F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CEB345C-5045-2691-3C6C-38A35E816CFC}"/>
              </a:ext>
            </a:extLst>
          </p:cNvPr>
          <p:cNvPicPr>
            <a:picLocks noChangeAspect="1"/>
          </p:cNvPicPr>
          <p:nvPr/>
        </p:nvPicPr>
        <p:blipFill>
          <a:blip r:embed="rId3"/>
          <a:stretch>
            <a:fillRect/>
          </a:stretch>
        </p:blipFill>
        <p:spPr>
          <a:xfrm rot="10800000">
            <a:off x="309" y="1062"/>
            <a:ext cx="12202274" cy="1332885"/>
          </a:xfrm>
          <a:prstGeom prst="rect">
            <a:avLst/>
          </a:prstGeom>
        </p:spPr>
      </p:pic>
      <p:sp>
        <p:nvSpPr>
          <p:cNvPr id="2" name="Title 1">
            <a:extLst>
              <a:ext uri="{FF2B5EF4-FFF2-40B4-BE49-F238E27FC236}">
                <a16:creationId xmlns:a16="http://schemas.microsoft.com/office/drawing/2014/main" id="{2ADAE2A5-0DD4-3CF4-BC4F-0222962F9EAB}"/>
              </a:ext>
            </a:extLst>
          </p:cNvPr>
          <p:cNvSpPr>
            <a:spLocks noGrp="1"/>
          </p:cNvSpPr>
          <p:nvPr>
            <p:ph type="title"/>
          </p:nvPr>
        </p:nvSpPr>
        <p:spPr>
          <a:xfrm>
            <a:off x="-10583" y="-3262"/>
            <a:ext cx="12199470" cy="1378479"/>
          </a:xfrm>
        </p:spPr>
        <p:txBody>
          <a:bodyPr>
            <a:normAutofit/>
          </a:bodyPr>
          <a:lstStyle/>
          <a:p>
            <a:pPr algn="ctr"/>
            <a:r>
              <a:rPr lang="en-US" sz="6000" b="1">
                <a:solidFill>
                  <a:schemeClr val="bg1"/>
                </a:solidFill>
                <a:latin typeface="Aptos Display"/>
              </a:rPr>
              <a:t>Novel Carbon Capture Projects</a:t>
            </a:r>
          </a:p>
        </p:txBody>
      </p:sp>
      <p:sp>
        <p:nvSpPr>
          <p:cNvPr id="10" name="Slide Number Placeholder 9">
            <a:extLst>
              <a:ext uri="{FF2B5EF4-FFF2-40B4-BE49-F238E27FC236}">
                <a16:creationId xmlns:a16="http://schemas.microsoft.com/office/drawing/2014/main" id="{E504A754-9C17-72EC-2125-6C57FDEBA888}"/>
              </a:ext>
            </a:extLst>
          </p:cNvPr>
          <p:cNvSpPr>
            <a:spLocks noGrp="1"/>
          </p:cNvSpPr>
          <p:nvPr>
            <p:ph type="sldNum" sz="quarter" idx="12"/>
          </p:nvPr>
        </p:nvSpPr>
        <p:spPr>
          <a:xfrm>
            <a:off x="8610600" y="6457947"/>
            <a:ext cx="2743200" cy="365125"/>
          </a:xfrm>
        </p:spPr>
        <p:txBody>
          <a:bodyPr/>
          <a:lstStyle/>
          <a:p>
            <a:fld id="{F5529D1C-C905-6D43-977B-B51C1A5CA844}" type="slidenum">
              <a:rPr lang="en-US" smtClean="0"/>
              <a:t>10</a:t>
            </a:fld>
            <a:endParaRPr lang="en-US"/>
          </a:p>
        </p:txBody>
      </p:sp>
      <p:sp>
        <p:nvSpPr>
          <p:cNvPr id="4" name="TextBox 3">
            <a:extLst>
              <a:ext uri="{FF2B5EF4-FFF2-40B4-BE49-F238E27FC236}">
                <a16:creationId xmlns:a16="http://schemas.microsoft.com/office/drawing/2014/main" id="{32097FC5-796E-ABFE-B02D-3BD66F313A31}"/>
              </a:ext>
            </a:extLst>
          </p:cNvPr>
          <p:cNvSpPr txBox="1"/>
          <p:nvPr/>
        </p:nvSpPr>
        <p:spPr>
          <a:xfrm>
            <a:off x="319176" y="1481481"/>
            <a:ext cx="5662745" cy="4985980"/>
          </a:xfrm>
          <a:prstGeom prst="rect">
            <a:avLst/>
          </a:prstGeom>
          <a:noFill/>
          <a:ln w="19050">
            <a:solidFill>
              <a:srgbClr val="FFC000"/>
            </a:solidFill>
          </a:ln>
        </p:spPr>
        <p:txBody>
          <a:bodyPr wrap="square" lIns="91440" tIns="45720" rIns="91440" bIns="45720" anchor="t">
            <a:spAutoFit/>
          </a:bodyPr>
          <a:lstStyle/>
          <a:p>
            <a:r>
              <a:rPr lang="en-US" sz="2000" b="1" u="sng">
                <a:solidFill>
                  <a:srgbClr val="000000"/>
                </a:solidFill>
                <a:latin typeface="Aptos"/>
              </a:rPr>
              <a:t>Novel Capture</a:t>
            </a:r>
            <a:r>
              <a:rPr lang="en-US" sz="2000" b="1" u="sng">
                <a:solidFill>
                  <a:srgbClr val="000000"/>
                </a:solidFill>
                <a:effectLst/>
                <a:latin typeface="Aptos"/>
              </a:rPr>
              <a:t> Projects in Wyoming</a:t>
            </a:r>
          </a:p>
          <a:p>
            <a:pPr marL="742950" lvl="1" indent="-285750">
              <a:buFont typeface="Arial" panose="020B0604020202020204" pitchFamily="34" charset="0"/>
              <a:buChar char="•"/>
            </a:pPr>
            <a:r>
              <a:rPr lang="en-US" sz="2000">
                <a:solidFill>
                  <a:srgbClr val="000000"/>
                </a:solidFill>
                <a:latin typeface="Aptos"/>
              </a:rPr>
              <a:t>8 Rivers pre-FEED</a:t>
            </a:r>
          </a:p>
          <a:p>
            <a:pPr marL="1200150" lvl="2" indent="-285750">
              <a:buFont typeface="Arial" panose="020B0604020202020204" pitchFamily="34" charset="0"/>
              <a:buChar char="•"/>
            </a:pPr>
            <a:r>
              <a:rPr lang="en-US" sz="2000">
                <a:solidFill>
                  <a:srgbClr val="000000"/>
                </a:solidFill>
                <a:latin typeface="Aptos"/>
              </a:rPr>
              <a:t>Allam-</a:t>
            </a:r>
            <a:r>
              <a:rPr lang="en-US" sz="2000" err="1">
                <a:solidFill>
                  <a:srgbClr val="000000"/>
                </a:solidFill>
                <a:latin typeface="Aptos"/>
              </a:rPr>
              <a:t>Fetvedt</a:t>
            </a:r>
            <a:r>
              <a:rPr lang="en-US" sz="2000">
                <a:solidFill>
                  <a:srgbClr val="000000"/>
                </a:solidFill>
                <a:latin typeface="Aptos"/>
              </a:rPr>
              <a:t> Cycle (AFC)-</a:t>
            </a:r>
          </a:p>
          <a:p>
            <a:pPr marL="1657350" lvl="3" indent="-285750">
              <a:buFont typeface="Arial" panose="020B0604020202020204" pitchFamily="34" charset="0"/>
              <a:buChar char="•"/>
            </a:pPr>
            <a:r>
              <a:rPr lang="en-US" sz="2000">
                <a:solidFill>
                  <a:srgbClr val="000000"/>
                </a:solidFill>
                <a:effectLst/>
                <a:latin typeface="Aptos"/>
              </a:rPr>
              <a:t>Oxyfuel process that uses  CO</a:t>
            </a:r>
            <a:r>
              <a:rPr lang="en-US" sz="2000" baseline="-25000">
                <a:solidFill>
                  <a:srgbClr val="000000"/>
                </a:solidFill>
                <a:effectLst/>
                <a:latin typeface="Aptos"/>
              </a:rPr>
              <a:t>2</a:t>
            </a:r>
            <a:r>
              <a:rPr lang="en-US" sz="2000">
                <a:solidFill>
                  <a:srgbClr val="000000"/>
                </a:solidFill>
                <a:effectLst/>
                <a:latin typeface="Aptos"/>
              </a:rPr>
              <a:t> to drive a </a:t>
            </a:r>
            <a:r>
              <a:rPr lang="en-US" sz="2000">
                <a:solidFill>
                  <a:srgbClr val="000000"/>
                </a:solidFill>
                <a:latin typeface="Aptos"/>
              </a:rPr>
              <a:t>power generation</a:t>
            </a:r>
            <a:endParaRPr lang="en-US" sz="2000">
              <a:solidFill>
                <a:srgbClr val="000000"/>
              </a:solidFill>
              <a:effectLst/>
              <a:latin typeface="Aptos"/>
            </a:endParaRPr>
          </a:p>
          <a:p>
            <a:pPr marL="1200150" lvl="2" indent="-285750">
              <a:buFont typeface="Arial" panose="020B0604020202020204" pitchFamily="34" charset="0"/>
              <a:buChar char="•"/>
            </a:pPr>
            <a:r>
              <a:rPr lang="en-US" sz="2000">
                <a:solidFill>
                  <a:srgbClr val="000000"/>
                </a:solidFill>
                <a:latin typeface="Aptos"/>
              </a:rPr>
              <a:t>Evaluating a Wyoming power plant and proximal oil fields are being evaluated for CO</a:t>
            </a:r>
            <a:r>
              <a:rPr lang="en-US" sz="2000" baseline="-25000">
                <a:solidFill>
                  <a:srgbClr val="000000"/>
                </a:solidFill>
                <a:latin typeface="Aptos"/>
              </a:rPr>
              <a:t>2</a:t>
            </a:r>
            <a:r>
              <a:rPr lang="en-US" sz="2000">
                <a:solidFill>
                  <a:srgbClr val="000000"/>
                </a:solidFill>
                <a:latin typeface="Aptos"/>
              </a:rPr>
              <a:t>-EOR</a:t>
            </a:r>
          </a:p>
          <a:p>
            <a:pPr marL="1200150" lvl="2" indent="-285750">
              <a:buFont typeface="Arial" panose="020B0604020202020204" pitchFamily="34" charset="0"/>
              <a:buChar char="•"/>
            </a:pPr>
            <a:r>
              <a:rPr lang="en-US" sz="2000">
                <a:solidFill>
                  <a:srgbClr val="000000"/>
                </a:solidFill>
                <a:latin typeface="Aptos"/>
              </a:rPr>
              <a:t>Require CO2 storage back up</a:t>
            </a:r>
          </a:p>
          <a:p>
            <a:pPr marL="742950" lvl="1" indent="-285750">
              <a:buFont typeface="Arial" panose="020B0604020202020204" pitchFamily="34" charset="0"/>
              <a:buChar char="•"/>
            </a:pPr>
            <a:r>
              <a:rPr lang="en-US" sz="2000">
                <a:solidFill>
                  <a:srgbClr val="000000"/>
                </a:solidFill>
                <a:latin typeface="Aptos"/>
              </a:rPr>
              <a:t>Membrane Technology Research (MTR) large-scale pilot</a:t>
            </a:r>
            <a:endParaRPr lang="en-US" sz="2000">
              <a:solidFill>
                <a:srgbClr val="000000"/>
              </a:solidFill>
              <a:latin typeface="Aptos" panose="020B0004020202020204" pitchFamily="34" charset="0"/>
            </a:endParaRPr>
          </a:p>
          <a:p>
            <a:pPr marL="1200150" lvl="2" indent="-285750">
              <a:buFont typeface="Arial" panose="020B0604020202020204" pitchFamily="34" charset="0"/>
              <a:buChar char="•"/>
            </a:pPr>
            <a:r>
              <a:rPr lang="en-US" sz="2000">
                <a:solidFill>
                  <a:srgbClr val="000000"/>
                </a:solidFill>
                <a:latin typeface="Aptos"/>
              </a:rPr>
              <a:t>Membranes have high CO</a:t>
            </a:r>
            <a:r>
              <a:rPr lang="en-US" sz="2000" baseline="-25000">
                <a:solidFill>
                  <a:srgbClr val="000000"/>
                </a:solidFill>
                <a:latin typeface="Aptos"/>
              </a:rPr>
              <a:t>2 </a:t>
            </a:r>
            <a:r>
              <a:rPr lang="en-US" sz="2000">
                <a:solidFill>
                  <a:srgbClr val="000000"/>
                </a:solidFill>
                <a:latin typeface="Aptos"/>
              </a:rPr>
              <a:t>selectivity</a:t>
            </a:r>
          </a:p>
          <a:p>
            <a:pPr marL="1200150" lvl="2" indent="-285750">
              <a:buFont typeface="Arial" panose="020B0604020202020204" pitchFamily="34" charset="0"/>
              <a:buChar char="•"/>
            </a:pPr>
            <a:r>
              <a:rPr lang="en-US" sz="2000">
                <a:solidFill>
                  <a:srgbClr val="000000"/>
                </a:solidFill>
                <a:latin typeface="Aptos"/>
              </a:rPr>
              <a:t>Easily scalable</a:t>
            </a:r>
          </a:p>
          <a:p>
            <a:pPr marL="1200150" lvl="2" indent="-285750">
              <a:buFont typeface="Arial" panose="020B0604020202020204" pitchFamily="34" charset="0"/>
              <a:buChar char="•"/>
            </a:pPr>
            <a:r>
              <a:rPr lang="en-US" sz="2000">
                <a:solidFill>
                  <a:srgbClr val="000000"/>
                </a:solidFill>
                <a:latin typeface="Aptos"/>
              </a:rPr>
              <a:t>Large-scale pilot located at the Wyoming Integrated Test Center</a:t>
            </a:r>
            <a:endParaRPr lang="en-US">
              <a:solidFill>
                <a:srgbClr val="000000"/>
              </a:solidFill>
              <a:latin typeface="Aptos"/>
            </a:endParaRPr>
          </a:p>
          <a:p>
            <a:pPr marL="1200150" lvl="2" indent="-285750">
              <a:buFont typeface="Arial" panose="020B0604020202020204" pitchFamily="34" charset="0"/>
              <a:buChar char="•"/>
            </a:pPr>
            <a:endParaRPr lang="en-US">
              <a:solidFill>
                <a:srgbClr val="000000"/>
              </a:solidFill>
              <a:effectLst/>
              <a:latin typeface="Aptos" panose="020B0004020202020204" pitchFamily="34" charset="0"/>
            </a:endParaRPr>
          </a:p>
        </p:txBody>
      </p:sp>
      <p:pic>
        <p:nvPicPr>
          <p:cNvPr id="7" name="Picture 6" descr="A group of men in hard hats in a factory&#10;&#10;AI-generated content may be incorrect.">
            <a:extLst>
              <a:ext uri="{FF2B5EF4-FFF2-40B4-BE49-F238E27FC236}">
                <a16:creationId xmlns:a16="http://schemas.microsoft.com/office/drawing/2014/main" id="{1C035CB7-3D87-E94B-C7B2-735590D96144}"/>
              </a:ext>
            </a:extLst>
          </p:cNvPr>
          <p:cNvPicPr>
            <a:picLocks noChangeAspect="1"/>
          </p:cNvPicPr>
          <p:nvPr/>
        </p:nvPicPr>
        <p:blipFill>
          <a:blip r:embed="rId4"/>
          <a:stretch>
            <a:fillRect/>
          </a:stretch>
        </p:blipFill>
        <p:spPr>
          <a:xfrm>
            <a:off x="6572737" y="1431752"/>
            <a:ext cx="3856599" cy="2903572"/>
          </a:xfrm>
          <a:prstGeom prst="rect">
            <a:avLst/>
          </a:prstGeom>
          <a:ln w="19050">
            <a:solidFill>
              <a:srgbClr val="FFC000"/>
            </a:solidFill>
          </a:ln>
        </p:spPr>
      </p:pic>
      <p:pic>
        <p:nvPicPr>
          <p:cNvPr id="18" name="Picture 17" descr="A large industrial plant with pipes&#10;&#10;AI-generated content may be incorrect.">
            <a:extLst>
              <a:ext uri="{FF2B5EF4-FFF2-40B4-BE49-F238E27FC236}">
                <a16:creationId xmlns:a16="http://schemas.microsoft.com/office/drawing/2014/main" id="{E036990C-1915-BFCC-B847-9B92E5FD769C}"/>
              </a:ext>
            </a:extLst>
          </p:cNvPr>
          <p:cNvPicPr>
            <a:picLocks noChangeAspect="1"/>
          </p:cNvPicPr>
          <p:nvPr/>
        </p:nvPicPr>
        <p:blipFill>
          <a:blip r:embed="rId5"/>
          <a:stretch>
            <a:fillRect/>
          </a:stretch>
        </p:blipFill>
        <p:spPr>
          <a:xfrm>
            <a:off x="8610600" y="3958811"/>
            <a:ext cx="3468663" cy="2611501"/>
          </a:xfrm>
          <a:prstGeom prst="rect">
            <a:avLst/>
          </a:prstGeom>
          <a:ln w="19050">
            <a:solidFill>
              <a:srgbClr val="FFC000"/>
            </a:solidFill>
          </a:ln>
        </p:spPr>
      </p:pic>
    </p:spTree>
    <p:extLst>
      <p:ext uri="{BB962C8B-B14F-4D97-AF65-F5344CB8AC3E}">
        <p14:creationId xmlns:p14="http://schemas.microsoft.com/office/powerpoint/2010/main" val="315858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464B4-21FD-BDD1-5FED-A52FEFB123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F5C2916-1A87-0C00-E4C5-241748FBBCAE}"/>
              </a:ext>
            </a:extLst>
          </p:cNvPr>
          <p:cNvPicPr>
            <a:picLocks noChangeAspect="1"/>
          </p:cNvPicPr>
          <p:nvPr/>
        </p:nvPicPr>
        <p:blipFill>
          <a:blip r:embed="rId3"/>
          <a:stretch>
            <a:fillRect/>
          </a:stretch>
        </p:blipFill>
        <p:spPr>
          <a:xfrm rot="10800000">
            <a:off x="309" y="1062"/>
            <a:ext cx="12202274" cy="1332885"/>
          </a:xfrm>
          <a:prstGeom prst="rect">
            <a:avLst/>
          </a:prstGeom>
        </p:spPr>
      </p:pic>
      <p:sp>
        <p:nvSpPr>
          <p:cNvPr id="2" name="Title 1">
            <a:extLst>
              <a:ext uri="{FF2B5EF4-FFF2-40B4-BE49-F238E27FC236}">
                <a16:creationId xmlns:a16="http://schemas.microsoft.com/office/drawing/2014/main" id="{E8EDE805-4459-1D08-4BE9-4FF51565C642}"/>
              </a:ext>
            </a:extLst>
          </p:cNvPr>
          <p:cNvSpPr>
            <a:spLocks noGrp="1"/>
          </p:cNvSpPr>
          <p:nvPr>
            <p:ph type="title"/>
          </p:nvPr>
        </p:nvSpPr>
        <p:spPr>
          <a:xfrm>
            <a:off x="-10583" y="-3262"/>
            <a:ext cx="12199470" cy="1378479"/>
          </a:xfrm>
        </p:spPr>
        <p:txBody>
          <a:bodyPr>
            <a:normAutofit/>
          </a:bodyPr>
          <a:lstStyle/>
          <a:p>
            <a:pPr algn="ctr"/>
            <a:r>
              <a:rPr lang="en-US" b="1">
                <a:solidFill>
                  <a:schemeClr val="bg1"/>
                </a:solidFill>
                <a:latin typeface="Aptos Display"/>
              </a:rPr>
              <a:t>CCUS Regulation: Class VI (geologic storage) (1/2)</a:t>
            </a:r>
          </a:p>
        </p:txBody>
      </p:sp>
      <p:sp>
        <p:nvSpPr>
          <p:cNvPr id="10" name="Slide Number Placeholder 9">
            <a:extLst>
              <a:ext uri="{FF2B5EF4-FFF2-40B4-BE49-F238E27FC236}">
                <a16:creationId xmlns:a16="http://schemas.microsoft.com/office/drawing/2014/main" id="{5FE6C60A-3921-948F-24C8-D88ADB02127B}"/>
              </a:ext>
            </a:extLst>
          </p:cNvPr>
          <p:cNvSpPr>
            <a:spLocks noGrp="1"/>
          </p:cNvSpPr>
          <p:nvPr>
            <p:ph type="sldNum" sz="quarter" idx="12"/>
          </p:nvPr>
        </p:nvSpPr>
        <p:spPr>
          <a:xfrm>
            <a:off x="8610600" y="6457947"/>
            <a:ext cx="2743200" cy="365125"/>
          </a:xfrm>
        </p:spPr>
        <p:txBody>
          <a:bodyPr/>
          <a:lstStyle/>
          <a:p>
            <a:fld id="{F5529D1C-C905-6D43-977B-B51C1A5CA844}" type="slidenum">
              <a:rPr lang="en-US" smtClean="0"/>
              <a:t>11</a:t>
            </a:fld>
            <a:endParaRPr lang="en-US"/>
          </a:p>
        </p:txBody>
      </p:sp>
      <p:sp>
        <p:nvSpPr>
          <p:cNvPr id="8" name="TextBox 7">
            <a:extLst>
              <a:ext uri="{FF2B5EF4-FFF2-40B4-BE49-F238E27FC236}">
                <a16:creationId xmlns:a16="http://schemas.microsoft.com/office/drawing/2014/main" id="{BE4A09FE-E755-2BA5-0B40-38C105A104DF}"/>
              </a:ext>
            </a:extLst>
          </p:cNvPr>
          <p:cNvSpPr txBox="1"/>
          <p:nvPr/>
        </p:nvSpPr>
        <p:spPr>
          <a:xfrm>
            <a:off x="4233" y="1496483"/>
            <a:ext cx="6674502"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b="1">
                <a:cs typeface="Arial"/>
              </a:rPr>
              <a:t>Class VI Well Overview</a:t>
            </a:r>
            <a:endParaRPr lang="en-US" sz="2000"/>
          </a:p>
          <a:p>
            <a:pPr marL="742950" lvl="1" indent="-285750">
              <a:buFont typeface="Arial,Sans-Serif"/>
              <a:buChar char="•"/>
            </a:pPr>
            <a:r>
              <a:rPr lang="en-US" sz="2000">
                <a:cs typeface="Arial"/>
              </a:rPr>
              <a:t>Regulated under the EPA’s UIC Program</a:t>
            </a:r>
          </a:p>
          <a:p>
            <a:pPr marL="742950" lvl="1" indent="-285750">
              <a:buFont typeface="Arial,Sans-Serif"/>
              <a:buChar char="•"/>
            </a:pPr>
            <a:r>
              <a:rPr lang="en-US" sz="2000">
                <a:cs typeface="Arial"/>
              </a:rPr>
              <a:t>Designed for the safe geologic storage of CO₂ and protection of underground drinking water sources</a:t>
            </a:r>
            <a:endParaRPr lang="en-US" sz="2000"/>
          </a:p>
          <a:p>
            <a:pPr marL="285750" indent="-285750">
              <a:buFont typeface="Arial,Sans-Serif"/>
              <a:buChar char="•"/>
            </a:pPr>
            <a:endParaRPr lang="en-US" sz="2000">
              <a:latin typeface="Arial"/>
              <a:cs typeface="Arial"/>
            </a:endParaRPr>
          </a:p>
          <a:p>
            <a:pPr marL="285750" indent="-285750">
              <a:buFont typeface="Arial,Sans-Serif"/>
              <a:buChar char="•"/>
            </a:pPr>
            <a:r>
              <a:rPr lang="en-US" sz="2000" b="1">
                <a:cs typeface="Arial"/>
              </a:rPr>
              <a:t>Key Regulatory Requirements</a:t>
            </a:r>
            <a:r>
              <a:rPr lang="en-US" sz="2000">
                <a:cs typeface="Arial"/>
              </a:rPr>
              <a:t>​</a:t>
            </a:r>
          </a:p>
          <a:p>
            <a:pPr marL="742950" lvl="1" indent="-285750">
              <a:buFont typeface="Arial,Sans-Serif"/>
              <a:buChar char="•"/>
            </a:pPr>
            <a:r>
              <a:rPr lang="en-US" sz="2000">
                <a:cs typeface="Arial"/>
              </a:rPr>
              <a:t>Site Characterization: Detailed geologic, hydrologic, and geochemical analysis must prove safe storage</a:t>
            </a:r>
          </a:p>
          <a:p>
            <a:pPr marL="742950" lvl="1" indent="-285750">
              <a:buFont typeface="Arial,Sans-Serif"/>
              <a:buChar char="•"/>
            </a:pPr>
            <a:r>
              <a:rPr lang="en-US" sz="2000">
                <a:cs typeface="Arial"/>
              </a:rPr>
              <a:t>Well Construction Standards: Multiple casing and cement layers to isolate CO₂ from groundwater​</a:t>
            </a:r>
          </a:p>
          <a:p>
            <a:pPr marL="742950" lvl="1" indent="-285750">
              <a:buFont typeface="Arial,Sans-Serif"/>
              <a:buChar char="•"/>
            </a:pPr>
            <a:r>
              <a:rPr lang="en-US" sz="2000">
                <a:cs typeface="Arial"/>
              </a:rPr>
              <a:t>Injection &amp; Operating Plans: Must demonstrate pressure management and containment of the CO₂ plume</a:t>
            </a:r>
          </a:p>
          <a:p>
            <a:endParaRPr lang="en-US">
              <a:cs typeface="Arial"/>
            </a:endParaRPr>
          </a:p>
        </p:txBody>
      </p:sp>
      <p:grpSp>
        <p:nvGrpSpPr>
          <p:cNvPr id="3" name="Group 2">
            <a:extLst>
              <a:ext uri="{FF2B5EF4-FFF2-40B4-BE49-F238E27FC236}">
                <a16:creationId xmlns:a16="http://schemas.microsoft.com/office/drawing/2014/main" id="{C1167508-F656-FD33-3297-AED1B4676FF6}"/>
              </a:ext>
            </a:extLst>
          </p:cNvPr>
          <p:cNvGrpSpPr/>
          <p:nvPr/>
        </p:nvGrpSpPr>
        <p:grpSpPr>
          <a:xfrm>
            <a:off x="7595286" y="1496483"/>
            <a:ext cx="3334051" cy="4984995"/>
            <a:chOff x="8061279" y="1972100"/>
            <a:chExt cx="2928395" cy="4416903"/>
          </a:xfrm>
        </p:grpSpPr>
        <p:pic>
          <p:nvPicPr>
            <p:cNvPr id="9" name="Picture 8">
              <a:extLst>
                <a:ext uri="{FF2B5EF4-FFF2-40B4-BE49-F238E27FC236}">
                  <a16:creationId xmlns:a16="http://schemas.microsoft.com/office/drawing/2014/main" id="{6042AAAE-0794-DCFB-82FA-8DFBBDE386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279" y="1972100"/>
              <a:ext cx="2928395" cy="4416903"/>
            </a:xfrm>
            <a:prstGeom prst="rect">
              <a:avLst/>
            </a:prstGeom>
            <a:ln w="22225">
              <a:solidFill>
                <a:srgbClr val="FFC000"/>
              </a:solidFill>
            </a:ln>
          </p:spPr>
        </p:pic>
        <p:sp>
          <p:nvSpPr>
            <p:cNvPr id="11" name="Rectangle 10">
              <a:extLst>
                <a:ext uri="{FF2B5EF4-FFF2-40B4-BE49-F238E27FC236}">
                  <a16:creationId xmlns:a16="http://schemas.microsoft.com/office/drawing/2014/main" id="{92812BC8-5BC7-A3CA-41C0-DCE746402C9F}"/>
                </a:ext>
              </a:extLst>
            </p:cNvPr>
            <p:cNvSpPr/>
            <p:nvPr/>
          </p:nvSpPr>
          <p:spPr>
            <a:xfrm>
              <a:off x="8989565" y="5326734"/>
              <a:ext cx="1584675" cy="105347"/>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678FE54-0FB6-A94C-3AA5-CD829D2D4B93}"/>
                </a:ext>
              </a:extLst>
            </p:cNvPr>
            <p:cNvSpPr/>
            <p:nvPr/>
          </p:nvSpPr>
          <p:spPr>
            <a:xfrm>
              <a:off x="8989565" y="5432641"/>
              <a:ext cx="1584675" cy="101000"/>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8F47903F-04A5-1B5C-E9B2-E236B8C349A3}"/>
                </a:ext>
              </a:extLst>
            </p:cNvPr>
            <p:cNvSpPr/>
            <p:nvPr/>
          </p:nvSpPr>
          <p:spPr>
            <a:xfrm>
              <a:off x="9000594" y="5949247"/>
              <a:ext cx="1584675" cy="105347"/>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08320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53967-FE97-54E5-CC66-3583639EE6E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757BD1-0CD1-CFED-D5A4-F39A3692C431}"/>
              </a:ext>
            </a:extLst>
          </p:cNvPr>
          <p:cNvPicPr>
            <a:picLocks noChangeAspect="1"/>
          </p:cNvPicPr>
          <p:nvPr/>
        </p:nvPicPr>
        <p:blipFill>
          <a:blip r:embed="rId3"/>
          <a:stretch>
            <a:fillRect/>
          </a:stretch>
        </p:blipFill>
        <p:spPr>
          <a:xfrm rot="10800000">
            <a:off x="309" y="1062"/>
            <a:ext cx="12202274" cy="1332885"/>
          </a:xfrm>
          <a:prstGeom prst="rect">
            <a:avLst/>
          </a:prstGeom>
        </p:spPr>
      </p:pic>
      <p:sp>
        <p:nvSpPr>
          <p:cNvPr id="2" name="Title 1">
            <a:extLst>
              <a:ext uri="{FF2B5EF4-FFF2-40B4-BE49-F238E27FC236}">
                <a16:creationId xmlns:a16="http://schemas.microsoft.com/office/drawing/2014/main" id="{174A40F5-F87E-6ED9-FA63-B565A9370F98}"/>
              </a:ext>
            </a:extLst>
          </p:cNvPr>
          <p:cNvSpPr>
            <a:spLocks noGrp="1"/>
          </p:cNvSpPr>
          <p:nvPr>
            <p:ph type="title"/>
          </p:nvPr>
        </p:nvSpPr>
        <p:spPr>
          <a:xfrm>
            <a:off x="-10583" y="-3262"/>
            <a:ext cx="12199470" cy="1378479"/>
          </a:xfrm>
        </p:spPr>
        <p:txBody>
          <a:bodyPr>
            <a:normAutofit/>
          </a:bodyPr>
          <a:lstStyle/>
          <a:p>
            <a:pPr algn="ctr"/>
            <a:r>
              <a:rPr lang="en-US" b="1">
                <a:solidFill>
                  <a:schemeClr val="bg1"/>
                </a:solidFill>
                <a:latin typeface="Aptos Display"/>
              </a:rPr>
              <a:t>CCUS Regulation: Class VI (geologic storage) (2/2)</a:t>
            </a:r>
          </a:p>
        </p:txBody>
      </p:sp>
      <p:sp>
        <p:nvSpPr>
          <p:cNvPr id="10" name="Slide Number Placeholder 9">
            <a:extLst>
              <a:ext uri="{FF2B5EF4-FFF2-40B4-BE49-F238E27FC236}">
                <a16:creationId xmlns:a16="http://schemas.microsoft.com/office/drawing/2014/main" id="{C863E7DC-6DFF-3294-2AEC-C12B87CBFE16}"/>
              </a:ext>
            </a:extLst>
          </p:cNvPr>
          <p:cNvSpPr>
            <a:spLocks noGrp="1"/>
          </p:cNvSpPr>
          <p:nvPr>
            <p:ph type="sldNum" sz="quarter" idx="12"/>
          </p:nvPr>
        </p:nvSpPr>
        <p:spPr>
          <a:xfrm>
            <a:off x="8610600" y="6457947"/>
            <a:ext cx="2743200" cy="365125"/>
          </a:xfrm>
        </p:spPr>
        <p:txBody>
          <a:bodyPr/>
          <a:lstStyle/>
          <a:p>
            <a:fld id="{F5529D1C-C905-6D43-977B-B51C1A5CA844}" type="slidenum">
              <a:rPr lang="en-US" smtClean="0"/>
              <a:t>12</a:t>
            </a:fld>
            <a:endParaRPr lang="en-US"/>
          </a:p>
        </p:txBody>
      </p:sp>
      <p:sp>
        <p:nvSpPr>
          <p:cNvPr id="8" name="TextBox 7">
            <a:extLst>
              <a:ext uri="{FF2B5EF4-FFF2-40B4-BE49-F238E27FC236}">
                <a16:creationId xmlns:a16="http://schemas.microsoft.com/office/drawing/2014/main" id="{E9C59208-5B05-6D8F-D07F-5002A7838CC0}"/>
              </a:ext>
            </a:extLst>
          </p:cNvPr>
          <p:cNvSpPr txBox="1"/>
          <p:nvPr/>
        </p:nvSpPr>
        <p:spPr>
          <a:xfrm>
            <a:off x="4233" y="1496483"/>
            <a:ext cx="695536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b="1" dirty="0">
                <a:cs typeface="Arial"/>
              </a:rPr>
              <a:t>Key Regulatory Requirements</a:t>
            </a:r>
            <a:r>
              <a:rPr lang="en-US" sz="2000" dirty="0">
                <a:cs typeface="Arial"/>
              </a:rPr>
              <a:t>​ (cont.)</a:t>
            </a:r>
            <a:endParaRPr lang="en-US" sz="2000" dirty="0"/>
          </a:p>
          <a:p>
            <a:pPr marL="742950" lvl="1" indent="-285750">
              <a:buFont typeface="Arial,Sans-Serif"/>
              <a:buChar char="•"/>
            </a:pPr>
            <a:r>
              <a:rPr lang="en-US" sz="2000" dirty="0">
                <a:cs typeface="Arial"/>
              </a:rPr>
              <a:t>Monitoring, Reporting, and Verification (MRV): Continuous tracking of injection, subsurface plume migration, and groundwater quality.</a:t>
            </a:r>
          </a:p>
          <a:p>
            <a:pPr marL="742950" lvl="1" indent="-285750">
              <a:buFont typeface="Arial,Sans-Serif"/>
              <a:buChar char="•"/>
            </a:pPr>
            <a:r>
              <a:rPr lang="en-US" sz="2000" dirty="0">
                <a:cs typeface="Arial"/>
              </a:rPr>
              <a:t>Financial Assurance: Operators must provide funds (bonds/trusts) to cover closure and post-injection care</a:t>
            </a:r>
          </a:p>
          <a:p>
            <a:pPr marL="742950" lvl="1" indent="-285750">
              <a:buFont typeface="Arial,Sans-Serif"/>
              <a:buChar char="•"/>
            </a:pPr>
            <a:r>
              <a:rPr lang="en-US" sz="2000" dirty="0">
                <a:cs typeface="Arial"/>
              </a:rPr>
              <a:t>Post-Injection Site Care (PISC): Long-term monitoring and site closure requirements, typically for 50+years</a:t>
            </a:r>
          </a:p>
          <a:p>
            <a:pPr marL="742950" lvl="1" indent="-285750">
              <a:buFont typeface="Arial,Sans-Serif"/>
              <a:buChar char="•"/>
            </a:pPr>
            <a:endParaRPr lang="en-US" sz="2000" dirty="0">
              <a:cs typeface="Arial"/>
            </a:endParaRPr>
          </a:p>
          <a:p>
            <a:pPr marL="285750" indent="-285750">
              <a:buFont typeface="Arial,Sans-Serif"/>
              <a:buChar char="•"/>
            </a:pPr>
            <a:r>
              <a:rPr lang="en-US" sz="2000" b="1" dirty="0">
                <a:cs typeface="Arial"/>
              </a:rPr>
              <a:t>Jurisdiction</a:t>
            </a:r>
            <a:r>
              <a:rPr lang="en-US" sz="2000" dirty="0">
                <a:cs typeface="Arial"/>
              </a:rPr>
              <a:t>​</a:t>
            </a:r>
          </a:p>
          <a:p>
            <a:pPr marL="742950" lvl="1" indent="-285750">
              <a:buFont typeface="Arial,Sans-Serif"/>
              <a:buChar char="•"/>
            </a:pPr>
            <a:r>
              <a:rPr lang="en-US" sz="2000" dirty="0">
                <a:cs typeface="Arial"/>
              </a:rPr>
              <a:t>EPA issues permits in most states</a:t>
            </a:r>
          </a:p>
          <a:p>
            <a:pPr marL="742950" lvl="1" indent="-285750">
              <a:buFont typeface="Arial,Sans-Serif"/>
              <a:buChar char="•"/>
            </a:pPr>
            <a:r>
              <a:rPr lang="en-US" sz="2000" dirty="0">
                <a:cs typeface="Arial"/>
              </a:rPr>
              <a:t>States with Class VI primacy (e.g., ND, WY, WV, LA, and AZ; TX expected soon ) regulate directly, under EPA oversight</a:t>
            </a:r>
          </a:p>
          <a:p>
            <a:pPr marL="742950" lvl="1" indent="-285750">
              <a:buFont typeface="Arial,Sans-Serif"/>
              <a:buChar char="•"/>
            </a:pPr>
            <a:r>
              <a:rPr lang="en-US" sz="2000" dirty="0">
                <a:cs typeface="Arial"/>
              </a:rPr>
              <a:t>Coordination with other agencies (state environmental, oil &amp; gas, water resources, Tribal authorities) is often required</a:t>
            </a:r>
          </a:p>
        </p:txBody>
      </p:sp>
      <p:pic>
        <p:nvPicPr>
          <p:cNvPr id="3" name="Picture 2">
            <a:extLst>
              <a:ext uri="{FF2B5EF4-FFF2-40B4-BE49-F238E27FC236}">
                <a16:creationId xmlns:a16="http://schemas.microsoft.com/office/drawing/2014/main" id="{352B01BB-7745-CC37-D01F-7D58202EABD7}"/>
              </a:ext>
            </a:extLst>
          </p:cNvPr>
          <p:cNvPicPr/>
          <p:nvPr/>
        </p:nvPicPr>
        <p:blipFill>
          <a:blip r:embed="rId4"/>
          <a:stretch>
            <a:fillRect/>
          </a:stretch>
        </p:blipFill>
        <p:spPr>
          <a:xfrm>
            <a:off x="7265773" y="1996397"/>
            <a:ext cx="4755181" cy="3728900"/>
          </a:xfrm>
          <a:prstGeom prst="rect">
            <a:avLst/>
          </a:prstGeom>
          <a:ln w="19050">
            <a:solidFill>
              <a:srgbClr val="FFC000"/>
            </a:solidFill>
          </a:ln>
        </p:spPr>
      </p:pic>
    </p:spTree>
    <p:extLst>
      <p:ext uri="{BB962C8B-B14F-4D97-AF65-F5344CB8AC3E}">
        <p14:creationId xmlns:p14="http://schemas.microsoft.com/office/powerpoint/2010/main" val="382806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5816-789D-A095-CCE8-8E2B102CB6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4C541A-172A-7662-5AC1-B59996FD0035}"/>
              </a:ext>
            </a:extLst>
          </p:cNvPr>
          <p:cNvPicPr>
            <a:picLocks noChangeAspect="1"/>
          </p:cNvPicPr>
          <p:nvPr/>
        </p:nvPicPr>
        <p:blipFill>
          <a:blip r:embed="rId3"/>
          <a:stretch>
            <a:fillRect/>
          </a:stretch>
        </p:blipFill>
        <p:spPr>
          <a:xfrm rot="10800000">
            <a:off x="-10274" y="-2"/>
            <a:ext cx="12202274" cy="1132610"/>
          </a:xfrm>
          <a:prstGeom prst="rect">
            <a:avLst/>
          </a:prstGeom>
        </p:spPr>
      </p:pic>
      <p:sp>
        <p:nvSpPr>
          <p:cNvPr id="2" name="Title 1">
            <a:extLst>
              <a:ext uri="{FF2B5EF4-FFF2-40B4-BE49-F238E27FC236}">
                <a16:creationId xmlns:a16="http://schemas.microsoft.com/office/drawing/2014/main" id="{903F64F5-A762-6FC0-55F9-4983E3093B59}"/>
              </a:ext>
            </a:extLst>
          </p:cNvPr>
          <p:cNvSpPr>
            <a:spLocks noGrp="1"/>
          </p:cNvSpPr>
          <p:nvPr>
            <p:ph type="title"/>
          </p:nvPr>
        </p:nvSpPr>
        <p:spPr>
          <a:xfrm>
            <a:off x="-119406" y="-26629"/>
            <a:ext cx="12311406" cy="1108809"/>
          </a:xfrm>
        </p:spPr>
        <p:txBody>
          <a:bodyPr>
            <a:noAutofit/>
          </a:bodyPr>
          <a:lstStyle/>
          <a:p>
            <a:pPr algn="ctr"/>
            <a:r>
              <a:rPr lang="en-US" sz="4800" b="1" dirty="0">
                <a:solidFill>
                  <a:schemeClr val="bg1"/>
                </a:solidFill>
                <a:latin typeface="Aptos Display"/>
              </a:rPr>
              <a:t>Example of CCUS field development</a:t>
            </a:r>
          </a:p>
        </p:txBody>
      </p:sp>
      <p:sp>
        <p:nvSpPr>
          <p:cNvPr id="10" name="Slide Number Placeholder 9">
            <a:extLst>
              <a:ext uri="{FF2B5EF4-FFF2-40B4-BE49-F238E27FC236}">
                <a16:creationId xmlns:a16="http://schemas.microsoft.com/office/drawing/2014/main" id="{B800B99A-A919-36F0-9C9A-227FDBD7FED3}"/>
              </a:ext>
            </a:extLst>
          </p:cNvPr>
          <p:cNvSpPr>
            <a:spLocks noGrp="1"/>
          </p:cNvSpPr>
          <p:nvPr>
            <p:ph type="sldNum" sz="quarter" idx="12"/>
          </p:nvPr>
        </p:nvSpPr>
        <p:spPr/>
        <p:txBody>
          <a:bodyPr/>
          <a:lstStyle/>
          <a:p>
            <a:fld id="{F5529D1C-C905-6D43-977B-B51C1A5CA844}" type="slidenum">
              <a:rPr lang="en-US" smtClean="0"/>
              <a:t>13</a:t>
            </a:fld>
            <a:endParaRPr lang="en-US"/>
          </a:p>
        </p:txBody>
      </p:sp>
      <p:sp>
        <p:nvSpPr>
          <p:cNvPr id="15" name="Slide Number Placeholder 1">
            <a:extLst>
              <a:ext uri="{FF2B5EF4-FFF2-40B4-BE49-F238E27FC236}">
                <a16:creationId xmlns:a16="http://schemas.microsoft.com/office/drawing/2014/main" id="{57A71951-F17B-4DB8-38E0-2CCF01C730D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529D1C-C905-6D43-977B-B51C1A5CA844}" type="slidenum">
              <a:rPr lang="en-US" smtClean="0">
                <a:solidFill>
                  <a:schemeClr val="bg1"/>
                </a:solidFill>
              </a:rPr>
              <a:pPr/>
              <a:t>13</a:t>
            </a:fld>
            <a:endParaRPr lang="en-US">
              <a:solidFill>
                <a:schemeClr val="bg1"/>
              </a:solidFill>
            </a:endParaRPr>
          </a:p>
        </p:txBody>
      </p:sp>
      <p:pic>
        <p:nvPicPr>
          <p:cNvPr id="4" name="Picture 3">
            <a:extLst>
              <a:ext uri="{FF2B5EF4-FFF2-40B4-BE49-F238E27FC236}">
                <a16:creationId xmlns:a16="http://schemas.microsoft.com/office/drawing/2014/main" id="{68686CC3-0A09-6F15-7F2B-F0015B6E0C4B}"/>
              </a:ext>
            </a:extLst>
          </p:cNvPr>
          <p:cNvPicPr>
            <a:picLocks noChangeAspect="1"/>
          </p:cNvPicPr>
          <p:nvPr/>
        </p:nvPicPr>
        <p:blipFill>
          <a:blip r:embed="rId4"/>
          <a:stretch>
            <a:fillRect/>
          </a:stretch>
        </p:blipFill>
        <p:spPr>
          <a:xfrm>
            <a:off x="144202" y="1233763"/>
            <a:ext cx="5789726" cy="3753873"/>
          </a:xfrm>
          <a:prstGeom prst="rect">
            <a:avLst/>
          </a:prstGeom>
        </p:spPr>
      </p:pic>
      <p:pic>
        <p:nvPicPr>
          <p:cNvPr id="8" name="Picture 7">
            <a:extLst>
              <a:ext uri="{FF2B5EF4-FFF2-40B4-BE49-F238E27FC236}">
                <a16:creationId xmlns:a16="http://schemas.microsoft.com/office/drawing/2014/main" id="{995A24D2-7ABA-F7E2-6B05-AB07F40F825C}"/>
              </a:ext>
            </a:extLst>
          </p:cNvPr>
          <p:cNvPicPr>
            <a:picLocks noChangeAspect="1"/>
          </p:cNvPicPr>
          <p:nvPr/>
        </p:nvPicPr>
        <p:blipFill>
          <a:blip r:embed="rId5"/>
          <a:stretch>
            <a:fillRect/>
          </a:stretch>
        </p:blipFill>
        <p:spPr>
          <a:xfrm>
            <a:off x="8105996" y="1249486"/>
            <a:ext cx="3696833" cy="5471989"/>
          </a:xfrm>
          <a:prstGeom prst="rect">
            <a:avLst/>
          </a:prstGeom>
        </p:spPr>
      </p:pic>
      <p:sp>
        <p:nvSpPr>
          <p:cNvPr id="9" name="TextBox 8">
            <a:extLst>
              <a:ext uri="{FF2B5EF4-FFF2-40B4-BE49-F238E27FC236}">
                <a16:creationId xmlns:a16="http://schemas.microsoft.com/office/drawing/2014/main" id="{6899D78E-3E7F-6BAF-A548-4C8FDD8F755A}"/>
              </a:ext>
            </a:extLst>
          </p:cNvPr>
          <p:cNvSpPr txBox="1"/>
          <p:nvPr/>
        </p:nvSpPr>
        <p:spPr>
          <a:xfrm>
            <a:off x="3484336" y="5011749"/>
            <a:ext cx="59538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ea typeface="Calibri"/>
                <a:cs typeface="Calibri"/>
              </a:rPr>
              <a:t>Post-injection monitoring strategy</a:t>
            </a:r>
          </a:p>
          <a:p>
            <a:pPr marL="285750" indent="-285750">
              <a:buFont typeface="Arial" panose="020B0604020202020204" pitchFamily="34" charset="0"/>
              <a:buChar char="•"/>
            </a:pPr>
            <a:r>
              <a:rPr lang="en-US" dirty="0">
                <a:ea typeface="Calibri"/>
                <a:cs typeface="Calibri"/>
              </a:rPr>
              <a:t>Combination injection/monitoring wells</a:t>
            </a:r>
          </a:p>
          <a:p>
            <a:pPr marL="285750" indent="-285750">
              <a:buFont typeface="Arial" panose="020B0604020202020204" pitchFamily="34" charset="0"/>
              <a:buChar char="•"/>
            </a:pPr>
            <a:r>
              <a:rPr lang="en-US" dirty="0">
                <a:ea typeface="Calibri"/>
                <a:cs typeface="Calibri"/>
              </a:rPr>
              <a:t>10 shallow groundwater monitoring well</a:t>
            </a:r>
          </a:p>
          <a:p>
            <a:pPr marL="285750" indent="-285750">
              <a:buFont typeface="Arial" panose="020B0604020202020204" pitchFamily="34" charset="0"/>
              <a:buChar char="•"/>
            </a:pPr>
            <a:r>
              <a:rPr lang="en-US" dirty="0">
                <a:ea typeface="Calibri"/>
                <a:cs typeface="Calibri"/>
              </a:rPr>
              <a:t>6 wells monitoring deepest USDW</a:t>
            </a:r>
            <a:endParaRPr lang="en-US" dirty="0"/>
          </a:p>
        </p:txBody>
      </p:sp>
      <p:sp>
        <p:nvSpPr>
          <p:cNvPr id="3" name="TextBox 2">
            <a:extLst>
              <a:ext uri="{FF2B5EF4-FFF2-40B4-BE49-F238E27FC236}">
                <a16:creationId xmlns:a16="http://schemas.microsoft.com/office/drawing/2014/main" id="{6F047B01-9EDE-127D-9379-DEFA8CF83A51}"/>
              </a:ext>
            </a:extLst>
          </p:cNvPr>
          <p:cNvSpPr txBox="1"/>
          <p:nvPr/>
        </p:nvSpPr>
        <p:spPr>
          <a:xfrm>
            <a:off x="0" y="5088790"/>
            <a:ext cx="3200547" cy="523220"/>
          </a:xfrm>
          <a:prstGeom prst="rect">
            <a:avLst/>
          </a:prstGeom>
          <a:noFill/>
        </p:spPr>
        <p:txBody>
          <a:bodyPr wrap="square" rtlCol="0">
            <a:spAutoFit/>
          </a:bodyPr>
          <a:lstStyle/>
          <a:p>
            <a:r>
              <a:rPr lang="en-US" sz="1400" i="1">
                <a:solidFill>
                  <a:srgbClr val="7030A0"/>
                </a:solidFill>
              </a:rPr>
              <a:t>Purple = Hulett </a:t>
            </a:r>
            <a:r>
              <a:rPr lang="en-US" sz="1400" i="1" err="1">
                <a:solidFill>
                  <a:srgbClr val="7030A0"/>
                </a:solidFill>
              </a:rPr>
              <a:t>Mbr</a:t>
            </a:r>
            <a:r>
              <a:rPr lang="en-US" sz="1400" i="1">
                <a:solidFill>
                  <a:srgbClr val="7030A0"/>
                </a:solidFill>
              </a:rPr>
              <a:t>. </a:t>
            </a:r>
          </a:p>
          <a:p>
            <a:r>
              <a:rPr lang="en-US" sz="1400" i="1">
                <a:solidFill>
                  <a:srgbClr val="00B050"/>
                </a:solidFill>
              </a:rPr>
              <a:t>Green = Minnelusa Fm.</a:t>
            </a:r>
            <a:endParaRPr lang="en-US" sz="1400" i="1"/>
          </a:p>
        </p:txBody>
      </p:sp>
      <p:sp>
        <p:nvSpPr>
          <p:cNvPr id="6" name="TextBox 5">
            <a:extLst>
              <a:ext uri="{FF2B5EF4-FFF2-40B4-BE49-F238E27FC236}">
                <a16:creationId xmlns:a16="http://schemas.microsoft.com/office/drawing/2014/main" id="{4E07F805-571E-90CD-BB35-21E5947995A4}"/>
              </a:ext>
            </a:extLst>
          </p:cNvPr>
          <p:cNvSpPr txBox="1"/>
          <p:nvPr/>
        </p:nvSpPr>
        <p:spPr>
          <a:xfrm>
            <a:off x="85318" y="6390071"/>
            <a:ext cx="5112758" cy="369332"/>
          </a:xfrm>
          <a:prstGeom prst="rect">
            <a:avLst/>
          </a:prstGeom>
          <a:noFill/>
        </p:spPr>
        <p:txBody>
          <a:bodyPr wrap="square" rtlCol="0">
            <a:spAutoFit/>
          </a:bodyPr>
          <a:lstStyle/>
          <a:p>
            <a:r>
              <a:rPr lang="en-US" i="1" dirty="0"/>
              <a:t>Example from the Wyoming </a:t>
            </a:r>
            <a:r>
              <a:rPr lang="en-US" i="1" dirty="0" err="1"/>
              <a:t>CarbonSAFE</a:t>
            </a:r>
            <a:r>
              <a:rPr lang="en-US" i="1" dirty="0"/>
              <a:t> Project</a:t>
            </a:r>
          </a:p>
        </p:txBody>
      </p:sp>
    </p:spTree>
    <p:extLst>
      <p:ext uri="{BB962C8B-B14F-4D97-AF65-F5344CB8AC3E}">
        <p14:creationId xmlns:p14="http://schemas.microsoft.com/office/powerpoint/2010/main" val="327661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3A40A-8B7C-5CCD-3E05-400DC4AA5C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58FD17-A5F3-DE17-D8F7-0B169FCE2B34}"/>
              </a:ext>
            </a:extLst>
          </p:cNvPr>
          <p:cNvPicPr>
            <a:picLocks noChangeAspect="1"/>
          </p:cNvPicPr>
          <p:nvPr/>
        </p:nvPicPr>
        <p:blipFill>
          <a:blip r:embed="rId3"/>
          <a:stretch>
            <a:fillRect/>
          </a:stretch>
        </p:blipFill>
        <p:spPr>
          <a:xfrm rot="10800000">
            <a:off x="309" y="1062"/>
            <a:ext cx="12202274" cy="1332885"/>
          </a:xfrm>
          <a:prstGeom prst="rect">
            <a:avLst/>
          </a:prstGeom>
        </p:spPr>
      </p:pic>
      <p:sp>
        <p:nvSpPr>
          <p:cNvPr id="2" name="Title 1">
            <a:extLst>
              <a:ext uri="{FF2B5EF4-FFF2-40B4-BE49-F238E27FC236}">
                <a16:creationId xmlns:a16="http://schemas.microsoft.com/office/drawing/2014/main" id="{6309BF99-FEF2-BED7-79BE-64FE53916362}"/>
              </a:ext>
            </a:extLst>
          </p:cNvPr>
          <p:cNvSpPr>
            <a:spLocks noGrp="1"/>
          </p:cNvSpPr>
          <p:nvPr>
            <p:ph type="title"/>
          </p:nvPr>
        </p:nvSpPr>
        <p:spPr>
          <a:xfrm>
            <a:off x="-10583" y="-3262"/>
            <a:ext cx="12199470" cy="1378479"/>
          </a:xfrm>
        </p:spPr>
        <p:txBody>
          <a:bodyPr>
            <a:normAutofit/>
          </a:bodyPr>
          <a:lstStyle/>
          <a:p>
            <a:pPr algn="ctr"/>
            <a:r>
              <a:rPr lang="en-US" sz="5400" b="1">
                <a:solidFill>
                  <a:schemeClr val="bg1"/>
                </a:solidFill>
                <a:latin typeface="Aptos Display"/>
              </a:rPr>
              <a:t>Wyoming Legal Framework for CCUS</a:t>
            </a:r>
          </a:p>
        </p:txBody>
      </p:sp>
      <p:sp>
        <p:nvSpPr>
          <p:cNvPr id="10" name="Slide Number Placeholder 9">
            <a:extLst>
              <a:ext uri="{FF2B5EF4-FFF2-40B4-BE49-F238E27FC236}">
                <a16:creationId xmlns:a16="http://schemas.microsoft.com/office/drawing/2014/main" id="{A5EAFB50-E258-429C-EA12-E46EA605CBE7}"/>
              </a:ext>
            </a:extLst>
          </p:cNvPr>
          <p:cNvSpPr>
            <a:spLocks noGrp="1"/>
          </p:cNvSpPr>
          <p:nvPr>
            <p:ph type="sldNum" sz="quarter" idx="12"/>
          </p:nvPr>
        </p:nvSpPr>
        <p:spPr>
          <a:xfrm>
            <a:off x="11453446" y="6497024"/>
            <a:ext cx="740508" cy="365125"/>
          </a:xfrm>
        </p:spPr>
        <p:txBody>
          <a:bodyPr/>
          <a:lstStyle/>
          <a:p>
            <a:fld id="{F5529D1C-C905-6D43-977B-B51C1A5CA844}" type="slidenum">
              <a:rPr lang="en-US" smtClean="0"/>
              <a:t>14</a:t>
            </a:fld>
            <a:endParaRPr lang="en-US"/>
          </a:p>
        </p:txBody>
      </p:sp>
      <p:graphicFrame>
        <p:nvGraphicFramePr>
          <p:cNvPr id="4" name="Table 3">
            <a:extLst>
              <a:ext uri="{FF2B5EF4-FFF2-40B4-BE49-F238E27FC236}">
                <a16:creationId xmlns:a16="http://schemas.microsoft.com/office/drawing/2014/main" id="{C83C540A-40E5-EA6B-B021-5C6C66B82DFD}"/>
              </a:ext>
            </a:extLst>
          </p:cNvPr>
          <p:cNvGraphicFramePr>
            <a:graphicFrameLocks noGrp="1"/>
          </p:cNvGraphicFramePr>
          <p:nvPr>
            <p:extLst>
              <p:ext uri="{D42A27DB-BD31-4B8C-83A1-F6EECF244321}">
                <p14:modId xmlns:p14="http://schemas.microsoft.com/office/powerpoint/2010/main" val="1146269670"/>
              </p:ext>
            </p:extLst>
          </p:nvPr>
        </p:nvGraphicFramePr>
        <p:xfrm>
          <a:off x="420076" y="1377461"/>
          <a:ext cx="11405272" cy="5368572"/>
        </p:xfrm>
        <a:graphic>
          <a:graphicData uri="http://schemas.openxmlformats.org/drawingml/2006/table">
            <a:tbl>
              <a:tblPr firstRow="1" bandRow="1">
                <a:tableStyleId>{9D7B26C5-4107-4FEC-AEDC-1716B250A1EF}</a:tableStyleId>
              </a:tblPr>
              <a:tblGrid>
                <a:gridCol w="2986503">
                  <a:extLst>
                    <a:ext uri="{9D8B030D-6E8A-4147-A177-3AD203B41FA5}">
                      <a16:colId xmlns:a16="http://schemas.microsoft.com/office/drawing/2014/main" val="2529495746"/>
                    </a:ext>
                  </a:extLst>
                </a:gridCol>
                <a:gridCol w="4617012">
                  <a:extLst>
                    <a:ext uri="{9D8B030D-6E8A-4147-A177-3AD203B41FA5}">
                      <a16:colId xmlns:a16="http://schemas.microsoft.com/office/drawing/2014/main" val="2377737601"/>
                    </a:ext>
                  </a:extLst>
                </a:gridCol>
                <a:gridCol w="3801757">
                  <a:extLst>
                    <a:ext uri="{9D8B030D-6E8A-4147-A177-3AD203B41FA5}">
                      <a16:colId xmlns:a16="http://schemas.microsoft.com/office/drawing/2014/main" val="2444835819"/>
                    </a:ext>
                  </a:extLst>
                </a:gridCol>
              </a:tblGrid>
              <a:tr h="390768">
                <a:tc>
                  <a:txBody>
                    <a:bodyPr/>
                    <a:lstStyle/>
                    <a:p>
                      <a:pPr algn="ctr" fontAlgn="t">
                        <a:buNone/>
                      </a:pPr>
                      <a:r>
                        <a:rPr lang="en-US" sz="2000" b="1" u="none" strike="noStrike">
                          <a:solidFill>
                            <a:srgbClr val="000000"/>
                          </a:solidFill>
                          <a:effectLst/>
                        </a:rPr>
                        <a:t>Year / Code</a:t>
                      </a:r>
                      <a:endParaRPr lang="en-US" sz="20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2000" b="1" u="none" strike="noStrike">
                          <a:solidFill>
                            <a:srgbClr val="000000"/>
                          </a:solidFill>
                          <a:effectLst/>
                        </a:rPr>
                        <a:t>Law / Regulation</a:t>
                      </a:r>
                      <a:endParaRPr lang="en-US" sz="20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2000" b="1" u="none" strike="noStrike">
                          <a:solidFill>
                            <a:srgbClr val="000000"/>
                          </a:solidFill>
                          <a:effectLst/>
                        </a:rPr>
                        <a:t>Primary Purpose</a:t>
                      </a:r>
                      <a:endParaRPr lang="en-US" sz="2000" b="1"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797110804"/>
                  </a:ext>
                </a:extLst>
              </a:tr>
              <a:tr h="390768">
                <a:tc>
                  <a:txBody>
                    <a:bodyPr/>
                    <a:lstStyle/>
                    <a:p>
                      <a:pPr algn="ctr" fontAlgn="b">
                        <a:buNone/>
                      </a:pPr>
                      <a:r>
                        <a:rPr lang="en-US" sz="2000" b="0" u="none" strike="noStrike">
                          <a:solidFill>
                            <a:srgbClr val="000000"/>
                          </a:solidFill>
                          <a:effectLst/>
                        </a:rPr>
                        <a:t>DEQ Primacy (2020)</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EPA delegated UIC Class VI regulation</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Allow state-level permitting</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97090044"/>
                  </a:ext>
                </a:extLst>
              </a:tr>
              <a:tr h="390768">
                <a:tc>
                  <a:txBody>
                    <a:bodyPr/>
                    <a:lstStyle/>
                    <a:p>
                      <a:pPr algn="ctr" fontAlgn="b">
                        <a:buNone/>
                      </a:pPr>
                      <a:r>
                        <a:rPr lang="en-US" sz="2000" b="0" u="none" strike="noStrike">
                          <a:solidFill>
                            <a:srgbClr val="000000"/>
                          </a:solidFill>
                          <a:effectLst/>
                        </a:rPr>
                        <a:t>HB 89 (2008)</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Defining pore space ownership</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Clarify property rights</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59401696"/>
                  </a:ext>
                </a:extLst>
              </a:tr>
              <a:tr h="390768">
                <a:tc>
                  <a:txBody>
                    <a:bodyPr/>
                    <a:lstStyle/>
                    <a:p>
                      <a:pPr algn="ctr" fontAlgn="b">
                        <a:buNone/>
                      </a:pPr>
                      <a:r>
                        <a:rPr lang="en-US" sz="2000" b="0" u="none" strike="noStrike">
                          <a:solidFill>
                            <a:srgbClr val="000000"/>
                          </a:solidFill>
                          <a:effectLst/>
                        </a:rPr>
                        <a:t>HB 90 (2008)</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DEQ regulation via UIC</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Define permitting authority</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17386798"/>
                  </a:ext>
                </a:extLst>
              </a:tr>
              <a:tr h="390768">
                <a:tc>
                  <a:txBody>
                    <a:bodyPr/>
                    <a:lstStyle/>
                    <a:p>
                      <a:pPr algn="ctr" fontAlgn="b">
                        <a:buNone/>
                      </a:pPr>
                      <a:r>
                        <a:rPr lang="en-US" sz="2000" b="0" u="none" strike="noStrike">
                          <a:solidFill>
                            <a:srgbClr val="000000"/>
                          </a:solidFill>
                          <a:effectLst/>
                        </a:rPr>
                        <a:t>HB 57 (2009)</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Mineral rights dominance</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Clarify subsurface rights conflicts</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92155011"/>
                  </a:ext>
                </a:extLst>
              </a:tr>
              <a:tr h="591161">
                <a:tc>
                  <a:txBody>
                    <a:bodyPr/>
                    <a:lstStyle/>
                    <a:p>
                      <a:pPr algn="ctr" fontAlgn="b">
                        <a:buNone/>
                      </a:pPr>
                      <a:r>
                        <a:rPr lang="en-US" sz="2000" b="0" u="none" strike="noStrike">
                          <a:solidFill>
                            <a:srgbClr val="000000"/>
                          </a:solidFill>
                          <a:effectLst/>
                        </a:rPr>
                        <a:t>HB 58 (2009)</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CO₂ operator liability</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Specify legal responsibility for injected CO₂</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51342433"/>
                  </a:ext>
                </a:extLst>
              </a:tr>
              <a:tr h="390768">
                <a:tc>
                  <a:txBody>
                    <a:bodyPr/>
                    <a:lstStyle/>
                    <a:p>
                      <a:pPr algn="ctr" fontAlgn="b">
                        <a:buNone/>
                      </a:pPr>
                      <a:r>
                        <a:rPr lang="en-US" sz="2000" b="0" u="none" strike="noStrike">
                          <a:solidFill>
                            <a:srgbClr val="000000"/>
                          </a:solidFill>
                          <a:effectLst/>
                        </a:rPr>
                        <a:t>HB 80 (2009)</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Unitization consent threshold</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Require 80% owner consent</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9801423"/>
                  </a:ext>
                </a:extLst>
              </a:tr>
              <a:tr h="390768">
                <a:tc>
                  <a:txBody>
                    <a:bodyPr/>
                    <a:lstStyle/>
                    <a:p>
                      <a:pPr algn="ctr" fontAlgn="b">
                        <a:buNone/>
                      </a:pPr>
                      <a:r>
                        <a:rPr lang="en-US" sz="2000" b="0" u="none" strike="noStrike">
                          <a:solidFill>
                            <a:srgbClr val="000000"/>
                          </a:solidFill>
                          <a:effectLst/>
                        </a:rPr>
                        <a:t>HB 17 (2010)</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Sequestration revenue account creation</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Funding for monitoring &amp; closure</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84880632"/>
                  </a:ext>
                </a:extLst>
              </a:tr>
              <a:tr h="390768">
                <a:tc>
                  <a:txBody>
                    <a:bodyPr/>
                    <a:lstStyle/>
                    <a:p>
                      <a:pPr algn="ctr" fontAlgn="b">
                        <a:buNone/>
                      </a:pPr>
                      <a:r>
                        <a:rPr lang="en-US" sz="2000" b="0" u="none" strike="noStrike">
                          <a:solidFill>
                            <a:srgbClr val="000000"/>
                          </a:solidFill>
                          <a:effectLst/>
                        </a:rPr>
                        <a:t>W.S. § 35‑11‑313 (2024)</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Defines jurisdiction for DEQ/WOGCC</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Set rigorous permitting process</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14973866"/>
                  </a:ext>
                </a:extLst>
              </a:tr>
              <a:tr h="591161">
                <a:tc>
                  <a:txBody>
                    <a:bodyPr/>
                    <a:lstStyle/>
                    <a:p>
                      <a:pPr algn="ctr" fontAlgn="b">
                        <a:buNone/>
                      </a:pPr>
                      <a:r>
                        <a:rPr lang="en-US" sz="2000" b="0" u="none" strike="noStrike">
                          <a:solidFill>
                            <a:srgbClr val="000000"/>
                          </a:solidFill>
                          <a:effectLst/>
                        </a:rPr>
                        <a:t>SF 47 (2022)</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State liability after 20 yrs</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Shift stewardship to state post-injection</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75691693"/>
                  </a:ext>
                </a:extLst>
              </a:tr>
              <a:tr h="591161">
                <a:tc>
                  <a:txBody>
                    <a:bodyPr/>
                    <a:lstStyle/>
                    <a:p>
                      <a:pPr algn="ctr" fontAlgn="b">
                        <a:buNone/>
                      </a:pPr>
                      <a:r>
                        <a:rPr lang="en-US" sz="2000" b="0" u="none" strike="noStrike">
                          <a:solidFill>
                            <a:srgbClr val="000000"/>
                          </a:solidFill>
                          <a:effectLst/>
                        </a:rPr>
                        <a:t>Wyo. Code R. § 020‑29‑4</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Injection fee regulation</a:t>
                      </a:r>
                      <a:endParaRPr lang="en-US" sz="2000" b="0"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buNone/>
                      </a:pPr>
                      <a:r>
                        <a:rPr lang="en-US" sz="2000" b="0" u="none" strike="noStrike">
                          <a:solidFill>
                            <a:srgbClr val="000000"/>
                          </a:solidFill>
                          <a:effectLst/>
                        </a:rPr>
                        <a:t>Ensure financial assurance through special account</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84459042"/>
                  </a:ext>
                </a:extLst>
              </a:tr>
              <a:tr h="390768">
                <a:tc>
                  <a:txBody>
                    <a:bodyPr/>
                    <a:lstStyle/>
                    <a:p>
                      <a:pPr algn="ctr" fontAlgn="b">
                        <a:buNone/>
                      </a:pPr>
                      <a:r>
                        <a:rPr lang="en-US" sz="2000" b="0" u="none" strike="noStrike">
                          <a:solidFill>
                            <a:srgbClr val="000000"/>
                          </a:solidFill>
                          <a:effectLst/>
                        </a:rPr>
                        <a:t>Wyo. Code R. § 055‑3‑3‑43</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Unitization hearing &amp; consent rules</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buNone/>
                      </a:pPr>
                      <a:r>
                        <a:rPr lang="en-US" sz="2000" b="0" u="none" strike="noStrike">
                          <a:solidFill>
                            <a:srgbClr val="000000"/>
                          </a:solidFill>
                          <a:effectLst/>
                        </a:rPr>
                        <a:t>Fair pore space coordination</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79755986"/>
                  </a:ext>
                </a:extLst>
              </a:tr>
            </a:tbl>
          </a:graphicData>
        </a:graphic>
      </p:graphicFrame>
    </p:spTree>
    <p:extLst>
      <p:ext uri="{BB962C8B-B14F-4D97-AF65-F5344CB8AC3E}">
        <p14:creationId xmlns:p14="http://schemas.microsoft.com/office/powerpoint/2010/main" val="2155530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8B6A-2085-D128-250F-83DAAD4787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AC2E12-B152-5CD2-6187-9E878E73B40B}"/>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45E12DA9-E661-6932-E56C-CA86D90D74FC}"/>
              </a:ext>
            </a:extLst>
          </p:cNvPr>
          <p:cNvPicPr>
            <a:picLocks noChangeAspect="1"/>
          </p:cNvPicPr>
          <p:nvPr/>
        </p:nvPicPr>
        <p:blipFill>
          <a:blip r:embed="rId4"/>
          <a:stretch>
            <a:fillRect/>
          </a:stretch>
        </p:blipFill>
        <p:spPr>
          <a:xfrm>
            <a:off x="-10274" y="-81052"/>
            <a:ext cx="14180685" cy="779694"/>
          </a:xfrm>
          <a:prstGeom prst="rect">
            <a:avLst/>
          </a:prstGeom>
        </p:spPr>
      </p:pic>
      <p:sp>
        <p:nvSpPr>
          <p:cNvPr id="9" name="Title 8">
            <a:extLst>
              <a:ext uri="{FF2B5EF4-FFF2-40B4-BE49-F238E27FC236}">
                <a16:creationId xmlns:a16="http://schemas.microsoft.com/office/drawing/2014/main" id="{22939895-5D10-A47C-0A30-9E055FC8A6D3}"/>
              </a:ext>
            </a:extLst>
          </p:cNvPr>
          <p:cNvSpPr>
            <a:spLocks noGrp="1"/>
          </p:cNvSpPr>
          <p:nvPr>
            <p:ph type="title"/>
          </p:nvPr>
        </p:nvSpPr>
        <p:spPr>
          <a:xfrm>
            <a:off x="1115602" y="1803507"/>
            <a:ext cx="10515600" cy="1325563"/>
          </a:xfrm>
        </p:spPr>
        <p:txBody>
          <a:bodyPr>
            <a:normAutofit fontScale="90000"/>
          </a:bodyPr>
          <a:lstStyle/>
          <a:p>
            <a:pPr marL="571500" indent="-571500">
              <a:buFont typeface="Arial" panose="020B0604020202020204" pitchFamily="34" charset="0"/>
              <a:buChar char="•"/>
            </a:pPr>
            <a:r>
              <a:rPr lang="en-US"/>
              <a:t>Need slide sharing four CarbonSAFE sites</a:t>
            </a:r>
            <a:br>
              <a:rPr lang="en-US"/>
            </a:br>
            <a:r>
              <a:rPr lang="en-US"/>
              <a:t>Dry Fork</a:t>
            </a:r>
            <a:br>
              <a:rPr lang="en-US"/>
            </a:br>
            <a:r>
              <a:rPr lang="en-US"/>
              <a:t>Echo Springs</a:t>
            </a:r>
            <a:br>
              <a:rPr lang="en-US"/>
            </a:br>
            <a:r>
              <a:rPr lang="en-US"/>
              <a:t>Sweetwater</a:t>
            </a:r>
            <a:br>
              <a:rPr lang="en-US"/>
            </a:br>
            <a:r>
              <a:rPr lang="en-US"/>
              <a:t>Hero Basalt</a:t>
            </a:r>
          </a:p>
        </p:txBody>
      </p:sp>
      <p:pic>
        <p:nvPicPr>
          <p:cNvPr id="6" name="Picture 5" descr="A collage of several images of a person riding a horse&#10;&#10;Description automatically generated">
            <a:extLst>
              <a:ext uri="{FF2B5EF4-FFF2-40B4-BE49-F238E27FC236}">
                <a16:creationId xmlns:a16="http://schemas.microsoft.com/office/drawing/2014/main" id="{7303C87F-FBE7-EB2D-E008-B0BC45A5CF67}"/>
              </a:ext>
            </a:extLst>
          </p:cNvPr>
          <p:cNvPicPr>
            <a:picLocks noChangeAspect="1"/>
          </p:cNvPicPr>
          <p:nvPr/>
        </p:nvPicPr>
        <p:blipFill>
          <a:blip r:embed="rId5"/>
          <a:stretch>
            <a:fillRect/>
          </a:stretch>
        </p:blipFill>
        <p:spPr>
          <a:xfrm>
            <a:off x="-243932" y="-126084"/>
            <a:ext cx="12489210" cy="7025180"/>
          </a:xfrm>
          <a:prstGeom prst="rect">
            <a:avLst/>
          </a:prstGeom>
        </p:spPr>
      </p:pic>
      <p:sp>
        <p:nvSpPr>
          <p:cNvPr id="2" name="Slide Number Placeholder 1">
            <a:extLst>
              <a:ext uri="{FF2B5EF4-FFF2-40B4-BE49-F238E27FC236}">
                <a16:creationId xmlns:a16="http://schemas.microsoft.com/office/drawing/2014/main" id="{12147CDA-AC94-4B67-7457-556BB4F2717F}"/>
              </a:ext>
            </a:extLst>
          </p:cNvPr>
          <p:cNvSpPr>
            <a:spLocks noGrp="1"/>
          </p:cNvSpPr>
          <p:nvPr>
            <p:ph type="sldNum" sz="quarter" idx="12"/>
          </p:nvPr>
        </p:nvSpPr>
        <p:spPr/>
        <p:txBody>
          <a:bodyPr/>
          <a:lstStyle/>
          <a:p>
            <a:fld id="{F5529D1C-C905-6D43-977B-B51C1A5CA844}" type="slidenum">
              <a:rPr lang="en-US" smtClean="0">
                <a:solidFill>
                  <a:schemeClr val="bg1"/>
                </a:solidFill>
              </a:rPr>
              <a:t>15</a:t>
            </a:fld>
            <a:endParaRPr lang="en-US">
              <a:solidFill>
                <a:schemeClr val="bg1"/>
              </a:solidFill>
            </a:endParaRPr>
          </a:p>
        </p:txBody>
      </p:sp>
    </p:spTree>
    <p:extLst>
      <p:ext uri="{BB962C8B-B14F-4D97-AF65-F5344CB8AC3E}">
        <p14:creationId xmlns:p14="http://schemas.microsoft.com/office/powerpoint/2010/main" val="184387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A120F-CF25-719B-C2AD-1A99B9414C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907292-DFCA-BEB8-1917-C5318524B8C0}"/>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43737A26-9081-ECCE-DE62-6D39AA91A03E}"/>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2DE8457D-D479-E9D8-37C2-F57D12854319}"/>
              </a:ext>
            </a:extLst>
          </p:cNvPr>
          <p:cNvSpPr>
            <a:spLocks noGrp="1"/>
          </p:cNvSpPr>
          <p:nvPr>
            <p:ph type="sldNum" sz="quarter" idx="12"/>
          </p:nvPr>
        </p:nvSpPr>
        <p:spPr/>
        <p:txBody>
          <a:bodyPr/>
          <a:lstStyle/>
          <a:p>
            <a:fld id="{F5529D1C-C905-6D43-977B-B51C1A5CA844}" type="slidenum">
              <a:rPr lang="en-US" smtClean="0">
                <a:solidFill>
                  <a:schemeClr val="bg1"/>
                </a:solidFill>
              </a:rPr>
              <a:t>16</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D887AFC7-36C3-16F6-B8AE-6B5141CD70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pic>
        <p:nvPicPr>
          <p:cNvPr id="6" name="Picture 5">
            <a:extLst>
              <a:ext uri="{FF2B5EF4-FFF2-40B4-BE49-F238E27FC236}">
                <a16:creationId xmlns:a16="http://schemas.microsoft.com/office/drawing/2014/main" id="{E7B44A4B-4E34-4ADA-BC99-48A17AD8E635}"/>
              </a:ext>
            </a:extLst>
          </p:cNvPr>
          <p:cNvPicPr>
            <a:picLocks noChangeAspect="1"/>
          </p:cNvPicPr>
          <p:nvPr/>
        </p:nvPicPr>
        <p:blipFill>
          <a:blip r:embed="rId6"/>
          <a:stretch>
            <a:fillRect/>
          </a:stretch>
        </p:blipFill>
        <p:spPr>
          <a:xfrm>
            <a:off x="6342890" y="784564"/>
            <a:ext cx="5650705" cy="4613301"/>
          </a:xfrm>
          <a:prstGeom prst="rect">
            <a:avLst/>
          </a:prstGeom>
        </p:spPr>
      </p:pic>
      <p:sp>
        <p:nvSpPr>
          <p:cNvPr id="10" name="TextBox 9">
            <a:extLst>
              <a:ext uri="{FF2B5EF4-FFF2-40B4-BE49-F238E27FC236}">
                <a16:creationId xmlns:a16="http://schemas.microsoft.com/office/drawing/2014/main" id="{A17AB5A7-46AF-121A-7B17-97A4DBE83F82}"/>
              </a:ext>
            </a:extLst>
          </p:cNvPr>
          <p:cNvSpPr txBox="1"/>
          <p:nvPr/>
        </p:nvSpPr>
        <p:spPr>
          <a:xfrm>
            <a:off x="6966828" y="5144090"/>
            <a:ext cx="4634548" cy="646331"/>
          </a:xfrm>
          <a:prstGeom prst="rect">
            <a:avLst/>
          </a:prstGeom>
          <a:noFill/>
        </p:spPr>
        <p:txBody>
          <a:bodyPr wrap="square" rtlCol="0">
            <a:spAutoFit/>
          </a:bodyPr>
          <a:lstStyle/>
          <a:p>
            <a:pPr marL="60325" algn="l">
              <a:spcAft>
                <a:spcPts val="800"/>
              </a:spcAft>
            </a:pPr>
            <a:r>
              <a:rPr lang="en-US" sz="1200" b="1" dirty="0">
                <a:latin typeface="+mj-lt"/>
              </a:rPr>
              <a:t>In Wyoming, CO</a:t>
            </a:r>
            <a:r>
              <a:rPr lang="en-US" sz="1200" b="1" baseline="-25000" dirty="0">
                <a:latin typeface="+mj-lt"/>
              </a:rPr>
              <a:t>2</a:t>
            </a:r>
            <a:r>
              <a:rPr lang="en-US" sz="1200" b="1" dirty="0">
                <a:latin typeface="+mj-lt"/>
              </a:rPr>
              <a:t> for EOR applications comes from the ExxonMobil Shute Creek Capture Project  and the Contango Lost Cabin Gas plant.  Currently about 370 </a:t>
            </a:r>
            <a:r>
              <a:rPr lang="en-US" sz="1200" b="1" dirty="0" err="1">
                <a:latin typeface="+mj-lt"/>
              </a:rPr>
              <a:t>MMcfd</a:t>
            </a:r>
            <a:r>
              <a:rPr lang="en-US" sz="1200" b="1" dirty="0">
                <a:latin typeface="+mj-lt"/>
              </a:rPr>
              <a:t> is available for EOR.</a:t>
            </a:r>
          </a:p>
        </p:txBody>
      </p:sp>
      <p:sp>
        <p:nvSpPr>
          <p:cNvPr id="11" name="TextBox 10">
            <a:extLst>
              <a:ext uri="{FF2B5EF4-FFF2-40B4-BE49-F238E27FC236}">
                <a16:creationId xmlns:a16="http://schemas.microsoft.com/office/drawing/2014/main" id="{ED2C5FA9-D41A-16C6-AF56-FAF061C2D0E3}"/>
              </a:ext>
            </a:extLst>
          </p:cNvPr>
          <p:cNvSpPr txBox="1"/>
          <p:nvPr/>
        </p:nvSpPr>
        <p:spPr>
          <a:xfrm>
            <a:off x="6972606" y="1157289"/>
            <a:ext cx="4408068" cy="369332"/>
          </a:xfrm>
          <a:prstGeom prst="rect">
            <a:avLst/>
          </a:prstGeom>
          <a:solidFill>
            <a:schemeClr val="bg1"/>
          </a:solidFill>
        </p:spPr>
        <p:txBody>
          <a:bodyPr wrap="square" rtlCol="0">
            <a:spAutoFit/>
          </a:bodyPr>
          <a:lstStyle/>
          <a:p>
            <a:pPr algn="l"/>
            <a:r>
              <a:rPr lang="en-US" b="1" dirty="0">
                <a:latin typeface="+mj-lt"/>
              </a:rPr>
              <a:t>Current CO</a:t>
            </a:r>
            <a:r>
              <a:rPr lang="en-US" b="1" baseline="-25000" dirty="0">
                <a:latin typeface="+mj-lt"/>
              </a:rPr>
              <a:t>2</a:t>
            </a:r>
            <a:r>
              <a:rPr lang="en-US" b="1" dirty="0">
                <a:latin typeface="+mj-lt"/>
              </a:rPr>
              <a:t>-EOR Projects and CO</a:t>
            </a:r>
            <a:r>
              <a:rPr lang="en-US" b="1" baseline="-25000" dirty="0">
                <a:latin typeface="+mj-lt"/>
              </a:rPr>
              <a:t>2 </a:t>
            </a:r>
            <a:r>
              <a:rPr lang="en-US" b="1" dirty="0">
                <a:latin typeface="+mj-lt"/>
              </a:rPr>
              <a:t>Sources</a:t>
            </a:r>
          </a:p>
        </p:txBody>
      </p:sp>
      <p:sp>
        <p:nvSpPr>
          <p:cNvPr id="12" name="TextBox 11">
            <a:extLst>
              <a:ext uri="{FF2B5EF4-FFF2-40B4-BE49-F238E27FC236}">
                <a16:creationId xmlns:a16="http://schemas.microsoft.com/office/drawing/2014/main" id="{E072BB94-4E71-2896-EF49-9C41B973FDCC}"/>
              </a:ext>
            </a:extLst>
          </p:cNvPr>
          <p:cNvSpPr txBox="1"/>
          <p:nvPr/>
        </p:nvSpPr>
        <p:spPr>
          <a:xfrm>
            <a:off x="7080068" y="5824915"/>
            <a:ext cx="4729494" cy="369332"/>
          </a:xfrm>
          <a:prstGeom prst="rect">
            <a:avLst/>
          </a:prstGeom>
          <a:noFill/>
        </p:spPr>
        <p:txBody>
          <a:bodyPr wrap="square" lIns="91440" tIns="45720" rIns="91440" bIns="45720" rtlCol="0" anchor="t">
            <a:spAutoFit/>
          </a:bodyPr>
          <a:lstStyle/>
          <a:p>
            <a:r>
              <a:rPr lang="en-US" dirty="0"/>
              <a:t>From the WY Enhanced </a:t>
            </a:r>
            <a:r>
              <a:rPr lang="en-US"/>
              <a:t>Oil Recovery Institute</a:t>
            </a:r>
            <a:endParaRPr lang="en-US" dirty="0"/>
          </a:p>
        </p:txBody>
      </p:sp>
      <p:sp>
        <p:nvSpPr>
          <p:cNvPr id="13" name="TextBox 12">
            <a:extLst>
              <a:ext uri="{FF2B5EF4-FFF2-40B4-BE49-F238E27FC236}">
                <a16:creationId xmlns:a16="http://schemas.microsoft.com/office/drawing/2014/main" id="{F6400A9B-1828-EE33-865A-42F97F22F49F}"/>
              </a:ext>
            </a:extLst>
          </p:cNvPr>
          <p:cNvSpPr txBox="1"/>
          <p:nvPr/>
        </p:nvSpPr>
        <p:spPr>
          <a:xfrm>
            <a:off x="141442" y="-41751"/>
            <a:ext cx="10566399" cy="646331"/>
          </a:xfrm>
          <a:prstGeom prst="rect">
            <a:avLst/>
          </a:prstGeom>
          <a:noFill/>
        </p:spPr>
        <p:txBody>
          <a:bodyPr wrap="square" lIns="91440" tIns="45720" rIns="91440" bIns="45720" rtlCol="0" anchor="t">
            <a:spAutoFit/>
          </a:bodyPr>
          <a:lstStyle/>
          <a:p>
            <a:r>
              <a:rPr lang="en-US" sz="3600">
                <a:solidFill>
                  <a:schemeClr val="bg1"/>
                </a:solidFill>
                <a:latin typeface="Aptos Display"/>
              </a:rPr>
              <a:t>Wyoming: CO</a:t>
            </a:r>
            <a:r>
              <a:rPr lang="en-US" sz="3600" baseline="-25000">
                <a:solidFill>
                  <a:schemeClr val="bg1"/>
                </a:solidFill>
                <a:latin typeface="Aptos Display"/>
              </a:rPr>
              <a:t>2</a:t>
            </a:r>
            <a:r>
              <a:rPr lang="en-US" sz="3600">
                <a:solidFill>
                  <a:schemeClr val="bg1"/>
                </a:solidFill>
                <a:latin typeface="Aptos Display"/>
              </a:rPr>
              <a:t> EOR</a:t>
            </a:r>
          </a:p>
        </p:txBody>
      </p:sp>
      <p:sp>
        <p:nvSpPr>
          <p:cNvPr id="16" name="TextBox 15">
            <a:extLst>
              <a:ext uri="{FF2B5EF4-FFF2-40B4-BE49-F238E27FC236}">
                <a16:creationId xmlns:a16="http://schemas.microsoft.com/office/drawing/2014/main" id="{240AD2D8-9C57-6B2F-3391-3A2B408AD4CC}"/>
              </a:ext>
            </a:extLst>
          </p:cNvPr>
          <p:cNvSpPr txBox="1"/>
          <p:nvPr/>
        </p:nvSpPr>
        <p:spPr>
          <a:xfrm>
            <a:off x="382438" y="664656"/>
            <a:ext cx="5960452" cy="5632311"/>
          </a:xfrm>
          <a:prstGeom prst="rect">
            <a:avLst/>
          </a:prstGeom>
          <a:noFill/>
          <a:ln w="19050">
            <a:solidFill>
              <a:srgbClr val="FFC000"/>
            </a:solidFill>
          </a:ln>
        </p:spPr>
        <p:txBody>
          <a:bodyPr wrap="square" lIns="91440" tIns="45720" rIns="91440" bIns="45720" anchor="t">
            <a:spAutoFit/>
          </a:bodyPr>
          <a:lstStyle/>
          <a:p>
            <a:pPr marL="114300" lvl="1"/>
            <a:r>
              <a:rPr lang="en-US" sz="2000" b="1">
                <a:ea typeface="Calibri"/>
                <a:cs typeface="Calibri"/>
              </a:rPr>
              <a:t>Challenges </a:t>
            </a:r>
            <a:r>
              <a:rPr lang="en-US" sz="2000" b="1" dirty="0">
                <a:ea typeface="Calibri"/>
                <a:cs typeface="Calibri"/>
              </a:rPr>
              <a:t>facing CO2-EOR</a:t>
            </a:r>
            <a:endParaRPr lang="en-US"/>
          </a:p>
          <a:p>
            <a:pPr marL="800100" lvl="1" indent="-342900">
              <a:buFont typeface="Arial" panose="020B0604020202020204" pitchFamily="34" charset="0"/>
              <a:buChar char="•"/>
            </a:pPr>
            <a:r>
              <a:rPr lang="en-US" sz="2000" dirty="0">
                <a:ea typeface="Calibri"/>
                <a:cs typeface="Calibri"/>
              </a:rPr>
              <a:t>CO</a:t>
            </a:r>
            <a:r>
              <a:rPr lang="en-US" sz="2000" baseline="-25000">
                <a:ea typeface="Calibri"/>
                <a:cs typeface="Calibri"/>
              </a:rPr>
              <a:t>2</a:t>
            </a:r>
            <a:r>
              <a:rPr lang="en-US" sz="2000" dirty="0">
                <a:ea typeface="Calibri"/>
                <a:cs typeface="Calibri"/>
              </a:rPr>
              <a:t> </a:t>
            </a:r>
            <a:r>
              <a:rPr lang="en-US" sz="2000">
                <a:ea typeface="Calibri"/>
                <a:cs typeface="Calibri"/>
              </a:rPr>
              <a:t>supply </a:t>
            </a:r>
            <a:r>
              <a:rPr lang="en-US" sz="2000" dirty="0">
                <a:ea typeface="Calibri"/>
                <a:cs typeface="Calibri"/>
              </a:rPr>
              <a:t>and </a:t>
            </a:r>
            <a:r>
              <a:rPr lang="en-US" sz="2000">
                <a:ea typeface="Calibri"/>
                <a:cs typeface="Calibri"/>
              </a:rPr>
              <a:t>infrastructure</a:t>
            </a:r>
            <a:endParaRPr lang="en-US" sz="2000" dirty="0">
              <a:ea typeface="Calibri"/>
              <a:cs typeface="Calibri"/>
            </a:endParaRPr>
          </a:p>
          <a:p>
            <a:pPr marL="1257300" lvl="2" indent="-342900">
              <a:buFont typeface="Arial" panose="020B0604020202020204" pitchFamily="34" charset="0"/>
              <a:buChar char="•"/>
            </a:pPr>
            <a:r>
              <a:rPr lang="en-US" sz="2000" dirty="0">
                <a:ea typeface="Calibri"/>
                <a:cs typeface="Calibri"/>
              </a:rPr>
              <a:t>Limited CO</a:t>
            </a:r>
            <a:r>
              <a:rPr lang="en-US" sz="2000" baseline="-25000">
                <a:ea typeface="Calibri"/>
                <a:cs typeface="Calibri"/>
              </a:rPr>
              <a:t>2</a:t>
            </a:r>
            <a:r>
              <a:rPr lang="en-US" sz="2000" dirty="0">
                <a:ea typeface="Calibri"/>
                <a:cs typeface="Calibri"/>
              </a:rPr>
              <a:t> sources </a:t>
            </a:r>
          </a:p>
          <a:p>
            <a:pPr marL="1257300" lvl="2" indent="-342900">
              <a:buFont typeface="Arial" panose="020B0604020202020204" pitchFamily="34" charset="0"/>
              <a:buChar char="•"/>
            </a:pPr>
            <a:r>
              <a:rPr lang="en-US" sz="2000" dirty="0">
                <a:ea typeface="Calibri"/>
                <a:cs typeface="Calibri"/>
              </a:rPr>
              <a:t>Pipeline networks are insufficient in many regions</a:t>
            </a:r>
          </a:p>
          <a:p>
            <a:pPr marL="800100" lvl="1" indent="-342900">
              <a:buFont typeface="Arial" panose="020B0604020202020204" pitchFamily="34" charset="0"/>
              <a:buChar char="•"/>
            </a:pPr>
            <a:r>
              <a:rPr lang="en-US" sz="2000" dirty="0">
                <a:ea typeface="Calibri"/>
                <a:cs typeface="Calibri"/>
              </a:rPr>
              <a:t>Economics</a:t>
            </a:r>
          </a:p>
          <a:p>
            <a:pPr marL="1257300" lvl="2" indent="-342900">
              <a:buFont typeface="Arial" panose="020B0604020202020204" pitchFamily="34" charset="0"/>
              <a:buChar char="•"/>
            </a:pPr>
            <a:r>
              <a:rPr lang="en-US" sz="2000" dirty="0">
                <a:ea typeface="Calibri"/>
                <a:cs typeface="Calibri"/>
              </a:rPr>
              <a:t>High upfront costs</a:t>
            </a:r>
          </a:p>
          <a:p>
            <a:pPr marL="1257300" lvl="2" indent="-342900">
              <a:buFont typeface="Arial" panose="020B0604020202020204" pitchFamily="34" charset="0"/>
              <a:buChar char="•"/>
            </a:pPr>
            <a:r>
              <a:rPr lang="en-US" sz="2000" dirty="0">
                <a:ea typeface="Calibri"/>
                <a:cs typeface="Calibri"/>
              </a:rPr>
              <a:t>Volatility in oil prices</a:t>
            </a:r>
          </a:p>
          <a:p>
            <a:pPr marL="800100" lvl="1" indent="-342900">
              <a:buFont typeface="Arial" panose="020B0604020202020204" pitchFamily="34" charset="0"/>
              <a:buChar char="•"/>
            </a:pPr>
            <a:r>
              <a:rPr lang="en-US" sz="2000" dirty="0">
                <a:ea typeface="Calibri"/>
                <a:cs typeface="Calibri"/>
              </a:rPr>
              <a:t>Technical</a:t>
            </a:r>
          </a:p>
          <a:p>
            <a:pPr marL="1257300" lvl="2" indent="-342900">
              <a:buFont typeface="Arial" panose="020B0604020202020204" pitchFamily="34" charset="0"/>
              <a:buChar char="•"/>
            </a:pPr>
            <a:r>
              <a:rPr lang="en-US" sz="2000" dirty="0">
                <a:ea typeface="Calibri"/>
                <a:cs typeface="Calibri"/>
              </a:rPr>
              <a:t>Reservoir heterogeneity and sweep efficiency</a:t>
            </a:r>
          </a:p>
          <a:p>
            <a:pPr marL="1257300" lvl="2" indent="-342900">
              <a:buFont typeface="Arial" panose="020B0604020202020204" pitchFamily="34" charset="0"/>
              <a:buChar char="•"/>
            </a:pPr>
            <a:r>
              <a:rPr lang="en-US" sz="2000" dirty="0">
                <a:ea typeface="Calibri"/>
                <a:cs typeface="Calibri"/>
              </a:rPr>
              <a:t>CO</a:t>
            </a:r>
            <a:r>
              <a:rPr lang="en-US" sz="2000" baseline="-25000">
                <a:ea typeface="Calibri"/>
                <a:cs typeface="Calibri"/>
              </a:rPr>
              <a:t>2</a:t>
            </a:r>
            <a:r>
              <a:rPr lang="en-US" sz="2000" dirty="0">
                <a:ea typeface="Calibri"/>
                <a:cs typeface="Calibri"/>
              </a:rPr>
              <a:t> breakthrough</a:t>
            </a:r>
          </a:p>
          <a:p>
            <a:pPr marL="1257300" lvl="2" indent="-342900">
              <a:buFont typeface="Arial" panose="020B0604020202020204" pitchFamily="34" charset="0"/>
              <a:buChar char="•"/>
            </a:pPr>
            <a:r>
              <a:rPr lang="en-US" sz="2000" dirty="0">
                <a:ea typeface="Calibri"/>
                <a:cs typeface="Calibri"/>
              </a:rPr>
              <a:t>Delayed and declining incremental production</a:t>
            </a:r>
          </a:p>
          <a:p>
            <a:pPr marL="342900" indent="-342900">
              <a:buFont typeface="Arial" panose="020B0604020202020204" pitchFamily="34" charset="0"/>
              <a:buChar char="•"/>
            </a:pPr>
            <a:r>
              <a:rPr lang="en-US" sz="2000" b="1" dirty="0">
                <a:ea typeface="Calibri"/>
                <a:cs typeface="Calibri"/>
              </a:rPr>
              <a:t>Opportunities</a:t>
            </a:r>
          </a:p>
          <a:p>
            <a:pPr marL="800100" lvl="1" indent="-342900">
              <a:buFont typeface="Arial" panose="020B0604020202020204" pitchFamily="34" charset="0"/>
              <a:buChar char="•"/>
            </a:pPr>
            <a:r>
              <a:rPr lang="en-US" sz="2000" dirty="0">
                <a:ea typeface="Calibri"/>
                <a:cs typeface="Calibri"/>
              </a:rPr>
              <a:t>10-20% increased recovery</a:t>
            </a:r>
          </a:p>
          <a:p>
            <a:pPr marL="800100" lvl="1" indent="-342900">
              <a:buFont typeface="Arial" panose="020B0604020202020204" pitchFamily="34" charset="0"/>
              <a:buChar char="•"/>
            </a:pPr>
            <a:r>
              <a:rPr lang="en-US" sz="2000" dirty="0">
                <a:ea typeface="Calibri"/>
                <a:cs typeface="Calibri"/>
              </a:rPr>
              <a:t>Federal incentives improve economics</a:t>
            </a:r>
          </a:p>
          <a:p>
            <a:pPr marL="800100" lvl="1" indent="-342900">
              <a:buFont typeface="Arial" panose="020B0604020202020204" pitchFamily="34" charset="0"/>
              <a:buChar char="•"/>
            </a:pPr>
            <a:r>
              <a:rPr lang="en-US" sz="2000" dirty="0">
                <a:ea typeface="Calibri"/>
                <a:cs typeface="Calibri"/>
              </a:rPr>
              <a:t>Regional economic development </a:t>
            </a:r>
          </a:p>
        </p:txBody>
      </p:sp>
    </p:spTree>
    <p:extLst>
      <p:ext uri="{BB962C8B-B14F-4D97-AF65-F5344CB8AC3E}">
        <p14:creationId xmlns:p14="http://schemas.microsoft.com/office/powerpoint/2010/main" val="121920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0F95-37F7-7707-DB5A-872453DCB6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AB3E94-69AC-760D-6CFB-67F352E58B88}"/>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4F8B6C9F-7DEF-34BD-833E-5555A83C4F31}"/>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DDB86B64-F1AA-109D-7D8C-1A71120D5B4F}"/>
              </a:ext>
            </a:extLst>
          </p:cNvPr>
          <p:cNvSpPr>
            <a:spLocks noGrp="1"/>
          </p:cNvSpPr>
          <p:nvPr>
            <p:ph type="sldNum" sz="quarter" idx="12"/>
          </p:nvPr>
        </p:nvSpPr>
        <p:spPr/>
        <p:txBody>
          <a:bodyPr/>
          <a:lstStyle/>
          <a:p>
            <a:fld id="{F5529D1C-C905-6D43-977B-B51C1A5CA844}" type="slidenum">
              <a:rPr lang="en-US" smtClean="0">
                <a:solidFill>
                  <a:schemeClr val="bg1"/>
                </a:solidFill>
              </a:rPr>
              <a:t>17</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F355AD87-E8C9-4A61-9272-43C15C3F88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13" name="TextBox 12">
            <a:extLst>
              <a:ext uri="{FF2B5EF4-FFF2-40B4-BE49-F238E27FC236}">
                <a16:creationId xmlns:a16="http://schemas.microsoft.com/office/drawing/2014/main" id="{A770C996-81EB-328D-B5DD-D54923EB38F6}"/>
              </a:ext>
            </a:extLst>
          </p:cNvPr>
          <p:cNvSpPr txBox="1"/>
          <p:nvPr/>
        </p:nvSpPr>
        <p:spPr>
          <a:xfrm>
            <a:off x="141442" y="-41751"/>
            <a:ext cx="10566399" cy="1200329"/>
          </a:xfrm>
          <a:prstGeom prst="rect">
            <a:avLst/>
          </a:prstGeom>
          <a:noFill/>
        </p:spPr>
        <p:txBody>
          <a:bodyPr wrap="square" lIns="91440" tIns="45720" rIns="91440" bIns="45720" rtlCol="0" anchor="t">
            <a:spAutoFit/>
          </a:bodyPr>
          <a:lstStyle/>
          <a:p>
            <a:r>
              <a:rPr lang="en-US" sz="3600">
                <a:solidFill>
                  <a:schemeClr val="bg1"/>
                </a:solidFill>
                <a:latin typeface="Aptos Display"/>
              </a:rPr>
              <a:t>Wyoming: CO</a:t>
            </a:r>
            <a:r>
              <a:rPr lang="en-US" sz="2400" baseline="-25000">
                <a:solidFill>
                  <a:schemeClr val="bg1"/>
                </a:solidFill>
                <a:latin typeface="Aptos Display"/>
              </a:rPr>
              <a:t>2</a:t>
            </a:r>
            <a:r>
              <a:rPr lang="en-US" sz="3600">
                <a:solidFill>
                  <a:schemeClr val="bg1"/>
                </a:solidFill>
                <a:latin typeface="Aptos Display"/>
              </a:rPr>
              <a:t> EOR Upside</a:t>
            </a:r>
          </a:p>
          <a:p>
            <a:endParaRPr lang="en-US" sz="3600" dirty="0">
              <a:solidFill>
                <a:schemeClr val="bg1"/>
              </a:solidFill>
            </a:endParaRPr>
          </a:p>
        </p:txBody>
      </p:sp>
      <p:grpSp>
        <p:nvGrpSpPr>
          <p:cNvPr id="3" name="Group 2">
            <a:extLst>
              <a:ext uri="{FF2B5EF4-FFF2-40B4-BE49-F238E27FC236}">
                <a16:creationId xmlns:a16="http://schemas.microsoft.com/office/drawing/2014/main" id="{A2CE62E6-7838-0DA9-26CC-EB2253AA3FA9}"/>
              </a:ext>
            </a:extLst>
          </p:cNvPr>
          <p:cNvGrpSpPr>
            <a:grpSpLocks noChangeAspect="1"/>
          </p:cNvGrpSpPr>
          <p:nvPr/>
        </p:nvGrpSpPr>
        <p:grpSpPr>
          <a:xfrm>
            <a:off x="1814608" y="751209"/>
            <a:ext cx="8382857" cy="5486400"/>
            <a:chOff x="1368050" y="642730"/>
            <a:chExt cx="9430714" cy="6172200"/>
          </a:xfrm>
        </p:grpSpPr>
        <p:grpSp>
          <p:nvGrpSpPr>
            <p:cNvPr id="7" name="Group 6">
              <a:extLst>
                <a:ext uri="{FF2B5EF4-FFF2-40B4-BE49-F238E27FC236}">
                  <a16:creationId xmlns:a16="http://schemas.microsoft.com/office/drawing/2014/main" id="{8BE0DFC4-07C4-ADDD-641B-F86D5E3F19DE}"/>
                </a:ext>
              </a:extLst>
            </p:cNvPr>
            <p:cNvGrpSpPr/>
            <p:nvPr/>
          </p:nvGrpSpPr>
          <p:grpSpPr>
            <a:xfrm>
              <a:off x="1368050" y="642730"/>
              <a:ext cx="9428678" cy="6172200"/>
              <a:chOff x="1368050" y="642730"/>
              <a:chExt cx="9428678" cy="6172200"/>
            </a:xfrm>
          </p:grpSpPr>
          <p:pic>
            <p:nvPicPr>
              <p:cNvPr id="15" name="Picture 14" descr="A graph showing a number of people">
                <a:extLst>
                  <a:ext uri="{FF2B5EF4-FFF2-40B4-BE49-F238E27FC236}">
                    <a16:creationId xmlns:a16="http://schemas.microsoft.com/office/drawing/2014/main" id="{E90E54FF-C6E4-169B-046A-1DBD6D87B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8050" y="642730"/>
                <a:ext cx="9428678" cy="6172200"/>
              </a:xfrm>
              <a:prstGeom prst="rect">
                <a:avLst/>
              </a:prstGeom>
            </p:spPr>
          </p:pic>
          <p:cxnSp>
            <p:nvCxnSpPr>
              <p:cNvPr id="17" name="Straight Connector 16">
                <a:extLst>
                  <a:ext uri="{FF2B5EF4-FFF2-40B4-BE49-F238E27FC236}">
                    <a16:creationId xmlns:a16="http://schemas.microsoft.com/office/drawing/2014/main" id="{B0A91D1C-3FDA-DF19-8162-AC3A4A4BEEBF}"/>
                  </a:ext>
                </a:extLst>
              </p:cNvPr>
              <p:cNvCxnSpPr>
                <a:cxnSpLocks/>
              </p:cNvCxnSpPr>
              <p:nvPr/>
            </p:nvCxnSpPr>
            <p:spPr>
              <a:xfrm>
                <a:off x="7633252" y="3819938"/>
                <a:ext cx="3163476" cy="692427"/>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8" name="Freeform: Shape 17">
                <a:extLst>
                  <a:ext uri="{FF2B5EF4-FFF2-40B4-BE49-F238E27FC236}">
                    <a16:creationId xmlns:a16="http://schemas.microsoft.com/office/drawing/2014/main" id="{28F15770-7FCE-044A-7B92-3D629F02FC94}"/>
                  </a:ext>
                </a:extLst>
              </p:cNvPr>
              <p:cNvSpPr/>
              <p:nvPr/>
            </p:nvSpPr>
            <p:spPr>
              <a:xfrm>
                <a:off x="7673008" y="2053570"/>
                <a:ext cx="3029985" cy="2446060"/>
              </a:xfrm>
              <a:custGeom>
                <a:avLst/>
                <a:gdLst>
                  <a:gd name="connsiteX0" fmla="*/ 0 w 3034748"/>
                  <a:gd name="connsiteY0" fmla="*/ 1762539 h 2431774"/>
                  <a:gd name="connsiteX1" fmla="*/ 0 w 3034748"/>
                  <a:gd name="connsiteY1" fmla="*/ 1696278 h 2431774"/>
                  <a:gd name="connsiteX2" fmla="*/ 39756 w 3034748"/>
                  <a:gd name="connsiteY2" fmla="*/ 1696278 h 2431774"/>
                  <a:gd name="connsiteX3" fmla="*/ 66261 w 3034748"/>
                  <a:gd name="connsiteY3" fmla="*/ 1278835 h 2431774"/>
                  <a:gd name="connsiteX4" fmla="*/ 132521 w 3034748"/>
                  <a:gd name="connsiteY4" fmla="*/ 974035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1426 w 3034748"/>
                  <a:gd name="connsiteY8" fmla="*/ 344557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39756 w 3034748"/>
                  <a:gd name="connsiteY2" fmla="*/ 1696278 h 2431774"/>
                  <a:gd name="connsiteX3" fmla="*/ 66261 w 3034748"/>
                  <a:gd name="connsiteY3" fmla="*/ 1278835 h 2431774"/>
                  <a:gd name="connsiteX4" fmla="*/ 132521 w 3034748"/>
                  <a:gd name="connsiteY4" fmla="*/ 974035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1426 w 3034748"/>
                  <a:gd name="connsiteY8" fmla="*/ 344557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39756 w 3034748"/>
                  <a:gd name="connsiteY2" fmla="*/ 1696278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1426 w 3034748"/>
                  <a:gd name="connsiteY8" fmla="*/ 344557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51662 w 3034748"/>
                  <a:gd name="connsiteY2" fmla="*/ 1696278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1426 w 3034748"/>
                  <a:gd name="connsiteY8" fmla="*/ 344557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1426 w 3034748"/>
                  <a:gd name="connsiteY8" fmla="*/ 344557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8570 w 3034748"/>
                  <a:gd name="connsiteY8" fmla="*/ 327888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45165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404191 w 3034748"/>
                  <a:gd name="connsiteY10" fmla="*/ 218661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385141 w 3034748"/>
                  <a:gd name="connsiteY10" fmla="*/ 230567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385141 w 3034748"/>
                  <a:gd name="connsiteY10" fmla="*/ 230567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881269 w 3034748"/>
                  <a:gd name="connsiteY20" fmla="*/ 92765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385141 w 3034748"/>
                  <a:gd name="connsiteY10" fmla="*/ 230567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900319 w 3034748"/>
                  <a:gd name="connsiteY20" fmla="*/ 95146 h 2431774"/>
                  <a:gd name="connsiteX21" fmla="*/ 921026 w 3034748"/>
                  <a:gd name="connsiteY21" fmla="*/ 192157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385141 w 3034748"/>
                  <a:gd name="connsiteY10" fmla="*/ 230567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75252 w 3034748"/>
                  <a:gd name="connsiteY19" fmla="*/ 92765 h 2431774"/>
                  <a:gd name="connsiteX20" fmla="*/ 900319 w 3034748"/>
                  <a:gd name="connsiteY20" fmla="*/ 95146 h 2431774"/>
                  <a:gd name="connsiteX21" fmla="*/ 932932 w 3034748"/>
                  <a:gd name="connsiteY21" fmla="*/ 196920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2539 h 2431774"/>
                  <a:gd name="connsiteX1" fmla="*/ 0 w 3034748"/>
                  <a:gd name="connsiteY1" fmla="*/ 1696278 h 2431774"/>
                  <a:gd name="connsiteX2" fmla="*/ 44518 w 3034748"/>
                  <a:gd name="connsiteY2" fmla="*/ 1698659 h 2431774"/>
                  <a:gd name="connsiteX3" fmla="*/ 66261 w 3034748"/>
                  <a:gd name="connsiteY3" fmla="*/ 1278835 h 2431774"/>
                  <a:gd name="connsiteX4" fmla="*/ 139665 w 3034748"/>
                  <a:gd name="connsiteY4" fmla="*/ 981178 h 2431774"/>
                  <a:gd name="connsiteX5" fmla="*/ 185530 w 3034748"/>
                  <a:gd name="connsiteY5" fmla="*/ 967409 h 2431774"/>
                  <a:gd name="connsiteX6" fmla="*/ 252309 w 3034748"/>
                  <a:gd name="connsiteY6" fmla="*/ 523461 h 2431774"/>
                  <a:gd name="connsiteX7" fmla="*/ 278295 w 3034748"/>
                  <a:gd name="connsiteY7" fmla="*/ 503583 h 2431774"/>
                  <a:gd name="connsiteX8" fmla="*/ 318570 w 3034748"/>
                  <a:gd name="connsiteY8" fmla="*/ 320745 h 2431774"/>
                  <a:gd name="connsiteX9" fmla="*/ 351182 w 3034748"/>
                  <a:gd name="connsiteY9" fmla="*/ 337930 h 2431774"/>
                  <a:gd name="connsiteX10" fmla="*/ 385141 w 3034748"/>
                  <a:gd name="connsiteY10" fmla="*/ 230567 h 2431774"/>
                  <a:gd name="connsiteX11" fmla="*/ 417443 w 3034748"/>
                  <a:gd name="connsiteY11" fmla="*/ 198783 h 2431774"/>
                  <a:gd name="connsiteX12" fmla="*/ 503582 w 3034748"/>
                  <a:gd name="connsiteY12" fmla="*/ 231913 h 2431774"/>
                  <a:gd name="connsiteX13" fmla="*/ 549965 w 3034748"/>
                  <a:gd name="connsiteY13" fmla="*/ 125896 h 2431774"/>
                  <a:gd name="connsiteX14" fmla="*/ 629478 w 3034748"/>
                  <a:gd name="connsiteY14" fmla="*/ 72887 h 2431774"/>
                  <a:gd name="connsiteX15" fmla="*/ 662608 w 3034748"/>
                  <a:gd name="connsiteY15" fmla="*/ 46383 h 2431774"/>
                  <a:gd name="connsiteX16" fmla="*/ 682487 w 3034748"/>
                  <a:gd name="connsiteY16" fmla="*/ 53009 h 2431774"/>
                  <a:gd name="connsiteX17" fmla="*/ 742121 w 3034748"/>
                  <a:gd name="connsiteY17" fmla="*/ 59635 h 2431774"/>
                  <a:gd name="connsiteX18" fmla="*/ 768626 w 3034748"/>
                  <a:gd name="connsiteY18" fmla="*/ 0 h 2431774"/>
                  <a:gd name="connsiteX19" fmla="*/ 796683 w 3034748"/>
                  <a:gd name="connsiteY19" fmla="*/ 97527 h 2431774"/>
                  <a:gd name="connsiteX20" fmla="*/ 900319 w 3034748"/>
                  <a:gd name="connsiteY20" fmla="*/ 95146 h 2431774"/>
                  <a:gd name="connsiteX21" fmla="*/ 932932 w 3034748"/>
                  <a:gd name="connsiteY21" fmla="*/ 196920 h 2431774"/>
                  <a:gd name="connsiteX22" fmla="*/ 960782 w 3034748"/>
                  <a:gd name="connsiteY22" fmla="*/ 205409 h 2431774"/>
                  <a:gd name="connsiteX23" fmla="*/ 993913 w 3034748"/>
                  <a:gd name="connsiteY23" fmla="*/ 251791 h 2431774"/>
                  <a:gd name="connsiteX24" fmla="*/ 1080052 w 3034748"/>
                  <a:gd name="connsiteY24" fmla="*/ 205409 h 2431774"/>
                  <a:gd name="connsiteX25" fmla="*/ 1119808 w 3034748"/>
                  <a:gd name="connsiteY25" fmla="*/ 192157 h 2431774"/>
                  <a:gd name="connsiteX26" fmla="*/ 1159565 w 3034748"/>
                  <a:gd name="connsiteY26" fmla="*/ 311426 h 2431774"/>
                  <a:gd name="connsiteX27" fmla="*/ 1205948 w 3034748"/>
                  <a:gd name="connsiteY27" fmla="*/ 284922 h 2431774"/>
                  <a:gd name="connsiteX28" fmla="*/ 1272208 w 3034748"/>
                  <a:gd name="connsiteY28" fmla="*/ 291548 h 2431774"/>
                  <a:gd name="connsiteX29" fmla="*/ 1318591 w 3034748"/>
                  <a:gd name="connsiteY29" fmla="*/ 238539 h 2431774"/>
                  <a:gd name="connsiteX30" fmla="*/ 1424608 w 3034748"/>
                  <a:gd name="connsiteY30" fmla="*/ 364435 h 2431774"/>
                  <a:gd name="connsiteX31" fmla="*/ 1484243 w 3034748"/>
                  <a:gd name="connsiteY31" fmla="*/ 344557 h 2431774"/>
                  <a:gd name="connsiteX32" fmla="*/ 1504121 w 3034748"/>
                  <a:gd name="connsiteY32" fmla="*/ 377687 h 2431774"/>
                  <a:gd name="connsiteX33" fmla="*/ 1524000 w 3034748"/>
                  <a:gd name="connsiteY33" fmla="*/ 437322 h 2431774"/>
                  <a:gd name="connsiteX34" fmla="*/ 1550504 w 3034748"/>
                  <a:gd name="connsiteY34" fmla="*/ 390939 h 2431774"/>
                  <a:gd name="connsiteX35" fmla="*/ 1583634 w 3034748"/>
                  <a:gd name="connsiteY35" fmla="*/ 437322 h 2431774"/>
                  <a:gd name="connsiteX36" fmla="*/ 1610139 w 3034748"/>
                  <a:gd name="connsiteY36" fmla="*/ 430696 h 2431774"/>
                  <a:gd name="connsiteX37" fmla="*/ 1623391 w 3034748"/>
                  <a:gd name="connsiteY37" fmla="*/ 669235 h 2431774"/>
                  <a:gd name="connsiteX38" fmla="*/ 1663148 w 3034748"/>
                  <a:gd name="connsiteY38" fmla="*/ 649357 h 2431774"/>
                  <a:gd name="connsiteX39" fmla="*/ 1676400 w 3034748"/>
                  <a:gd name="connsiteY39" fmla="*/ 410817 h 2431774"/>
                  <a:gd name="connsiteX40" fmla="*/ 1702904 w 3034748"/>
                  <a:gd name="connsiteY40" fmla="*/ 477078 h 2431774"/>
                  <a:gd name="connsiteX41" fmla="*/ 1736034 w 3034748"/>
                  <a:gd name="connsiteY41" fmla="*/ 483704 h 2431774"/>
                  <a:gd name="connsiteX42" fmla="*/ 1808921 w 3034748"/>
                  <a:gd name="connsiteY42" fmla="*/ 490330 h 2431774"/>
                  <a:gd name="connsiteX43" fmla="*/ 1855304 w 3034748"/>
                  <a:gd name="connsiteY43" fmla="*/ 510209 h 2431774"/>
                  <a:gd name="connsiteX44" fmla="*/ 1881808 w 3034748"/>
                  <a:gd name="connsiteY44" fmla="*/ 576470 h 2431774"/>
                  <a:gd name="connsiteX45" fmla="*/ 1908313 w 3034748"/>
                  <a:gd name="connsiteY45" fmla="*/ 609600 h 2431774"/>
                  <a:gd name="connsiteX46" fmla="*/ 1941443 w 3034748"/>
                  <a:gd name="connsiteY46" fmla="*/ 616226 h 2431774"/>
                  <a:gd name="connsiteX47" fmla="*/ 1974574 w 3034748"/>
                  <a:gd name="connsiteY47" fmla="*/ 583096 h 2431774"/>
                  <a:gd name="connsiteX48" fmla="*/ 2014330 w 3034748"/>
                  <a:gd name="connsiteY48" fmla="*/ 602974 h 2431774"/>
                  <a:gd name="connsiteX49" fmla="*/ 2166730 w 3034748"/>
                  <a:gd name="connsiteY49" fmla="*/ 669235 h 2431774"/>
                  <a:gd name="connsiteX50" fmla="*/ 2193234 w 3034748"/>
                  <a:gd name="connsiteY50" fmla="*/ 728870 h 2431774"/>
                  <a:gd name="connsiteX51" fmla="*/ 2219739 w 3034748"/>
                  <a:gd name="connsiteY51" fmla="*/ 669235 h 2431774"/>
                  <a:gd name="connsiteX52" fmla="*/ 2252869 w 3034748"/>
                  <a:gd name="connsiteY52" fmla="*/ 702365 h 2431774"/>
                  <a:gd name="connsiteX53" fmla="*/ 2286000 w 3034748"/>
                  <a:gd name="connsiteY53" fmla="*/ 636104 h 2431774"/>
                  <a:gd name="connsiteX54" fmla="*/ 2339008 w 3034748"/>
                  <a:gd name="connsiteY54" fmla="*/ 622852 h 2431774"/>
                  <a:gd name="connsiteX55" fmla="*/ 2345634 w 3034748"/>
                  <a:gd name="connsiteY55" fmla="*/ 583096 h 2431774"/>
                  <a:gd name="connsiteX56" fmla="*/ 2385391 w 3034748"/>
                  <a:gd name="connsiteY56" fmla="*/ 649357 h 2431774"/>
                  <a:gd name="connsiteX57" fmla="*/ 2411895 w 3034748"/>
                  <a:gd name="connsiteY57" fmla="*/ 629478 h 2431774"/>
                  <a:gd name="connsiteX58" fmla="*/ 2451652 w 3034748"/>
                  <a:gd name="connsiteY58" fmla="*/ 682487 h 2431774"/>
                  <a:gd name="connsiteX59" fmla="*/ 2498034 w 3034748"/>
                  <a:gd name="connsiteY59" fmla="*/ 636104 h 2431774"/>
                  <a:gd name="connsiteX60" fmla="*/ 2537791 w 3034748"/>
                  <a:gd name="connsiteY60" fmla="*/ 583096 h 2431774"/>
                  <a:gd name="connsiteX61" fmla="*/ 2570921 w 3034748"/>
                  <a:gd name="connsiteY61" fmla="*/ 410817 h 2431774"/>
                  <a:gd name="connsiteX62" fmla="*/ 2604052 w 3034748"/>
                  <a:gd name="connsiteY62" fmla="*/ 437322 h 2431774"/>
                  <a:gd name="connsiteX63" fmla="*/ 2663687 w 3034748"/>
                  <a:gd name="connsiteY63" fmla="*/ 384313 h 2431774"/>
                  <a:gd name="connsiteX64" fmla="*/ 2703443 w 3034748"/>
                  <a:gd name="connsiteY64" fmla="*/ 397565 h 2431774"/>
                  <a:gd name="connsiteX65" fmla="*/ 2729948 w 3034748"/>
                  <a:gd name="connsiteY65" fmla="*/ 390939 h 2431774"/>
                  <a:gd name="connsiteX66" fmla="*/ 2782956 w 3034748"/>
                  <a:gd name="connsiteY66" fmla="*/ 298174 h 2431774"/>
                  <a:gd name="connsiteX67" fmla="*/ 2796208 w 3034748"/>
                  <a:gd name="connsiteY67" fmla="*/ 364435 h 2431774"/>
                  <a:gd name="connsiteX68" fmla="*/ 2842591 w 3034748"/>
                  <a:gd name="connsiteY68" fmla="*/ 377687 h 2431774"/>
                  <a:gd name="connsiteX69" fmla="*/ 2895600 w 3034748"/>
                  <a:gd name="connsiteY69" fmla="*/ 443948 h 2431774"/>
                  <a:gd name="connsiteX70" fmla="*/ 2928730 w 3034748"/>
                  <a:gd name="connsiteY70" fmla="*/ 490330 h 2431774"/>
                  <a:gd name="connsiteX71" fmla="*/ 2981739 w 3034748"/>
                  <a:gd name="connsiteY71" fmla="*/ 483704 h 2431774"/>
                  <a:gd name="connsiteX72" fmla="*/ 3028121 w 3034748"/>
                  <a:gd name="connsiteY72" fmla="*/ 496957 h 2431774"/>
                  <a:gd name="connsiteX73" fmla="*/ 3034748 w 3034748"/>
                  <a:gd name="connsiteY73" fmla="*/ 2431774 h 2431774"/>
                  <a:gd name="connsiteX74" fmla="*/ 0 w 3034748"/>
                  <a:gd name="connsiteY74" fmla="*/ 1762539 h 2431774"/>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05948 w 3034748"/>
                  <a:gd name="connsiteY27" fmla="*/ 292065 h 2438917"/>
                  <a:gd name="connsiteX28" fmla="*/ 1272208 w 3034748"/>
                  <a:gd name="connsiteY28" fmla="*/ 298691 h 2438917"/>
                  <a:gd name="connsiteX29" fmla="*/ 1318591 w 3034748"/>
                  <a:gd name="connsiteY29" fmla="*/ 245682 h 2438917"/>
                  <a:gd name="connsiteX30" fmla="*/ 1424608 w 3034748"/>
                  <a:gd name="connsiteY30" fmla="*/ 371578 h 2438917"/>
                  <a:gd name="connsiteX31" fmla="*/ 1484243 w 3034748"/>
                  <a:gd name="connsiteY31" fmla="*/ 351700 h 2438917"/>
                  <a:gd name="connsiteX32" fmla="*/ 1504121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05948 w 3034748"/>
                  <a:gd name="connsiteY27" fmla="*/ 292065 h 2438917"/>
                  <a:gd name="connsiteX28" fmla="*/ 1272208 w 3034748"/>
                  <a:gd name="connsiteY28" fmla="*/ 298691 h 2438917"/>
                  <a:gd name="connsiteX29" fmla="*/ 1342403 w 3034748"/>
                  <a:gd name="connsiteY29" fmla="*/ 250445 h 2438917"/>
                  <a:gd name="connsiteX30" fmla="*/ 1424608 w 3034748"/>
                  <a:gd name="connsiteY30" fmla="*/ 371578 h 2438917"/>
                  <a:gd name="connsiteX31" fmla="*/ 1484243 w 3034748"/>
                  <a:gd name="connsiteY31" fmla="*/ 351700 h 2438917"/>
                  <a:gd name="connsiteX32" fmla="*/ 1504121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24608 w 3034748"/>
                  <a:gd name="connsiteY30" fmla="*/ 371578 h 2438917"/>
                  <a:gd name="connsiteX31" fmla="*/ 1484243 w 3034748"/>
                  <a:gd name="connsiteY31" fmla="*/ 351700 h 2438917"/>
                  <a:gd name="connsiteX32" fmla="*/ 1504121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24608 w 3034748"/>
                  <a:gd name="connsiteY30" fmla="*/ 371578 h 2438917"/>
                  <a:gd name="connsiteX31" fmla="*/ 1484243 w 3034748"/>
                  <a:gd name="connsiteY31" fmla="*/ 351700 h 2438917"/>
                  <a:gd name="connsiteX32" fmla="*/ 1504121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24608 w 3034748"/>
                  <a:gd name="connsiteY30" fmla="*/ 371578 h 2438917"/>
                  <a:gd name="connsiteX31" fmla="*/ 1505674 w 3034748"/>
                  <a:gd name="connsiteY31" fmla="*/ 342175 h 2438917"/>
                  <a:gd name="connsiteX32" fmla="*/ 1504121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04121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50504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10139 w 3034748"/>
                  <a:gd name="connsiteY36" fmla="*/ 437839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23391 w 3034748"/>
                  <a:gd name="connsiteY37" fmla="*/ 676378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55304 w 3034748"/>
                  <a:gd name="connsiteY43" fmla="*/ 517352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81498 w 3034748"/>
                  <a:gd name="connsiteY43" fmla="*/ 524495 h 2438917"/>
                  <a:gd name="connsiteX44" fmla="*/ 1881808 w 3034748"/>
                  <a:gd name="connsiteY44" fmla="*/ 583613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81498 w 3034748"/>
                  <a:gd name="connsiteY43" fmla="*/ 524495 h 2438917"/>
                  <a:gd name="connsiteX44" fmla="*/ 1888951 w 3034748"/>
                  <a:gd name="connsiteY44" fmla="*/ 585994 h 2438917"/>
                  <a:gd name="connsiteX45" fmla="*/ 1908313 w 3034748"/>
                  <a:gd name="connsiteY45" fmla="*/ 616743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08921 w 3034748"/>
                  <a:gd name="connsiteY42" fmla="*/ 497473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76400 w 3034748"/>
                  <a:gd name="connsiteY39" fmla="*/ 417960 h 2438917"/>
                  <a:gd name="connsiteX40" fmla="*/ 1702904 w 3034748"/>
                  <a:gd name="connsiteY40" fmla="*/ 484221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02904 w 3034748"/>
                  <a:gd name="connsiteY40" fmla="*/ 484221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02904 w 3034748"/>
                  <a:gd name="connsiteY40" fmla="*/ 484221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70921 w 3034748"/>
                  <a:gd name="connsiteY61" fmla="*/ 417960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63687 w 3034748"/>
                  <a:gd name="connsiteY63" fmla="*/ 391456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6208 w 3034748"/>
                  <a:gd name="connsiteY67" fmla="*/ 371578 h 2438917"/>
                  <a:gd name="connsiteX68" fmla="*/ 2842591 w 3034748"/>
                  <a:gd name="connsiteY68" fmla="*/ 384830 h 2438917"/>
                  <a:gd name="connsiteX69" fmla="*/ 2895600 w 3034748"/>
                  <a:gd name="connsiteY69" fmla="*/ 451091 h 2438917"/>
                  <a:gd name="connsiteX70" fmla="*/ 2928730 w 3034748"/>
                  <a:gd name="connsiteY70" fmla="*/ 497473 h 2438917"/>
                  <a:gd name="connsiteX71" fmla="*/ 2981739 w 3034748"/>
                  <a:gd name="connsiteY71" fmla="*/ 490847 h 2438917"/>
                  <a:gd name="connsiteX72" fmla="*/ 3028121 w 3034748"/>
                  <a:gd name="connsiteY72" fmla="*/ 504100 h 2438917"/>
                  <a:gd name="connsiteX73" fmla="*/ 3034748 w 3034748"/>
                  <a:gd name="connsiteY73" fmla="*/ 2438917 h 2438917"/>
                  <a:gd name="connsiteX74" fmla="*/ 0 w 3034748"/>
                  <a:gd name="connsiteY74"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796208 w 3034748"/>
                  <a:gd name="connsiteY68" fmla="*/ 371578 h 2438917"/>
                  <a:gd name="connsiteX69" fmla="*/ 2842591 w 3034748"/>
                  <a:gd name="connsiteY69" fmla="*/ 384830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28121 w 3034748"/>
                  <a:gd name="connsiteY73" fmla="*/ 504100 h 2438917"/>
                  <a:gd name="connsiteX74" fmla="*/ 3034748 w 3034748"/>
                  <a:gd name="connsiteY74" fmla="*/ 2438917 h 2438917"/>
                  <a:gd name="connsiteX75" fmla="*/ 0 w 3034748"/>
                  <a:gd name="connsiteY75"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803352 w 3034748"/>
                  <a:gd name="connsiteY68" fmla="*/ 376340 h 2438917"/>
                  <a:gd name="connsiteX69" fmla="*/ 2842591 w 3034748"/>
                  <a:gd name="connsiteY69" fmla="*/ 384830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28121 w 3034748"/>
                  <a:gd name="connsiteY73" fmla="*/ 504100 h 2438917"/>
                  <a:gd name="connsiteX74" fmla="*/ 3034748 w 3034748"/>
                  <a:gd name="connsiteY74" fmla="*/ 2438917 h 2438917"/>
                  <a:gd name="connsiteX75" fmla="*/ 0 w 3034748"/>
                  <a:gd name="connsiteY75"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803352 w 3034748"/>
                  <a:gd name="connsiteY68" fmla="*/ 376340 h 2438917"/>
                  <a:gd name="connsiteX69" fmla="*/ 2861641 w 3034748"/>
                  <a:gd name="connsiteY69" fmla="*/ 370543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28121 w 3034748"/>
                  <a:gd name="connsiteY73" fmla="*/ 504100 h 2438917"/>
                  <a:gd name="connsiteX74" fmla="*/ 3034748 w 3034748"/>
                  <a:gd name="connsiteY74" fmla="*/ 2438917 h 2438917"/>
                  <a:gd name="connsiteX75" fmla="*/ 0 w 3034748"/>
                  <a:gd name="connsiteY75"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803352 w 3034748"/>
                  <a:gd name="connsiteY68" fmla="*/ 376340 h 2438917"/>
                  <a:gd name="connsiteX69" fmla="*/ 2861641 w 3034748"/>
                  <a:gd name="connsiteY69" fmla="*/ 370543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28121 w 3034748"/>
                  <a:gd name="connsiteY73" fmla="*/ 504100 h 2438917"/>
                  <a:gd name="connsiteX74" fmla="*/ 3034748 w 3034748"/>
                  <a:gd name="connsiteY74" fmla="*/ 2438917 h 2438917"/>
                  <a:gd name="connsiteX75" fmla="*/ 0 w 3034748"/>
                  <a:gd name="connsiteY75"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803352 w 3034748"/>
                  <a:gd name="connsiteY68" fmla="*/ 376340 h 2438917"/>
                  <a:gd name="connsiteX69" fmla="*/ 2861641 w 3034748"/>
                  <a:gd name="connsiteY69" fmla="*/ 370543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28121 w 3034748"/>
                  <a:gd name="connsiteY73" fmla="*/ 504100 h 2438917"/>
                  <a:gd name="connsiteX74" fmla="*/ 3034748 w 3034748"/>
                  <a:gd name="connsiteY74" fmla="*/ 2438917 h 2438917"/>
                  <a:gd name="connsiteX75" fmla="*/ 0 w 3034748"/>
                  <a:gd name="connsiteY75"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803352 w 3034748"/>
                  <a:gd name="connsiteY68" fmla="*/ 376340 h 2438917"/>
                  <a:gd name="connsiteX69" fmla="*/ 2861641 w 3034748"/>
                  <a:gd name="connsiteY69" fmla="*/ 370543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20977 w 3034748"/>
                  <a:gd name="connsiteY73" fmla="*/ 537437 h 2438917"/>
                  <a:gd name="connsiteX74" fmla="*/ 3034748 w 3034748"/>
                  <a:gd name="connsiteY74" fmla="*/ 2438917 h 2438917"/>
                  <a:gd name="connsiteX75" fmla="*/ 0 w 3034748"/>
                  <a:gd name="connsiteY75" fmla="*/ 1769682 h 2438917"/>
                  <a:gd name="connsiteX0" fmla="*/ 0 w 3034748"/>
                  <a:gd name="connsiteY0" fmla="*/ 1769682 h 2438917"/>
                  <a:gd name="connsiteX1" fmla="*/ 0 w 3034748"/>
                  <a:gd name="connsiteY1" fmla="*/ 1703421 h 2438917"/>
                  <a:gd name="connsiteX2" fmla="*/ 44518 w 3034748"/>
                  <a:gd name="connsiteY2" fmla="*/ 1705802 h 2438917"/>
                  <a:gd name="connsiteX3" fmla="*/ 66261 w 3034748"/>
                  <a:gd name="connsiteY3" fmla="*/ 1285978 h 2438917"/>
                  <a:gd name="connsiteX4" fmla="*/ 139665 w 3034748"/>
                  <a:gd name="connsiteY4" fmla="*/ 988321 h 2438917"/>
                  <a:gd name="connsiteX5" fmla="*/ 185530 w 3034748"/>
                  <a:gd name="connsiteY5" fmla="*/ 974552 h 2438917"/>
                  <a:gd name="connsiteX6" fmla="*/ 252309 w 3034748"/>
                  <a:gd name="connsiteY6" fmla="*/ 530604 h 2438917"/>
                  <a:gd name="connsiteX7" fmla="*/ 278295 w 3034748"/>
                  <a:gd name="connsiteY7" fmla="*/ 510726 h 2438917"/>
                  <a:gd name="connsiteX8" fmla="*/ 318570 w 3034748"/>
                  <a:gd name="connsiteY8" fmla="*/ 327888 h 2438917"/>
                  <a:gd name="connsiteX9" fmla="*/ 351182 w 3034748"/>
                  <a:gd name="connsiteY9" fmla="*/ 345073 h 2438917"/>
                  <a:gd name="connsiteX10" fmla="*/ 385141 w 3034748"/>
                  <a:gd name="connsiteY10" fmla="*/ 237710 h 2438917"/>
                  <a:gd name="connsiteX11" fmla="*/ 417443 w 3034748"/>
                  <a:gd name="connsiteY11" fmla="*/ 205926 h 2438917"/>
                  <a:gd name="connsiteX12" fmla="*/ 503582 w 3034748"/>
                  <a:gd name="connsiteY12" fmla="*/ 239056 h 2438917"/>
                  <a:gd name="connsiteX13" fmla="*/ 549965 w 3034748"/>
                  <a:gd name="connsiteY13" fmla="*/ 133039 h 2438917"/>
                  <a:gd name="connsiteX14" fmla="*/ 629478 w 3034748"/>
                  <a:gd name="connsiteY14" fmla="*/ 80030 h 2438917"/>
                  <a:gd name="connsiteX15" fmla="*/ 662608 w 3034748"/>
                  <a:gd name="connsiteY15" fmla="*/ 53526 h 2438917"/>
                  <a:gd name="connsiteX16" fmla="*/ 682487 w 3034748"/>
                  <a:gd name="connsiteY16" fmla="*/ 60152 h 2438917"/>
                  <a:gd name="connsiteX17" fmla="*/ 742121 w 3034748"/>
                  <a:gd name="connsiteY17" fmla="*/ 66778 h 2438917"/>
                  <a:gd name="connsiteX18" fmla="*/ 780533 w 3034748"/>
                  <a:gd name="connsiteY18" fmla="*/ 0 h 2438917"/>
                  <a:gd name="connsiteX19" fmla="*/ 796683 w 3034748"/>
                  <a:gd name="connsiteY19" fmla="*/ 104670 h 2438917"/>
                  <a:gd name="connsiteX20" fmla="*/ 900319 w 3034748"/>
                  <a:gd name="connsiteY20" fmla="*/ 102289 h 2438917"/>
                  <a:gd name="connsiteX21" fmla="*/ 932932 w 3034748"/>
                  <a:gd name="connsiteY21" fmla="*/ 204063 h 2438917"/>
                  <a:gd name="connsiteX22" fmla="*/ 960782 w 3034748"/>
                  <a:gd name="connsiteY22" fmla="*/ 212552 h 2438917"/>
                  <a:gd name="connsiteX23" fmla="*/ 993913 w 3034748"/>
                  <a:gd name="connsiteY23" fmla="*/ 258934 h 2438917"/>
                  <a:gd name="connsiteX24" fmla="*/ 1080052 w 3034748"/>
                  <a:gd name="connsiteY24" fmla="*/ 212552 h 2438917"/>
                  <a:gd name="connsiteX25" fmla="*/ 1119808 w 3034748"/>
                  <a:gd name="connsiteY25" fmla="*/ 199300 h 2438917"/>
                  <a:gd name="connsiteX26" fmla="*/ 1159565 w 3034748"/>
                  <a:gd name="connsiteY26" fmla="*/ 318569 h 2438917"/>
                  <a:gd name="connsiteX27" fmla="*/ 1213091 w 3034748"/>
                  <a:gd name="connsiteY27" fmla="*/ 292065 h 2438917"/>
                  <a:gd name="connsiteX28" fmla="*/ 1272208 w 3034748"/>
                  <a:gd name="connsiteY28" fmla="*/ 298691 h 2438917"/>
                  <a:gd name="connsiteX29" fmla="*/ 1342403 w 3034748"/>
                  <a:gd name="connsiteY29" fmla="*/ 250445 h 2438917"/>
                  <a:gd name="connsiteX30" fmla="*/ 1446039 w 3034748"/>
                  <a:gd name="connsiteY30" fmla="*/ 381103 h 2438917"/>
                  <a:gd name="connsiteX31" fmla="*/ 1505674 w 3034748"/>
                  <a:gd name="connsiteY31" fmla="*/ 342175 h 2438917"/>
                  <a:gd name="connsiteX32" fmla="*/ 1513646 w 3034748"/>
                  <a:gd name="connsiteY32" fmla="*/ 384830 h 2438917"/>
                  <a:gd name="connsiteX33" fmla="*/ 1524000 w 3034748"/>
                  <a:gd name="connsiteY33" fmla="*/ 444465 h 2438917"/>
                  <a:gd name="connsiteX34" fmla="*/ 1571935 w 3034748"/>
                  <a:gd name="connsiteY34" fmla="*/ 398082 h 2438917"/>
                  <a:gd name="connsiteX35" fmla="*/ 1583634 w 3034748"/>
                  <a:gd name="connsiteY35" fmla="*/ 444465 h 2438917"/>
                  <a:gd name="connsiteX36" fmla="*/ 1624426 w 3034748"/>
                  <a:gd name="connsiteY36" fmla="*/ 444983 h 2438917"/>
                  <a:gd name="connsiteX37" fmla="*/ 1632916 w 3034748"/>
                  <a:gd name="connsiteY37" fmla="*/ 678759 h 2438917"/>
                  <a:gd name="connsiteX38" fmla="*/ 1663148 w 3034748"/>
                  <a:gd name="connsiteY38" fmla="*/ 656500 h 2438917"/>
                  <a:gd name="connsiteX39" fmla="*/ 1681162 w 3034748"/>
                  <a:gd name="connsiteY39" fmla="*/ 425103 h 2438917"/>
                  <a:gd name="connsiteX40" fmla="*/ 1710048 w 3034748"/>
                  <a:gd name="connsiteY40" fmla="*/ 486602 h 2438917"/>
                  <a:gd name="connsiteX41" fmla="*/ 1736034 w 3034748"/>
                  <a:gd name="connsiteY41" fmla="*/ 490847 h 2438917"/>
                  <a:gd name="connsiteX42" fmla="*/ 1820827 w 3034748"/>
                  <a:gd name="connsiteY42" fmla="*/ 487948 h 2438917"/>
                  <a:gd name="connsiteX43" fmla="*/ 1881498 w 3034748"/>
                  <a:gd name="connsiteY43" fmla="*/ 524495 h 2438917"/>
                  <a:gd name="connsiteX44" fmla="*/ 1888951 w 3034748"/>
                  <a:gd name="connsiteY44" fmla="*/ 585994 h 2438917"/>
                  <a:gd name="connsiteX45" fmla="*/ 1915457 w 3034748"/>
                  <a:gd name="connsiteY45" fmla="*/ 602455 h 2438917"/>
                  <a:gd name="connsiteX46" fmla="*/ 1941443 w 3034748"/>
                  <a:gd name="connsiteY46" fmla="*/ 623369 h 2438917"/>
                  <a:gd name="connsiteX47" fmla="*/ 1974574 w 3034748"/>
                  <a:gd name="connsiteY47" fmla="*/ 590239 h 2438917"/>
                  <a:gd name="connsiteX48" fmla="*/ 2014330 w 3034748"/>
                  <a:gd name="connsiteY48" fmla="*/ 610117 h 2438917"/>
                  <a:gd name="connsiteX49" fmla="*/ 2166730 w 3034748"/>
                  <a:gd name="connsiteY49" fmla="*/ 676378 h 2438917"/>
                  <a:gd name="connsiteX50" fmla="*/ 2193234 w 3034748"/>
                  <a:gd name="connsiteY50" fmla="*/ 736013 h 2438917"/>
                  <a:gd name="connsiteX51" fmla="*/ 2219739 w 3034748"/>
                  <a:gd name="connsiteY51" fmla="*/ 676378 h 2438917"/>
                  <a:gd name="connsiteX52" fmla="*/ 2252869 w 3034748"/>
                  <a:gd name="connsiteY52" fmla="*/ 709508 h 2438917"/>
                  <a:gd name="connsiteX53" fmla="*/ 2286000 w 3034748"/>
                  <a:gd name="connsiteY53" fmla="*/ 643247 h 2438917"/>
                  <a:gd name="connsiteX54" fmla="*/ 2339008 w 3034748"/>
                  <a:gd name="connsiteY54" fmla="*/ 629995 h 2438917"/>
                  <a:gd name="connsiteX55" fmla="*/ 2345634 w 3034748"/>
                  <a:gd name="connsiteY55" fmla="*/ 590239 h 2438917"/>
                  <a:gd name="connsiteX56" fmla="*/ 2385391 w 3034748"/>
                  <a:gd name="connsiteY56" fmla="*/ 656500 h 2438917"/>
                  <a:gd name="connsiteX57" fmla="*/ 2411895 w 3034748"/>
                  <a:gd name="connsiteY57" fmla="*/ 636621 h 2438917"/>
                  <a:gd name="connsiteX58" fmla="*/ 2451652 w 3034748"/>
                  <a:gd name="connsiteY58" fmla="*/ 689630 h 2438917"/>
                  <a:gd name="connsiteX59" fmla="*/ 2498034 w 3034748"/>
                  <a:gd name="connsiteY59" fmla="*/ 643247 h 2438917"/>
                  <a:gd name="connsiteX60" fmla="*/ 2537791 w 3034748"/>
                  <a:gd name="connsiteY60" fmla="*/ 590239 h 2438917"/>
                  <a:gd name="connsiteX61" fmla="*/ 2580446 w 3034748"/>
                  <a:gd name="connsiteY61" fmla="*/ 410816 h 2438917"/>
                  <a:gd name="connsiteX62" fmla="*/ 2604052 w 3034748"/>
                  <a:gd name="connsiteY62" fmla="*/ 444465 h 2438917"/>
                  <a:gd name="connsiteX63" fmla="*/ 2677975 w 3034748"/>
                  <a:gd name="connsiteY63" fmla="*/ 379550 h 2438917"/>
                  <a:gd name="connsiteX64" fmla="*/ 2703443 w 3034748"/>
                  <a:gd name="connsiteY64" fmla="*/ 404708 h 2438917"/>
                  <a:gd name="connsiteX65" fmla="*/ 2729948 w 3034748"/>
                  <a:gd name="connsiteY65" fmla="*/ 398082 h 2438917"/>
                  <a:gd name="connsiteX66" fmla="*/ 2782956 w 3034748"/>
                  <a:gd name="connsiteY66" fmla="*/ 305317 h 2438917"/>
                  <a:gd name="connsiteX67" fmla="*/ 2794966 w 3034748"/>
                  <a:gd name="connsiteY67" fmla="*/ 313394 h 2438917"/>
                  <a:gd name="connsiteX68" fmla="*/ 2803352 w 3034748"/>
                  <a:gd name="connsiteY68" fmla="*/ 376340 h 2438917"/>
                  <a:gd name="connsiteX69" fmla="*/ 2861641 w 3034748"/>
                  <a:gd name="connsiteY69" fmla="*/ 370543 h 2438917"/>
                  <a:gd name="connsiteX70" fmla="*/ 2895600 w 3034748"/>
                  <a:gd name="connsiteY70" fmla="*/ 451091 h 2438917"/>
                  <a:gd name="connsiteX71" fmla="*/ 2928730 w 3034748"/>
                  <a:gd name="connsiteY71" fmla="*/ 497473 h 2438917"/>
                  <a:gd name="connsiteX72" fmla="*/ 2981739 w 3034748"/>
                  <a:gd name="connsiteY72" fmla="*/ 490847 h 2438917"/>
                  <a:gd name="connsiteX73" fmla="*/ 3018596 w 3034748"/>
                  <a:gd name="connsiteY73" fmla="*/ 513625 h 2438917"/>
                  <a:gd name="connsiteX74" fmla="*/ 3034748 w 3034748"/>
                  <a:gd name="connsiteY74" fmla="*/ 2438917 h 2438917"/>
                  <a:gd name="connsiteX75" fmla="*/ 0 w 3034748"/>
                  <a:gd name="connsiteY75" fmla="*/ 1769682 h 2438917"/>
                  <a:gd name="connsiteX0" fmla="*/ 0 w 3034748"/>
                  <a:gd name="connsiteY0" fmla="*/ 1769682 h 2446060"/>
                  <a:gd name="connsiteX1" fmla="*/ 0 w 3034748"/>
                  <a:gd name="connsiteY1" fmla="*/ 1703421 h 2446060"/>
                  <a:gd name="connsiteX2" fmla="*/ 44518 w 3034748"/>
                  <a:gd name="connsiteY2" fmla="*/ 1705802 h 2446060"/>
                  <a:gd name="connsiteX3" fmla="*/ 66261 w 3034748"/>
                  <a:gd name="connsiteY3" fmla="*/ 1285978 h 2446060"/>
                  <a:gd name="connsiteX4" fmla="*/ 139665 w 3034748"/>
                  <a:gd name="connsiteY4" fmla="*/ 988321 h 2446060"/>
                  <a:gd name="connsiteX5" fmla="*/ 185530 w 3034748"/>
                  <a:gd name="connsiteY5" fmla="*/ 974552 h 2446060"/>
                  <a:gd name="connsiteX6" fmla="*/ 252309 w 3034748"/>
                  <a:gd name="connsiteY6" fmla="*/ 530604 h 2446060"/>
                  <a:gd name="connsiteX7" fmla="*/ 278295 w 3034748"/>
                  <a:gd name="connsiteY7" fmla="*/ 510726 h 2446060"/>
                  <a:gd name="connsiteX8" fmla="*/ 318570 w 3034748"/>
                  <a:gd name="connsiteY8" fmla="*/ 327888 h 2446060"/>
                  <a:gd name="connsiteX9" fmla="*/ 351182 w 3034748"/>
                  <a:gd name="connsiteY9" fmla="*/ 345073 h 2446060"/>
                  <a:gd name="connsiteX10" fmla="*/ 385141 w 3034748"/>
                  <a:gd name="connsiteY10" fmla="*/ 237710 h 2446060"/>
                  <a:gd name="connsiteX11" fmla="*/ 417443 w 3034748"/>
                  <a:gd name="connsiteY11" fmla="*/ 205926 h 2446060"/>
                  <a:gd name="connsiteX12" fmla="*/ 503582 w 3034748"/>
                  <a:gd name="connsiteY12" fmla="*/ 239056 h 2446060"/>
                  <a:gd name="connsiteX13" fmla="*/ 549965 w 3034748"/>
                  <a:gd name="connsiteY13" fmla="*/ 133039 h 2446060"/>
                  <a:gd name="connsiteX14" fmla="*/ 629478 w 3034748"/>
                  <a:gd name="connsiteY14" fmla="*/ 80030 h 2446060"/>
                  <a:gd name="connsiteX15" fmla="*/ 662608 w 3034748"/>
                  <a:gd name="connsiteY15" fmla="*/ 53526 h 2446060"/>
                  <a:gd name="connsiteX16" fmla="*/ 682487 w 3034748"/>
                  <a:gd name="connsiteY16" fmla="*/ 60152 h 2446060"/>
                  <a:gd name="connsiteX17" fmla="*/ 742121 w 3034748"/>
                  <a:gd name="connsiteY17" fmla="*/ 66778 h 2446060"/>
                  <a:gd name="connsiteX18" fmla="*/ 780533 w 3034748"/>
                  <a:gd name="connsiteY18" fmla="*/ 0 h 2446060"/>
                  <a:gd name="connsiteX19" fmla="*/ 796683 w 3034748"/>
                  <a:gd name="connsiteY19" fmla="*/ 104670 h 2446060"/>
                  <a:gd name="connsiteX20" fmla="*/ 900319 w 3034748"/>
                  <a:gd name="connsiteY20" fmla="*/ 102289 h 2446060"/>
                  <a:gd name="connsiteX21" fmla="*/ 932932 w 3034748"/>
                  <a:gd name="connsiteY21" fmla="*/ 204063 h 2446060"/>
                  <a:gd name="connsiteX22" fmla="*/ 960782 w 3034748"/>
                  <a:gd name="connsiteY22" fmla="*/ 212552 h 2446060"/>
                  <a:gd name="connsiteX23" fmla="*/ 993913 w 3034748"/>
                  <a:gd name="connsiteY23" fmla="*/ 258934 h 2446060"/>
                  <a:gd name="connsiteX24" fmla="*/ 1080052 w 3034748"/>
                  <a:gd name="connsiteY24" fmla="*/ 212552 h 2446060"/>
                  <a:gd name="connsiteX25" fmla="*/ 1119808 w 3034748"/>
                  <a:gd name="connsiteY25" fmla="*/ 199300 h 2446060"/>
                  <a:gd name="connsiteX26" fmla="*/ 1159565 w 3034748"/>
                  <a:gd name="connsiteY26" fmla="*/ 318569 h 2446060"/>
                  <a:gd name="connsiteX27" fmla="*/ 1213091 w 3034748"/>
                  <a:gd name="connsiteY27" fmla="*/ 292065 h 2446060"/>
                  <a:gd name="connsiteX28" fmla="*/ 1272208 w 3034748"/>
                  <a:gd name="connsiteY28" fmla="*/ 298691 h 2446060"/>
                  <a:gd name="connsiteX29" fmla="*/ 1342403 w 3034748"/>
                  <a:gd name="connsiteY29" fmla="*/ 250445 h 2446060"/>
                  <a:gd name="connsiteX30" fmla="*/ 1446039 w 3034748"/>
                  <a:gd name="connsiteY30" fmla="*/ 381103 h 2446060"/>
                  <a:gd name="connsiteX31" fmla="*/ 1505674 w 3034748"/>
                  <a:gd name="connsiteY31" fmla="*/ 342175 h 2446060"/>
                  <a:gd name="connsiteX32" fmla="*/ 1513646 w 3034748"/>
                  <a:gd name="connsiteY32" fmla="*/ 384830 h 2446060"/>
                  <a:gd name="connsiteX33" fmla="*/ 1524000 w 3034748"/>
                  <a:gd name="connsiteY33" fmla="*/ 444465 h 2446060"/>
                  <a:gd name="connsiteX34" fmla="*/ 1571935 w 3034748"/>
                  <a:gd name="connsiteY34" fmla="*/ 398082 h 2446060"/>
                  <a:gd name="connsiteX35" fmla="*/ 1583634 w 3034748"/>
                  <a:gd name="connsiteY35" fmla="*/ 444465 h 2446060"/>
                  <a:gd name="connsiteX36" fmla="*/ 1624426 w 3034748"/>
                  <a:gd name="connsiteY36" fmla="*/ 444983 h 2446060"/>
                  <a:gd name="connsiteX37" fmla="*/ 1632916 w 3034748"/>
                  <a:gd name="connsiteY37" fmla="*/ 678759 h 2446060"/>
                  <a:gd name="connsiteX38" fmla="*/ 1663148 w 3034748"/>
                  <a:gd name="connsiteY38" fmla="*/ 656500 h 2446060"/>
                  <a:gd name="connsiteX39" fmla="*/ 1681162 w 3034748"/>
                  <a:gd name="connsiteY39" fmla="*/ 425103 h 2446060"/>
                  <a:gd name="connsiteX40" fmla="*/ 1710048 w 3034748"/>
                  <a:gd name="connsiteY40" fmla="*/ 486602 h 2446060"/>
                  <a:gd name="connsiteX41" fmla="*/ 1736034 w 3034748"/>
                  <a:gd name="connsiteY41" fmla="*/ 490847 h 2446060"/>
                  <a:gd name="connsiteX42" fmla="*/ 1820827 w 3034748"/>
                  <a:gd name="connsiteY42" fmla="*/ 487948 h 2446060"/>
                  <a:gd name="connsiteX43" fmla="*/ 1881498 w 3034748"/>
                  <a:gd name="connsiteY43" fmla="*/ 524495 h 2446060"/>
                  <a:gd name="connsiteX44" fmla="*/ 1888951 w 3034748"/>
                  <a:gd name="connsiteY44" fmla="*/ 585994 h 2446060"/>
                  <a:gd name="connsiteX45" fmla="*/ 1915457 w 3034748"/>
                  <a:gd name="connsiteY45" fmla="*/ 602455 h 2446060"/>
                  <a:gd name="connsiteX46" fmla="*/ 1941443 w 3034748"/>
                  <a:gd name="connsiteY46" fmla="*/ 623369 h 2446060"/>
                  <a:gd name="connsiteX47" fmla="*/ 1974574 w 3034748"/>
                  <a:gd name="connsiteY47" fmla="*/ 590239 h 2446060"/>
                  <a:gd name="connsiteX48" fmla="*/ 2014330 w 3034748"/>
                  <a:gd name="connsiteY48" fmla="*/ 610117 h 2446060"/>
                  <a:gd name="connsiteX49" fmla="*/ 2166730 w 3034748"/>
                  <a:gd name="connsiteY49" fmla="*/ 676378 h 2446060"/>
                  <a:gd name="connsiteX50" fmla="*/ 2193234 w 3034748"/>
                  <a:gd name="connsiteY50" fmla="*/ 736013 h 2446060"/>
                  <a:gd name="connsiteX51" fmla="*/ 2219739 w 3034748"/>
                  <a:gd name="connsiteY51" fmla="*/ 676378 h 2446060"/>
                  <a:gd name="connsiteX52" fmla="*/ 2252869 w 3034748"/>
                  <a:gd name="connsiteY52" fmla="*/ 709508 h 2446060"/>
                  <a:gd name="connsiteX53" fmla="*/ 2286000 w 3034748"/>
                  <a:gd name="connsiteY53" fmla="*/ 643247 h 2446060"/>
                  <a:gd name="connsiteX54" fmla="*/ 2339008 w 3034748"/>
                  <a:gd name="connsiteY54" fmla="*/ 629995 h 2446060"/>
                  <a:gd name="connsiteX55" fmla="*/ 2345634 w 3034748"/>
                  <a:gd name="connsiteY55" fmla="*/ 590239 h 2446060"/>
                  <a:gd name="connsiteX56" fmla="*/ 2385391 w 3034748"/>
                  <a:gd name="connsiteY56" fmla="*/ 656500 h 2446060"/>
                  <a:gd name="connsiteX57" fmla="*/ 2411895 w 3034748"/>
                  <a:gd name="connsiteY57" fmla="*/ 636621 h 2446060"/>
                  <a:gd name="connsiteX58" fmla="*/ 2451652 w 3034748"/>
                  <a:gd name="connsiteY58" fmla="*/ 689630 h 2446060"/>
                  <a:gd name="connsiteX59" fmla="*/ 2498034 w 3034748"/>
                  <a:gd name="connsiteY59" fmla="*/ 643247 h 2446060"/>
                  <a:gd name="connsiteX60" fmla="*/ 2537791 w 3034748"/>
                  <a:gd name="connsiteY60" fmla="*/ 590239 h 2446060"/>
                  <a:gd name="connsiteX61" fmla="*/ 2580446 w 3034748"/>
                  <a:gd name="connsiteY61" fmla="*/ 410816 h 2446060"/>
                  <a:gd name="connsiteX62" fmla="*/ 2604052 w 3034748"/>
                  <a:gd name="connsiteY62" fmla="*/ 444465 h 2446060"/>
                  <a:gd name="connsiteX63" fmla="*/ 2677975 w 3034748"/>
                  <a:gd name="connsiteY63" fmla="*/ 379550 h 2446060"/>
                  <a:gd name="connsiteX64" fmla="*/ 2703443 w 3034748"/>
                  <a:gd name="connsiteY64" fmla="*/ 404708 h 2446060"/>
                  <a:gd name="connsiteX65" fmla="*/ 2729948 w 3034748"/>
                  <a:gd name="connsiteY65" fmla="*/ 398082 h 2446060"/>
                  <a:gd name="connsiteX66" fmla="*/ 2782956 w 3034748"/>
                  <a:gd name="connsiteY66" fmla="*/ 305317 h 2446060"/>
                  <a:gd name="connsiteX67" fmla="*/ 2794966 w 3034748"/>
                  <a:gd name="connsiteY67" fmla="*/ 313394 h 2446060"/>
                  <a:gd name="connsiteX68" fmla="*/ 2803352 w 3034748"/>
                  <a:gd name="connsiteY68" fmla="*/ 376340 h 2446060"/>
                  <a:gd name="connsiteX69" fmla="*/ 2861641 w 3034748"/>
                  <a:gd name="connsiteY69" fmla="*/ 370543 h 2446060"/>
                  <a:gd name="connsiteX70" fmla="*/ 2895600 w 3034748"/>
                  <a:gd name="connsiteY70" fmla="*/ 451091 h 2446060"/>
                  <a:gd name="connsiteX71" fmla="*/ 2928730 w 3034748"/>
                  <a:gd name="connsiteY71" fmla="*/ 497473 h 2446060"/>
                  <a:gd name="connsiteX72" fmla="*/ 2981739 w 3034748"/>
                  <a:gd name="connsiteY72" fmla="*/ 490847 h 2446060"/>
                  <a:gd name="connsiteX73" fmla="*/ 3018596 w 3034748"/>
                  <a:gd name="connsiteY73" fmla="*/ 513625 h 2446060"/>
                  <a:gd name="connsiteX74" fmla="*/ 3034748 w 3034748"/>
                  <a:gd name="connsiteY74" fmla="*/ 2446060 h 2446060"/>
                  <a:gd name="connsiteX75" fmla="*/ 0 w 3034748"/>
                  <a:gd name="connsiteY75" fmla="*/ 1769682 h 2446060"/>
                  <a:gd name="connsiteX0" fmla="*/ 0 w 3029985"/>
                  <a:gd name="connsiteY0" fmla="*/ 1769682 h 2446060"/>
                  <a:gd name="connsiteX1" fmla="*/ 0 w 3029985"/>
                  <a:gd name="connsiteY1" fmla="*/ 1703421 h 2446060"/>
                  <a:gd name="connsiteX2" fmla="*/ 44518 w 3029985"/>
                  <a:gd name="connsiteY2" fmla="*/ 1705802 h 2446060"/>
                  <a:gd name="connsiteX3" fmla="*/ 66261 w 3029985"/>
                  <a:gd name="connsiteY3" fmla="*/ 1285978 h 2446060"/>
                  <a:gd name="connsiteX4" fmla="*/ 139665 w 3029985"/>
                  <a:gd name="connsiteY4" fmla="*/ 988321 h 2446060"/>
                  <a:gd name="connsiteX5" fmla="*/ 185530 w 3029985"/>
                  <a:gd name="connsiteY5" fmla="*/ 974552 h 2446060"/>
                  <a:gd name="connsiteX6" fmla="*/ 252309 w 3029985"/>
                  <a:gd name="connsiteY6" fmla="*/ 530604 h 2446060"/>
                  <a:gd name="connsiteX7" fmla="*/ 278295 w 3029985"/>
                  <a:gd name="connsiteY7" fmla="*/ 510726 h 2446060"/>
                  <a:gd name="connsiteX8" fmla="*/ 318570 w 3029985"/>
                  <a:gd name="connsiteY8" fmla="*/ 327888 h 2446060"/>
                  <a:gd name="connsiteX9" fmla="*/ 351182 w 3029985"/>
                  <a:gd name="connsiteY9" fmla="*/ 345073 h 2446060"/>
                  <a:gd name="connsiteX10" fmla="*/ 385141 w 3029985"/>
                  <a:gd name="connsiteY10" fmla="*/ 237710 h 2446060"/>
                  <a:gd name="connsiteX11" fmla="*/ 417443 w 3029985"/>
                  <a:gd name="connsiteY11" fmla="*/ 205926 h 2446060"/>
                  <a:gd name="connsiteX12" fmla="*/ 503582 w 3029985"/>
                  <a:gd name="connsiteY12" fmla="*/ 239056 h 2446060"/>
                  <a:gd name="connsiteX13" fmla="*/ 549965 w 3029985"/>
                  <a:gd name="connsiteY13" fmla="*/ 133039 h 2446060"/>
                  <a:gd name="connsiteX14" fmla="*/ 629478 w 3029985"/>
                  <a:gd name="connsiteY14" fmla="*/ 80030 h 2446060"/>
                  <a:gd name="connsiteX15" fmla="*/ 662608 w 3029985"/>
                  <a:gd name="connsiteY15" fmla="*/ 53526 h 2446060"/>
                  <a:gd name="connsiteX16" fmla="*/ 682487 w 3029985"/>
                  <a:gd name="connsiteY16" fmla="*/ 60152 h 2446060"/>
                  <a:gd name="connsiteX17" fmla="*/ 742121 w 3029985"/>
                  <a:gd name="connsiteY17" fmla="*/ 66778 h 2446060"/>
                  <a:gd name="connsiteX18" fmla="*/ 780533 w 3029985"/>
                  <a:gd name="connsiteY18" fmla="*/ 0 h 2446060"/>
                  <a:gd name="connsiteX19" fmla="*/ 796683 w 3029985"/>
                  <a:gd name="connsiteY19" fmla="*/ 104670 h 2446060"/>
                  <a:gd name="connsiteX20" fmla="*/ 900319 w 3029985"/>
                  <a:gd name="connsiteY20" fmla="*/ 102289 h 2446060"/>
                  <a:gd name="connsiteX21" fmla="*/ 932932 w 3029985"/>
                  <a:gd name="connsiteY21" fmla="*/ 204063 h 2446060"/>
                  <a:gd name="connsiteX22" fmla="*/ 960782 w 3029985"/>
                  <a:gd name="connsiteY22" fmla="*/ 212552 h 2446060"/>
                  <a:gd name="connsiteX23" fmla="*/ 993913 w 3029985"/>
                  <a:gd name="connsiteY23" fmla="*/ 258934 h 2446060"/>
                  <a:gd name="connsiteX24" fmla="*/ 1080052 w 3029985"/>
                  <a:gd name="connsiteY24" fmla="*/ 212552 h 2446060"/>
                  <a:gd name="connsiteX25" fmla="*/ 1119808 w 3029985"/>
                  <a:gd name="connsiteY25" fmla="*/ 199300 h 2446060"/>
                  <a:gd name="connsiteX26" fmla="*/ 1159565 w 3029985"/>
                  <a:gd name="connsiteY26" fmla="*/ 318569 h 2446060"/>
                  <a:gd name="connsiteX27" fmla="*/ 1213091 w 3029985"/>
                  <a:gd name="connsiteY27" fmla="*/ 292065 h 2446060"/>
                  <a:gd name="connsiteX28" fmla="*/ 1272208 w 3029985"/>
                  <a:gd name="connsiteY28" fmla="*/ 298691 h 2446060"/>
                  <a:gd name="connsiteX29" fmla="*/ 1342403 w 3029985"/>
                  <a:gd name="connsiteY29" fmla="*/ 250445 h 2446060"/>
                  <a:gd name="connsiteX30" fmla="*/ 1446039 w 3029985"/>
                  <a:gd name="connsiteY30" fmla="*/ 381103 h 2446060"/>
                  <a:gd name="connsiteX31" fmla="*/ 1505674 w 3029985"/>
                  <a:gd name="connsiteY31" fmla="*/ 342175 h 2446060"/>
                  <a:gd name="connsiteX32" fmla="*/ 1513646 w 3029985"/>
                  <a:gd name="connsiteY32" fmla="*/ 384830 h 2446060"/>
                  <a:gd name="connsiteX33" fmla="*/ 1524000 w 3029985"/>
                  <a:gd name="connsiteY33" fmla="*/ 444465 h 2446060"/>
                  <a:gd name="connsiteX34" fmla="*/ 1571935 w 3029985"/>
                  <a:gd name="connsiteY34" fmla="*/ 398082 h 2446060"/>
                  <a:gd name="connsiteX35" fmla="*/ 1583634 w 3029985"/>
                  <a:gd name="connsiteY35" fmla="*/ 444465 h 2446060"/>
                  <a:gd name="connsiteX36" fmla="*/ 1624426 w 3029985"/>
                  <a:gd name="connsiteY36" fmla="*/ 444983 h 2446060"/>
                  <a:gd name="connsiteX37" fmla="*/ 1632916 w 3029985"/>
                  <a:gd name="connsiteY37" fmla="*/ 678759 h 2446060"/>
                  <a:gd name="connsiteX38" fmla="*/ 1663148 w 3029985"/>
                  <a:gd name="connsiteY38" fmla="*/ 656500 h 2446060"/>
                  <a:gd name="connsiteX39" fmla="*/ 1681162 w 3029985"/>
                  <a:gd name="connsiteY39" fmla="*/ 425103 h 2446060"/>
                  <a:gd name="connsiteX40" fmla="*/ 1710048 w 3029985"/>
                  <a:gd name="connsiteY40" fmla="*/ 486602 h 2446060"/>
                  <a:gd name="connsiteX41" fmla="*/ 1736034 w 3029985"/>
                  <a:gd name="connsiteY41" fmla="*/ 490847 h 2446060"/>
                  <a:gd name="connsiteX42" fmla="*/ 1820827 w 3029985"/>
                  <a:gd name="connsiteY42" fmla="*/ 487948 h 2446060"/>
                  <a:gd name="connsiteX43" fmla="*/ 1881498 w 3029985"/>
                  <a:gd name="connsiteY43" fmla="*/ 524495 h 2446060"/>
                  <a:gd name="connsiteX44" fmla="*/ 1888951 w 3029985"/>
                  <a:gd name="connsiteY44" fmla="*/ 585994 h 2446060"/>
                  <a:gd name="connsiteX45" fmla="*/ 1915457 w 3029985"/>
                  <a:gd name="connsiteY45" fmla="*/ 602455 h 2446060"/>
                  <a:gd name="connsiteX46" fmla="*/ 1941443 w 3029985"/>
                  <a:gd name="connsiteY46" fmla="*/ 623369 h 2446060"/>
                  <a:gd name="connsiteX47" fmla="*/ 1974574 w 3029985"/>
                  <a:gd name="connsiteY47" fmla="*/ 590239 h 2446060"/>
                  <a:gd name="connsiteX48" fmla="*/ 2014330 w 3029985"/>
                  <a:gd name="connsiteY48" fmla="*/ 610117 h 2446060"/>
                  <a:gd name="connsiteX49" fmla="*/ 2166730 w 3029985"/>
                  <a:gd name="connsiteY49" fmla="*/ 676378 h 2446060"/>
                  <a:gd name="connsiteX50" fmla="*/ 2193234 w 3029985"/>
                  <a:gd name="connsiteY50" fmla="*/ 736013 h 2446060"/>
                  <a:gd name="connsiteX51" fmla="*/ 2219739 w 3029985"/>
                  <a:gd name="connsiteY51" fmla="*/ 676378 h 2446060"/>
                  <a:gd name="connsiteX52" fmla="*/ 2252869 w 3029985"/>
                  <a:gd name="connsiteY52" fmla="*/ 709508 h 2446060"/>
                  <a:gd name="connsiteX53" fmla="*/ 2286000 w 3029985"/>
                  <a:gd name="connsiteY53" fmla="*/ 643247 h 2446060"/>
                  <a:gd name="connsiteX54" fmla="*/ 2339008 w 3029985"/>
                  <a:gd name="connsiteY54" fmla="*/ 629995 h 2446060"/>
                  <a:gd name="connsiteX55" fmla="*/ 2345634 w 3029985"/>
                  <a:gd name="connsiteY55" fmla="*/ 590239 h 2446060"/>
                  <a:gd name="connsiteX56" fmla="*/ 2385391 w 3029985"/>
                  <a:gd name="connsiteY56" fmla="*/ 656500 h 2446060"/>
                  <a:gd name="connsiteX57" fmla="*/ 2411895 w 3029985"/>
                  <a:gd name="connsiteY57" fmla="*/ 636621 h 2446060"/>
                  <a:gd name="connsiteX58" fmla="*/ 2451652 w 3029985"/>
                  <a:gd name="connsiteY58" fmla="*/ 689630 h 2446060"/>
                  <a:gd name="connsiteX59" fmla="*/ 2498034 w 3029985"/>
                  <a:gd name="connsiteY59" fmla="*/ 643247 h 2446060"/>
                  <a:gd name="connsiteX60" fmla="*/ 2537791 w 3029985"/>
                  <a:gd name="connsiteY60" fmla="*/ 590239 h 2446060"/>
                  <a:gd name="connsiteX61" fmla="*/ 2580446 w 3029985"/>
                  <a:gd name="connsiteY61" fmla="*/ 410816 h 2446060"/>
                  <a:gd name="connsiteX62" fmla="*/ 2604052 w 3029985"/>
                  <a:gd name="connsiteY62" fmla="*/ 444465 h 2446060"/>
                  <a:gd name="connsiteX63" fmla="*/ 2677975 w 3029985"/>
                  <a:gd name="connsiteY63" fmla="*/ 379550 h 2446060"/>
                  <a:gd name="connsiteX64" fmla="*/ 2703443 w 3029985"/>
                  <a:gd name="connsiteY64" fmla="*/ 404708 h 2446060"/>
                  <a:gd name="connsiteX65" fmla="*/ 2729948 w 3029985"/>
                  <a:gd name="connsiteY65" fmla="*/ 398082 h 2446060"/>
                  <a:gd name="connsiteX66" fmla="*/ 2782956 w 3029985"/>
                  <a:gd name="connsiteY66" fmla="*/ 305317 h 2446060"/>
                  <a:gd name="connsiteX67" fmla="*/ 2794966 w 3029985"/>
                  <a:gd name="connsiteY67" fmla="*/ 313394 h 2446060"/>
                  <a:gd name="connsiteX68" fmla="*/ 2803352 w 3029985"/>
                  <a:gd name="connsiteY68" fmla="*/ 376340 h 2446060"/>
                  <a:gd name="connsiteX69" fmla="*/ 2861641 w 3029985"/>
                  <a:gd name="connsiteY69" fmla="*/ 370543 h 2446060"/>
                  <a:gd name="connsiteX70" fmla="*/ 2895600 w 3029985"/>
                  <a:gd name="connsiteY70" fmla="*/ 451091 h 2446060"/>
                  <a:gd name="connsiteX71" fmla="*/ 2928730 w 3029985"/>
                  <a:gd name="connsiteY71" fmla="*/ 497473 h 2446060"/>
                  <a:gd name="connsiteX72" fmla="*/ 2981739 w 3029985"/>
                  <a:gd name="connsiteY72" fmla="*/ 490847 h 2446060"/>
                  <a:gd name="connsiteX73" fmla="*/ 3018596 w 3029985"/>
                  <a:gd name="connsiteY73" fmla="*/ 513625 h 2446060"/>
                  <a:gd name="connsiteX74" fmla="*/ 3029985 w 3029985"/>
                  <a:gd name="connsiteY74" fmla="*/ 2446060 h 2446060"/>
                  <a:gd name="connsiteX75" fmla="*/ 0 w 3029985"/>
                  <a:gd name="connsiteY75" fmla="*/ 1769682 h 244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029985" h="2446060">
                    <a:moveTo>
                      <a:pt x="0" y="1769682"/>
                    </a:moveTo>
                    <a:lnTo>
                      <a:pt x="0" y="1703421"/>
                    </a:lnTo>
                    <a:lnTo>
                      <a:pt x="44518" y="1705802"/>
                    </a:lnTo>
                    <a:lnTo>
                      <a:pt x="66261" y="1285978"/>
                    </a:lnTo>
                    <a:cubicBezTo>
                      <a:pt x="100254" y="1222478"/>
                      <a:pt x="117578" y="1089921"/>
                      <a:pt x="139665" y="988321"/>
                    </a:cubicBezTo>
                    <a:lnTo>
                      <a:pt x="185530" y="974552"/>
                    </a:lnTo>
                    <a:cubicBezTo>
                      <a:pt x="207790" y="826569"/>
                      <a:pt x="225287" y="659537"/>
                      <a:pt x="252309" y="530604"/>
                    </a:cubicBezTo>
                    <a:lnTo>
                      <a:pt x="278295" y="510726"/>
                    </a:lnTo>
                    <a:lnTo>
                      <a:pt x="318570" y="327888"/>
                    </a:lnTo>
                    <a:lnTo>
                      <a:pt x="351182" y="345073"/>
                    </a:lnTo>
                    <a:lnTo>
                      <a:pt x="385141" y="237710"/>
                    </a:lnTo>
                    <a:lnTo>
                      <a:pt x="417443" y="205926"/>
                    </a:lnTo>
                    <a:lnTo>
                      <a:pt x="503582" y="239056"/>
                    </a:lnTo>
                    <a:cubicBezTo>
                      <a:pt x="533331" y="227530"/>
                      <a:pt x="534504" y="168378"/>
                      <a:pt x="549965" y="133039"/>
                    </a:cubicBezTo>
                    <a:lnTo>
                      <a:pt x="629478" y="80030"/>
                    </a:lnTo>
                    <a:lnTo>
                      <a:pt x="662608" y="53526"/>
                    </a:lnTo>
                    <a:lnTo>
                      <a:pt x="682487" y="60152"/>
                    </a:lnTo>
                    <a:lnTo>
                      <a:pt x="742121" y="66778"/>
                    </a:lnTo>
                    <a:lnTo>
                      <a:pt x="780533" y="0"/>
                    </a:lnTo>
                    <a:lnTo>
                      <a:pt x="796683" y="104670"/>
                    </a:lnTo>
                    <a:lnTo>
                      <a:pt x="900319" y="102289"/>
                    </a:lnTo>
                    <a:lnTo>
                      <a:pt x="932932" y="204063"/>
                    </a:lnTo>
                    <a:lnTo>
                      <a:pt x="960782" y="212552"/>
                    </a:lnTo>
                    <a:lnTo>
                      <a:pt x="993913" y="258934"/>
                    </a:lnTo>
                    <a:lnTo>
                      <a:pt x="1080052" y="212552"/>
                    </a:lnTo>
                    <a:lnTo>
                      <a:pt x="1119808" y="199300"/>
                    </a:lnTo>
                    <a:lnTo>
                      <a:pt x="1159565" y="318569"/>
                    </a:lnTo>
                    <a:cubicBezTo>
                      <a:pt x="1177407" y="309734"/>
                      <a:pt x="1195249" y="319950"/>
                      <a:pt x="1213091" y="292065"/>
                    </a:cubicBezTo>
                    <a:lnTo>
                      <a:pt x="1272208" y="298691"/>
                    </a:lnTo>
                    <a:lnTo>
                      <a:pt x="1342403" y="250445"/>
                    </a:lnTo>
                    <a:lnTo>
                      <a:pt x="1446039" y="381103"/>
                    </a:lnTo>
                    <a:lnTo>
                      <a:pt x="1505674" y="342175"/>
                    </a:lnTo>
                    <a:cubicBezTo>
                      <a:pt x="1505156" y="356393"/>
                      <a:pt x="1514164" y="370612"/>
                      <a:pt x="1513646" y="384830"/>
                    </a:cubicBezTo>
                    <a:lnTo>
                      <a:pt x="1524000" y="444465"/>
                    </a:lnTo>
                    <a:lnTo>
                      <a:pt x="1571935" y="398082"/>
                    </a:lnTo>
                    <a:lnTo>
                      <a:pt x="1583634" y="444465"/>
                    </a:lnTo>
                    <a:lnTo>
                      <a:pt x="1624426" y="444983"/>
                    </a:lnTo>
                    <a:lnTo>
                      <a:pt x="1632916" y="678759"/>
                    </a:lnTo>
                    <a:lnTo>
                      <a:pt x="1663148" y="656500"/>
                    </a:lnTo>
                    <a:lnTo>
                      <a:pt x="1681162" y="425103"/>
                    </a:lnTo>
                    <a:cubicBezTo>
                      <a:pt x="1709840" y="425759"/>
                      <a:pt x="1702801" y="466896"/>
                      <a:pt x="1710048" y="486602"/>
                    </a:cubicBezTo>
                    <a:lnTo>
                      <a:pt x="1736034" y="490847"/>
                    </a:lnTo>
                    <a:lnTo>
                      <a:pt x="1820827" y="487948"/>
                    </a:lnTo>
                    <a:lnTo>
                      <a:pt x="1881498" y="524495"/>
                    </a:lnTo>
                    <a:cubicBezTo>
                      <a:pt x="1881601" y="544201"/>
                      <a:pt x="1888848" y="566288"/>
                      <a:pt x="1888951" y="585994"/>
                    </a:cubicBezTo>
                    <a:lnTo>
                      <a:pt x="1915457" y="602455"/>
                    </a:lnTo>
                    <a:lnTo>
                      <a:pt x="1941443" y="623369"/>
                    </a:lnTo>
                    <a:lnTo>
                      <a:pt x="1974574" y="590239"/>
                    </a:lnTo>
                    <a:lnTo>
                      <a:pt x="2014330" y="610117"/>
                    </a:lnTo>
                    <a:lnTo>
                      <a:pt x="2166730" y="676378"/>
                    </a:lnTo>
                    <a:lnTo>
                      <a:pt x="2193234" y="736013"/>
                    </a:lnTo>
                    <a:lnTo>
                      <a:pt x="2219739" y="676378"/>
                    </a:lnTo>
                    <a:lnTo>
                      <a:pt x="2252869" y="709508"/>
                    </a:lnTo>
                    <a:lnTo>
                      <a:pt x="2286000" y="643247"/>
                    </a:lnTo>
                    <a:lnTo>
                      <a:pt x="2339008" y="629995"/>
                    </a:lnTo>
                    <a:lnTo>
                      <a:pt x="2345634" y="590239"/>
                    </a:lnTo>
                    <a:lnTo>
                      <a:pt x="2385391" y="656500"/>
                    </a:lnTo>
                    <a:lnTo>
                      <a:pt x="2411895" y="636621"/>
                    </a:lnTo>
                    <a:lnTo>
                      <a:pt x="2451652" y="689630"/>
                    </a:lnTo>
                    <a:lnTo>
                      <a:pt x="2498034" y="643247"/>
                    </a:lnTo>
                    <a:lnTo>
                      <a:pt x="2537791" y="590239"/>
                    </a:lnTo>
                    <a:lnTo>
                      <a:pt x="2580446" y="410816"/>
                    </a:lnTo>
                    <a:lnTo>
                      <a:pt x="2604052" y="444465"/>
                    </a:lnTo>
                    <a:cubicBezTo>
                      <a:pt x="2638217" y="438702"/>
                      <a:pt x="2658097" y="397220"/>
                      <a:pt x="2677975" y="379550"/>
                    </a:cubicBezTo>
                    <a:lnTo>
                      <a:pt x="2703443" y="404708"/>
                    </a:lnTo>
                    <a:lnTo>
                      <a:pt x="2729948" y="398082"/>
                    </a:lnTo>
                    <a:cubicBezTo>
                      <a:pt x="2769049" y="386210"/>
                      <a:pt x="2765287" y="336239"/>
                      <a:pt x="2782956" y="305317"/>
                    </a:cubicBezTo>
                    <a:cubicBezTo>
                      <a:pt x="2782991" y="310390"/>
                      <a:pt x="2794931" y="308321"/>
                      <a:pt x="2794966" y="313394"/>
                    </a:cubicBezTo>
                    <a:lnTo>
                      <a:pt x="2803352" y="376340"/>
                    </a:lnTo>
                    <a:lnTo>
                      <a:pt x="2861641" y="370543"/>
                    </a:lnTo>
                    <a:cubicBezTo>
                      <a:pt x="2889630" y="411680"/>
                      <a:pt x="2884280" y="424242"/>
                      <a:pt x="2895600" y="451091"/>
                    </a:cubicBezTo>
                    <a:lnTo>
                      <a:pt x="2928730" y="497473"/>
                    </a:lnTo>
                    <a:lnTo>
                      <a:pt x="2981739" y="490847"/>
                    </a:lnTo>
                    <a:cubicBezTo>
                      <a:pt x="2994818" y="514315"/>
                      <a:pt x="3003135" y="509207"/>
                      <a:pt x="3018596" y="513625"/>
                    </a:cubicBezTo>
                    <a:cubicBezTo>
                      <a:pt x="3023186" y="1147452"/>
                      <a:pt x="3025395" y="1812233"/>
                      <a:pt x="3029985" y="2446060"/>
                    </a:cubicBezTo>
                    <a:lnTo>
                      <a:pt x="0" y="1769682"/>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9EAC1E1-76DA-EA6A-77DD-65491D15E3FE}"/>
                  </a:ext>
                </a:extLst>
              </p:cNvPr>
              <p:cNvSpPr txBox="1"/>
              <p:nvPr/>
            </p:nvSpPr>
            <p:spPr>
              <a:xfrm>
                <a:off x="4555916" y="2846481"/>
                <a:ext cx="2875722" cy="338554"/>
              </a:xfrm>
              <a:prstGeom prst="rect">
                <a:avLst/>
              </a:prstGeom>
              <a:noFill/>
            </p:spPr>
            <p:txBody>
              <a:bodyPr wrap="square" rtlCol="0">
                <a:spAutoFit/>
              </a:bodyPr>
              <a:lstStyle/>
              <a:p>
                <a:pPr algn="ctr"/>
                <a:r>
                  <a:rPr lang="en-US" sz="1600" dirty="0"/>
                  <a:t>CO</a:t>
                </a:r>
                <a:r>
                  <a:rPr lang="en-US" sz="1600" baseline="-25000" dirty="0"/>
                  <a:t>2</a:t>
                </a:r>
                <a:r>
                  <a:rPr lang="en-US" sz="1600" dirty="0"/>
                  <a:t> Injection Started 2005</a:t>
                </a:r>
              </a:p>
            </p:txBody>
          </p:sp>
          <p:sp>
            <p:nvSpPr>
              <p:cNvPr id="20" name="TextBox 19">
                <a:extLst>
                  <a:ext uri="{FF2B5EF4-FFF2-40B4-BE49-F238E27FC236}">
                    <a16:creationId xmlns:a16="http://schemas.microsoft.com/office/drawing/2014/main" id="{FC8F67BE-2503-0363-BB5E-92B50563B265}"/>
                  </a:ext>
                </a:extLst>
              </p:cNvPr>
              <p:cNvSpPr txBox="1"/>
              <p:nvPr/>
            </p:nvSpPr>
            <p:spPr>
              <a:xfrm>
                <a:off x="2557668" y="2002302"/>
                <a:ext cx="2875722" cy="338554"/>
              </a:xfrm>
              <a:prstGeom prst="rect">
                <a:avLst/>
              </a:prstGeom>
              <a:noFill/>
            </p:spPr>
            <p:txBody>
              <a:bodyPr wrap="square" rtlCol="0">
                <a:spAutoFit/>
              </a:bodyPr>
              <a:lstStyle/>
              <a:p>
                <a:r>
                  <a:rPr lang="en-US" sz="1600" dirty="0"/>
                  <a:t>Waterflooding started in 1959</a:t>
                </a:r>
              </a:p>
            </p:txBody>
          </p:sp>
          <p:cxnSp>
            <p:nvCxnSpPr>
              <p:cNvPr id="21" name="Straight Arrow Connector 20">
                <a:extLst>
                  <a:ext uri="{FF2B5EF4-FFF2-40B4-BE49-F238E27FC236}">
                    <a16:creationId xmlns:a16="http://schemas.microsoft.com/office/drawing/2014/main" id="{57085F14-C63F-4861-E0F3-A1108CB02DA2}"/>
                  </a:ext>
                </a:extLst>
              </p:cNvPr>
              <p:cNvCxnSpPr/>
              <p:nvPr/>
            </p:nvCxnSpPr>
            <p:spPr>
              <a:xfrm flipH="1">
                <a:off x="2120346" y="2171579"/>
                <a:ext cx="43732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4118AB8-DB21-0947-7BFF-40ECE0B9656D}"/>
                  </a:ext>
                </a:extLst>
              </p:cNvPr>
              <p:cNvCxnSpPr>
                <a:cxnSpLocks/>
              </p:cNvCxnSpPr>
              <p:nvPr/>
            </p:nvCxnSpPr>
            <p:spPr>
              <a:xfrm>
                <a:off x="6937513" y="3127513"/>
                <a:ext cx="125896" cy="3909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48F5184-165E-1E76-1786-AE262787BFDE}"/>
                  </a:ext>
                </a:extLst>
              </p:cNvPr>
              <p:cNvSpPr txBox="1"/>
              <p:nvPr/>
            </p:nvSpPr>
            <p:spPr>
              <a:xfrm>
                <a:off x="6332642" y="1638624"/>
                <a:ext cx="2784853" cy="338554"/>
              </a:xfrm>
              <a:prstGeom prst="rect">
                <a:avLst/>
              </a:prstGeom>
              <a:noFill/>
            </p:spPr>
            <p:txBody>
              <a:bodyPr wrap="square" rtlCol="0">
                <a:spAutoFit/>
              </a:bodyPr>
              <a:lstStyle/>
              <a:p>
                <a:r>
                  <a:rPr lang="en-US" sz="1600" dirty="0"/>
                  <a:t>CO</a:t>
                </a:r>
                <a:r>
                  <a:rPr lang="en-US" sz="1600" baseline="-25000" dirty="0"/>
                  <a:t>2</a:t>
                </a:r>
                <a:r>
                  <a:rPr lang="en-US" sz="1600" dirty="0"/>
                  <a:t> Injection Response 2009</a:t>
                </a:r>
              </a:p>
            </p:txBody>
          </p:sp>
          <p:cxnSp>
            <p:nvCxnSpPr>
              <p:cNvPr id="24" name="Straight Arrow Connector 23">
                <a:extLst>
                  <a:ext uri="{FF2B5EF4-FFF2-40B4-BE49-F238E27FC236}">
                    <a16:creationId xmlns:a16="http://schemas.microsoft.com/office/drawing/2014/main" id="{7D404496-F52B-CE1B-9BC1-37D6CF566753}"/>
                  </a:ext>
                </a:extLst>
              </p:cNvPr>
              <p:cNvCxnSpPr>
                <a:cxnSpLocks/>
              </p:cNvCxnSpPr>
              <p:nvPr/>
            </p:nvCxnSpPr>
            <p:spPr>
              <a:xfrm>
                <a:off x="7539552" y="1941203"/>
                <a:ext cx="133457" cy="14958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82C7F92B-5F58-C50D-41B1-27B9A08F7E61}"/>
                </a:ext>
              </a:extLst>
            </p:cNvPr>
            <p:cNvSpPr txBox="1"/>
            <p:nvPr/>
          </p:nvSpPr>
          <p:spPr>
            <a:xfrm>
              <a:off x="7883286" y="3022768"/>
              <a:ext cx="2915478" cy="830997"/>
            </a:xfrm>
            <a:prstGeom prst="rect">
              <a:avLst/>
            </a:prstGeom>
            <a:noFill/>
          </p:spPr>
          <p:txBody>
            <a:bodyPr wrap="square" rtlCol="0">
              <a:spAutoFit/>
            </a:bodyPr>
            <a:lstStyle/>
            <a:p>
              <a:r>
                <a:rPr lang="en-US" sz="1400" b="1" i="1" dirty="0"/>
                <a:t>Incremental Oil Production ~15.9 million barrels thru 2024</a:t>
              </a:r>
            </a:p>
          </p:txBody>
        </p:sp>
        <p:sp>
          <p:nvSpPr>
            <p:cNvPr id="14" name="TextBox 13">
              <a:extLst>
                <a:ext uri="{FF2B5EF4-FFF2-40B4-BE49-F238E27FC236}">
                  <a16:creationId xmlns:a16="http://schemas.microsoft.com/office/drawing/2014/main" id="{318C6856-E306-6E5D-EE37-1F02CAB7387A}"/>
                </a:ext>
              </a:extLst>
            </p:cNvPr>
            <p:cNvSpPr txBox="1"/>
            <p:nvPr/>
          </p:nvSpPr>
          <p:spPr>
            <a:xfrm rot="713173">
              <a:off x="8242853" y="4138999"/>
              <a:ext cx="2060713" cy="276999"/>
            </a:xfrm>
            <a:prstGeom prst="rect">
              <a:avLst/>
            </a:prstGeom>
            <a:noFill/>
          </p:spPr>
          <p:txBody>
            <a:bodyPr wrap="square" rtlCol="0">
              <a:spAutoFit/>
            </a:bodyPr>
            <a:lstStyle/>
            <a:p>
              <a:r>
                <a:rPr lang="en-US" sz="1200" i="1" dirty="0">
                  <a:solidFill>
                    <a:srgbClr val="C00000"/>
                  </a:solidFill>
                </a:rPr>
                <a:t>Secondary Production Trend</a:t>
              </a:r>
            </a:p>
          </p:txBody>
        </p:sp>
      </p:grpSp>
      <p:sp>
        <p:nvSpPr>
          <p:cNvPr id="26" name="TextBox 25">
            <a:extLst>
              <a:ext uri="{FF2B5EF4-FFF2-40B4-BE49-F238E27FC236}">
                <a16:creationId xmlns:a16="http://schemas.microsoft.com/office/drawing/2014/main" id="{1C442BB9-D129-8C80-17B6-18D87135F114}"/>
              </a:ext>
            </a:extLst>
          </p:cNvPr>
          <p:cNvSpPr txBox="1"/>
          <p:nvPr/>
        </p:nvSpPr>
        <p:spPr>
          <a:xfrm>
            <a:off x="4150144" y="717257"/>
            <a:ext cx="3944573" cy="369332"/>
          </a:xfrm>
          <a:prstGeom prst="rect">
            <a:avLst/>
          </a:prstGeom>
          <a:solidFill>
            <a:schemeClr val="bg1"/>
          </a:solidFill>
          <a:ln>
            <a:solidFill>
              <a:schemeClr val="accent1">
                <a:shade val="15000"/>
              </a:schemeClr>
            </a:solidFill>
          </a:ln>
        </p:spPr>
        <p:txBody>
          <a:bodyPr wrap="square" rtlCol="0">
            <a:spAutoFit/>
          </a:bodyPr>
          <a:lstStyle/>
          <a:p>
            <a:r>
              <a:rPr lang="en-US" dirty="0"/>
              <a:t>Example of EOR Production Curve</a:t>
            </a:r>
          </a:p>
        </p:txBody>
      </p:sp>
      <p:sp>
        <p:nvSpPr>
          <p:cNvPr id="27" name="TextBox 26">
            <a:extLst>
              <a:ext uri="{FF2B5EF4-FFF2-40B4-BE49-F238E27FC236}">
                <a16:creationId xmlns:a16="http://schemas.microsoft.com/office/drawing/2014/main" id="{A9E3E442-92CF-38C9-86DC-839933187B23}"/>
              </a:ext>
            </a:extLst>
          </p:cNvPr>
          <p:cNvSpPr txBox="1"/>
          <p:nvPr/>
        </p:nvSpPr>
        <p:spPr>
          <a:xfrm>
            <a:off x="6685322" y="5275334"/>
            <a:ext cx="4208685" cy="369332"/>
          </a:xfrm>
          <a:prstGeom prst="rect">
            <a:avLst/>
          </a:prstGeom>
          <a:noFill/>
        </p:spPr>
        <p:txBody>
          <a:bodyPr wrap="square" rtlCol="0">
            <a:spAutoFit/>
          </a:bodyPr>
          <a:lstStyle/>
          <a:p>
            <a:r>
              <a:rPr lang="en-US" dirty="0"/>
              <a:t>Example provided by the WY EORI</a:t>
            </a:r>
          </a:p>
        </p:txBody>
      </p:sp>
    </p:spTree>
    <p:extLst>
      <p:ext uri="{BB962C8B-B14F-4D97-AF65-F5344CB8AC3E}">
        <p14:creationId xmlns:p14="http://schemas.microsoft.com/office/powerpoint/2010/main" val="294984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E4D50-0936-6528-768D-E4E225EE5E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0A213A-41E1-25C8-70D2-F1D862147E58}"/>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5ECCDBDF-0397-0332-CCE0-CE7DEAA3BE6D}"/>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03E912DB-76F8-E8D5-BA54-4D8F5A5CCA52}"/>
              </a:ext>
            </a:extLst>
          </p:cNvPr>
          <p:cNvSpPr>
            <a:spLocks noGrp="1"/>
          </p:cNvSpPr>
          <p:nvPr>
            <p:ph type="sldNum" sz="quarter" idx="12"/>
          </p:nvPr>
        </p:nvSpPr>
        <p:spPr/>
        <p:txBody>
          <a:bodyPr/>
          <a:lstStyle/>
          <a:p>
            <a:fld id="{F5529D1C-C905-6D43-977B-B51C1A5CA844}" type="slidenum">
              <a:rPr lang="en-US" smtClean="0">
                <a:solidFill>
                  <a:schemeClr val="bg1"/>
                </a:solidFill>
              </a:rPr>
              <a:t>18</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ADB1F23A-B40A-6A24-F2A6-94A9428EC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pic>
        <p:nvPicPr>
          <p:cNvPr id="8" name="Picture 7">
            <a:extLst>
              <a:ext uri="{FF2B5EF4-FFF2-40B4-BE49-F238E27FC236}">
                <a16:creationId xmlns:a16="http://schemas.microsoft.com/office/drawing/2014/main" id="{44BC44F2-0EDE-FE5B-20D1-FE6C62A5FCD5}"/>
              </a:ext>
            </a:extLst>
          </p:cNvPr>
          <p:cNvPicPr>
            <a:picLocks noChangeAspect="1"/>
          </p:cNvPicPr>
          <p:nvPr/>
        </p:nvPicPr>
        <p:blipFill>
          <a:blip r:embed="rId6"/>
          <a:stretch>
            <a:fillRect/>
          </a:stretch>
        </p:blipFill>
        <p:spPr>
          <a:xfrm>
            <a:off x="-10274" y="1701981"/>
            <a:ext cx="5714566" cy="4271577"/>
          </a:xfrm>
          <a:prstGeom prst="rect">
            <a:avLst/>
          </a:prstGeom>
        </p:spPr>
      </p:pic>
      <p:pic>
        <p:nvPicPr>
          <p:cNvPr id="12" name="Picture 11">
            <a:extLst>
              <a:ext uri="{FF2B5EF4-FFF2-40B4-BE49-F238E27FC236}">
                <a16:creationId xmlns:a16="http://schemas.microsoft.com/office/drawing/2014/main" id="{E8C5BFB7-85D3-883E-E25F-6FFF38C4B5D6}"/>
              </a:ext>
            </a:extLst>
          </p:cNvPr>
          <p:cNvPicPr>
            <a:picLocks noChangeAspect="1"/>
          </p:cNvPicPr>
          <p:nvPr/>
        </p:nvPicPr>
        <p:blipFill>
          <a:blip r:embed="rId7"/>
          <a:stretch>
            <a:fillRect/>
          </a:stretch>
        </p:blipFill>
        <p:spPr>
          <a:xfrm>
            <a:off x="5704292" y="1772068"/>
            <a:ext cx="6442674" cy="4131401"/>
          </a:xfrm>
          <a:prstGeom prst="rect">
            <a:avLst/>
          </a:prstGeom>
        </p:spPr>
      </p:pic>
      <p:sp>
        <p:nvSpPr>
          <p:cNvPr id="13" name="Title 1">
            <a:extLst>
              <a:ext uri="{FF2B5EF4-FFF2-40B4-BE49-F238E27FC236}">
                <a16:creationId xmlns:a16="http://schemas.microsoft.com/office/drawing/2014/main" id="{37A253B5-F2EF-C387-16FF-AB26B022608C}"/>
              </a:ext>
            </a:extLst>
          </p:cNvPr>
          <p:cNvSpPr>
            <a:spLocks noGrp="1"/>
          </p:cNvSpPr>
          <p:nvPr>
            <p:ph type="title"/>
          </p:nvPr>
        </p:nvSpPr>
        <p:spPr>
          <a:xfrm>
            <a:off x="-10274" y="443364"/>
            <a:ext cx="12072471" cy="1325563"/>
          </a:xfrm>
        </p:spPr>
        <p:txBody>
          <a:bodyPr>
            <a:normAutofit/>
          </a:bodyPr>
          <a:lstStyle/>
          <a:p>
            <a:pPr algn="ctr"/>
            <a:r>
              <a:rPr lang="en-US" sz="4000" b="1">
                <a:solidFill>
                  <a:srgbClr val="000000"/>
                </a:solidFill>
                <a:latin typeface="+mn-lt"/>
              </a:rPr>
              <a:t>Wyoming Pipeline Corridor Initiative</a:t>
            </a:r>
            <a:endParaRPr lang="en-US">
              <a:solidFill>
                <a:srgbClr val="000000"/>
              </a:solidFill>
            </a:endParaRPr>
          </a:p>
        </p:txBody>
      </p:sp>
    </p:spTree>
    <p:extLst>
      <p:ext uri="{BB962C8B-B14F-4D97-AF65-F5344CB8AC3E}">
        <p14:creationId xmlns:p14="http://schemas.microsoft.com/office/powerpoint/2010/main" val="3214064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AACF0-1F00-1223-CB0C-0D27F0D7E2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8FC12B-4CAA-D8D3-2B9F-306194811D19}"/>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A51768A2-E638-83D0-2187-B7F49B7AD5F5}"/>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BFE95987-7F6F-354F-C263-368742E6C5A4}"/>
              </a:ext>
            </a:extLst>
          </p:cNvPr>
          <p:cNvSpPr>
            <a:spLocks noGrp="1"/>
          </p:cNvSpPr>
          <p:nvPr>
            <p:ph type="sldNum" sz="quarter" idx="12"/>
          </p:nvPr>
        </p:nvSpPr>
        <p:spPr/>
        <p:txBody>
          <a:bodyPr/>
          <a:lstStyle/>
          <a:p>
            <a:fld id="{F5529D1C-C905-6D43-977B-B51C1A5CA844}" type="slidenum">
              <a:rPr lang="en-US" smtClean="0">
                <a:solidFill>
                  <a:schemeClr val="bg1"/>
                </a:solidFill>
              </a:rPr>
              <a:t>19</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8CF473ED-A7E0-75DC-1117-EC03C88B32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13" name="Title 1">
            <a:extLst>
              <a:ext uri="{FF2B5EF4-FFF2-40B4-BE49-F238E27FC236}">
                <a16:creationId xmlns:a16="http://schemas.microsoft.com/office/drawing/2014/main" id="{226B62BC-C524-9DFF-2F26-5CB684DF12AD}"/>
              </a:ext>
            </a:extLst>
          </p:cNvPr>
          <p:cNvSpPr>
            <a:spLocks noGrp="1"/>
          </p:cNvSpPr>
          <p:nvPr>
            <p:ph type="title"/>
          </p:nvPr>
        </p:nvSpPr>
        <p:spPr>
          <a:xfrm>
            <a:off x="2218" y="-383003"/>
            <a:ext cx="12072471" cy="1325563"/>
          </a:xfrm>
        </p:spPr>
        <p:txBody>
          <a:bodyPr>
            <a:normAutofit/>
          </a:bodyPr>
          <a:lstStyle/>
          <a:p>
            <a:r>
              <a:rPr lang="en-US" sz="4000" b="1">
                <a:solidFill>
                  <a:schemeClr val="bg1"/>
                </a:solidFill>
                <a:latin typeface="Aptos Display"/>
              </a:rPr>
              <a:t>Synergy: EOR + Backup Storage</a:t>
            </a:r>
            <a:endParaRPr lang="en-US">
              <a:solidFill>
                <a:schemeClr val="bg1"/>
              </a:solidFill>
              <a:latin typeface="Aptos Display"/>
            </a:endParaRPr>
          </a:p>
        </p:txBody>
      </p:sp>
      <p:sp>
        <p:nvSpPr>
          <p:cNvPr id="3" name="TextBox 2">
            <a:extLst>
              <a:ext uri="{FF2B5EF4-FFF2-40B4-BE49-F238E27FC236}">
                <a16:creationId xmlns:a16="http://schemas.microsoft.com/office/drawing/2014/main" id="{43CC01BD-1D31-843C-DEF5-93143C495A10}"/>
              </a:ext>
            </a:extLst>
          </p:cNvPr>
          <p:cNvSpPr txBox="1"/>
          <p:nvPr/>
        </p:nvSpPr>
        <p:spPr>
          <a:xfrm>
            <a:off x="315687" y="976312"/>
            <a:ext cx="5722766" cy="4401205"/>
          </a:xfrm>
          <a:prstGeom prst="rect">
            <a:avLst/>
          </a:prstGeom>
          <a:noFill/>
          <a:ln w="19050">
            <a:solidFill>
              <a:srgbClr val="FFC000"/>
            </a:solidFill>
          </a:ln>
        </p:spPr>
        <p:txBody>
          <a:bodyPr wrap="square" lIns="91440" tIns="45720" rIns="91440" bIns="45720" rtlCol="0" anchor="t">
            <a:spAutoFit/>
          </a:bodyPr>
          <a:lstStyle/>
          <a:p>
            <a:r>
              <a:rPr lang="en-US" sz="2000" b="1" dirty="0"/>
              <a:t>Why Pair Capture, EOR &amp; Storage? </a:t>
            </a:r>
          </a:p>
          <a:p>
            <a:endParaRPr lang="en-US" sz="2000" dirty="0"/>
          </a:p>
          <a:p>
            <a:pPr marL="342900" indent="-342900">
              <a:buFont typeface="Wingdings" panose="05000000000000000000" pitchFamily="2" charset="2"/>
              <a:buChar char="ü"/>
            </a:pPr>
            <a:r>
              <a:rPr lang="en-US" sz="2000" b="1" dirty="0"/>
              <a:t>Continuous Utilization:</a:t>
            </a:r>
            <a:r>
              <a:rPr lang="en-US" sz="2000" dirty="0"/>
              <a:t> CO₂ infrastructure (pipelines, compressors, wells) serves both EOR and dedicated storage</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b="1" dirty="0"/>
              <a:t>Redundancy: </a:t>
            </a:r>
            <a:r>
              <a:rPr lang="en-US" sz="2000" dirty="0"/>
              <a:t>Provides insurance against reservoir underperformance, regulatory delays, or EOR decline</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b="1" dirty="0"/>
              <a:t>Operational Flexibility:</a:t>
            </a:r>
            <a:r>
              <a:rPr lang="en-US" sz="2000" dirty="0"/>
              <a:t> Allows balancing between CO₂ sales for EOR and pure storage when market or policy conditions shift</a:t>
            </a:r>
          </a:p>
          <a:p>
            <a:pPr marL="342900" indent="-342900">
              <a:buFont typeface="Wingdings" panose="05000000000000000000" pitchFamily="2" charset="2"/>
              <a:buChar char="ü"/>
            </a:pPr>
            <a:endParaRPr lang="en-US" sz="2000" dirty="0"/>
          </a:p>
        </p:txBody>
      </p:sp>
      <p:grpSp>
        <p:nvGrpSpPr>
          <p:cNvPr id="6" name="Group 5">
            <a:extLst>
              <a:ext uri="{FF2B5EF4-FFF2-40B4-BE49-F238E27FC236}">
                <a16:creationId xmlns:a16="http://schemas.microsoft.com/office/drawing/2014/main" id="{80CAB8ED-F082-DA23-A6C0-CFFE27A62861}"/>
              </a:ext>
            </a:extLst>
          </p:cNvPr>
          <p:cNvGrpSpPr/>
          <p:nvPr/>
        </p:nvGrpSpPr>
        <p:grpSpPr>
          <a:xfrm>
            <a:off x="6526358" y="782891"/>
            <a:ext cx="5349955" cy="5104876"/>
            <a:chOff x="5759777" y="1010809"/>
            <a:chExt cx="6197339" cy="5843283"/>
          </a:xfrm>
        </p:grpSpPr>
        <p:pic>
          <p:nvPicPr>
            <p:cNvPr id="7" name="Picture 6">
              <a:extLst>
                <a:ext uri="{FF2B5EF4-FFF2-40B4-BE49-F238E27FC236}">
                  <a16:creationId xmlns:a16="http://schemas.microsoft.com/office/drawing/2014/main" id="{F0A0D651-25F8-A394-4CEE-A8EE3D1C0AF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59777" y="1010809"/>
              <a:ext cx="6197339" cy="5843283"/>
            </a:xfrm>
            <a:prstGeom prst="rect">
              <a:avLst/>
            </a:prstGeom>
          </p:spPr>
        </p:pic>
        <p:sp>
          <p:nvSpPr>
            <p:cNvPr id="8" name="Rectangle 7">
              <a:extLst>
                <a:ext uri="{FF2B5EF4-FFF2-40B4-BE49-F238E27FC236}">
                  <a16:creationId xmlns:a16="http://schemas.microsoft.com/office/drawing/2014/main" id="{1DE8B230-57C8-A021-02B4-0885BFBDF1B4}"/>
                </a:ext>
              </a:extLst>
            </p:cNvPr>
            <p:cNvSpPr/>
            <p:nvPr/>
          </p:nvSpPr>
          <p:spPr>
            <a:xfrm>
              <a:off x="8145624" y="3153747"/>
              <a:ext cx="765111" cy="839756"/>
            </a:xfrm>
            <a:prstGeom prst="rect">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2B88BA3-31FF-77F4-7EC9-740DBF6C1865}"/>
              </a:ext>
            </a:extLst>
          </p:cNvPr>
          <p:cNvSpPr txBox="1"/>
          <p:nvPr/>
        </p:nvSpPr>
        <p:spPr>
          <a:xfrm>
            <a:off x="6695565" y="5956550"/>
            <a:ext cx="5205216" cy="369332"/>
          </a:xfrm>
          <a:prstGeom prst="rect">
            <a:avLst/>
          </a:prstGeom>
          <a:noFill/>
        </p:spPr>
        <p:txBody>
          <a:bodyPr wrap="square" rtlCol="0">
            <a:spAutoFit/>
          </a:bodyPr>
          <a:lstStyle/>
          <a:p>
            <a:r>
              <a:rPr lang="en-US" i="1" dirty="0"/>
              <a:t>Example from the Wyoming </a:t>
            </a:r>
            <a:r>
              <a:rPr lang="en-US" i="1" dirty="0" err="1"/>
              <a:t>CarbonSAFE</a:t>
            </a:r>
            <a:r>
              <a:rPr lang="en-US" i="1" dirty="0"/>
              <a:t> Project</a:t>
            </a:r>
          </a:p>
        </p:txBody>
      </p:sp>
    </p:spTree>
    <p:extLst>
      <p:ext uri="{BB962C8B-B14F-4D97-AF65-F5344CB8AC3E}">
        <p14:creationId xmlns:p14="http://schemas.microsoft.com/office/powerpoint/2010/main" val="385727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27B95-C7B4-4A81-8124-59D1692DFF3C}"/>
              </a:ext>
            </a:extLst>
          </p:cNvPr>
          <p:cNvSpPr>
            <a:spLocks noGrp="1"/>
          </p:cNvSpPr>
          <p:nvPr>
            <p:ph type="title"/>
          </p:nvPr>
        </p:nvSpPr>
        <p:spPr>
          <a:xfrm>
            <a:off x="469662" y="473159"/>
            <a:ext cx="4368602" cy="1956841"/>
          </a:xfrm>
        </p:spPr>
        <p:txBody>
          <a:bodyPr vert="horz" lIns="91440" tIns="45720" rIns="91440" bIns="45720" rtlCol="0" anchor="b">
            <a:normAutofit/>
          </a:bodyPr>
          <a:lstStyle/>
          <a:p>
            <a:r>
              <a:rPr lang="en-US" sz="5400" b="1"/>
              <a:t>Outline:</a:t>
            </a:r>
            <a:endParaRPr lang="en-US" sz="5400" b="1" dirty="0"/>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F6B5FC8-DAFE-D8E5-D062-41DE7D1EA1FA}"/>
              </a:ext>
            </a:extLst>
          </p:cNvPr>
          <p:cNvSpPr>
            <a:spLocks noGrp="1"/>
          </p:cNvSpPr>
          <p:nvPr>
            <p:ph sz="half" idx="2"/>
          </p:nvPr>
        </p:nvSpPr>
        <p:spPr>
          <a:xfrm>
            <a:off x="469662" y="2919270"/>
            <a:ext cx="4243589" cy="3320668"/>
          </a:xfrm>
        </p:spPr>
        <p:txBody>
          <a:bodyPr vert="horz" lIns="91440" tIns="45720" rIns="91440" bIns="45720" rtlCol="0" anchor="t">
            <a:normAutofit/>
          </a:bodyPr>
          <a:lstStyle/>
          <a:p>
            <a:r>
              <a:rPr lang="en-US" sz="1900"/>
              <a:t>National Landscape for CCUS</a:t>
            </a:r>
          </a:p>
          <a:p>
            <a:r>
              <a:rPr lang="en-US" sz="1900"/>
              <a:t>National Policies and Legislative Frameworks Supporting CCUS</a:t>
            </a:r>
          </a:p>
          <a:p>
            <a:r>
              <a:rPr lang="en-US" sz="1900"/>
              <a:t>Innovations and Demonstration Projects in Carbon Capture</a:t>
            </a:r>
          </a:p>
          <a:p>
            <a:r>
              <a:rPr lang="en-US" sz="1900"/>
              <a:t>Challenges and Regulatory Complexities in CCUS Implementation</a:t>
            </a:r>
          </a:p>
          <a:p>
            <a:r>
              <a:rPr lang="en-US" sz="1900"/>
              <a:t>Synergies for Storage for Enhanced Oil Recovery</a:t>
            </a:r>
          </a:p>
        </p:txBody>
      </p:sp>
      <p:pic>
        <p:nvPicPr>
          <p:cNvPr id="5" name="Content Placeholder 4" descr="Writing an appointment on a paper agenda">
            <a:extLst>
              <a:ext uri="{FF2B5EF4-FFF2-40B4-BE49-F238E27FC236}">
                <a16:creationId xmlns:a16="http://schemas.microsoft.com/office/drawing/2014/main" id="{F35224C2-557E-481E-A7D2-42A7011B5550}"/>
              </a:ext>
            </a:extLst>
          </p:cNvPr>
          <p:cNvPicPr>
            <a:picLocks noGrp="1" noChangeAspect="1"/>
          </p:cNvPicPr>
          <p:nvPr>
            <p:ph sz="half" idx="1"/>
          </p:nvPr>
        </p:nvPicPr>
        <p:blipFill>
          <a:blip r:embed="rId3"/>
          <a:srcRect r="33047"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52572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CA876-FEDB-0B6D-5E0D-C2C217BE32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508C82-220F-F367-626C-8B5CFED01287}"/>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551DD9B7-D7A6-093C-8975-2CEECFD00653}"/>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FEC8E597-1A66-2E3E-7B46-8699B4E44E18}"/>
              </a:ext>
            </a:extLst>
          </p:cNvPr>
          <p:cNvSpPr>
            <a:spLocks noGrp="1"/>
          </p:cNvSpPr>
          <p:nvPr>
            <p:ph type="sldNum" sz="quarter" idx="12"/>
          </p:nvPr>
        </p:nvSpPr>
        <p:spPr/>
        <p:txBody>
          <a:bodyPr/>
          <a:lstStyle/>
          <a:p>
            <a:fld id="{F5529D1C-C905-6D43-977B-B51C1A5CA844}" type="slidenum">
              <a:rPr lang="en-US" smtClean="0">
                <a:solidFill>
                  <a:schemeClr val="bg1"/>
                </a:solidFill>
              </a:rPr>
              <a:t>20</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C6FF7521-41AF-BAF0-82C5-C09CFF4BC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3" name="TextBox 2">
            <a:extLst>
              <a:ext uri="{FF2B5EF4-FFF2-40B4-BE49-F238E27FC236}">
                <a16:creationId xmlns:a16="http://schemas.microsoft.com/office/drawing/2014/main" id="{5832134E-0AAD-69EF-F3D4-F7ADDA595B6E}"/>
              </a:ext>
            </a:extLst>
          </p:cNvPr>
          <p:cNvSpPr txBox="1"/>
          <p:nvPr/>
        </p:nvSpPr>
        <p:spPr>
          <a:xfrm>
            <a:off x="330197" y="744576"/>
            <a:ext cx="10888136"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3" name="Picture 12">
            <a:extLst>
              <a:ext uri="{FF2B5EF4-FFF2-40B4-BE49-F238E27FC236}">
                <a16:creationId xmlns:a16="http://schemas.microsoft.com/office/drawing/2014/main" id="{FCDF82B1-79C7-833F-294A-5E736F0AB30E}"/>
              </a:ext>
            </a:extLst>
          </p:cNvPr>
          <p:cNvPicPr>
            <a:picLocks noChangeAspect="1"/>
          </p:cNvPicPr>
          <p:nvPr/>
        </p:nvPicPr>
        <p:blipFill>
          <a:blip r:embed="rId6"/>
          <a:stretch>
            <a:fillRect/>
          </a:stretch>
        </p:blipFill>
        <p:spPr>
          <a:xfrm>
            <a:off x="330197" y="795930"/>
            <a:ext cx="4649771" cy="3608549"/>
          </a:xfrm>
          <a:prstGeom prst="rect">
            <a:avLst/>
          </a:prstGeom>
        </p:spPr>
      </p:pic>
      <p:pic>
        <p:nvPicPr>
          <p:cNvPr id="15" name="Picture 14">
            <a:extLst>
              <a:ext uri="{FF2B5EF4-FFF2-40B4-BE49-F238E27FC236}">
                <a16:creationId xmlns:a16="http://schemas.microsoft.com/office/drawing/2014/main" id="{4A8030D3-C95E-1FFB-5215-860443059E54}"/>
              </a:ext>
            </a:extLst>
          </p:cNvPr>
          <p:cNvPicPr>
            <a:picLocks noChangeAspect="1"/>
          </p:cNvPicPr>
          <p:nvPr/>
        </p:nvPicPr>
        <p:blipFill>
          <a:blip r:embed="rId7"/>
          <a:srcRect t="35891" r="3624" b="35280"/>
          <a:stretch>
            <a:fillRect/>
          </a:stretch>
        </p:blipFill>
        <p:spPr>
          <a:xfrm>
            <a:off x="2069153" y="1384274"/>
            <a:ext cx="2111375" cy="406400"/>
          </a:xfrm>
          <a:prstGeom prst="rect">
            <a:avLst/>
          </a:prstGeom>
        </p:spPr>
      </p:pic>
      <p:pic>
        <p:nvPicPr>
          <p:cNvPr id="17" name="Picture 16">
            <a:extLst>
              <a:ext uri="{FF2B5EF4-FFF2-40B4-BE49-F238E27FC236}">
                <a16:creationId xmlns:a16="http://schemas.microsoft.com/office/drawing/2014/main" id="{405612D8-5895-3CA8-3BE1-39F289F72726}"/>
              </a:ext>
            </a:extLst>
          </p:cNvPr>
          <p:cNvPicPr>
            <a:picLocks noChangeAspect="1"/>
          </p:cNvPicPr>
          <p:nvPr/>
        </p:nvPicPr>
        <p:blipFill>
          <a:blip r:embed="rId8"/>
          <a:stretch>
            <a:fillRect/>
          </a:stretch>
        </p:blipFill>
        <p:spPr>
          <a:xfrm>
            <a:off x="3868609" y="4409325"/>
            <a:ext cx="8343270" cy="1757580"/>
          </a:xfrm>
          <a:prstGeom prst="rect">
            <a:avLst/>
          </a:prstGeom>
        </p:spPr>
      </p:pic>
      <p:pic>
        <p:nvPicPr>
          <p:cNvPr id="19" name="Picture 18">
            <a:extLst>
              <a:ext uri="{FF2B5EF4-FFF2-40B4-BE49-F238E27FC236}">
                <a16:creationId xmlns:a16="http://schemas.microsoft.com/office/drawing/2014/main" id="{906DDF9A-B16E-9272-BB9F-D28C3DD7225A}"/>
              </a:ext>
            </a:extLst>
          </p:cNvPr>
          <p:cNvPicPr>
            <a:picLocks noChangeAspect="1"/>
          </p:cNvPicPr>
          <p:nvPr/>
        </p:nvPicPr>
        <p:blipFill>
          <a:blip r:embed="rId9"/>
          <a:srcRect t="15151" r="3304" b="27182"/>
          <a:stretch>
            <a:fillRect/>
          </a:stretch>
        </p:blipFill>
        <p:spPr>
          <a:xfrm>
            <a:off x="9418636" y="4856786"/>
            <a:ext cx="2072323" cy="741532"/>
          </a:xfrm>
          <a:prstGeom prst="rect">
            <a:avLst/>
          </a:prstGeom>
        </p:spPr>
      </p:pic>
      <p:pic>
        <p:nvPicPr>
          <p:cNvPr id="21" name="Picture 20">
            <a:extLst>
              <a:ext uri="{FF2B5EF4-FFF2-40B4-BE49-F238E27FC236}">
                <a16:creationId xmlns:a16="http://schemas.microsoft.com/office/drawing/2014/main" id="{4C9305FC-2192-A79E-B684-E5DF9A46E48A}"/>
              </a:ext>
            </a:extLst>
          </p:cNvPr>
          <p:cNvPicPr>
            <a:picLocks noChangeAspect="1"/>
          </p:cNvPicPr>
          <p:nvPr/>
        </p:nvPicPr>
        <p:blipFill>
          <a:blip r:embed="rId10"/>
          <a:stretch>
            <a:fillRect/>
          </a:stretch>
        </p:blipFill>
        <p:spPr>
          <a:xfrm>
            <a:off x="4985094" y="890220"/>
            <a:ext cx="6501504" cy="1991193"/>
          </a:xfrm>
          <a:prstGeom prst="rect">
            <a:avLst/>
          </a:prstGeom>
        </p:spPr>
      </p:pic>
      <p:sp>
        <p:nvSpPr>
          <p:cNvPr id="7" name="TextBox 6">
            <a:extLst>
              <a:ext uri="{FF2B5EF4-FFF2-40B4-BE49-F238E27FC236}">
                <a16:creationId xmlns:a16="http://schemas.microsoft.com/office/drawing/2014/main" id="{C92F6660-8580-B425-67EC-4E868655C47E}"/>
              </a:ext>
            </a:extLst>
          </p:cNvPr>
          <p:cNvSpPr txBox="1"/>
          <p:nvPr/>
        </p:nvSpPr>
        <p:spPr>
          <a:xfrm>
            <a:off x="206147" y="-86816"/>
            <a:ext cx="7159840" cy="707886"/>
          </a:xfrm>
          <a:prstGeom prst="rect">
            <a:avLst/>
          </a:prstGeom>
          <a:noFill/>
        </p:spPr>
        <p:txBody>
          <a:bodyPr wrap="square" lIns="91440" tIns="45720" rIns="91440" bIns="45720" anchor="t">
            <a:spAutoFit/>
          </a:bodyPr>
          <a:lstStyle/>
          <a:p>
            <a:r>
              <a:rPr lang="en-US" sz="4000" b="1">
                <a:solidFill>
                  <a:schemeClr val="bg1"/>
                </a:solidFill>
                <a:latin typeface="Aptos Display"/>
              </a:rPr>
              <a:t>Synergy in Action</a:t>
            </a:r>
            <a:endParaRPr lang="en-US" sz="4000">
              <a:solidFill>
                <a:schemeClr val="bg1"/>
              </a:solidFill>
              <a:latin typeface="Aptos Display"/>
            </a:endParaRPr>
          </a:p>
        </p:txBody>
      </p:sp>
      <p:pic>
        <p:nvPicPr>
          <p:cNvPr id="6" name="Picture 5" descr="A logo with blue lines and white text&#10;&#10;AI-generated content may be incorrect.">
            <a:extLst>
              <a:ext uri="{FF2B5EF4-FFF2-40B4-BE49-F238E27FC236}">
                <a16:creationId xmlns:a16="http://schemas.microsoft.com/office/drawing/2014/main" id="{7F2EC6C0-C662-5178-B755-0154A8DADEA1}"/>
              </a:ext>
            </a:extLst>
          </p:cNvPr>
          <p:cNvPicPr>
            <a:picLocks noChangeAspect="1"/>
          </p:cNvPicPr>
          <p:nvPr/>
        </p:nvPicPr>
        <p:blipFill>
          <a:blip r:embed="rId11"/>
          <a:stretch>
            <a:fillRect/>
          </a:stretch>
        </p:blipFill>
        <p:spPr>
          <a:xfrm>
            <a:off x="10184724" y="2395538"/>
            <a:ext cx="2015865" cy="1892040"/>
          </a:xfrm>
          <a:prstGeom prst="rect">
            <a:avLst/>
          </a:prstGeom>
        </p:spPr>
      </p:pic>
    </p:spTree>
    <p:extLst>
      <p:ext uri="{BB962C8B-B14F-4D97-AF65-F5344CB8AC3E}">
        <p14:creationId xmlns:p14="http://schemas.microsoft.com/office/powerpoint/2010/main" val="2039693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77789-308C-CFD5-61ED-0478CE2D72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308DE8-0F00-7AE9-CC84-FCA0EB2E8242}"/>
              </a:ext>
            </a:extLst>
          </p:cNvPr>
          <p:cNvSpPr/>
          <p:nvPr/>
        </p:nvSpPr>
        <p:spPr>
          <a:xfrm>
            <a:off x="0" y="11409"/>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2F24"/>
              </a:solidFill>
            </a:endParaRPr>
          </a:p>
        </p:txBody>
      </p:sp>
      <p:sp>
        <p:nvSpPr>
          <p:cNvPr id="5" name="Rectangle 4">
            <a:extLst>
              <a:ext uri="{FF2B5EF4-FFF2-40B4-BE49-F238E27FC236}">
                <a16:creationId xmlns:a16="http://schemas.microsoft.com/office/drawing/2014/main" id="{6C2C6F2C-230B-C6AB-E77B-2DE19F60B492}"/>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4B49659-C606-E10B-EC27-589D71B3126D}"/>
              </a:ext>
            </a:extLst>
          </p:cNvPr>
          <p:cNvSpPr txBox="1"/>
          <p:nvPr/>
        </p:nvSpPr>
        <p:spPr>
          <a:xfrm rot="16200000">
            <a:off x="-2463848" y="2705725"/>
            <a:ext cx="6230725" cy="1446550"/>
          </a:xfrm>
          <a:prstGeom prst="rect">
            <a:avLst/>
          </a:prstGeom>
          <a:noFill/>
        </p:spPr>
        <p:txBody>
          <a:bodyPr wrap="square" lIns="91440" tIns="45720" rIns="91440" bIns="45720" rtlCol="0" anchor="t">
            <a:spAutoFit/>
          </a:bodyPr>
          <a:lstStyle/>
          <a:p>
            <a:pPr algn="ctr"/>
            <a:r>
              <a:rPr lang="en-US" sz="4400" b="1" spc="300">
                <a:solidFill>
                  <a:schemeClr val="bg1"/>
                </a:solidFill>
              </a:rPr>
              <a:t>PUBLIC PERCEPTION</a:t>
            </a:r>
            <a:r>
              <a:rPr lang="en-US" sz="4400" b="1" spc="300" dirty="0">
                <a:solidFill>
                  <a:schemeClr val="bg1"/>
                </a:solidFill>
              </a:rPr>
              <a:t>: CCUS OUTREACH</a:t>
            </a:r>
          </a:p>
        </p:txBody>
      </p:sp>
      <p:sp>
        <p:nvSpPr>
          <p:cNvPr id="2" name="Slide Number Placeholder 2">
            <a:extLst>
              <a:ext uri="{FF2B5EF4-FFF2-40B4-BE49-F238E27FC236}">
                <a16:creationId xmlns:a16="http://schemas.microsoft.com/office/drawing/2014/main" id="{EB29E096-596D-6F6A-C493-22F5C774FC9B}"/>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529D1C-C905-6D43-977B-B51C1A5CA844}" type="slidenum">
              <a:rPr lang="en-US" smtClean="0">
                <a:solidFill>
                  <a:srgbClr val="492F24"/>
                </a:solidFill>
              </a:rPr>
              <a:pPr/>
              <a:t>21</a:t>
            </a:fld>
            <a:endParaRPr lang="en-US">
              <a:solidFill>
                <a:srgbClr val="492F24"/>
              </a:solidFill>
            </a:endParaRPr>
          </a:p>
        </p:txBody>
      </p:sp>
      <p:pic>
        <p:nvPicPr>
          <p:cNvPr id="10" name="Picture 9">
            <a:extLst>
              <a:ext uri="{FF2B5EF4-FFF2-40B4-BE49-F238E27FC236}">
                <a16:creationId xmlns:a16="http://schemas.microsoft.com/office/drawing/2014/main" id="{068C404E-D8F4-24D0-E46C-0E29BEFCE9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9085" y="3101665"/>
            <a:ext cx="2874206" cy="3589647"/>
          </a:xfrm>
          <a:prstGeom prst="rect">
            <a:avLst/>
          </a:prstGeom>
          <a:ln>
            <a:solidFill>
              <a:schemeClr val="tx1"/>
            </a:solidFill>
          </a:ln>
        </p:spPr>
      </p:pic>
      <p:pic>
        <p:nvPicPr>
          <p:cNvPr id="12" name="Picture 11">
            <a:extLst>
              <a:ext uri="{FF2B5EF4-FFF2-40B4-BE49-F238E27FC236}">
                <a16:creationId xmlns:a16="http://schemas.microsoft.com/office/drawing/2014/main" id="{4FE1B73F-DFD6-6BA7-7EA2-E9FFA622C3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7944" y="3098397"/>
            <a:ext cx="2874206" cy="3592915"/>
          </a:xfrm>
          <a:prstGeom prst="rect">
            <a:avLst/>
          </a:prstGeom>
          <a:ln>
            <a:solidFill>
              <a:schemeClr val="tx1"/>
            </a:solidFill>
          </a:ln>
        </p:spPr>
      </p:pic>
      <p:pic>
        <p:nvPicPr>
          <p:cNvPr id="3" name="Picture 2" descr="A poster for a conference&#10;&#10;AI-generated content may be incorrect.">
            <a:extLst>
              <a:ext uri="{FF2B5EF4-FFF2-40B4-BE49-F238E27FC236}">
                <a16:creationId xmlns:a16="http://schemas.microsoft.com/office/drawing/2014/main" id="{C2FF7CB3-8117-1B0F-561E-C0214A727D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152" y="3116385"/>
            <a:ext cx="3502927" cy="3585308"/>
          </a:xfrm>
          <a:prstGeom prst="rect">
            <a:avLst/>
          </a:prstGeom>
          <a:ln>
            <a:solidFill>
              <a:schemeClr val="tx1"/>
            </a:solidFill>
          </a:ln>
        </p:spPr>
      </p:pic>
      <p:pic>
        <p:nvPicPr>
          <p:cNvPr id="7" name="Picture 6">
            <a:extLst>
              <a:ext uri="{FF2B5EF4-FFF2-40B4-BE49-F238E27FC236}">
                <a16:creationId xmlns:a16="http://schemas.microsoft.com/office/drawing/2014/main" id="{B9A9F735-1FD0-31CE-02DF-36399823A2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0576" y="185006"/>
            <a:ext cx="4418190" cy="2813538"/>
          </a:xfrm>
          <a:prstGeom prst="rect">
            <a:avLst/>
          </a:prstGeom>
        </p:spPr>
      </p:pic>
      <p:pic>
        <p:nvPicPr>
          <p:cNvPr id="9" name="Picture 8">
            <a:extLst>
              <a:ext uri="{FF2B5EF4-FFF2-40B4-BE49-F238E27FC236}">
                <a16:creationId xmlns:a16="http://schemas.microsoft.com/office/drawing/2014/main" id="{CF1FCCD8-208F-0907-6464-D92FB6B92149}"/>
              </a:ext>
            </a:extLst>
          </p:cNvPr>
          <p:cNvPicPr>
            <a:picLocks noChangeAspect="1"/>
          </p:cNvPicPr>
          <p:nvPr/>
        </p:nvPicPr>
        <p:blipFill>
          <a:blip r:embed="rId7"/>
          <a:stretch>
            <a:fillRect/>
          </a:stretch>
        </p:blipFill>
        <p:spPr>
          <a:xfrm>
            <a:off x="2458570" y="175847"/>
            <a:ext cx="3637430" cy="2822697"/>
          </a:xfrm>
          <a:prstGeom prst="rect">
            <a:avLst/>
          </a:prstGeom>
        </p:spPr>
      </p:pic>
    </p:spTree>
    <p:extLst>
      <p:ext uri="{BB962C8B-B14F-4D97-AF65-F5344CB8AC3E}">
        <p14:creationId xmlns:p14="http://schemas.microsoft.com/office/powerpoint/2010/main" val="355605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AD9C7E-0630-114B-A07C-4342FAE943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5446" cy="5311589"/>
          </a:xfrm>
          <a:prstGeom prst="rect">
            <a:avLst/>
          </a:prstGeom>
        </p:spPr>
      </p:pic>
      <p:sp>
        <p:nvSpPr>
          <p:cNvPr id="5" name="Rectangle 4">
            <a:extLst>
              <a:ext uri="{FF2B5EF4-FFF2-40B4-BE49-F238E27FC236}">
                <a16:creationId xmlns:a16="http://schemas.microsoft.com/office/drawing/2014/main" id="{39BCFC01-8E20-BB4D-954A-80C3ECFCFAA1}"/>
              </a:ext>
            </a:extLst>
          </p:cNvPr>
          <p:cNvSpPr/>
          <p:nvPr/>
        </p:nvSpPr>
        <p:spPr>
          <a:xfrm>
            <a:off x="0" y="5168349"/>
            <a:ext cx="12192000" cy="1689652"/>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44F5111-FD15-0F47-92F3-D51E9DA203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2863" y="5293860"/>
            <a:ext cx="6859720" cy="1515030"/>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22</a:t>
            </a:fld>
            <a:endParaRPr lang="en-US">
              <a:solidFill>
                <a:schemeClr val="bg1"/>
              </a:solidFill>
            </a:endParaRPr>
          </a:p>
        </p:txBody>
      </p:sp>
      <p:sp>
        <p:nvSpPr>
          <p:cNvPr id="3" name="TextBox 2">
            <a:extLst>
              <a:ext uri="{FF2B5EF4-FFF2-40B4-BE49-F238E27FC236}">
                <a16:creationId xmlns:a16="http://schemas.microsoft.com/office/drawing/2014/main" id="{592A0335-4AE4-0FE5-220C-F78D6B68CA3C}"/>
              </a:ext>
            </a:extLst>
          </p:cNvPr>
          <p:cNvSpPr txBox="1"/>
          <p:nvPr/>
        </p:nvSpPr>
        <p:spPr>
          <a:xfrm>
            <a:off x="123825" y="2035504"/>
            <a:ext cx="11944350" cy="1446550"/>
          </a:xfrm>
          <a:prstGeom prst="rect">
            <a:avLst/>
          </a:prstGeom>
          <a:noFill/>
        </p:spPr>
        <p:txBody>
          <a:bodyPr wrap="square" lIns="91440" tIns="45720" rIns="91440" bIns="45720" rtlCol="0" anchor="t">
            <a:spAutoFit/>
          </a:bodyPr>
          <a:lstStyle/>
          <a:p>
            <a:pPr algn="ctr"/>
            <a:r>
              <a:rPr lang="en-US" sz="8800" b="1">
                <a:latin typeface="Aptos Display"/>
              </a:rPr>
              <a:t>Partnering on CCUS</a:t>
            </a:r>
            <a:r>
              <a:rPr lang="en-US" sz="3200" b="1">
                <a:latin typeface="Aptos Display"/>
              </a:rPr>
              <a:t> </a:t>
            </a:r>
          </a:p>
        </p:txBody>
      </p:sp>
    </p:spTree>
    <p:extLst>
      <p:ext uri="{BB962C8B-B14F-4D97-AF65-F5344CB8AC3E}">
        <p14:creationId xmlns:p14="http://schemas.microsoft.com/office/powerpoint/2010/main" val="2514728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33C80-1189-4736-3F74-74E086F33F1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CA5C3A-C919-3B94-92AA-8FBA5CFF4A9A}"/>
              </a:ext>
            </a:extLst>
          </p:cNvPr>
          <p:cNvPicPr>
            <a:picLocks noChangeAspect="1"/>
          </p:cNvPicPr>
          <p:nvPr/>
        </p:nvPicPr>
        <p:blipFill>
          <a:blip r:embed="rId3"/>
          <a:stretch>
            <a:fillRect/>
          </a:stretch>
        </p:blipFill>
        <p:spPr>
          <a:xfrm rot="10800000">
            <a:off x="0" y="0"/>
            <a:ext cx="12202274" cy="1332885"/>
          </a:xfrm>
          <a:prstGeom prst="rect">
            <a:avLst/>
          </a:prstGeom>
        </p:spPr>
      </p:pic>
      <p:sp>
        <p:nvSpPr>
          <p:cNvPr id="2" name="Title 1">
            <a:extLst>
              <a:ext uri="{FF2B5EF4-FFF2-40B4-BE49-F238E27FC236}">
                <a16:creationId xmlns:a16="http://schemas.microsoft.com/office/drawing/2014/main" id="{5EA43DB8-B0A9-3680-3E7B-7560B2E6443A}"/>
              </a:ext>
            </a:extLst>
          </p:cNvPr>
          <p:cNvSpPr>
            <a:spLocks noGrp="1"/>
          </p:cNvSpPr>
          <p:nvPr>
            <p:ph type="title"/>
          </p:nvPr>
        </p:nvSpPr>
        <p:spPr>
          <a:xfrm>
            <a:off x="-7108" y="-18903"/>
            <a:ext cx="12202274" cy="1325563"/>
          </a:xfrm>
        </p:spPr>
        <p:txBody>
          <a:bodyPr>
            <a:normAutofit/>
          </a:bodyPr>
          <a:lstStyle/>
          <a:p>
            <a:pPr algn="ctr"/>
            <a:r>
              <a:rPr lang="en-US" sz="5400" b="1">
                <a:solidFill>
                  <a:schemeClr val="bg1"/>
                </a:solidFill>
                <a:latin typeface="Aptos Display"/>
              </a:rPr>
              <a:t>Wyoming Coal CCS Stakeholder Base</a:t>
            </a:r>
            <a:endParaRPr lang="en-US" sz="5400" b="1" i="1">
              <a:solidFill>
                <a:schemeClr val="bg1"/>
              </a:solidFill>
              <a:latin typeface="Aptos Display"/>
            </a:endParaRPr>
          </a:p>
        </p:txBody>
      </p:sp>
      <p:pic>
        <p:nvPicPr>
          <p:cNvPr id="4" name="Picture 3">
            <a:extLst>
              <a:ext uri="{FF2B5EF4-FFF2-40B4-BE49-F238E27FC236}">
                <a16:creationId xmlns:a16="http://schemas.microsoft.com/office/drawing/2014/main" id="{EAB1FAB8-62D9-DFC1-9A13-2543D742625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0470" y="1816923"/>
            <a:ext cx="5557015" cy="4346187"/>
          </a:xfrm>
          <a:prstGeom prst="rect">
            <a:avLst/>
          </a:prstGeom>
          <a:noFill/>
        </p:spPr>
      </p:pic>
      <p:sp>
        <p:nvSpPr>
          <p:cNvPr id="7" name="TextBox 6">
            <a:extLst>
              <a:ext uri="{FF2B5EF4-FFF2-40B4-BE49-F238E27FC236}">
                <a16:creationId xmlns:a16="http://schemas.microsoft.com/office/drawing/2014/main" id="{AB4280E1-1C71-3662-0AB0-10AA1B09028B}"/>
              </a:ext>
            </a:extLst>
          </p:cNvPr>
          <p:cNvSpPr txBox="1"/>
          <p:nvPr/>
        </p:nvSpPr>
        <p:spPr>
          <a:xfrm>
            <a:off x="185943" y="1871526"/>
            <a:ext cx="6363838" cy="4307141"/>
          </a:xfrm>
          <a:prstGeom prst="rect">
            <a:avLst/>
          </a:prstGeom>
          <a:noFill/>
        </p:spPr>
        <p:txBody>
          <a:bodyPr wrap="square" lIns="91440" tIns="45720" rIns="91440" bIns="45720" anchor="t">
            <a:spAutoFit/>
          </a:bodyPr>
          <a:lstStyle/>
          <a:p>
            <a:pPr>
              <a:lnSpc>
                <a:spcPct val="107000"/>
              </a:lnSpc>
            </a:pPr>
            <a:endParaRPr lang="en-US" sz="1800" kern="10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endParaRPr lang="en-US" sz="2400" b="1" u="sng" kern="10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2400" b="1" kern="100">
                <a:solidFill>
                  <a:schemeClr val="accent5">
                    <a:lumMod val="50000"/>
                  </a:schemeClr>
                </a:solidFill>
                <a:latin typeface="Calibri"/>
                <a:ea typeface="Calibri"/>
                <a:cs typeface="Calibri"/>
              </a:rPr>
              <a:t>Wyoming PRB</a:t>
            </a:r>
            <a:r>
              <a:rPr lang="en-US" sz="2400" b="1" kern="100">
                <a:solidFill>
                  <a:schemeClr val="accent5">
                    <a:lumMod val="50000"/>
                  </a:schemeClr>
                </a:solidFill>
                <a:effectLst/>
                <a:latin typeface="Calibri"/>
                <a:ea typeface="Calibri"/>
                <a:cs typeface="Calibri"/>
              </a:rPr>
              <a:t> </a:t>
            </a:r>
            <a:r>
              <a:rPr lang="en-US" sz="2400" b="1" kern="100">
                <a:solidFill>
                  <a:schemeClr val="accent5">
                    <a:lumMod val="50000"/>
                  </a:schemeClr>
                </a:solidFill>
                <a:latin typeface="Calibri"/>
                <a:ea typeface="Calibri"/>
                <a:cs typeface="Calibri"/>
              </a:rPr>
              <a:t>consumers</a:t>
            </a:r>
            <a:r>
              <a:rPr lang="en-US" sz="2400" b="1" kern="100">
                <a:solidFill>
                  <a:schemeClr val="accent5">
                    <a:lumMod val="50000"/>
                  </a:schemeClr>
                </a:solidFill>
                <a:effectLst/>
                <a:latin typeface="Calibri"/>
                <a:ea typeface="Calibri"/>
                <a:cs typeface="Calibri"/>
              </a:rPr>
              <a:t> (</a:t>
            </a:r>
            <a:r>
              <a:rPr lang="en-US" sz="2400" b="1" kern="100">
                <a:solidFill>
                  <a:schemeClr val="accent5">
                    <a:lumMod val="50000"/>
                  </a:schemeClr>
                </a:solidFill>
                <a:latin typeface="Calibri"/>
                <a:ea typeface="Calibri"/>
                <a:cs typeface="Calibri"/>
              </a:rPr>
              <a:t>power</a:t>
            </a:r>
            <a:r>
              <a:rPr lang="en-US" sz="2400" b="1" kern="100">
                <a:solidFill>
                  <a:schemeClr val="accent5">
                    <a:lumMod val="50000"/>
                  </a:schemeClr>
                </a:solidFill>
                <a:effectLst/>
                <a:latin typeface="Calibri"/>
                <a:ea typeface="Calibri"/>
                <a:cs typeface="Calibri"/>
              </a:rPr>
              <a:t> and </a:t>
            </a:r>
            <a:r>
              <a:rPr lang="en-US" sz="2400" b="1" kern="100">
                <a:solidFill>
                  <a:schemeClr val="accent5">
                    <a:lumMod val="50000"/>
                  </a:schemeClr>
                </a:solidFill>
                <a:latin typeface="Calibri"/>
                <a:ea typeface="Calibri"/>
                <a:cs typeface="Calibri"/>
              </a:rPr>
              <a:t>industry</a:t>
            </a:r>
            <a:r>
              <a:rPr lang="en-US" sz="2400" b="1" kern="100">
                <a:solidFill>
                  <a:schemeClr val="accent5">
                    <a:lumMod val="50000"/>
                  </a:schemeClr>
                </a:solidFill>
                <a:effectLst/>
                <a:latin typeface="Calibri"/>
                <a:ea typeface="Calibri"/>
                <a:cs typeface="Calibri"/>
              </a:rPr>
              <a:t>)</a:t>
            </a:r>
          </a:p>
          <a:p>
            <a:pPr marL="342900" marR="0" lvl="0" indent="-342900">
              <a:lnSpc>
                <a:spcPct val="107000"/>
              </a:lnSpc>
              <a:spcBef>
                <a:spcPts val="0"/>
              </a:spcBef>
              <a:spcAft>
                <a:spcPts val="0"/>
              </a:spcAft>
              <a:buFont typeface="Symbol" panose="05050102010706020507" pitchFamily="18" charset="2"/>
              <a:buChar char=""/>
            </a:pPr>
            <a:r>
              <a:rPr lang="en-US" sz="2400" kern="100">
                <a:solidFill>
                  <a:srgbClr val="222222"/>
                </a:solidFill>
                <a:effectLst/>
                <a:latin typeface="Calibri"/>
                <a:ea typeface="Calibri"/>
                <a:cs typeface="Calibri"/>
              </a:rPr>
              <a:t>81 WY PRB coal fired units at 42 facilities &lt;50 years old</a:t>
            </a:r>
          </a:p>
          <a:p>
            <a:pPr marL="342900" marR="0" lvl="0" indent="-342900">
              <a:lnSpc>
                <a:spcPct val="107000"/>
              </a:lnSpc>
              <a:spcBef>
                <a:spcPts val="0"/>
              </a:spcBef>
              <a:spcAft>
                <a:spcPts val="0"/>
              </a:spcAft>
              <a:buFont typeface="Symbol" panose="05050102010706020507" pitchFamily="18" charset="2"/>
              <a:buChar char=""/>
            </a:pPr>
            <a:r>
              <a:rPr lang="en-US" sz="2400" kern="100">
                <a:solidFill>
                  <a:srgbClr val="222222"/>
                </a:solidFill>
                <a:effectLst/>
                <a:latin typeface="Calibri"/>
                <a:ea typeface="Calibri"/>
                <a:cs typeface="Calibri"/>
              </a:rPr>
              <a:t>Name plate capacity of over 40,000 MW</a:t>
            </a:r>
            <a:endParaRPr lang="en-US" sz="2400" kern="100">
              <a:effectLst/>
              <a:latin typeface="Calibri"/>
              <a:ea typeface="Calibri"/>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2400" kern="100">
                <a:solidFill>
                  <a:srgbClr val="222222"/>
                </a:solidFill>
                <a:effectLst/>
                <a:latin typeface="Calibri"/>
                <a:ea typeface="Calibri"/>
                <a:cs typeface="Calibri"/>
              </a:rPr>
              <a:t>Consumed over 100 million tons of coal in 2022</a:t>
            </a:r>
          </a:p>
          <a:p>
            <a:pPr marR="0" lvl="0">
              <a:lnSpc>
                <a:spcPct val="107000"/>
              </a:lnSpc>
              <a:spcBef>
                <a:spcPts val="0"/>
              </a:spcBef>
              <a:spcAft>
                <a:spcPts val="800"/>
              </a:spcAft>
            </a:pPr>
            <a:endParaRPr lang="en-US" b="1">
              <a:solidFill>
                <a:schemeClr val="accent5">
                  <a:lumMod val="50000"/>
                </a:schemeClr>
              </a:solidFill>
              <a:latin typeface="Calibri"/>
              <a:ea typeface="Calibri"/>
              <a:cs typeface="Calibri"/>
            </a:endParaRPr>
          </a:p>
          <a:p>
            <a:pPr marR="0" lvl="0">
              <a:lnSpc>
                <a:spcPct val="107000"/>
              </a:lnSpc>
              <a:spcBef>
                <a:spcPts val="0"/>
              </a:spcBef>
              <a:spcAft>
                <a:spcPts val="800"/>
              </a:spcAft>
            </a:pPr>
            <a:endParaRPr lang="en-US" kern="10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3D36E80-E437-0DF1-6684-8A2AC3C4FA41}"/>
              </a:ext>
            </a:extLst>
          </p:cNvPr>
          <p:cNvSpPr txBox="1"/>
          <p:nvPr/>
        </p:nvSpPr>
        <p:spPr>
          <a:xfrm>
            <a:off x="7045067" y="6112250"/>
            <a:ext cx="6183922" cy="276999"/>
          </a:xfrm>
          <a:prstGeom prst="rect">
            <a:avLst/>
          </a:prstGeom>
          <a:noFill/>
        </p:spPr>
        <p:txBody>
          <a:bodyPr wrap="square">
            <a:spAutoFit/>
          </a:bodyPr>
          <a:lstStyle/>
          <a:p>
            <a:pPr marL="0" marR="0">
              <a:spcBef>
                <a:spcPts val="0"/>
              </a:spcBef>
              <a:spcAft>
                <a:spcPts val="0"/>
              </a:spcAft>
            </a:pPr>
            <a:r>
              <a:rPr lang="en-US" sz="1200" u="sng" kern="10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Form EIA-923 detailed data with previous form data (EIA-906/920)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5B34A62-CDD5-F080-9206-AA2C9C6CAE71}"/>
              </a:ext>
            </a:extLst>
          </p:cNvPr>
          <p:cNvSpPr txBox="1"/>
          <p:nvPr/>
        </p:nvSpPr>
        <p:spPr>
          <a:xfrm>
            <a:off x="6242261" y="1509111"/>
            <a:ext cx="4805033" cy="369332"/>
          </a:xfrm>
          <a:prstGeom prst="rect">
            <a:avLst/>
          </a:prstGeom>
          <a:noFill/>
        </p:spPr>
        <p:txBody>
          <a:bodyPr wrap="none" rtlCol="0">
            <a:spAutoFit/>
          </a:bodyPr>
          <a:lstStyle/>
          <a:p>
            <a:r>
              <a:rPr lang="en-US" b="1"/>
              <a:t>PRB Coal Sales to Facilities less than 50 years old</a:t>
            </a:r>
          </a:p>
        </p:txBody>
      </p:sp>
      <p:sp>
        <p:nvSpPr>
          <p:cNvPr id="6" name="TextBox 5">
            <a:extLst>
              <a:ext uri="{FF2B5EF4-FFF2-40B4-BE49-F238E27FC236}">
                <a16:creationId xmlns:a16="http://schemas.microsoft.com/office/drawing/2014/main" id="{3C016487-03DF-A9D8-2DAD-834ACE2A6671}"/>
              </a:ext>
            </a:extLst>
          </p:cNvPr>
          <p:cNvSpPr txBox="1"/>
          <p:nvPr/>
        </p:nvSpPr>
        <p:spPr>
          <a:xfrm>
            <a:off x="3992578" y="6482281"/>
            <a:ext cx="6183922" cy="646331"/>
          </a:xfrm>
          <a:prstGeom prst="rect">
            <a:avLst/>
          </a:prstGeom>
          <a:noFill/>
        </p:spPr>
        <p:txBody>
          <a:bodyPr wrap="square" rtlCol="0">
            <a:spAutoFit/>
          </a:bodyPr>
          <a:lstStyle/>
          <a:p>
            <a:r>
              <a:rPr lang="en-US"/>
              <a:t>Project contact: David Lucke, </a:t>
            </a:r>
            <a:r>
              <a:rPr lang="sv-SE">
                <a:hlinkClick r:id="rId6"/>
              </a:rPr>
              <a:t>DWLucke@uwyo.edu</a:t>
            </a:r>
            <a:endParaRPr lang="sv-SE"/>
          </a:p>
          <a:p>
            <a:endParaRPr lang="en-US"/>
          </a:p>
        </p:txBody>
      </p:sp>
    </p:spTree>
    <p:extLst>
      <p:ext uri="{BB962C8B-B14F-4D97-AF65-F5344CB8AC3E}">
        <p14:creationId xmlns:p14="http://schemas.microsoft.com/office/powerpoint/2010/main" val="480374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AC886-3A8E-40B5-E0A7-A618139763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F2C1649-CF66-079E-FEE2-E8BDD9417E07}"/>
              </a:ext>
            </a:extLst>
          </p:cNvPr>
          <p:cNvSpPr/>
          <p:nvPr/>
        </p:nvSpPr>
        <p:spPr>
          <a:xfrm>
            <a:off x="0" y="11409"/>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2F24"/>
              </a:solidFill>
            </a:endParaRPr>
          </a:p>
        </p:txBody>
      </p:sp>
      <p:sp>
        <p:nvSpPr>
          <p:cNvPr id="5" name="Rectangle 4">
            <a:extLst>
              <a:ext uri="{FF2B5EF4-FFF2-40B4-BE49-F238E27FC236}">
                <a16:creationId xmlns:a16="http://schemas.microsoft.com/office/drawing/2014/main" id="{D0EB2C69-0807-50C9-6C44-B7978AA58424}"/>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4AA10EE-03D8-E5D2-4A91-4F2164ADC0D1}"/>
              </a:ext>
            </a:extLst>
          </p:cNvPr>
          <p:cNvSpPr txBox="1"/>
          <p:nvPr/>
        </p:nvSpPr>
        <p:spPr>
          <a:xfrm rot="16200000">
            <a:off x="-2463848" y="2705725"/>
            <a:ext cx="6230725" cy="1446550"/>
          </a:xfrm>
          <a:prstGeom prst="rect">
            <a:avLst/>
          </a:prstGeom>
          <a:noFill/>
        </p:spPr>
        <p:txBody>
          <a:bodyPr wrap="square" lIns="91440" tIns="45720" rIns="91440" bIns="45720" rtlCol="0" anchor="t">
            <a:spAutoFit/>
          </a:bodyPr>
          <a:lstStyle/>
          <a:p>
            <a:pPr algn="ctr"/>
            <a:r>
              <a:rPr lang="en-US" sz="4400" b="1" spc="300" dirty="0">
                <a:solidFill>
                  <a:schemeClr val="bg1"/>
                </a:solidFill>
              </a:rPr>
              <a:t> WY CCUS </a:t>
            </a:r>
            <a:r>
              <a:rPr lang="en-US" sz="4400" b="1" spc="300">
                <a:solidFill>
                  <a:schemeClr val="bg1"/>
                </a:solidFill>
              </a:rPr>
              <a:t>STAKEHOLDERS</a:t>
            </a:r>
            <a:endParaRPr lang="en-US" sz="4400" b="1" spc="300" dirty="0">
              <a:solidFill>
                <a:schemeClr val="bg1"/>
              </a:solidFill>
            </a:endParaRPr>
          </a:p>
        </p:txBody>
      </p:sp>
      <p:sp>
        <p:nvSpPr>
          <p:cNvPr id="2" name="Slide Number Placeholder 2">
            <a:extLst>
              <a:ext uri="{FF2B5EF4-FFF2-40B4-BE49-F238E27FC236}">
                <a16:creationId xmlns:a16="http://schemas.microsoft.com/office/drawing/2014/main" id="{6F7B903D-D7DE-601F-4A0E-9E327A7888B1}"/>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529D1C-C905-6D43-977B-B51C1A5CA844}" type="slidenum">
              <a:rPr lang="en-US" smtClean="0">
                <a:solidFill>
                  <a:srgbClr val="492F24"/>
                </a:solidFill>
              </a:rPr>
              <a:pPr/>
              <a:t>24</a:t>
            </a:fld>
            <a:endParaRPr lang="en-US">
              <a:solidFill>
                <a:srgbClr val="492F24"/>
              </a:solidFill>
            </a:endParaRPr>
          </a:p>
        </p:txBody>
      </p:sp>
      <p:pic>
        <p:nvPicPr>
          <p:cNvPr id="1026" name="Picture 2" descr="We Just Disagree, Part 3 - Local Issues Also at Play in Questar Pipeline  Sale | RBN Energy">
            <a:extLst>
              <a:ext uri="{FF2B5EF4-FFF2-40B4-BE49-F238E27FC236}">
                <a16:creationId xmlns:a16="http://schemas.microsoft.com/office/drawing/2014/main" id="{20A52775-2E43-CE5B-1DDB-C1E61745FF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8552" y="313637"/>
            <a:ext cx="10449315" cy="586413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799E50E-AD8F-8881-E398-722F15D34830}"/>
              </a:ext>
            </a:extLst>
          </p:cNvPr>
          <p:cNvSpPr/>
          <p:nvPr/>
        </p:nvSpPr>
        <p:spPr>
          <a:xfrm>
            <a:off x="3281892" y="1415845"/>
            <a:ext cx="757084" cy="7177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E8EBE0-7791-4368-2971-8B0168F4DC88}"/>
              </a:ext>
            </a:extLst>
          </p:cNvPr>
          <p:cNvSpPr txBox="1"/>
          <p:nvPr/>
        </p:nvSpPr>
        <p:spPr>
          <a:xfrm>
            <a:off x="2997174" y="1091832"/>
            <a:ext cx="2123767" cy="461665"/>
          </a:xfrm>
          <a:prstGeom prst="rect">
            <a:avLst/>
          </a:prstGeom>
          <a:noFill/>
        </p:spPr>
        <p:txBody>
          <a:bodyPr wrap="square" rtlCol="0">
            <a:spAutoFit/>
          </a:bodyPr>
          <a:lstStyle/>
          <a:p>
            <a:r>
              <a:rPr lang="en-US" sz="2400" b="1"/>
              <a:t>HERO Basalt</a:t>
            </a:r>
          </a:p>
        </p:txBody>
      </p:sp>
    </p:spTree>
    <p:extLst>
      <p:ext uri="{BB962C8B-B14F-4D97-AF65-F5344CB8AC3E}">
        <p14:creationId xmlns:p14="http://schemas.microsoft.com/office/powerpoint/2010/main" val="4154384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F6FB72E-B83E-D547-90EE-424574B676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4" y="1282"/>
            <a:ext cx="12191980" cy="6856718"/>
          </a:xfrm>
          <a:prstGeom prst="rect">
            <a:avLst/>
          </a:prstGeom>
        </p:spPr>
      </p:pic>
      <p:pic>
        <p:nvPicPr>
          <p:cNvPr id="7" name="Picture 6" descr="Logo&#10;&#10;Description automatically generated">
            <a:extLst>
              <a:ext uri="{FF2B5EF4-FFF2-40B4-BE49-F238E27FC236}">
                <a16:creationId xmlns:a16="http://schemas.microsoft.com/office/drawing/2014/main" id="{9F90AEF9-0287-F546-8E31-E4887730BA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9669" y="6025329"/>
            <a:ext cx="646331" cy="646331"/>
          </a:xfrm>
          <a:prstGeom prst="rect">
            <a:avLst/>
          </a:prstGeom>
        </p:spPr>
      </p:pic>
      <p:sp>
        <p:nvSpPr>
          <p:cNvPr id="8" name="TextBox 7">
            <a:extLst>
              <a:ext uri="{FF2B5EF4-FFF2-40B4-BE49-F238E27FC236}">
                <a16:creationId xmlns:a16="http://schemas.microsoft.com/office/drawing/2014/main" id="{398AC136-30E3-E841-8135-898150D3DDEF}"/>
              </a:ext>
            </a:extLst>
          </p:cNvPr>
          <p:cNvSpPr txBox="1"/>
          <p:nvPr/>
        </p:nvSpPr>
        <p:spPr>
          <a:xfrm>
            <a:off x="6251714" y="6025329"/>
            <a:ext cx="5377069" cy="646331"/>
          </a:xfrm>
          <a:prstGeom prst="rect">
            <a:avLst/>
          </a:prstGeom>
          <a:noFill/>
        </p:spPr>
        <p:txBody>
          <a:bodyPr wrap="square" rtlCol="0">
            <a:spAutoFit/>
          </a:bodyPr>
          <a:lstStyle/>
          <a:p>
            <a:r>
              <a:rPr lang="en-US" b="1" dirty="0"/>
              <a:t>https://www.linkedin.com/school/university-of-wyoming-school-of-energy-resources/</a:t>
            </a:r>
          </a:p>
        </p:txBody>
      </p:sp>
    </p:spTree>
    <p:extLst>
      <p:ext uri="{BB962C8B-B14F-4D97-AF65-F5344CB8AC3E}">
        <p14:creationId xmlns:p14="http://schemas.microsoft.com/office/powerpoint/2010/main" val="754614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DDFD3-B9F6-8896-BB6C-1513A15D05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F5E9A8-E7DB-DCB0-8D78-386E2C4D5DE0}"/>
              </a:ext>
            </a:extLst>
          </p:cNvPr>
          <p:cNvPicPr>
            <a:picLocks noChangeAspect="1"/>
          </p:cNvPicPr>
          <p:nvPr/>
        </p:nvPicPr>
        <p:blipFill>
          <a:blip r:embed="rId3"/>
          <a:stretch>
            <a:fillRect/>
          </a:stretch>
        </p:blipFill>
        <p:spPr>
          <a:xfrm>
            <a:off x="4661364" y="-1"/>
            <a:ext cx="7913618" cy="6965879"/>
          </a:xfrm>
          <a:prstGeom prst="rect">
            <a:avLst/>
          </a:prstGeom>
        </p:spPr>
      </p:pic>
      <p:sp>
        <p:nvSpPr>
          <p:cNvPr id="6" name="TextBox 5">
            <a:extLst>
              <a:ext uri="{FF2B5EF4-FFF2-40B4-BE49-F238E27FC236}">
                <a16:creationId xmlns:a16="http://schemas.microsoft.com/office/drawing/2014/main" id="{9646B266-A31A-80E0-80D6-30B56D3B2622}"/>
              </a:ext>
            </a:extLst>
          </p:cNvPr>
          <p:cNvSpPr txBox="1"/>
          <p:nvPr/>
        </p:nvSpPr>
        <p:spPr>
          <a:xfrm>
            <a:off x="208800" y="682153"/>
            <a:ext cx="5674658" cy="5570756"/>
          </a:xfrm>
          <a:prstGeom prst="rect">
            <a:avLst/>
          </a:prstGeom>
          <a:noFill/>
        </p:spPr>
        <p:txBody>
          <a:bodyPr wrap="square" lIns="91440" tIns="45720" rIns="91440" bIns="45720" rtlCol="0" anchor="t">
            <a:spAutoFit/>
          </a:bodyPr>
          <a:lstStyle/>
          <a:p>
            <a:r>
              <a:rPr lang="en-US" sz="3600" b="1">
                <a:latin typeface="Aptos Display"/>
              </a:rPr>
              <a:t>Building an Industry: CCUS as the Foundation for Expanding CO₂-EOR</a:t>
            </a:r>
            <a:endParaRPr lang="en-US" sz="3600"/>
          </a:p>
          <a:p>
            <a:endParaRPr lang="en-US" sz="3200">
              <a:solidFill>
                <a:srgbClr val="202124"/>
              </a:solidFill>
              <a:latin typeface="Aptos Display"/>
            </a:endParaRPr>
          </a:p>
          <a:p>
            <a:r>
              <a:rPr lang="en-US" sz="2400">
                <a:latin typeface="Aptos Display"/>
              </a:rPr>
              <a:t>Scott Quillinan, Senior Director, Research</a:t>
            </a:r>
          </a:p>
          <a:p>
            <a:r>
              <a:rPr lang="en-US" sz="2400">
                <a:latin typeface="Aptos Display"/>
              </a:rPr>
              <a:t>School of Energy Resources</a:t>
            </a:r>
          </a:p>
          <a:p>
            <a:r>
              <a:rPr lang="en-US" sz="2400">
                <a:solidFill>
                  <a:srgbClr val="000000"/>
                </a:solidFill>
                <a:latin typeface="Aptos Display"/>
                <a:ea typeface="Calibri"/>
                <a:cs typeface="Calibri"/>
              </a:rPr>
              <a:t>University of Wyoming</a:t>
            </a:r>
          </a:p>
          <a:p>
            <a:endParaRPr lang="en-US" sz="2400">
              <a:solidFill>
                <a:srgbClr val="202124"/>
              </a:solidFill>
              <a:ea typeface="Calibri"/>
              <a:cs typeface="Calibri"/>
            </a:endParaRPr>
          </a:p>
          <a:p>
            <a:endParaRPr lang="en-US" sz="2400">
              <a:solidFill>
                <a:srgbClr val="202124"/>
              </a:solidFill>
            </a:endParaRPr>
          </a:p>
          <a:p>
            <a:r>
              <a:rPr lang="en-US" sz="2400" i="1">
                <a:solidFill>
                  <a:srgbClr val="492F24"/>
                </a:solidFill>
              </a:rPr>
              <a:t>Presented to</a:t>
            </a:r>
            <a:endParaRPr lang="en-US" sz="2400" i="1">
              <a:solidFill>
                <a:srgbClr val="492F24"/>
              </a:solidFill>
              <a:ea typeface="Calibri"/>
              <a:cs typeface="Calibri"/>
            </a:endParaRPr>
          </a:p>
          <a:p>
            <a:r>
              <a:rPr lang="en-US" sz="2400">
                <a:solidFill>
                  <a:srgbClr val="202124"/>
                </a:solidFill>
              </a:rPr>
              <a:t>The Energy Council</a:t>
            </a:r>
          </a:p>
          <a:p>
            <a:r>
              <a:rPr lang="en-US" sz="2400">
                <a:solidFill>
                  <a:srgbClr val="202124"/>
                </a:solidFill>
                <a:ea typeface="Calibri"/>
                <a:cs typeface="Calibri"/>
              </a:rPr>
              <a:t>2025 Annual Meeting</a:t>
            </a:r>
          </a:p>
          <a:p>
            <a:r>
              <a:rPr lang="en-US" sz="2400">
                <a:solidFill>
                  <a:srgbClr val="202124"/>
                </a:solidFill>
                <a:ea typeface="Calibri"/>
                <a:cs typeface="Calibri"/>
              </a:rPr>
              <a:t>September 18-20, 2025</a:t>
            </a:r>
          </a:p>
        </p:txBody>
      </p:sp>
      <p:pic>
        <p:nvPicPr>
          <p:cNvPr id="11" name="Picture 10">
            <a:extLst>
              <a:ext uri="{FF2B5EF4-FFF2-40B4-BE49-F238E27FC236}">
                <a16:creationId xmlns:a16="http://schemas.microsoft.com/office/drawing/2014/main" id="{5743D212-1786-9048-21FD-C97E67ED7C1F}"/>
              </a:ext>
            </a:extLst>
          </p:cNvPr>
          <p:cNvPicPr>
            <a:picLocks noChangeAspect="1"/>
          </p:cNvPicPr>
          <p:nvPr/>
        </p:nvPicPr>
        <p:blipFill>
          <a:blip r:embed="rId4"/>
          <a:stretch>
            <a:fillRect/>
          </a:stretch>
        </p:blipFill>
        <p:spPr>
          <a:xfrm>
            <a:off x="134532" y="6314670"/>
            <a:ext cx="4888473" cy="448484"/>
          </a:xfrm>
          <a:prstGeom prst="rect">
            <a:avLst/>
          </a:prstGeom>
        </p:spPr>
      </p:pic>
      <p:sp>
        <p:nvSpPr>
          <p:cNvPr id="2" name="Slide Number Placeholder 1">
            <a:extLst>
              <a:ext uri="{FF2B5EF4-FFF2-40B4-BE49-F238E27FC236}">
                <a16:creationId xmlns:a16="http://schemas.microsoft.com/office/drawing/2014/main" id="{41BE4BB8-B3C5-310F-28F2-9E94812EBB34}"/>
              </a:ext>
            </a:extLst>
          </p:cNvPr>
          <p:cNvSpPr>
            <a:spLocks noGrp="1"/>
          </p:cNvSpPr>
          <p:nvPr>
            <p:ph type="sldNum" sz="quarter" idx="12"/>
          </p:nvPr>
        </p:nvSpPr>
        <p:spPr/>
        <p:txBody>
          <a:bodyPr/>
          <a:lstStyle/>
          <a:p>
            <a:fld id="{F5529D1C-C905-6D43-977B-B51C1A5CA844}" type="slidenum">
              <a:rPr lang="en-US" smtClean="0">
                <a:solidFill>
                  <a:schemeClr val="bg1"/>
                </a:solidFill>
              </a:rPr>
              <a:t>26</a:t>
            </a:fld>
            <a:endParaRPr lang="en-US">
              <a:solidFill>
                <a:schemeClr val="bg1"/>
              </a:solidFill>
            </a:endParaRPr>
          </a:p>
        </p:txBody>
      </p:sp>
      <p:pic>
        <p:nvPicPr>
          <p:cNvPr id="4" name="Picture 3" descr="Text&#10;&#10;Description automatically generated">
            <a:extLst>
              <a:ext uri="{FF2B5EF4-FFF2-40B4-BE49-F238E27FC236}">
                <a16:creationId xmlns:a16="http://schemas.microsoft.com/office/drawing/2014/main" id="{33782F00-0CC7-0540-56A4-090832083A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3461" y="5256625"/>
            <a:ext cx="4273395" cy="1220970"/>
          </a:xfrm>
          <a:prstGeom prst="rect">
            <a:avLst/>
          </a:prstGeom>
        </p:spPr>
      </p:pic>
    </p:spTree>
    <p:extLst>
      <p:ext uri="{BB962C8B-B14F-4D97-AF65-F5344CB8AC3E}">
        <p14:creationId xmlns:p14="http://schemas.microsoft.com/office/powerpoint/2010/main" val="37772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F3187-D71F-C91F-D9C7-6E4A485E51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EF1257-F3F9-0DFD-D1C0-9EDADC0A555E}"/>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6E0060F9-C002-4D1B-69FD-1C62AA323CB3}"/>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C7D7091B-9C4E-D75F-A82D-8049547530C7}"/>
              </a:ext>
            </a:extLst>
          </p:cNvPr>
          <p:cNvSpPr>
            <a:spLocks noGrp="1"/>
          </p:cNvSpPr>
          <p:nvPr>
            <p:ph type="sldNum" sz="quarter" idx="12"/>
          </p:nvPr>
        </p:nvSpPr>
        <p:spPr/>
        <p:txBody>
          <a:bodyPr/>
          <a:lstStyle/>
          <a:p>
            <a:fld id="{F5529D1C-C905-6D43-977B-B51C1A5CA844}" type="slidenum">
              <a:rPr lang="en-US" smtClean="0">
                <a:solidFill>
                  <a:schemeClr val="bg1"/>
                </a:solidFill>
              </a:rPr>
              <a:t>3</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8EBF1189-D1B3-A1E9-086D-7989D51995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pic>
        <p:nvPicPr>
          <p:cNvPr id="6" name="Picture 5">
            <a:extLst>
              <a:ext uri="{FF2B5EF4-FFF2-40B4-BE49-F238E27FC236}">
                <a16:creationId xmlns:a16="http://schemas.microsoft.com/office/drawing/2014/main" id="{3F24546E-CD1E-9ECA-A5FE-9BA7E0C667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9268" y="851763"/>
            <a:ext cx="9181290" cy="5359085"/>
          </a:xfrm>
          <a:prstGeom prst="rect">
            <a:avLst/>
          </a:prstGeom>
        </p:spPr>
      </p:pic>
      <p:sp>
        <p:nvSpPr>
          <p:cNvPr id="8" name="TextBox 7">
            <a:extLst>
              <a:ext uri="{FF2B5EF4-FFF2-40B4-BE49-F238E27FC236}">
                <a16:creationId xmlns:a16="http://schemas.microsoft.com/office/drawing/2014/main" id="{E3BA603A-6F3A-D06C-302D-9C8D35FF2D26}"/>
              </a:ext>
            </a:extLst>
          </p:cNvPr>
          <p:cNvSpPr txBox="1"/>
          <p:nvPr/>
        </p:nvSpPr>
        <p:spPr>
          <a:xfrm>
            <a:off x="4262968" y="6060193"/>
            <a:ext cx="7090832" cy="276999"/>
          </a:xfrm>
          <a:prstGeom prst="rect">
            <a:avLst/>
          </a:prstGeom>
          <a:noFill/>
        </p:spPr>
        <p:txBody>
          <a:bodyPr wrap="square">
            <a:spAutoFit/>
          </a:bodyPr>
          <a:lstStyle/>
          <a:p>
            <a:r>
              <a:rPr lang="en-US" sz="1200" dirty="0"/>
              <a:t>https://carboncapturecoalition.org/geologic-storages-role-in-scaling-carbon-management/</a:t>
            </a:r>
          </a:p>
        </p:txBody>
      </p:sp>
      <p:sp>
        <p:nvSpPr>
          <p:cNvPr id="11" name="TextBox 10">
            <a:extLst>
              <a:ext uri="{FF2B5EF4-FFF2-40B4-BE49-F238E27FC236}">
                <a16:creationId xmlns:a16="http://schemas.microsoft.com/office/drawing/2014/main" id="{41926C72-B6CB-5128-A4A8-1D70C17ADD4A}"/>
              </a:ext>
            </a:extLst>
          </p:cNvPr>
          <p:cNvSpPr txBox="1"/>
          <p:nvPr/>
        </p:nvSpPr>
        <p:spPr>
          <a:xfrm>
            <a:off x="141442" y="1283226"/>
            <a:ext cx="4013200" cy="4093428"/>
          </a:xfrm>
          <a:prstGeom prst="rect">
            <a:avLst/>
          </a:prstGeom>
          <a:noFill/>
          <a:ln w="15875">
            <a:solidFill>
              <a:srgbClr val="FFC000"/>
            </a:solidFill>
          </a:ln>
        </p:spPr>
        <p:txBody>
          <a:bodyPr wrap="square" lIns="91440" tIns="45720" rIns="91440" bIns="45720" rtlCol="0" anchor="t">
            <a:spAutoFit/>
          </a:bodyPr>
          <a:lstStyle/>
          <a:p>
            <a:pPr marL="283210" indent="-283210" algn="l" rtl="0" eaLnBrk="1" latinLnBrk="0" hangingPunct="1">
              <a:buFont typeface="Arial" panose="020B0604020202020204" pitchFamily="34" charset="0"/>
              <a:buChar char="•"/>
            </a:pPr>
            <a:r>
              <a:rPr lang="en-US" sz="2000">
                <a:solidFill>
                  <a:srgbClr val="000000"/>
                </a:solidFill>
                <a:effectLst/>
                <a:latin typeface="Aptos"/>
              </a:rPr>
              <a:t>Nearly 200 projects announced in the U.S. (CCC, 2024)</a:t>
            </a:r>
            <a:endParaRPr lang="en-US">
              <a:latin typeface="Aptos"/>
            </a:endParaRPr>
          </a:p>
          <a:p>
            <a:pPr marL="283210" indent="-283210" algn="l" rtl="0" eaLnBrk="1" latinLnBrk="0" hangingPunct="1">
              <a:buFont typeface="Arial" panose="020B0604020202020204" pitchFamily="34" charset="0"/>
              <a:buChar char="•"/>
            </a:pPr>
            <a:endParaRPr lang="en-US" sz="2000">
              <a:solidFill>
                <a:srgbClr val="000000"/>
              </a:solidFill>
              <a:effectLst/>
              <a:latin typeface="Aptos" panose="020B0004020202020204" pitchFamily="34" charset="0"/>
            </a:endParaRPr>
          </a:p>
          <a:p>
            <a:pPr marL="283210" indent="-283210" algn="l" rtl="0" eaLnBrk="1" latinLnBrk="0" hangingPunct="1">
              <a:buFont typeface="Arial" panose="020B0604020202020204" pitchFamily="34" charset="0"/>
              <a:buChar char="•"/>
            </a:pPr>
            <a:r>
              <a:rPr lang="en-US" sz="2000">
                <a:solidFill>
                  <a:srgbClr val="000000"/>
                </a:solidFill>
                <a:effectLst/>
                <a:latin typeface="Aptos"/>
              </a:rPr>
              <a:t>Sectors involved: power, industrials (cement, steel, refining), hydrogen</a:t>
            </a:r>
          </a:p>
          <a:p>
            <a:pPr marL="283210" indent="-283210" algn="l" rtl="0" eaLnBrk="1" latinLnBrk="0" hangingPunct="1">
              <a:buFont typeface="Arial" panose="020B0604020202020204" pitchFamily="34" charset="0"/>
              <a:buChar char="•"/>
            </a:pPr>
            <a:endParaRPr lang="en-US" sz="2000">
              <a:solidFill>
                <a:srgbClr val="000000"/>
              </a:solidFill>
              <a:effectLst/>
              <a:latin typeface="Aptos" panose="020B0004020202020204" pitchFamily="34" charset="0"/>
            </a:endParaRPr>
          </a:p>
          <a:p>
            <a:pPr marL="283210" indent="-283210" algn="l" rtl="0" eaLnBrk="1" latinLnBrk="0" hangingPunct="1">
              <a:buFont typeface="Arial" panose="020B0604020202020204" pitchFamily="34" charset="0"/>
              <a:buChar char="•"/>
            </a:pPr>
            <a:r>
              <a:rPr lang="en-US" sz="2000">
                <a:solidFill>
                  <a:srgbClr val="000000"/>
                </a:solidFill>
                <a:effectLst/>
                <a:latin typeface="Aptos"/>
              </a:rPr>
              <a:t>CO</a:t>
            </a:r>
            <a:r>
              <a:rPr lang="en-US" sz="2000" baseline="-25000">
                <a:solidFill>
                  <a:srgbClr val="000000"/>
                </a:solidFill>
                <a:effectLst/>
                <a:latin typeface="Aptos"/>
              </a:rPr>
              <a:t>2</a:t>
            </a:r>
            <a:r>
              <a:rPr lang="en-US" sz="2000">
                <a:solidFill>
                  <a:srgbClr val="000000"/>
                </a:solidFill>
                <a:effectLst/>
                <a:latin typeface="Aptos"/>
              </a:rPr>
              <a:t>-EOR is not shown on this map</a:t>
            </a:r>
            <a:r>
              <a:rPr lang="en-US" sz="2000">
                <a:solidFill>
                  <a:srgbClr val="000000"/>
                </a:solidFill>
                <a:latin typeface="Aptos"/>
              </a:rPr>
              <a:t>,</a:t>
            </a:r>
            <a:r>
              <a:rPr lang="en-US" sz="2000">
                <a:solidFill>
                  <a:srgbClr val="000000"/>
                </a:solidFill>
                <a:effectLst/>
                <a:latin typeface="Aptos"/>
              </a:rPr>
              <a:t> but should be included</a:t>
            </a:r>
          </a:p>
          <a:p>
            <a:pPr marL="283210" indent="-283210" algn="l" rtl="0" eaLnBrk="1" latinLnBrk="0" hangingPunct="1">
              <a:buFont typeface="Arial" panose="020B0604020202020204" pitchFamily="34" charset="0"/>
              <a:buChar char="•"/>
            </a:pPr>
            <a:endParaRPr lang="en-US" sz="2000">
              <a:solidFill>
                <a:srgbClr val="000000"/>
              </a:solidFill>
              <a:effectLst/>
              <a:latin typeface="Aptos" panose="020B0004020202020204" pitchFamily="34" charset="0"/>
            </a:endParaRPr>
          </a:p>
          <a:p>
            <a:pPr marL="283210" indent="-283210">
              <a:buFont typeface="Arial" panose="020B0604020202020204" pitchFamily="34" charset="0"/>
              <a:buChar char="•"/>
            </a:pPr>
            <a:r>
              <a:rPr lang="en-US" sz="2000">
                <a:solidFill>
                  <a:srgbClr val="000000"/>
                </a:solidFill>
                <a:latin typeface="Aptos"/>
              </a:rPr>
              <a:t>Offers </a:t>
            </a:r>
            <a:r>
              <a:rPr lang="en-US" sz="2000">
                <a:solidFill>
                  <a:srgbClr val="000000"/>
                </a:solidFill>
                <a:effectLst/>
                <a:latin typeface="Aptos"/>
              </a:rPr>
              <a:t>and </a:t>
            </a:r>
            <a:r>
              <a:rPr lang="en-US" sz="2000">
                <a:solidFill>
                  <a:srgbClr val="000000"/>
                </a:solidFill>
                <a:latin typeface="Aptos"/>
              </a:rPr>
              <a:t>option for data centers to develop their own reliable, low-emissions power</a:t>
            </a:r>
            <a:endParaRPr lang="en-US" sz="2000"/>
          </a:p>
        </p:txBody>
      </p:sp>
      <p:sp>
        <p:nvSpPr>
          <p:cNvPr id="14" name="TextBox 13">
            <a:extLst>
              <a:ext uri="{FF2B5EF4-FFF2-40B4-BE49-F238E27FC236}">
                <a16:creationId xmlns:a16="http://schemas.microsoft.com/office/drawing/2014/main" id="{646B78F3-51EA-5C1E-A158-B30FFBDFC184}"/>
              </a:ext>
            </a:extLst>
          </p:cNvPr>
          <p:cNvSpPr txBox="1"/>
          <p:nvPr/>
        </p:nvSpPr>
        <p:spPr>
          <a:xfrm>
            <a:off x="261258" y="-64084"/>
            <a:ext cx="8804940" cy="707886"/>
          </a:xfrm>
          <a:prstGeom prst="rect">
            <a:avLst/>
          </a:prstGeom>
          <a:noFill/>
        </p:spPr>
        <p:txBody>
          <a:bodyPr wrap="square" lIns="91440" tIns="45720" rIns="91440" bIns="45720" rtlCol="0" anchor="t">
            <a:spAutoFit/>
          </a:bodyPr>
          <a:lstStyle/>
          <a:p>
            <a:r>
              <a:rPr lang="en-US" sz="4000">
                <a:solidFill>
                  <a:schemeClr val="bg1"/>
                </a:solidFill>
                <a:latin typeface="Aptos Display"/>
              </a:rPr>
              <a:t>US CCUS Industry Snapshot</a:t>
            </a:r>
          </a:p>
        </p:txBody>
      </p:sp>
    </p:spTree>
    <p:extLst>
      <p:ext uri="{BB962C8B-B14F-4D97-AF65-F5344CB8AC3E}">
        <p14:creationId xmlns:p14="http://schemas.microsoft.com/office/powerpoint/2010/main" val="259721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DF286-D306-4DAD-27BF-ED88C36409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DAF8ED-42D6-259D-FD9D-7B4AD2E9D023}"/>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5A8D66D9-5E7F-AD71-1322-EFED1CB2E3A6}"/>
              </a:ext>
            </a:extLst>
          </p:cNvPr>
          <p:cNvPicPr>
            <a:picLocks noChangeAspect="1"/>
          </p:cNvPicPr>
          <p:nvPr/>
        </p:nvPicPr>
        <p:blipFill>
          <a:blip r:embed="rId4"/>
          <a:stretch>
            <a:fillRect/>
          </a:stretch>
        </p:blipFill>
        <p:spPr>
          <a:xfrm>
            <a:off x="-10274" y="-54275"/>
            <a:ext cx="14180685" cy="779694"/>
          </a:xfrm>
          <a:prstGeom prst="rect">
            <a:avLst/>
          </a:prstGeom>
        </p:spPr>
      </p:pic>
      <p:sp>
        <p:nvSpPr>
          <p:cNvPr id="2" name="Slide Number Placeholder 1">
            <a:extLst>
              <a:ext uri="{FF2B5EF4-FFF2-40B4-BE49-F238E27FC236}">
                <a16:creationId xmlns:a16="http://schemas.microsoft.com/office/drawing/2014/main" id="{C70D5A5E-83F7-AA9A-8342-2F5E78E55B6B}"/>
              </a:ext>
            </a:extLst>
          </p:cNvPr>
          <p:cNvSpPr>
            <a:spLocks noGrp="1"/>
          </p:cNvSpPr>
          <p:nvPr>
            <p:ph type="sldNum" sz="quarter" idx="12"/>
          </p:nvPr>
        </p:nvSpPr>
        <p:spPr/>
        <p:txBody>
          <a:bodyPr/>
          <a:lstStyle/>
          <a:p>
            <a:fld id="{F5529D1C-C905-6D43-977B-B51C1A5CA844}" type="slidenum">
              <a:rPr lang="en-US" smtClean="0">
                <a:solidFill>
                  <a:schemeClr val="bg1"/>
                </a:solidFill>
              </a:rPr>
              <a:t>4</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01F0B1CB-A462-7EFF-9CF2-D4302026B3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14" name="TextBox 13">
            <a:extLst>
              <a:ext uri="{FF2B5EF4-FFF2-40B4-BE49-F238E27FC236}">
                <a16:creationId xmlns:a16="http://schemas.microsoft.com/office/drawing/2014/main" id="{52FD1A35-45E7-D8C2-0143-4444533649A7}"/>
              </a:ext>
            </a:extLst>
          </p:cNvPr>
          <p:cNvSpPr txBox="1"/>
          <p:nvPr/>
        </p:nvSpPr>
        <p:spPr>
          <a:xfrm>
            <a:off x="-1871952" y="-54275"/>
            <a:ext cx="9493625" cy="707886"/>
          </a:xfrm>
          <a:prstGeom prst="rect">
            <a:avLst/>
          </a:prstGeom>
          <a:noFill/>
        </p:spPr>
        <p:txBody>
          <a:bodyPr wrap="square" lIns="91440" tIns="45720" rIns="91440" bIns="45720" rtlCol="0" anchor="t">
            <a:spAutoFit/>
          </a:bodyPr>
          <a:lstStyle/>
          <a:p>
            <a:pPr algn="ctr"/>
            <a:r>
              <a:rPr lang="en-US" sz="4000">
                <a:solidFill>
                  <a:schemeClr val="bg1"/>
                </a:solidFill>
                <a:latin typeface="Aptos Display"/>
              </a:rPr>
              <a:t>US CCUS Industry: EOR</a:t>
            </a:r>
          </a:p>
        </p:txBody>
      </p:sp>
      <p:pic>
        <p:nvPicPr>
          <p:cNvPr id="6" name="Picture 5">
            <a:extLst>
              <a:ext uri="{FF2B5EF4-FFF2-40B4-BE49-F238E27FC236}">
                <a16:creationId xmlns:a16="http://schemas.microsoft.com/office/drawing/2014/main" id="{CA9ADA6B-5CA6-CC0F-A0D5-1DA880F2A3C9}"/>
              </a:ext>
            </a:extLst>
          </p:cNvPr>
          <p:cNvPicPr>
            <a:picLocks noChangeAspect="1"/>
          </p:cNvPicPr>
          <p:nvPr/>
        </p:nvPicPr>
        <p:blipFill>
          <a:blip r:embed="rId6"/>
          <a:stretch>
            <a:fillRect/>
          </a:stretch>
        </p:blipFill>
        <p:spPr>
          <a:xfrm>
            <a:off x="1455018" y="636028"/>
            <a:ext cx="9281964" cy="5585944"/>
          </a:xfrm>
          <a:prstGeom prst="rect">
            <a:avLst/>
          </a:prstGeom>
        </p:spPr>
      </p:pic>
    </p:spTree>
    <p:extLst>
      <p:ext uri="{BB962C8B-B14F-4D97-AF65-F5344CB8AC3E}">
        <p14:creationId xmlns:p14="http://schemas.microsoft.com/office/powerpoint/2010/main" val="133106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249FC11-39AF-4C54-97B8-A007015C40B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353" r="2941"/>
          <a:stretch/>
        </p:blipFill>
        <p:spPr>
          <a:xfrm>
            <a:off x="14468" y="-685800"/>
            <a:ext cx="12268200" cy="8382896"/>
          </a:xfrm>
          <a:prstGeom prst="rect">
            <a:avLst/>
          </a:prstGeom>
        </p:spPr>
      </p:pic>
      <p:sp>
        <p:nvSpPr>
          <p:cNvPr id="5" name="Rectangle 4">
            <a:extLst>
              <a:ext uri="{FF2B5EF4-FFF2-40B4-BE49-F238E27FC236}">
                <a16:creationId xmlns:a16="http://schemas.microsoft.com/office/drawing/2014/main" id="{6F649034-E581-4E19-B4D3-11E2FB959F0F}"/>
              </a:ext>
            </a:extLst>
          </p:cNvPr>
          <p:cNvSpPr/>
          <p:nvPr/>
        </p:nvSpPr>
        <p:spPr>
          <a:xfrm>
            <a:off x="3426391" y="4041416"/>
            <a:ext cx="8106769" cy="126188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340 million to 1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Barrels of Reduced Carbon Intensity Oil</a:t>
            </a:r>
          </a:p>
        </p:txBody>
      </p:sp>
      <p:sp>
        <p:nvSpPr>
          <p:cNvPr id="7" name="Rectangle 6">
            <a:extLst>
              <a:ext uri="{FF2B5EF4-FFF2-40B4-BE49-F238E27FC236}">
                <a16:creationId xmlns:a16="http://schemas.microsoft.com/office/drawing/2014/main" id="{DD418C33-64CE-4DCF-9B6E-1DA0CFE5EABD}"/>
              </a:ext>
            </a:extLst>
          </p:cNvPr>
          <p:cNvSpPr/>
          <p:nvPr/>
        </p:nvSpPr>
        <p:spPr>
          <a:xfrm>
            <a:off x="3421588" y="1803982"/>
            <a:ext cx="7789092" cy="138499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93 million - 294 m</a:t>
            </a:r>
            <a:r>
              <a:rPr kumimoji="0" lang="en-US" sz="4800" b="1" i="0" u="none" strike="noStrike" kern="1200" cap="none" spc="0" normalizeH="0" baseline="0" noProof="0" dirty="0" err="1">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illion</a:t>
            </a:r>
            <a:endParaRPr kumimoji="0" lang="en-US" sz="4800" b="1" i="0" u="none" strike="noStrike" kern="1200" cap="none" spc="0" normalizeH="0" baseline="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200" normalizeH="0" baseline="0" noProof="0" dirty="0" err="1">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Tonnes</a:t>
            </a:r>
            <a:r>
              <a:rPr kumimoji="0" lang="en-US" sz="3600" b="1" i="0" u="none" strike="noStrike" kern="1200" cap="none" spc="200" normalizeH="0" baseline="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 of CO</a:t>
            </a:r>
            <a:r>
              <a:rPr kumimoji="0" lang="en-US" sz="3600" b="1" i="0" u="none" strike="noStrike" kern="1200" cap="none" spc="200" normalizeH="0" baseline="-2500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2 </a:t>
            </a:r>
            <a:r>
              <a:rPr kumimoji="0" lang="en-US" sz="3600" b="1" i="0" u="none" strike="noStrike" kern="1200" cap="none" spc="200" normalizeH="0" baseline="0" noProof="0" dirty="0">
                <a:ln/>
                <a:solidFill>
                  <a:srgbClr val="0070C0"/>
                </a:solidFill>
                <a:effectLst>
                  <a:outerShdw blurRad="50800" dist="38100" dir="2700000" algn="tl" rotWithShape="0">
                    <a:prstClr val="black">
                      <a:alpha val="40000"/>
                    </a:prstClr>
                  </a:outerShdw>
                </a:effectLst>
                <a:uLnTx/>
                <a:uFillTx/>
                <a:latin typeface="Arial" panose="020B0604020202020204"/>
                <a:ea typeface="+mn-ea"/>
                <a:cs typeface="+mn-cs"/>
              </a:rPr>
              <a:t>Stored</a:t>
            </a:r>
          </a:p>
        </p:txBody>
      </p:sp>
      <p:sp>
        <p:nvSpPr>
          <p:cNvPr id="11" name="Rectangle 10">
            <a:extLst>
              <a:ext uri="{FF2B5EF4-FFF2-40B4-BE49-F238E27FC236}">
                <a16:creationId xmlns:a16="http://schemas.microsoft.com/office/drawing/2014/main" id="{F210E48A-FCFA-40D2-B47F-74BB1099956D}"/>
              </a:ext>
            </a:extLst>
          </p:cNvPr>
          <p:cNvSpPr/>
          <p:nvPr/>
        </p:nvSpPr>
        <p:spPr>
          <a:xfrm>
            <a:off x="4055414" y="508693"/>
            <a:ext cx="6919414"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230" normalizeH="0" baseline="0" noProof="0" dirty="0">
                <a:ln/>
                <a:solidFill>
                  <a:srgbClr val="002060"/>
                </a:solidFill>
                <a:effectLst>
                  <a:outerShdw blurRad="50800" dist="38100" dir="2700000" algn="tl" rotWithShape="0">
                    <a:prstClr val="black">
                      <a:alpha val="40000"/>
                    </a:prstClr>
                  </a:outerShdw>
                </a:effectLst>
                <a:uLnTx/>
                <a:uFillTx/>
                <a:latin typeface="Arial" panose="020B0604020202020204"/>
                <a:ea typeface="+mn-ea"/>
                <a:cs typeface="+mn-cs"/>
              </a:rPr>
              <a:t>CCUS in the Bakken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230" normalizeH="0" baseline="0" noProof="0" dirty="0">
                <a:ln/>
                <a:solidFill>
                  <a:srgbClr val="002060"/>
                </a:solidFill>
                <a:effectLst>
                  <a:outerShdw blurRad="50800" dist="38100" dir="2700000" algn="tl" rotWithShape="0">
                    <a:prstClr val="black">
                      <a:alpha val="40000"/>
                    </a:prstClr>
                  </a:outerShdw>
                </a:effectLst>
                <a:uLnTx/>
                <a:uFillTx/>
                <a:latin typeface="Arial" panose="020B0604020202020204"/>
                <a:ea typeface="+mn-ea"/>
                <a:cs typeface="+mn-cs"/>
              </a:rPr>
              <a:t>Over 20 Years</a:t>
            </a:r>
          </a:p>
        </p:txBody>
      </p:sp>
      <p:sp>
        <p:nvSpPr>
          <p:cNvPr id="13" name="Rectangle 12">
            <a:extLst>
              <a:ext uri="{FF2B5EF4-FFF2-40B4-BE49-F238E27FC236}">
                <a16:creationId xmlns:a16="http://schemas.microsoft.com/office/drawing/2014/main" id="{2B4D7C4C-1076-43BE-A577-8059F92B98F6}"/>
              </a:ext>
            </a:extLst>
          </p:cNvPr>
          <p:cNvSpPr/>
          <p:nvPr/>
        </p:nvSpPr>
        <p:spPr>
          <a:xfrm>
            <a:off x="6397433" y="3453728"/>
            <a:ext cx="3482364"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30" normalizeH="0" baseline="0" noProof="0" dirty="0">
                <a:ln/>
                <a:solidFill>
                  <a:srgbClr val="002060"/>
                </a:solidFill>
                <a:effectLst>
                  <a:outerShdw blurRad="50800" dist="38100" dir="2700000" algn="tl" rotWithShape="0">
                    <a:prstClr val="black">
                      <a:alpha val="40000"/>
                    </a:prstClr>
                  </a:outerShdw>
                </a:effectLst>
                <a:uLnTx/>
                <a:uFillTx/>
                <a:latin typeface="Arial" panose="020B0604020202020204"/>
                <a:ea typeface="+mn-ea"/>
                <a:cs typeface="+mn-cs"/>
              </a:rPr>
              <a:t>Could Produce</a:t>
            </a:r>
          </a:p>
        </p:txBody>
      </p:sp>
      <p:sp>
        <p:nvSpPr>
          <p:cNvPr id="6" name="TextBox 5"/>
          <p:cNvSpPr txBox="1"/>
          <p:nvPr/>
        </p:nvSpPr>
        <p:spPr>
          <a:xfrm>
            <a:off x="6012931" y="5534561"/>
            <a:ext cx="540564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2C2F"/>
                </a:solidFill>
                <a:effectLst/>
                <a:uLnTx/>
                <a:uFillTx/>
                <a:latin typeface="Arial" panose="020B0604020202020204"/>
                <a:ea typeface="+mn-ea"/>
                <a:cs typeface="+mn-cs"/>
              </a:rPr>
              <a:t>Ref: Peck, Azzolina, and Guillot, 2024.</a:t>
            </a:r>
            <a:r>
              <a:rPr kumimoji="0" lang="en-US" sz="1600" b="0" i="0" u="none" strike="noStrike" kern="1200" cap="none" spc="0" normalizeH="0" baseline="0" noProof="0" dirty="0">
                <a:ln>
                  <a:noFill/>
                </a:ln>
                <a:solidFill>
                  <a:srgbClr val="272C2F"/>
                </a:solidFill>
                <a:effectLst/>
                <a:uLnTx/>
                <a:uFillTx/>
                <a:latin typeface="Arial" panose="020B0604020202020204"/>
                <a:ea typeface="+mn-ea"/>
                <a:cs typeface="+mn-cs"/>
              </a:rPr>
              <a:t> North Dakota 20-year CO</a:t>
            </a:r>
            <a:r>
              <a:rPr kumimoji="0" lang="en-US" sz="1600" b="0" i="0" u="none" strike="noStrike" kern="1200" cap="none" spc="0" normalizeH="0" baseline="-25000" noProof="0" dirty="0">
                <a:ln>
                  <a:noFill/>
                </a:ln>
                <a:solidFill>
                  <a:srgbClr val="272C2F"/>
                </a:solidFill>
                <a:effectLst/>
                <a:uLnTx/>
                <a:uFillTx/>
                <a:latin typeface="Arial" panose="020B0604020202020204"/>
                <a:ea typeface="+mn-ea"/>
                <a:cs typeface="+mn-cs"/>
              </a:rPr>
              <a:t>2</a:t>
            </a:r>
            <a:r>
              <a:rPr kumimoji="0" lang="en-US" sz="1600" b="0" i="0" u="none" strike="noStrike" kern="1200" cap="none" spc="0" normalizeH="0" baseline="0" noProof="0" dirty="0">
                <a:ln>
                  <a:noFill/>
                </a:ln>
                <a:solidFill>
                  <a:srgbClr val="272C2F"/>
                </a:solidFill>
                <a:effectLst/>
                <a:uLnTx/>
                <a:uFillTx/>
                <a:latin typeface="Arial" panose="020B0604020202020204"/>
                <a:ea typeface="+mn-ea"/>
                <a:cs typeface="+mn-cs"/>
              </a:rPr>
              <a:t> EOR forecast, Final Report prepared for Bank of North Dakota, Energy &amp; Environmental Research Center 2024-EERC-11-06, 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72C2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9B62DCED-664B-BA92-EB79-6C58775CD0D2}"/>
              </a:ext>
            </a:extLst>
          </p:cNvPr>
          <p:cNvSpPr/>
          <p:nvPr/>
        </p:nvSpPr>
        <p:spPr>
          <a:xfrm>
            <a:off x="4617267" y="4608213"/>
            <a:ext cx="769545" cy="190123"/>
          </a:xfrm>
          <a:prstGeom prst="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3E6EB5B-981E-DC41-FB46-90D7447EB7BD}"/>
              </a:ext>
            </a:extLst>
          </p:cNvPr>
          <p:cNvSpPr/>
          <p:nvPr/>
        </p:nvSpPr>
        <p:spPr>
          <a:xfrm>
            <a:off x="4617267" y="4608213"/>
            <a:ext cx="769545" cy="190123"/>
          </a:xfrm>
          <a:prstGeom prst="rect">
            <a:avLst/>
          </a:prstGeom>
          <a:solidFill>
            <a:schemeClr val="bg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566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E7F6D-898A-0476-405C-6D22F032F4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4D9AB7C-CB1A-9D00-AC1F-18BBC72F83FB}"/>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F05FCC17-24EF-08FB-C893-F3DA9E98727E}"/>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5E25F547-682E-1F8F-5C02-6DA557FACAEB}"/>
              </a:ext>
            </a:extLst>
          </p:cNvPr>
          <p:cNvSpPr>
            <a:spLocks noGrp="1"/>
          </p:cNvSpPr>
          <p:nvPr>
            <p:ph type="sldNum" sz="quarter" idx="12"/>
          </p:nvPr>
        </p:nvSpPr>
        <p:spPr/>
        <p:txBody>
          <a:bodyPr/>
          <a:lstStyle/>
          <a:p>
            <a:fld id="{F5529D1C-C905-6D43-977B-B51C1A5CA844}" type="slidenum">
              <a:rPr lang="en-US" smtClean="0">
                <a:solidFill>
                  <a:schemeClr val="bg1"/>
                </a:solidFill>
              </a:rPr>
              <a:t>6</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AA66A552-B2BB-A1A4-4072-E07AEAC6C2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14" name="TextBox 13">
            <a:extLst>
              <a:ext uri="{FF2B5EF4-FFF2-40B4-BE49-F238E27FC236}">
                <a16:creationId xmlns:a16="http://schemas.microsoft.com/office/drawing/2014/main" id="{DA286DA1-470E-116D-6FC3-58133B2BB432}"/>
              </a:ext>
            </a:extLst>
          </p:cNvPr>
          <p:cNvSpPr txBox="1"/>
          <p:nvPr/>
        </p:nvSpPr>
        <p:spPr>
          <a:xfrm>
            <a:off x="141442" y="-46251"/>
            <a:ext cx="10621108" cy="707886"/>
          </a:xfrm>
          <a:prstGeom prst="rect">
            <a:avLst/>
          </a:prstGeom>
          <a:noFill/>
        </p:spPr>
        <p:txBody>
          <a:bodyPr wrap="square" lIns="91440" tIns="45720" rIns="91440" bIns="45720" rtlCol="0" anchor="t">
            <a:spAutoFit/>
          </a:bodyPr>
          <a:lstStyle/>
          <a:p>
            <a:r>
              <a:rPr lang="en-US" sz="4000">
                <a:solidFill>
                  <a:schemeClr val="bg1"/>
                </a:solidFill>
                <a:latin typeface="Aptos Display"/>
              </a:rPr>
              <a:t>One Big Beautiful Bill Act (OBBBA)</a:t>
            </a:r>
          </a:p>
        </p:txBody>
      </p:sp>
      <p:sp>
        <p:nvSpPr>
          <p:cNvPr id="8" name="TextBox 7">
            <a:extLst>
              <a:ext uri="{FF2B5EF4-FFF2-40B4-BE49-F238E27FC236}">
                <a16:creationId xmlns:a16="http://schemas.microsoft.com/office/drawing/2014/main" id="{0489B6C5-3F95-387C-7787-EBABD7D75599}"/>
              </a:ext>
            </a:extLst>
          </p:cNvPr>
          <p:cNvSpPr txBox="1"/>
          <p:nvPr/>
        </p:nvSpPr>
        <p:spPr>
          <a:xfrm>
            <a:off x="141442" y="1264358"/>
            <a:ext cx="6125152" cy="4524315"/>
          </a:xfrm>
          <a:prstGeom prst="rect">
            <a:avLst/>
          </a:prstGeom>
          <a:noFill/>
          <a:ln w="19050">
            <a:solidFill>
              <a:srgbClr val="FFC000"/>
            </a:solidFill>
          </a:ln>
        </p:spPr>
        <p:txBody>
          <a:bodyPr wrap="square" lIns="91440" tIns="45720" rIns="91440" bIns="45720" anchor="t">
            <a:spAutoFit/>
          </a:bodyPr>
          <a:lstStyle/>
          <a:p>
            <a:pPr marL="283210" indent="-283210">
              <a:buFont typeface="Arial" panose="020B0604020202020204" pitchFamily="34" charset="0"/>
              <a:buChar char="•"/>
            </a:pPr>
            <a:r>
              <a:rPr lang="en-US" b="1">
                <a:solidFill>
                  <a:srgbClr val="000000"/>
                </a:solidFill>
                <a:latin typeface="Aptos"/>
              </a:rPr>
              <a:t>45Q fared well in OBBBA</a:t>
            </a:r>
            <a:endParaRPr lang="en-US" sz="1800" b="1">
              <a:solidFill>
                <a:srgbClr val="000000"/>
              </a:solidFill>
              <a:effectLst/>
              <a:latin typeface="Aptos"/>
            </a:endParaRPr>
          </a:p>
          <a:p>
            <a:pPr marL="740410" lvl="1" indent="-283210">
              <a:buFont typeface="Arial" panose="020B0604020202020204" pitchFamily="34" charset="0"/>
              <a:buChar char="•"/>
            </a:pPr>
            <a:r>
              <a:rPr lang="en-US">
                <a:solidFill>
                  <a:srgbClr val="000000"/>
                </a:solidFill>
                <a:effectLst/>
                <a:latin typeface="Aptos"/>
              </a:rPr>
              <a:t>Introduced new restrictions fo</a:t>
            </a:r>
            <a:r>
              <a:rPr lang="en-US">
                <a:solidFill>
                  <a:srgbClr val="000000"/>
                </a:solidFill>
                <a:latin typeface="Aptos"/>
              </a:rPr>
              <a:t>r foreign entities of concern </a:t>
            </a:r>
          </a:p>
          <a:p>
            <a:pPr marL="740410" lvl="1" indent="-283210">
              <a:buFont typeface="Arial" panose="020B0604020202020204" pitchFamily="34" charset="0"/>
              <a:buChar char="•"/>
            </a:pPr>
            <a:r>
              <a:rPr lang="en-US">
                <a:solidFill>
                  <a:srgbClr val="000000"/>
                </a:solidFill>
                <a:effectLst/>
                <a:latin typeface="Aptos"/>
              </a:rPr>
              <a:t>Maintains credit eligibility for projects that began before 2033</a:t>
            </a:r>
          </a:p>
          <a:p>
            <a:pPr marL="740410" lvl="1" indent="-283210">
              <a:buFont typeface="Arial" panose="020B0604020202020204" pitchFamily="34" charset="0"/>
              <a:buChar char="•"/>
            </a:pPr>
            <a:r>
              <a:rPr lang="en-US">
                <a:solidFill>
                  <a:srgbClr val="000000"/>
                </a:solidFill>
                <a:latin typeface="Aptos"/>
              </a:rPr>
              <a:t>Maintains transferability and direct pay</a:t>
            </a:r>
            <a:endParaRPr lang="en-US">
              <a:solidFill>
                <a:srgbClr val="000000"/>
              </a:solidFill>
              <a:effectLst/>
              <a:latin typeface="Aptos"/>
            </a:endParaRPr>
          </a:p>
          <a:p>
            <a:pPr marL="740410" indent="-283210" algn="l" rtl="0" eaLnBrk="1" latinLnBrk="0" hangingPunct="1">
              <a:buFont typeface="Arial" panose="020B0604020202020204" pitchFamily="34" charset="0"/>
              <a:buChar char="•"/>
            </a:pPr>
            <a:r>
              <a:rPr lang="en-US" sz="1800">
                <a:solidFill>
                  <a:srgbClr val="000000"/>
                </a:solidFill>
                <a:effectLst/>
                <a:latin typeface="Aptos"/>
              </a:rPr>
              <a:t>EOR-parity</a:t>
            </a:r>
          </a:p>
          <a:p>
            <a:pPr marL="1197610" lvl="1" indent="-283210">
              <a:buFont typeface="Arial" panose="020B0604020202020204" pitchFamily="34" charset="0"/>
              <a:buChar char="•"/>
            </a:pPr>
            <a:r>
              <a:rPr lang="en-US">
                <a:solidFill>
                  <a:srgbClr val="000000"/>
                </a:solidFill>
                <a:effectLst/>
                <a:latin typeface="Aptos"/>
              </a:rPr>
              <a:t>$85/ton for permanent storage or use in products like CO</a:t>
            </a:r>
            <a:r>
              <a:rPr lang="en-US" baseline="-25000">
                <a:solidFill>
                  <a:srgbClr val="000000"/>
                </a:solidFill>
                <a:effectLst/>
                <a:latin typeface="Aptos"/>
              </a:rPr>
              <a:t>2</a:t>
            </a:r>
            <a:r>
              <a:rPr lang="en-US">
                <a:solidFill>
                  <a:srgbClr val="000000"/>
                </a:solidFill>
                <a:effectLst/>
                <a:latin typeface="Aptos"/>
              </a:rPr>
              <a:t>-EOR</a:t>
            </a:r>
          </a:p>
          <a:p>
            <a:pPr marL="1197610" lvl="1" indent="-283210">
              <a:buFont typeface="Arial" panose="020B0604020202020204" pitchFamily="34" charset="0"/>
              <a:buChar char="•"/>
            </a:pPr>
            <a:r>
              <a:rPr lang="en-US">
                <a:solidFill>
                  <a:srgbClr val="000000"/>
                </a:solidFill>
                <a:effectLst/>
                <a:latin typeface="Aptos"/>
              </a:rPr>
              <a:t>$180/ton for direct air capture and storage or use</a:t>
            </a:r>
          </a:p>
          <a:p>
            <a:pPr marL="283210" indent="-283210" algn="l" rtl="0" eaLnBrk="1" latinLnBrk="0" hangingPunct="1">
              <a:buFont typeface="Arial" panose="020B0604020202020204" pitchFamily="34" charset="0"/>
              <a:buChar char="•"/>
            </a:pPr>
            <a:r>
              <a:rPr lang="en-US" sz="1800" b="1">
                <a:solidFill>
                  <a:srgbClr val="000000"/>
                </a:solidFill>
                <a:effectLst/>
                <a:latin typeface="Aptos"/>
              </a:rPr>
              <a:t>Effects</a:t>
            </a:r>
            <a:endParaRPr lang="en-US" sz="1800">
              <a:solidFill>
                <a:srgbClr val="000000"/>
              </a:solidFill>
              <a:effectLst/>
              <a:latin typeface="Aptos"/>
            </a:endParaRPr>
          </a:p>
          <a:p>
            <a:pPr marL="740410" indent="-283210">
              <a:buFont typeface="Arial" panose="020B0604020202020204" pitchFamily="34" charset="0"/>
              <a:buChar char="•"/>
            </a:pPr>
            <a:r>
              <a:rPr lang="en-US">
                <a:solidFill>
                  <a:srgbClr val="000000"/>
                </a:solidFill>
                <a:latin typeface="Aptos"/>
              </a:rPr>
              <a:t>Encourages CO</a:t>
            </a:r>
            <a:r>
              <a:rPr lang="en-US" sz="1200" baseline="-25000">
                <a:solidFill>
                  <a:srgbClr val="000000"/>
                </a:solidFill>
                <a:latin typeface="Aptos"/>
              </a:rPr>
              <a:t>2</a:t>
            </a:r>
            <a:r>
              <a:rPr lang="en-US">
                <a:solidFill>
                  <a:srgbClr val="000000"/>
                </a:solidFill>
                <a:latin typeface="Aptos"/>
              </a:rPr>
              <a:t>-EOR by creating</a:t>
            </a:r>
            <a:r>
              <a:rPr lang="en-US" sz="1800">
                <a:solidFill>
                  <a:srgbClr val="000000"/>
                </a:solidFill>
                <a:effectLst/>
                <a:latin typeface="Aptos"/>
              </a:rPr>
              <a:t> a level playing field</a:t>
            </a:r>
            <a:endParaRPr lang="en-US"/>
          </a:p>
          <a:p>
            <a:pPr marL="740410" indent="-283210">
              <a:buFont typeface="Arial" panose="020B0604020202020204" pitchFamily="34" charset="0"/>
              <a:buChar char="•"/>
            </a:pPr>
            <a:r>
              <a:rPr lang="en-US" sz="1800">
                <a:solidFill>
                  <a:srgbClr val="000000"/>
                </a:solidFill>
                <a:effectLst/>
                <a:latin typeface="Aptos"/>
              </a:rPr>
              <a:t>Supports the U.S. energy sector making </a:t>
            </a:r>
            <a:r>
              <a:rPr lang="en-US">
                <a:solidFill>
                  <a:srgbClr val="000000"/>
                </a:solidFill>
                <a:latin typeface="Aptos"/>
              </a:rPr>
              <a:t>more projects</a:t>
            </a:r>
            <a:r>
              <a:rPr lang="en-US" sz="1800">
                <a:solidFill>
                  <a:srgbClr val="000000"/>
                </a:solidFill>
                <a:effectLst/>
                <a:latin typeface="Aptos"/>
              </a:rPr>
              <a:t> viable</a:t>
            </a:r>
          </a:p>
          <a:p>
            <a:pPr marL="740410" indent="-283210">
              <a:buFont typeface="Arial" panose="020B0604020202020204" pitchFamily="34" charset="0"/>
              <a:buChar char="•"/>
            </a:pPr>
            <a:endParaRPr lang="en-US">
              <a:latin typeface="Aptos"/>
            </a:endParaRPr>
          </a:p>
        </p:txBody>
      </p:sp>
      <p:pic>
        <p:nvPicPr>
          <p:cNvPr id="11" name="Picture 10">
            <a:extLst>
              <a:ext uri="{FF2B5EF4-FFF2-40B4-BE49-F238E27FC236}">
                <a16:creationId xmlns:a16="http://schemas.microsoft.com/office/drawing/2014/main" id="{3BB37681-7B87-E737-B8BB-4AEC036A7EDC}"/>
              </a:ext>
            </a:extLst>
          </p:cNvPr>
          <p:cNvPicPr>
            <a:picLocks noChangeAspect="1"/>
          </p:cNvPicPr>
          <p:nvPr/>
        </p:nvPicPr>
        <p:blipFill>
          <a:blip r:embed="rId6"/>
          <a:stretch>
            <a:fillRect/>
          </a:stretch>
        </p:blipFill>
        <p:spPr>
          <a:xfrm>
            <a:off x="6502253" y="1623130"/>
            <a:ext cx="5453040" cy="3673027"/>
          </a:xfrm>
          <a:prstGeom prst="rect">
            <a:avLst/>
          </a:prstGeom>
          <a:ln w="19050">
            <a:solidFill>
              <a:srgbClr val="FFC000"/>
            </a:solidFill>
          </a:ln>
        </p:spPr>
      </p:pic>
    </p:spTree>
    <p:extLst>
      <p:ext uri="{BB962C8B-B14F-4D97-AF65-F5344CB8AC3E}">
        <p14:creationId xmlns:p14="http://schemas.microsoft.com/office/powerpoint/2010/main" val="79904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12D8D-7A8B-1EC2-D779-78A80E1C7C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CDEE40-DE16-384B-1D0A-62B7B71A0564}"/>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B0A32752-EA8A-EDA0-94CA-6B400CD1209C}"/>
              </a:ext>
            </a:extLst>
          </p:cNvPr>
          <p:cNvPicPr>
            <a:picLocks noChangeAspect="1"/>
          </p:cNvPicPr>
          <p:nvPr/>
        </p:nvPicPr>
        <p:blipFill>
          <a:blip r:embed="rId4"/>
          <a:stretch>
            <a:fillRect/>
          </a:stretch>
        </p:blipFill>
        <p:spPr>
          <a:xfrm>
            <a:off x="0" y="-38853"/>
            <a:ext cx="14180685" cy="779694"/>
          </a:xfrm>
          <a:prstGeom prst="rect">
            <a:avLst/>
          </a:prstGeom>
        </p:spPr>
      </p:pic>
      <p:sp>
        <p:nvSpPr>
          <p:cNvPr id="2" name="Slide Number Placeholder 1">
            <a:extLst>
              <a:ext uri="{FF2B5EF4-FFF2-40B4-BE49-F238E27FC236}">
                <a16:creationId xmlns:a16="http://schemas.microsoft.com/office/drawing/2014/main" id="{E2B64017-D00C-B135-C255-6897512C4034}"/>
              </a:ext>
            </a:extLst>
          </p:cNvPr>
          <p:cNvSpPr>
            <a:spLocks noGrp="1"/>
          </p:cNvSpPr>
          <p:nvPr>
            <p:ph type="sldNum" sz="quarter" idx="12"/>
          </p:nvPr>
        </p:nvSpPr>
        <p:spPr/>
        <p:txBody>
          <a:bodyPr/>
          <a:lstStyle/>
          <a:p>
            <a:fld id="{F5529D1C-C905-6D43-977B-B51C1A5CA844}" type="slidenum">
              <a:rPr lang="en-US" smtClean="0">
                <a:solidFill>
                  <a:schemeClr val="bg1"/>
                </a:solidFill>
              </a:rPr>
              <a:t>7</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41D5D15A-92C9-DA63-16F8-C3B0333AF6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14" name="TextBox 13">
            <a:extLst>
              <a:ext uri="{FF2B5EF4-FFF2-40B4-BE49-F238E27FC236}">
                <a16:creationId xmlns:a16="http://schemas.microsoft.com/office/drawing/2014/main" id="{6907D1F5-4A52-7F7A-18F9-F00C4A7FB4F1}"/>
              </a:ext>
            </a:extLst>
          </p:cNvPr>
          <p:cNvSpPr txBox="1"/>
          <p:nvPr/>
        </p:nvSpPr>
        <p:spPr>
          <a:xfrm>
            <a:off x="135466" y="-26189"/>
            <a:ext cx="6214534" cy="707886"/>
          </a:xfrm>
          <a:prstGeom prst="rect">
            <a:avLst/>
          </a:prstGeom>
          <a:noFill/>
        </p:spPr>
        <p:txBody>
          <a:bodyPr wrap="square" lIns="91440" tIns="45720" rIns="91440" bIns="45720" rtlCol="0" anchor="t">
            <a:spAutoFit/>
          </a:bodyPr>
          <a:lstStyle/>
          <a:p>
            <a:r>
              <a:rPr lang="en-US" sz="4000">
                <a:solidFill>
                  <a:schemeClr val="bg1"/>
                </a:solidFill>
                <a:latin typeface="Aptos Display"/>
              </a:rPr>
              <a:t>Challenges to CCUS </a:t>
            </a:r>
          </a:p>
        </p:txBody>
      </p:sp>
      <p:pic>
        <p:nvPicPr>
          <p:cNvPr id="7" name="Picture 6">
            <a:extLst>
              <a:ext uri="{FF2B5EF4-FFF2-40B4-BE49-F238E27FC236}">
                <a16:creationId xmlns:a16="http://schemas.microsoft.com/office/drawing/2014/main" id="{EE217307-2E3C-2BF1-A54D-DFEB10F1F2AB}"/>
              </a:ext>
            </a:extLst>
          </p:cNvPr>
          <p:cNvPicPr>
            <a:picLocks noChangeAspect="1"/>
          </p:cNvPicPr>
          <p:nvPr/>
        </p:nvPicPr>
        <p:blipFill>
          <a:blip r:embed="rId6"/>
          <a:stretch>
            <a:fillRect/>
          </a:stretch>
        </p:blipFill>
        <p:spPr>
          <a:xfrm>
            <a:off x="6522511" y="782891"/>
            <a:ext cx="5206715" cy="5019927"/>
          </a:xfrm>
          <a:prstGeom prst="rect">
            <a:avLst/>
          </a:prstGeom>
        </p:spPr>
      </p:pic>
      <p:sp>
        <p:nvSpPr>
          <p:cNvPr id="10" name="TextBox 9">
            <a:extLst>
              <a:ext uri="{FF2B5EF4-FFF2-40B4-BE49-F238E27FC236}">
                <a16:creationId xmlns:a16="http://schemas.microsoft.com/office/drawing/2014/main" id="{1FBEDA49-A242-3C91-3646-BF799645C6B1}"/>
              </a:ext>
            </a:extLst>
          </p:cNvPr>
          <p:cNvSpPr txBox="1"/>
          <p:nvPr/>
        </p:nvSpPr>
        <p:spPr>
          <a:xfrm>
            <a:off x="137583" y="766364"/>
            <a:ext cx="6212417" cy="5324535"/>
          </a:xfrm>
          <a:prstGeom prst="rect">
            <a:avLst/>
          </a:prstGeom>
          <a:noFill/>
          <a:ln w="19050">
            <a:solidFill>
              <a:srgbClr val="FFC000"/>
            </a:solidFill>
          </a:ln>
        </p:spPr>
        <p:txBody>
          <a:bodyPr wrap="square" lIns="91440" tIns="45720" rIns="91440" bIns="45720" anchor="t">
            <a:spAutoFit/>
          </a:bodyPr>
          <a:lstStyle/>
          <a:p>
            <a:pPr marL="114300" lvl="1" indent="-57150"/>
            <a:r>
              <a:rPr lang="en-US" sz="2000" b="1" dirty="0">
                <a:ea typeface="Calibri"/>
                <a:cs typeface="Calibri"/>
              </a:rPr>
              <a:t>Challenges</a:t>
            </a:r>
            <a:endParaRPr lang="en-US"/>
          </a:p>
          <a:p>
            <a:pPr marL="571500" lvl="2" indent="-342900">
              <a:buFont typeface="Arial" panose="020B0604020202020204" pitchFamily="34" charset="0"/>
              <a:buChar char="•"/>
            </a:pPr>
            <a:r>
              <a:rPr lang="en-US" sz="2000">
                <a:ea typeface="Calibri"/>
                <a:cs typeface="Calibri"/>
              </a:rPr>
              <a:t>Increasing CO</a:t>
            </a:r>
            <a:r>
              <a:rPr lang="en-US" sz="1300" baseline="-25000">
                <a:ea typeface="Calibri"/>
                <a:cs typeface="Calibri"/>
              </a:rPr>
              <a:t>2</a:t>
            </a:r>
            <a:r>
              <a:rPr lang="en-US" sz="2000">
                <a:ea typeface="Calibri"/>
                <a:cs typeface="Calibri"/>
              </a:rPr>
              <a:t>-EOR requires additional </a:t>
            </a:r>
            <a:r>
              <a:rPr lang="en-US" sz="2000" err="1">
                <a:ea typeface="Calibri"/>
                <a:cs typeface="Calibri"/>
              </a:rPr>
              <a:t>sourcesof</a:t>
            </a:r>
            <a:r>
              <a:rPr lang="en-US" sz="2000">
                <a:ea typeface="Calibri"/>
                <a:cs typeface="Calibri"/>
              </a:rPr>
              <a:t> CO</a:t>
            </a:r>
            <a:r>
              <a:rPr lang="en-US" sz="1300" baseline="-25000">
                <a:ea typeface="Calibri"/>
                <a:cs typeface="Calibri"/>
              </a:rPr>
              <a:t>2</a:t>
            </a:r>
            <a:endParaRPr lang="en-US" sz="2000">
              <a:ea typeface="Calibri"/>
              <a:cs typeface="Calibri"/>
            </a:endParaRPr>
          </a:p>
          <a:p>
            <a:pPr marL="571500" lvl="2" indent="-342900">
              <a:buFont typeface="Arial" panose="020B0604020202020204" pitchFamily="34" charset="0"/>
              <a:buChar char="•"/>
            </a:pPr>
            <a:r>
              <a:rPr lang="en-US" sz="2000" dirty="0">
                <a:ea typeface="Calibri"/>
                <a:cs typeface="Calibri"/>
              </a:rPr>
              <a:t>Cost</a:t>
            </a:r>
            <a:endParaRPr lang="en-US"/>
          </a:p>
          <a:p>
            <a:pPr marL="1028700" lvl="4" indent="-342900">
              <a:buFont typeface="Courier New" panose="020B0604020202020204" pitchFamily="34" charset="0"/>
              <a:buChar char="o"/>
            </a:pPr>
            <a:r>
              <a:rPr lang="en-US" sz="2000" dirty="0">
                <a:ea typeface="Calibri"/>
                <a:cs typeface="Calibri"/>
              </a:rPr>
              <a:t>Cost of capture</a:t>
            </a:r>
            <a:endParaRPr lang="en-US" sz="2000">
              <a:ea typeface="Calibri"/>
              <a:cs typeface="Calibri"/>
            </a:endParaRPr>
          </a:p>
          <a:p>
            <a:pPr marL="1028700" lvl="4" indent="-342900">
              <a:buFont typeface="Courier New" panose="020B0604020202020204" pitchFamily="34" charset="0"/>
              <a:buChar char="o"/>
            </a:pPr>
            <a:r>
              <a:rPr lang="en-US" sz="2000" dirty="0">
                <a:ea typeface="Calibri"/>
                <a:cs typeface="Calibri"/>
              </a:rPr>
              <a:t>EOR requires high capital investment and extended return on investment</a:t>
            </a:r>
            <a:endParaRPr lang="en-US" sz="2000">
              <a:ea typeface="Calibri"/>
              <a:cs typeface="Calibri"/>
            </a:endParaRPr>
          </a:p>
          <a:p>
            <a:pPr marL="571500" lvl="2" indent="-342900">
              <a:buFont typeface="Arial" panose="020B0604020202020204" pitchFamily="34" charset="0"/>
              <a:buChar char="•"/>
            </a:pPr>
            <a:r>
              <a:rPr lang="en-US" sz="2000" dirty="0">
                <a:ea typeface="Calibri"/>
                <a:cs typeface="Calibri"/>
              </a:rPr>
              <a:t>Regulatory complexity and infrastructure build-out for Class VI wells and interstate CO</a:t>
            </a:r>
            <a:r>
              <a:rPr lang="en-US" sz="2000" baseline="-25000">
                <a:ea typeface="Calibri"/>
                <a:cs typeface="Calibri"/>
              </a:rPr>
              <a:t>2</a:t>
            </a:r>
            <a:r>
              <a:rPr lang="en-US" sz="2000" dirty="0">
                <a:ea typeface="Calibri"/>
                <a:cs typeface="Calibri"/>
              </a:rPr>
              <a:t> pipelines</a:t>
            </a:r>
            <a:endParaRPr lang="en-US" sz="2000">
              <a:ea typeface="Calibri"/>
              <a:cs typeface="Calibri"/>
            </a:endParaRPr>
          </a:p>
          <a:p>
            <a:pPr marL="571500" lvl="2" indent="-342900">
              <a:buFont typeface="Arial" panose="020B0604020202020204" pitchFamily="34" charset="0"/>
              <a:buChar char="•"/>
            </a:pPr>
            <a:r>
              <a:rPr lang="en-US" sz="2000" dirty="0">
                <a:ea typeface="Calibri"/>
                <a:cs typeface="Calibri"/>
              </a:rPr>
              <a:t>Public </a:t>
            </a:r>
            <a:r>
              <a:rPr lang="en-US" sz="2000">
                <a:ea typeface="Calibri"/>
                <a:cs typeface="Calibri"/>
              </a:rPr>
              <a:t>perception</a:t>
            </a:r>
          </a:p>
          <a:p>
            <a:pPr marL="571500" lvl="2" indent="-342900">
              <a:buFont typeface="Arial" panose="020B0604020202020204" pitchFamily="34" charset="0"/>
              <a:buChar char="•"/>
            </a:pPr>
            <a:endParaRPr lang="en-US" sz="2000">
              <a:ea typeface="Calibri"/>
              <a:cs typeface="Calibri"/>
            </a:endParaRPr>
          </a:p>
          <a:p>
            <a:pPr lvl="1" indent="-342900"/>
            <a:r>
              <a:rPr lang="en-US" sz="2000" b="1" dirty="0">
                <a:ea typeface="Calibri"/>
                <a:cs typeface="Calibri"/>
              </a:rPr>
              <a:t>Opportunities</a:t>
            </a:r>
            <a:endParaRPr lang="en-US" sz="2000" b="1">
              <a:ea typeface="Calibri"/>
              <a:cs typeface="Calibri"/>
            </a:endParaRPr>
          </a:p>
          <a:p>
            <a:pPr marL="571500" lvl="2" indent="-342900">
              <a:buFont typeface="Arial" panose="020B0604020202020204" pitchFamily="34" charset="0"/>
              <a:buChar char="•"/>
            </a:pPr>
            <a:r>
              <a:rPr lang="en-US" sz="2000" dirty="0">
                <a:ea typeface="Calibri"/>
                <a:cs typeface="Calibri"/>
              </a:rPr>
              <a:t>Extending life existing coal and natural gas plants</a:t>
            </a:r>
            <a:endParaRPr lang="en-US" sz="2000">
              <a:ea typeface="Calibri"/>
              <a:cs typeface="Calibri"/>
            </a:endParaRPr>
          </a:p>
          <a:p>
            <a:pPr marL="571500" lvl="2" indent="-342900">
              <a:buFont typeface="Arial" panose="020B0604020202020204" pitchFamily="34" charset="0"/>
              <a:buChar char="•"/>
            </a:pPr>
            <a:r>
              <a:rPr lang="en-US" sz="2000" dirty="0">
                <a:ea typeface="Calibri"/>
                <a:cs typeface="Calibri"/>
              </a:rPr>
              <a:t>Learning by doing</a:t>
            </a:r>
            <a:endParaRPr lang="en-US" sz="2000">
              <a:ea typeface="Calibri"/>
              <a:cs typeface="Calibri"/>
            </a:endParaRPr>
          </a:p>
          <a:p>
            <a:pPr marL="571500" lvl="2" indent="-342900">
              <a:buFont typeface="Arial" panose="020B0604020202020204" pitchFamily="34" charset="0"/>
              <a:buChar char="•"/>
            </a:pPr>
            <a:r>
              <a:rPr lang="en-US" sz="2000" dirty="0">
                <a:ea typeface="Calibri"/>
                <a:cs typeface="Calibri"/>
              </a:rPr>
              <a:t>Enhancing domestic oil production through CO</a:t>
            </a:r>
            <a:r>
              <a:rPr lang="en-US" sz="2000" baseline="-25000">
                <a:ea typeface="Calibri"/>
                <a:cs typeface="Calibri"/>
              </a:rPr>
              <a:t>2</a:t>
            </a:r>
            <a:r>
              <a:rPr lang="en-US" sz="2000" dirty="0">
                <a:ea typeface="Calibri"/>
                <a:cs typeface="Calibri"/>
              </a:rPr>
              <a:t>-EOR</a:t>
            </a:r>
            <a:endParaRPr lang="en-US" sz="2000">
              <a:ea typeface="Calibri"/>
              <a:cs typeface="Calibri"/>
            </a:endParaRPr>
          </a:p>
          <a:p>
            <a:pPr marL="571500" lvl="2" indent="-342900">
              <a:buFont typeface="Arial" panose="020B0604020202020204" pitchFamily="34" charset="0"/>
              <a:buChar char="•"/>
            </a:pPr>
            <a:r>
              <a:rPr lang="en-US" sz="2000" dirty="0">
                <a:ea typeface="Calibri"/>
                <a:cs typeface="Calibri"/>
              </a:rPr>
              <a:t>Incentivizing new industries</a:t>
            </a:r>
            <a:endParaRPr lang="en-US" sz="2000">
              <a:ea typeface="Calibri"/>
              <a:cs typeface="Calibri"/>
            </a:endParaRPr>
          </a:p>
        </p:txBody>
      </p:sp>
      <p:sp>
        <p:nvSpPr>
          <p:cNvPr id="13" name="TextBox 12">
            <a:extLst>
              <a:ext uri="{FF2B5EF4-FFF2-40B4-BE49-F238E27FC236}">
                <a16:creationId xmlns:a16="http://schemas.microsoft.com/office/drawing/2014/main" id="{02105358-DC04-F7EB-D04E-E25077988072}"/>
              </a:ext>
            </a:extLst>
          </p:cNvPr>
          <p:cNvSpPr txBox="1"/>
          <p:nvPr/>
        </p:nvSpPr>
        <p:spPr>
          <a:xfrm>
            <a:off x="6644884" y="5794443"/>
            <a:ext cx="5255015" cy="261610"/>
          </a:xfrm>
          <a:prstGeom prst="rect">
            <a:avLst/>
          </a:prstGeom>
          <a:noFill/>
        </p:spPr>
        <p:txBody>
          <a:bodyPr wrap="square">
            <a:spAutoFit/>
          </a:bodyPr>
          <a:lstStyle/>
          <a:p>
            <a:r>
              <a:rPr lang="en-US" sz="1100"/>
              <a:t>https://rpbenergyeconomics.com/ccus-and-clean-energy-transition-new-era/</a:t>
            </a:r>
          </a:p>
        </p:txBody>
      </p:sp>
    </p:spTree>
    <p:extLst>
      <p:ext uri="{BB962C8B-B14F-4D97-AF65-F5344CB8AC3E}">
        <p14:creationId xmlns:p14="http://schemas.microsoft.com/office/powerpoint/2010/main" val="2526536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66A67-7A2D-4920-0C3E-4873802437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6D008A-1278-8310-1B4C-53091BAFCA30}"/>
              </a:ext>
            </a:extLst>
          </p:cNvPr>
          <p:cNvPicPr>
            <a:picLocks noChangeAspect="1"/>
          </p:cNvPicPr>
          <p:nvPr/>
        </p:nvPicPr>
        <p:blipFill>
          <a:blip r:embed="rId3"/>
          <a:stretch>
            <a:fillRect/>
          </a:stretch>
        </p:blipFill>
        <p:spPr>
          <a:xfrm>
            <a:off x="-10274" y="6318035"/>
            <a:ext cx="12202274" cy="581061"/>
          </a:xfrm>
          <a:prstGeom prst="rect">
            <a:avLst/>
          </a:prstGeom>
        </p:spPr>
      </p:pic>
      <p:pic>
        <p:nvPicPr>
          <p:cNvPr id="5" name="Picture 4">
            <a:extLst>
              <a:ext uri="{FF2B5EF4-FFF2-40B4-BE49-F238E27FC236}">
                <a16:creationId xmlns:a16="http://schemas.microsoft.com/office/drawing/2014/main" id="{D8C3AA3E-2D03-F74C-694E-0C683863174F}"/>
              </a:ext>
            </a:extLst>
          </p:cNvPr>
          <p:cNvPicPr>
            <a:picLocks noChangeAspect="1"/>
          </p:cNvPicPr>
          <p:nvPr/>
        </p:nvPicPr>
        <p:blipFill>
          <a:blip r:embed="rId4"/>
          <a:stretch>
            <a:fillRect/>
          </a:stretch>
        </p:blipFill>
        <p:spPr>
          <a:xfrm>
            <a:off x="-10274" y="-35118"/>
            <a:ext cx="14180685" cy="779694"/>
          </a:xfrm>
          <a:prstGeom prst="rect">
            <a:avLst/>
          </a:prstGeom>
        </p:spPr>
      </p:pic>
      <p:sp>
        <p:nvSpPr>
          <p:cNvPr id="2" name="Slide Number Placeholder 1">
            <a:extLst>
              <a:ext uri="{FF2B5EF4-FFF2-40B4-BE49-F238E27FC236}">
                <a16:creationId xmlns:a16="http://schemas.microsoft.com/office/drawing/2014/main" id="{CD49C048-4DDA-E7AC-FFBB-9F31BFE14DB5}"/>
              </a:ext>
            </a:extLst>
          </p:cNvPr>
          <p:cNvSpPr>
            <a:spLocks noGrp="1"/>
          </p:cNvSpPr>
          <p:nvPr>
            <p:ph type="sldNum" sz="quarter" idx="12"/>
          </p:nvPr>
        </p:nvSpPr>
        <p:spPr/>
        <p:txBody>
          <a:bodyPr/>
          <a:lstStyle/>
          <a:p>
            <a:fld id="{F5529D1C-C905-6D43-977B-B51C1A5CA844}" type="slidenum">
              <a:rPr lang="en-US" smtClean="0">
                <a:solidFill>
                  <a:schemeClr val="bg1"/>
                </a:solidFill>
              </a:rPr>
              <a:t>8</a:t>
            </a:fld>
            <a:endParaRPr lang="en-US">
              <a:solidFill>
                <a:schemeClr val="bg1"/>
              </a:solidFill>
            </a:endParaRPr>
          </a:p>
        </p:txBody>
      </p:sp>
      <p:pic>
        <p:nvPicPr>
          <p:cNvPr id="9" name="Picture 8" descr="Text&#10;&#10;Description automatically generated">
            <a:extLst>
              <a:ext uri="{FF2B5EF4-FFF2-40B4-BE49-F238E27FC236}">
                <a16:creationId xmlns:a16="http://schemas.microsoft.com/office/drawing/2014/main" id="{D88355AD-1940-54E0-F8AB-22BF760100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442" y="6369389"/>
            <a:ext cx="1927711" cy="550775"/>
          </a:xfrm>
          <a:prstGeom prst="rect">
            <a:avLst/>
          </a:prstGeom>
        </p:spPr>
      </p:pic>
      <p:sp>
        <p:nvSpPr>
          <p:cNvPr id="14" name="TextBox 13">
            <a:extLst>
              <a:ext uri="{FF2B5EF4-FFF2-40B4-BE49-F238E27FC236}">
                <a16:creationId xmlns:a16="http://schemas.microsoft.com/office/drawing/2014/main" id="{AEE61C0C-792A-3667-7F32-1AC4D5D56FB9}"/>
              </a:ext>
            </a:extLst>
          </p:cNvPr>
          <p:cNvSpPr txBox="1"/>
          <p:nvPr/>
        </p:nvSpPr>
        <p:spPr>
          <a:xfrm>
            <a:off x="141442" y="-46251"/>
            <a:ext cx="10621108" cy="707886"/>
          </a:xfrm>
          <a:prstGeom prst="rect">
            <a:avLst/>
          </a:prstGeom>
          <a:noFill/>
        </p:spPr>
        <p:txBody>
          <a:bodyPr wrap="square" lIns="91440" tIns="45720" rIns="91440" bIns="45720" rtlCol="0" anchor="t">
            <a:spAutoFit/>
          </a:bodyPr>
          <a:lstStyle/>
          <a:p>
            <a:r>
              <a:rPr lang="en-US" sz="4000">
                <a:solidFill>
                  <a:schemeClr val="bg1"/>
                </a:solidFill>
                <a:latin typeface="Aptos Display"/>
              </a:rPr>
              <a:t>Cost of Capture</a:t>
            </a:r>
          </a:p>
        </p:txBody>
      </p:sp>
      <p:pic>
        <p:nvPicPr>
          <p:cNvPr id="1026" name="Picture 2" descr="Estimates of carbon capture costs by industry and category of capture technology">
            <a:extLst>
              <a:ext uri="{FF2B5EF4-FFF2-40B4-BE49-F238E27FC236}">
                <a16:creationId xmlns:a16="http://schemas.microsoft.com/office/drawing/2014/main" id="{2D9BF239-F1DE-4243-2309-4DD0F03DB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501" y="1445029"/>
            <a:ext cx="5811499" cy="4408205"/>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67C16A6-6D22-63E4-0861-6E662AC5091A}"/>
              </a:ext>
            </a:extLst>
          </p:cNvPr>
          <p:cNvPicPr>
            <a:picLocks noChangeAspect="1"/>
          </p:cNvPicPr>
          <p:nvPr/>
        </p:nvPicPr>
        <p:blipFill>
          <a:blip r:embed="rId7"/>
          <a:stretch>
            <a:fillRect/>
          </a:stretch>
        </p:blipFill>
        <p:spPr>
          <a:xfrm>
            <a:off x="6302984" y="1665273"/>
            <a:ext cx="5609162" cy="3770793"/>
          </a:xfrm>
          <a:prstGeom prst="rect">
            <a:avLst/>
          </a:prstGeom>
          <a:ln w="19050">
            <a:solidFill>
              <a:srgbClr val="FFC000"/>
            </a:solidFill>
          </a:ln>
        </p:spPr>
      </p:pic>
    </p:spTree>
    <p:extLst>
      <p:ext uri="{BB962C8B-B14F-4D97-AF65-F5344CB8AC3E}">
        <p14:creationId xmlns:p14="http://schemas.microsoft.com/office/powerpoint/2010/main" val="423272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3"/>
          <a:stretch>
            <a:fillRect/>
          </a:stretch>
        </p:blipFill>
        <p:spPr>
          <a:xfrm rot="10800000">
            <a:off x="309" y="106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583" y="-3262"/>
            <a:ext cx="12199470" cy="1378479"/>
          </a:xfrm>
        </p:spPr>
        <p:txBody>
          <a:bodyPr>
            <a:normAutofit/>
          </a:bodyPr>
          <a:lstStyle/>
          <a:p>
            <a:pPr algn="ctr"/>
            <a:r>
              <a:rPr lang="en-US" sz="4800" b="1">
                <a:solidFill>
                  <a:schemeClr val="bg1"/>
                </a:solidFill>
                <a:latin typeface="Aptos Display"/>
              </a:rPr>
              <a:t>Addressing CCUS Challenges: Cost of Capture</a:t>
            </a:r>
          </a:p>
        </p:txBody>
      </p:sp>
      <p:sp>
        <p:nvSpPr>
          <p:cNvPr id="10" name="Slide Number Placeholder 9"/>
          <p:cNvSpPr>
            <a:spLocks noGrp="1"/>
          </p:cNvSpPr>
          <p:nvPr>
            <p:ph type="sldNum" sz="quarter" idx="12"/>
          </p:nvPr>
        </p:nvSpPr>
        <p:spPr>
          <a:xfrm>
            <a:off x="8610600" y="6457947"/>
            <a:ext cx="2743200" cy="365125"/>
          </a:xfrm>
        </p:spPr>
        <p:txBody>
          <a:bodyPr/>
          <a:lstStyle/>
          <a:p>
            <a:fld id="{F5529D1C-C905-6D43-977B-B51C1A5CA844}" type="slidenum">
              <a:rPr lang="en-US" smtClean="0"/>
              <a:t>9</a:t>
            </a:fld>
            <a:endParaRPr lang="en-US"/>
          </a:p>
        </p:txBody>
      </p:sp>
      <p:sp>
        <p:nvSpPr>
          <p:cNvPr id="8" name="TextBox 7"/>
          <p:cNvSpPr txBox="1"/>
          <p:nvPr/>
        </p:nvSpPr>
        <p:spPr>
          <a:xfrm>
            <a:off x="202439" y="1546458"/>
            <a:ext cx="4712677" cy="2308324"/>
          </a:xfrm>
          <a:prstGeom prst="rect">
            <a:avLst/>
          </a:prstGeom>
          <a:noFill/>
        </p:spPr>
        <p:txBody>
          <a:bodyPr wrap="square" lIns="91440" tIns="45720" rIns="91440" bIns="45720" rtlCol="0" anchor="t">
            <a:spAutoFit/>
          </a:bodyPr>
          <a:lstStyle/>
          <a:p>
            <a:r>
              <a:rPr lang="en-US" b="1" u="sng" dirty="0"/>
              <a:t>Dry Fork Station:</a:t>
            </a:r>
          </a:p>
          <a:p>
            <a:pPr marL="342900" indent="-342900">
              <a:buFont typeface="Wingdings" panose="05000000000000000000" pitchFamily="2" charset="2"/>
              <a:buChar char="ü"/>
            </a:pPr>
            <a:r>
              <a:rPr lang="en-US" dirty="0"/>
              <a:t>Built in 2007, on-line in 2011</a:t>
            </a:r>
          </a:p>
          <a:p>
            <a:pPr marL="342900" indent="-342900">
              <a:buFont typeface="Wingdings" panose="05000000000000000000" pitchFamily="2" charset="2"/>
              <a:buChar char="ü"/>
            </a:pPr>
            <a:r>
              <a:rPr lang="en-US" dirty="0"/>
              <a:t>385 MW </a:t>
            </a:r>
            <a:r>
              <a:rPr lang="en-US"/>
              <a:t>coal-fired </a:t>
            </a:r>
            <a:r>
              <a:rPr lang="en-US" dirty="0"/>
              <a:t>plant</a:t>
            </a:r>
          </a:p>
          <a:p>
            <a:pPr marL="342900" indent="-342900">
              <a:buFont typeface="Wingdings" panose="05000000000000000000" pitchFamily="2" charset="2"/>
              <a:buChar char="ü"/>
            </a:pPr>
            <a:r>
              <a:rPr lang="en-US" dirty="0"/>
              <a:t>3.3 </a:t>
            </a:r>
            <a:r>
              <a:rPr lang="en-US"/>
              <a:t>million</a:t>
            </a:r>
            <a:r>
              <a:rPr lang="en-US" dirty="0"/>
              <a:t> tons of CO</a:t>
            </a:r>
            <a:r>
              <a:rPr lang="en-US" baseline="-25000" dirty="0"/>
              <a:t>2</a:t>
            </a:r>
            <a:r>
              <a:rPr lang="en-US" dirty="0"/>
              <a:t>/year</a:t>
            </a:r>
          </a:p>
          <a:p>
            <a:pPr marL="342900" indent="-342900">
              <a:buFont typeface="Wingdings" panose="05000000000000000000" pitchFamily="2" charset="2"/>
              <a:buChar char="ü"/>
            </a:pPr>
            <a:r>
              <a:rPr lang="en-US" dirty="0"/>
              <a:t>Operating life span through 2070</a:t>
            </a:r>
          </a:p>
          <a:p>
            <a:endParaRPr lang="en-US" b="1" u="sng" dirty="0"/>
          </a:p>
          <a:p>
            <a:endParaRPr lang="en-US" b="1" u="sng" dirty="0"/>
          </a:p>
          <a:p>
            <a:endParaRPr lang="en-US"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9279" y="1540819"/>
            <a:ext cx="3166157" cy="1888181"/>
          </a:xfrm>
          <a:prstGeom prst="rect">
            <a:avLst/>
          </a:prstGeom>
        </p:spPr>
      </p:pic>
      <p:sp>
        <p:nvSpPr>
          <p:cNvPr id="11" name="TextBox 10"/>
          <p:cNvSpPr txBox="1"/>
          <p:nvPr/>
        </p:nvSpPr>
        <p:spPr>
          <a:xfrm>
            <a:off x="202439" y="3318190"/>
            <a:ext cx="7069015" cy="3139321"/>
          </a:xfrm>
          <a:prstGeom prst="rect">
            <a:avLst/>
          </a:prstGeom>
          <a:noFill/>
        </p:spPr>
        <p:txBody>
          <a:bodyPr wrap="square" rtlCol="0">
            <a:spAutoFit/>
          </a:bodyPr>
          <a:lstStyle/>
          <a:p>
            <a:r>
              <a:rPr lang="en-US" b="1" u="sng" dirty="0"/>
              <a:t> Wyoming Integrated Test Center:</a:t>
            </a:r>
          </a:p>
          <a:p>
            <a:pPr marL="342900" indent="-342900">
              <a:buFont typeface="Wingdings" panose="05000000000000000000" pitchFamily="2" charset="2"/>
              <a:buChar char="ü"/>
            </a:pPr>
            <a:r>
              <a:rPr lang="en-US" dirty="0"/>
              <a:t>Commercial-Scale Front-End Engineering Study for MTR’s Membrane CO</a:t>
            </a:r>
            <a:r>
              <a:rPr lang="en-US" baseline="-25000" dirty="0"/>
              <a:t>2</a:t>
            </a:r>
            <a:r>
              <a:rPr lang="en-US" dirty="0"/>
              <a:t> Capture Process (DE-FE0031846)</a:t>
            </a:r>
          </a:p>
          <a:p>
            <a:pPr marL="342900" indent="-342900">
              <a:buFont typeface="Wingdings" panose="05000000000000000000" pitchFamily="2" charset="2"/>
              <a:buChar char="ü"/>
            </a:pPr>
            <a:r>
              <a:rPr lang="en-US" dirty="0"/>
              <a:t>Novel Next Generation Sorbent System for Post-Combustion CO</a:t>
            </a:r>
            <a:r>
              <a:rPr lang="en-US" baseline="-25000" dirty="0"/>
              <a:t>2</a:t>
            </a:r>
            <a:r>
              <a:rPr lang="en-US" dirty="0"/>
              <a:t> Capture – TDA Research, Inc. (DE-FE0031734)</a:t>
            </a:r>
          </a:p>
          <a:p>
            <a:pPr marL="342900" indent="-342900">
              <a:buFont typeface="Wingdings" panose="05000000000000000000" pitchFamily="2" charset="2"/>
              <a:buChar char="ü"/>
            </a:pPr>
            <a:r>
              <a:rPr lang="en-US" dirty="0"/>
              <a:t>Kawasaki Heavy Industries and JCOAL novel solid sorbent capture technology </a:t>
            </a:r>
          </a:p>
          <a:p>
            <a:pPr marL="342900" indent="-342900">
              <a:buFont typeface="Wingdings" panose="05000000000000000000" pitchFamily="2" charset="2"/>
              <a:buChar char="ü"/>
            </a:pPr>
            <a:endParaRPr lang="en-US" dirty="0"/>
          </a:p>
          <a:p>
            <a:endParaRPr lang="en-US" b="1" u="sng" dirty="0"/>
          </a:p>
          <a:p>
            <a:endParaRPr lang="en-US" b="1" u="sng" dirty="0"/>
          </a:p>
          <a:p>
            <a:endParaRPr lang="en-US" dirty="0"/>
          </a:p>
        </p:txBody>
      </p:sp>
      <p:pic>
        <p:nvPicPr>
          <p:cNvPr id="15" name="Picture 14">
            <a:extLst>
              <a:ext uri="{FF2B5EF4-FFF2-40B4-BE49-F238E27FC236}">
                <a16:creationId xmlns:a16="http://schemas.microsoft.com/office/drawing/2014/main" id="{A8476208-4156-4E86-9C20-95A5835F77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65959" y="1535348"/>
            <a:ext cx="4235418" cy="2934343"/>
          </a:xfrm>
          <a:prstGeom prst="rect">
            <a:avLst/>
          </a:prstGeom>
        </p:spPr>
      </p:pic>
      <p:pic>
        <p:nvPicPr>
          <p:cNvPr id="3" name="Picture 2" descr="A blue text on a black background&#10;&#10;AI-generated content may be incorrect.">
            <a:extLst>
              <a:ext uri="{FF2B5EF4-FFF2-40B4-BE49-F238E27FC236}">
                <a16:creationId xmlns:a16="http://schemas.microsoft.com/office/drawing/2014/main" id="{D38BB569-232A-EA2D-2DD4-11EE9743DB8D}"/>
              </a:ext>
            </a:extLst>
          </p:cNvPr>
          <p:cNvPicPr>
            <a:picLocks noChangeAspect="1"/>
          </p:cNvPicPr>
          <p:nvPr/>
        </p:nvPicPr>
        <p:blipFill>
          <a:blip r:embed="rId6"/>
          <a:stretch>
            <a:fillRect/>
          </a:stretch>
        </p:blipFill>
        <p:spPr>
          <a:xfrm>
            <a:off x="407780" y="5391541"/>
            <a:ext cx="11401425" cy="1171575"/>
          </a:xfrm>
          <a:prstGeom prst="rect">
            <a:avLst/>
          </a:prstGeom>
        </p:spPr>
      </p:pic>
    </p:spTree>
    <p:extLst>
      <p:ext uri="{BB962C8B-B14F-4D97-AF65-F5344CB8AC3E}">
        <p14:creationId xmlns:p14="http://schemas.microsoft.com/office/powerpoint/2010/main" val="3803903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A2985D2A91C84E88F9F38EF6A2BF46" ma:contentTypeVersion="4" ma:contentTypeDescription="Create a new document." ma:contentTypeScope="" ma:versionID="33f24a0ea1de9ec4274838550924b070">
  <xsd:schema xmlns:xsd="http://www.w3.org/2001/XMLSchema" xmlns:xs="http://www.w3.org/2001/XMLSchema" xmlns:p="http://schemas.microsoft.com/office/2006/metadata/properties" xmlns:ns2="0d6192f7-f6f4-49e5-bf85-f3e062891e1b" targetNamespace="http://schemas.microsoft.com/office/2006/metadata/properties" ma:root="true" ma:fieldsID="10b4822ac4aa04465fd19bb854db068c" ns2:_="">
    <xsd:import namespace="0d6192f7-f6f4-49e5-bf85-f3e062891e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192f7-f6f4-49e5-bf85-f3e062891e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58C81C-6465-4086-8372-1551588E2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6192f7-f6f4-49e5-bf85-f3e062891e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BC2868-8C68-427F-8E54-04421EA63EBF}">
  <ds:schemaRefs>
    <ds:schemaRef ds:uri="http://schemas.openxmlformats.org/package/2006/metadata/core-properties"/>
    <ds:schemaRef ds:uri="http://purl.org/dc/elements/1.1/"/>
    <ds:schemaRef ds:uri="http://schemas.microsoft.com/office/2006/documentManagement/types"/>
    <ds:schemaRef ds:uri="http://purl.org/dc/terms/"/>
    <ds:schemaRef ds:uri="http://purl.org/dc/dcmitype/"/>
    <ds:schemaRef ds:uri="http://www.w3.org/XML/1998/namespace"/>
    <ds:schemaRef ds:uri="http://schemas.microsoft.com/office/infopath/2007/PartnerControls"/>
    <ds:schemaRef ds:uri="0d6192f7-f6f4-49e5-bf85-f3e062891e1b"/>
    <ds:schemaRef ds:uri="http://schemas.microsoft.com/office/2006/metadata/properties"/>
  </ds:schemaRefs>
</ds:datastoreItem>
</file>

<file path=customXml/itemProps3.xml><?xml version="1.0" encoding="utf-8"?>
<ds:datastoreItem xmlns:ds="http://schemas.openxmlformats.org/officeDocument/2006/customXml" ds:itemID="{C3657DEF-84CD-43BF-B1E0-94832D9002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8808</TotalTime>
  <Words>2039</Words>
  <Application>Microsoft Office PowerPoint</Application>
  <PresentationFormat>Widescreen</PresentationFormat>
  <Paragraphs>295</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Aptos</vt:lpstr>
      <vt:lpstr>Aptos Display</vt:lpstr>
      <vt:lpstr>Arial</vt:lpstr>
      <vt:lpstr>Arial,Sans-Serif</vt:lpstr>
      <vt:lpstr>Calibri</vt:lpstr>
      <vt:lpstr>Calibri Light</vt:lpstr>
      <vt:lpstr>Courier New</vt:lpstr>
      <vt:lpstr>Symbol</vt:lpstr>
      <vt:lpstr>Wingdings</vt:lpstr>
      <vt:lpstr>Office Theme</vt:lpstr>
      <vt:lpstr>1_Office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Addressing CCUS Challenges: Cost of Capture</vt:lpstr>
      <vt:lpstr>Novel Carbon Capture Projects</vt:lpstr>
      <vt:lpstr>CCUS Regulation: Class VI (geologic storage) (1/2)</vt:lpstr>
      <vt:lpstr>CCUS Regulation: Class VI (geologic storage) (2/2)</vt:lpstr>
      <vt:lpstr>Example of CCUS field development</vt:lpstr>
      <vt:lpstr>Wyoming Legal Framework for CCUS</vt:lpstr>
      <vt:lpstr>Need slide sharing four CarbonSAFE sites Dry Fork Echo Springs Sweetwater Hero Basalt</vt:lpstr>
      <vt:lpstr>PowerPoint Presentation</vt:lpstr>
      <vt:lpstr>PowerPoint Presentation</vt:lpstr>
      <vt:lpstr>Wyoming Pipeline Corridor Initiative</vt:lpstr>
      <vt:lpstr>Synergy: EOR + Backup Storage</vt:lpstr>
      <vt:lpstr>PowerPoint Presentation</vt:lpstr>
      <vt:lpstr>PowerPoint Presentation</vt:lpstr>
      <vt:lpstr>PowerPoint Presentation</vt:lpstr>
      <vt:lpstr>Wyoming Coal CCS Stakeholder Base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Austin Quillinan</dc:creator>
  <cp:lastModifiedBy>Scott Austin Quillinan</cp:lastModifiedBy>
  <cp:revision>5</cp:revision>
  <dcterms:created xsi:type="dcterms:W3CDTF">2025-09-09T20:46:56Z</dcterms:created>
  <dcterms:modified xsi:type="dcterms:W3CDTF">2025-09-16T20:50:48Z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0x010100F4A2985D2A91C84E88F9F38EF6A2BF46</vt:lpwstr>
  </property>
</Properties>
</file>