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League Spartan" panose="020B0604020202020204" charset="0"/>
      <p:regular r:id="rId20"/>
    </p:embeddedFont>
    <p:embeddedFont>
      <p:font typeface="Montserrat" panose="00000500000000000000" pitchFamily="2" charset="0"/>
      <p:regular r:id="rId21"/>
    </p:embeddedFont>
    <p:embeddedFont>
      <p:font typeface="Montserrat Bold" panose="00000800000000000000" charset="0"/>
      <p:regular r:id="rId22"/>
    </p:embeddedFont>
    <p:embeddedFont>
      <p:font typeface="Poppins" panose="00000500000000000000" pitchFamily="2" charset="0"/>
      <p:regular r:id="rId23"/>
    </p:embeddedFont>
    <p:embeddedFont>
      <p:font typeface="Poppins Bold" panose="00000800000000000000" charset="0"/>
      <p:regular r:id="rId24"/>
    </p:embeddedFont>
    <p:embeddedFont>
      <p:font typeface="Poppins Medium" panose="00000600000000000000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801313">
            <a:off x="7944412" y="2305957"/>
            <a:ext cx="1603602" cy="9552208"/>
            <a:chOff x="0" y="0"/>
            <a:chExt cx="422348" cy="25158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348" cy="2515808"/>
            </a:xfrm>
            <a:custGeom>
              <a:avLst/>
              <a:gdLst/>
              <a:ahLst/>
              <a:cxnLst/>
              <a:rect l="l" t="t" r="r" b="b"/>
              <a:pathLst>
                <a:path w="422348" h="2515808">
                  <a:moveTo>
                    <a:pt x="0" y="0"/>
                  </a:moveTo>
                  <a:lnTo>
                    <a:pt x="422348" y="0"/>
                  </a:lnTo>
                  <a:lnTo>
                    <a:pt x="422348" y="2515808"/>
                  </a:lnTo>
                  <a:lnTo>
                    <a:pt x="0" y="2515808"/>
                  </a:lnTo>
                  <a:close/>
                </a:path>
              </a:pathLst>
            </a:custGeom>
            <a:solidFill>
              <a:srgbClr val="FFB2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22348" cy="2572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801313">
            <a:off x="16945529" y="-2609268"/>
            <a:ext cx="1603602" cy="5817991"/>
            <a:chOff x="0" y="0"/>
            <a:chExt cx="422348" cy="1532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2348" cy="1532310"/>
            </a:xfrm>
            <a:custGeom>
              <a:avLst/>
              <a:gdLst/>
              <a:ahLst/>
              <a:cxnLst/>
              <a:rect l="l" t="t" r="r" b="b"/>
              <a:pathLst>
                <a:path w="422348" h="1532310">
                  <a:moveTo>
                    <a:pt x="0" y="0"/>
                  </a:moveTo>
                  <a:lnTo>
                    <a:pt x="422348" y="0"/>
                  </a:lnTo>
                  <a:lnTo>
                    <a:pt x="422348" y="1532310"/>
                  </a:lnTo>
                  <a:lnTo>
                    <a:pt x="0" y="1532310"/>
                  </a:lnTo>
                  <a:close/>
                </a:path>
              </a:pathLst>
            </a:custGeom>
            <a:solidFill>
              <a:srgbClr val="FFB2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22348" cy="15894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1323218">
            <a:off x="-231719" y="-2499941"/>
            <a:ext cx="9329309" cy="13900928"/>
            <a:chOff x="0" y="0"/>
            <a:chExt cx="640025" cy="953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0025" cy="953655"/>
            </a:xfrm>
            <a:custGeom>
              <a:avLst/>
              <a:gdLst/>
              <a:ahLst/>
              <a:cxnLst/>
              <a:rect l="l" t="t" r="r" b="b"/>
              <a:pathLst>
                <a:path w="640025" h="953655">
                  <a:moveTo>
                    <a:pt x="203200" y="0"/>
                  </a:moveTo>
                  <a:lnTo>
                    <a:pt x="640025" y="0"/>
                  </a:lnTo>
                  <a:lnTo>
                    <a:pt x="436825" y="953655"/>
                  </a:lnTo>
                  <a:lnTo>
                    <a:pt x="0" y="95365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C769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436825" cy="1010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7234808">
            <a:off x="-545671" y="4853273"/>
            <a:ext cx="16230600" cy="770953"/>
          </a:xfrm>
          <a:custGeom>
            <a:avLst/>
            <a:gdLst/>
            <a:ahLst/>
            <a:cxnLst/>
            <a:rect l="l" t="t" r="r" b="b"/>
            <a:pathLst>
              <a:path w="16230600" h="770953">
                <a:moveTo>
                  <a:pt x="0" y="0"/>
                </a:moveTo>
                <a:lnTo>
                  <a:pt x="16230600" y="0"/>
                </a:lnTo>
                <a:lnTo>
                  <a:pt x="16230600" y="770954"/>
                </a:lnTo>
                <a:lnTo>
                  <a:pt x="0" y="7709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8575" y="41574"/>
            <a:ext cx="10341615" cy="10508652"/>
            <a:chOff x="0" y="0"/>
            <a:chExt cx="5765800" cy="58589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65800" cy="5858891"/>
            </a:xfrm>
            <a:custGeom>
              <a:avLst/>
              <a:gdLst/>
              <a:ahLst/>
              <a:cxnLst/>
              <a:rect l="l" t="t" r="r" b="b"/>
              <a:pathLst>
                <a:path w="5765800" h="5858891">
                  <a:moveTo>
                    <a:pt x="0" y="0"/>
                  </a:moveTo>
                  <a:lnTo>
                    <a:pt x="0" y="5858891"/>
                  </a:lnTo>
                  <a:lnTo>
                    <a:pt x="5765800" y="5858891"/>
                  </a:lnTo>
                  <a:lnTo>
                    <a:pt x="2235200" y="0"/>
                  </a:lnTo>
                  <a:close/>
                </a:path>
              </a:pathLst>
            </a:custGeom>
            <a:blipFill>
              <a:blip r:embed="rId4"/>
              <a:stretch>
                <a:fillRect l="-6778" r="-459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-1801313">
            <a:off x="-1184201" y="4436810"/>
            <a:ext cx="2060748" cy="7889373"/>
            <a:chOff x="0" y="0"/>
            <a:chExt cx="542748" cy="20778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2748" cy="2077860"/>
            </a:xfrm>
            <a:custGeom>
              <a:avLst/>
              <a:gdLst/>
              <a:ahLst/>
              <a:cxnLst/>
              <a:rect l="l" t="t" r="r" b="b"/>
              <a:pathLst>
                <a:path w="542748" h="2077860">
                  <a:moveTo>
                    <a:pt x="0" y="0"/>
                  </a:moveTo>
                  <a:lnTo>
                    <a:pt x="542748" y="0"/>
                  </a:lnTo>
                  <a:lnTo>
                    <a:pt x="542748" y="2077860"/>
                  </a:lnTo>
                  <a:lnTo>
                    <a:pt x="0" y="2077860"/>
                  </a:lnTo>
                  <a:close/>
                </a:path>
              </a:pathLst>
            </a:custGeom>
            <a:solidFill>
              <a:srgbClr val="0B35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542748" cy="2135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3131416">
            <a:off x="-4080653" y="2120145"/>
            <a:ext cx="12285790" cy="583575"/>
          </a:xfrm>
          <a:custGeom>
            <a:avLst/>
            <a:gdLst/>
            <a:ahLst/>
            <a:cxnLst/>
            <a:rect l="l" t="t" r="r" b="b"/>
            <a:pathLst>
              <a:path w="12285790" h="583575">
                <a:moveTo>
                  <a:pt x="0" y="0"/>
                </a:moveTo>
                <a:lnTo>
                  <a:pt x="12285790" y="0"/>
                </a:lnTo>
                <a:lnTo>
                  <a:pt x="12285790" y="583575"/>
                </a:lnTo>
                <a:lnTo>
                  <a:pt x="0" y="583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 rot="2252587">
            <a:off x="-1105257" y="-2239445"/>
            <a:ext cx="3086100" cy="7845843"/>
            <a:chOff x="0" y="0"/>
            <a:chExt cx="812800" cy="20663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2066395"/>
            </a:xfrm>
            <a:custGeom>
              <a:avLst/>
              <a:gdLst/>
              <a:ahLst/>
              <a:cxnLst/>
              <a:rect l="l" t="t" r="r" b="b"/>
              <a:pathLst>
                <a:path w="812800" h="2066395">
                  <a:moveTo>
                    <a:pt x="0" y="0"/>
                  </a:moveTo>
                  <a:lnTo>
                    <a:pt x="812800" y="0"/>
                  </a:lnTo>
                  <a:lnTo>
                    <a:pt x="812800" y="2066395"/>
                  </a:lnTo>
                  <a:lnTo>
                    <a:pt x="0" y="2066395"/>
                  </a:lnTo>
                  <a:close/>
                </a:path>
              </a:pathLst>
            </a:custGeom>
            <a:solidFill>
              <a:srgbClr val="FFB2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2123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4858270" y="1028700"/>
            <a:ext cx="2331011" cy="1347088"/>
          </a:xfrm>
          <a:custGeom>
            <a:avLst/>
            <a:gdLst/>
            <a:ahLst/>
            <a:cxnLst/>
            <a:rect l="l" t="t" r="r" b="b"/>
            <a:pathLst>
              <a:path w="2331011" h="1347088">
                <a:moveTo>
                  <a:pt x="0" y="0"/>
                </a:moveTo>
                <a:lnTo>
                  <a:pt x="2331011" y="0"/>
                </a:lnTo>
                <a:lnTo>
                  <a:pt x="2331011" y="1347088"/>
                </a:lnTo>
                <a:lnTo>
                  <a:pt x="0" y="13470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9000333" y="3367885"/>
            <a:ext cx="8258967" cy="201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110"/>
              </a:lnSpc>
            </a:pPr>
            <a:r>
              <a:rPr lang="en-US" sz="5793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ENERGY STORAGE CAPABILITIES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11634" y="9059790"/>
            <a:ext cx="6847666" cy="61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September 19, 2025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099405" y="6424836"/>
            <a:ext cx="4159895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3"/>
              </a:lnSpc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Travis Million</a:t>
            </a:r>
          </a:p>
          <a:p>
            <a:pPr algn="ctr">
              <a:lnSpc>
                <a:spcPts val="4923"/>
              </a:lnSpc>
              <a:spcBef>
                <a:spcPct val="0"/>
              </a:spcBef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President &amp; CEO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92025"/>
            <a:ext cx="18288000" cy="13726254"/>
          </a:xfrm>
          <a:custGeom>
            <a:avLst/>
            <a:gdLst/>
            <a:ahLst/>
            <a:cxnLst/>
            <a:rect l="l" t="t" r="r" b="b"/>
            <a:pathLst>
              <a:path w="18288000" h="13726254">
                <a:moveTo>
                  <a:pt x="0" y="0"/>
                </a:moveTo>
                <a:lnTo>
                  <a:pt x="18288000" y="0"/>
                </a:lnTo>
                <a:lnTo>
                  <a:pt x="18288000" y="13726255"/>
                </a:lnTo>
                <a:lnTo>
                  <a:pt x="0" y="13726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16616" b="-16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763325" y="187747"/>
            <a:ext cx="8051899" cy="235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1"/>
              </a:lnSpc>
            </a:pPr>
            <a:r>
              <a:rPr lang="en-US" sz="660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Lithium-ion (Li-ion)</a:t>
            </a:r>
          </a:p>
          <a:p>
            <a:pPr algn="ctr">
              <a:lnSpc>
                <a:spcPts val="9241"/>
              </a:lnSpc>
              <a:spcBef>
                <a:spcPct val="0"/>
              </a:spcBef>
            </a:pPr>
            <a:r>
              <a:rPr lang="en-US" sz="660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BESS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0999" y="3054788"/>
            <a:ext cx="16466002" cy="610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659" lvl="1" indent="-464330" algn="l">
              <a:lnSpc>
                <a:spcPts val="6021"/>
              </a:lnSpc>
              <a:buFont typeface="Arial"/>
              <a:buChar char="•"/>
            </a:pPr>
            <a:r>
              <a:rPr lang="en-US" sz="43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Faster charge rate and longer duration than current BESS</a:t>
            </a:r>
          </a:p>
          <a:p>
            <a:pPr marL="928659" lvl="1" indent="-464330" algn="l">
              <a:lnSpc>
                <a:spcPts val="6021"/>
              </a:lnSpc>
              <a:buFont typeface="Arial"/>
              <a:buChar char="•"/>
            </a:pPr>
            <a:r>
              <a:rPr lang="en-US" sz="43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Primary needs</a:t>
            </a:r>
          </a:p>
          <a:p>
            <a:pPr marL="1857319" lvl="2" indent="-619106" algn="l">
              <a:lnSpc>
                <a:spcPts val="6021"/>
              </a:lnSpc>
              <a:buFont typeface="Arial"/>
              <a:buChar char="⚬"/>
            </a:pPr>
            <a:r>
              <a:rPr lang="en-US" sz="43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Regulating non-dispatchable (wind) generating resources</a:t>
            </a:r>
          </a:p>
          <a:p>
            <a:pPr marL="1857319" lvl="2" indent="-619106" algn="l">
              <a:lnSpc>
                <a:spcPts val="6021"/>
              </a:lnSpc>
              <a:buFont typeface="Arial"/>
              <a:buChar char="⚬"/>
            </a:pPr>
            <a:r>
              <a:rPr lang="en-US" sz="43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Frequency support</a:t>
            </a:r>
          </a:p>
          <a:p>
            <a:pPr marL="1857319" lvl="2" indent="-619106" algn="l">
              <a:lnSpc>
                <a:spcPts val="6021"/>
              </a:lnSpc>
              <a:buFont typeface="Arial"/>
              <a:buChar char="⚬"/>
            </a:pPr>
            <a:r>
              <a:rPr lang="en-US" sz="43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Outage support</a:t>
            </a:r>
          </a:p>
          <a:p>
            <a:pPr marL="1857319" lvl="2" indent="-619106" algn="l">
              <a:lnSpc>
                <a:spcPts val="6021"/>
              </a:lnSpc>
              <a:buFont typeface="Arial"/>
              <a:buChar char="⚬"/>
            </a:pPr>
            <a:r>
              <a:rPr lang="en-US" sz="43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Spinning reserve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292025"/>
            <a:ext cx="18288000" cy="13726254"/>
          </a:xfrm>
          <a:custGeom>
            <a:avLst/>
            <a:gdLst/>
            <a:ahLst/>
            <a:cxnLst/>
            <a:rect l="l" t="t" r="r" b="b"/>
            <a:pathLst>
              <a:path w="18288000" h="13726254">
                <a:moveTo>
                  <a:pt x="0" y="0"/>
                </a:moveTo>
                <a:lnTo>
                  <a:pt x="18288000" y="0"/>
                </a:lnTo>
                <a:lnTo>
                  <a:pt x="18288000" y="13726255"/>
                </a:lnTo>
                <a:lnTo>
                  <a:pt x="0" y="13726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t="-16616" b="-166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41327" y="-5739"/>
            <a:ext cx="12405345" cy="118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1"/>
              </a:lnSpc>
              <a:spcBef>
                <a:spcPct val="0"/>
              </a:spcBef>
            </a:pPr>
            <a:r>
              <a:rPr lang="en-US" sz="660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Lithium-ion (Li-ion)BESS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038344"/>
            <a:ext cx="16466002" cy="3815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659" lvl="1" indent="-464330" algn="l">
              <a:lnSpc>
                <a:spcPts val="6021"/>
              </a:lnSpc>
              <a:buFont typeface="Arial"/>
              <a:buChar char="•"/>
            </a:pPr>
            <a:r>
              <a:rPr lang="en-US" sz="430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$100M Award through the Powering Affordable Clean Energy (PACE) USDA RUS program</a:t>
            </a:r>
          </a:p>
          <a:p>
            <a:pPr marL="928659" lvl="1" indent="-464330" algn="l">
              <a:lnSpc>
                <a:spcPts val="6021"/>
              </a:lnSpc>
              <a:buFont typeface="Arial"/>
              <a:buChar char="•"/>
            </a:pPr>
            <a:r>
              <a:rPr lang="en-US" sz="430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 x 40MW 2 hour BESS systems</a:t>
            </a:r>
          </a:p>
          <a:p>
            <a:pPr algn="l">
              <a:lnSpc>
                <a:spcPts val="6021"/>
              </a:lnSpc>
            </a:pPr>
            <a:endParaRPr lang="en-US" sz="430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28659" lvl="1" indent="-464330" algn="l">
              <a:lnSpc>
                <a:spcPts val="6021"/>
              </a:lnSpc>
              <a:buFont typeface="Arial"/>
              <a:buChar char="•"/>
            </a:pPr>
            <a:r>
              <a:rPr lang="en-US" sz="430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Scheduled to be online in 2028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96930" cy="10287000"/>
          </a:xfrm>
          <a:custGeom>
            <a:avLst/>
            <a:gdLst/>
            <a:ahLst/>
            <a:cxnLst/>
            <a:rect l="l" t="t" r="r" b="b"/>
            <a:pathLst>
              <a:path w="18296930" h="10287000">
                <a:moveTo>
                  <a:pt x="0" y="0"/>
                </a:moveTo>
                <a:lnTo>
                  <a:pt x="18296930" y="0"/>
                </a:lnTo>
                <a:lnTo>
                  <a:pt x="182969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99380" y="3021716"/>
            <a:ext cx="10489239" cy="2534437"/>
          </a:xfrm>
          <a:custGeom>
            <a:avLst/>
            <a:gdLst/>
            <a:ahLst/>
            <a:cxnLst/>
            <a:rect l="l" t="t" r="r" b="b"/>
            <a:pathLst>
              <a:path w="10489239" h="2534437">
                <a:moveTo>
                  <a:pt x="0" y="0"/>
                </a:moveTo>
                <a:lnTo>
                  <a:pt x="10489240" y="0"/>
                </a:lnTo>
                <a:lnTo>
                  <a:pt x="10489240" y="2534437"/>
                </a:lnTo>
                <a:lnTo>
                  <a:pt x="0" y="2534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10146" y="6911403"/>
            <a:ext cx="15476637" cy="118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1"/>
              </a:lnSpc>
              <a:spcBef>
                <a:spcPct val="0"/>
              </a:spcBef>
            </a:pPr>
            <a:r>
              <a:rPr lang="en-US" sz="66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Long Duration Energy Storage (LDES)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96930" cy="10287000"/>
          </a:xfrm>
          <a:custGeom>
            <a:avLst/>
            <a:gdLst/>
            <a:ahLst/>
            <a:cxnLst/>
            <a:rect l="l" t="t" r="r" b="b"/>
            <a:pathLst>
              <a:path w="18296930" h="10287000">
                <a:moveTo>
                  <a:pt x="0" y="0"/>
                </a:moveTo>
                <a:lnTo>
                  <a:pt x="18296930" y="0"/>
                </a:lnTo>
                <a:lnTo>
                  <a:pt x="182969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86042"/>
            <a:ext cx="18288000" cy="1714500"/>
          </a:xfrm>
          <a:custGeom>
            <a:avLst/>
            <a:gdLst/>
            <a:ahLst/>
            <a:cxnLst/>
            <a:rect l="l" t="t" r="r" b="b"/>
            <a:pathLst>
              <a:path w="18288000" h="1714500">
                <a:moveTo>
                  <a:pt x="0" y="0"/>
                </a:moveTo>
                <a:lnTo>
                  <a:pt x="18288000" y="0"/>
                </a:lnTo>
                <a:lnTo>
                  <a:pt x="18288000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4038344"/>
            <a:ext cx="16466002" cy="4577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659" lvl="1" indent="-464330" algn="l">
              <a:lnSpc>
                <a:spcPts val="6021"/>
              </a:lnSpc>
              <a:buFont typeface="Arial"/>
              <a:buChar char="•"/>
            </a:pPr>
            <a:r>
              <a:rPr lang="en-US" sz="43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U.S. Department of Energy (DOE) awards project to deploy 100 MW, 1.2 GWh utility-scale long-duration energy storage (LDES) of pumped thermal energy storage (PTES)</a:t>
            </a:r>
          </a:p>
          <a:p>
            <a:pPr algn="l">
              <a:lnSpc>
                <a:spcPts val="6021"/>
              </a:lnSpc>
            </a:pPr>
            <a:endParaRPr lang="en-US" sz="4301" b="1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28659" lvl="1" indent="-464330" algn="l">
              <a:lnSpc>
                <a:spcPts val="6021"/>
              </a:lnSpc>
              <a:buFont typeface="Arial"/>
              <a:buChar char="•"/>
            </a:pPr>
            <a:r>
              <a:rPr lang="en-US" sz="4301" b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$50M DOE contribution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220"/>
            <a:ext cx="18288000" cy="9052560"/>
          </a:xfrm>
          <a:custGeom>
            <a:avLst/>
            <a:gdLst/>
            <a:ahLst/>
            <a:cxnLst/>
            <a:rect l="l" t="t" r="r" b="b"/>
            <a:pathLst>
              <a:path w="18288000" h="9052560">
                <a:moveTo>
                  <a:pt x="0" y="0"/>
                </a:moveTo>
                <a:lnTo>
                  <a:pt x="18288000" y="0"/>
                </a:lnTo>
                <a:lnTo>
                  <a:pt x="18288000" y="9052560"/>
                </a:lnTo>
                <a:lnTo>
                  <a:pt x="0" y="9052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18420"/>
          </a:xfrm>
          <a:custGeom>
            <a:avLst/>
            <a:gdLst/>
            <a:ahLst/>
            <a:cxnLst/>
            <a:rect l="l" t="t" r="r" b="b"/>
            <a:pathLst>
              <a:path w="18288000" h="10218420">
                <a:moveTo>
                  <a:pt x="0" y="0"/>
                </a:moveTo>
                <a:lnTo>
                  <a:pt x="18288000" y="0"/>
                </a:lnTo>
                <a:lnTo>
                  <a:pt x="18288000" y="10218420"/>
                </a:lnTo>
                <a:lnTo>
                  <a:pt x="0" y="1021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019761" cy="10287000"/>
          </a:xfrm>
          <a:custGeom>
            <a:avLst/>
            <a:gdLst/>
            <a:ahLst/>
            <a:cxnLst/>
            <a:rect l="l" t="t" r="r" b="b"/>
            <a:pathLst>
              <a:path w="14019761" h="10287000">
                <a:moveTo>
                  <a:pt x="0" y="0"/>
                </a:moveTo>
                <a:lnTo>
                  <a:pt x="14019761" y="0"/>
                </a:lnTo>
                <a:lnTo>
                  <a:pt x="140197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37599" y="3670954"/>
            <a:ext cx="3608324" cy="5137939"/>
          </a:xfrm>
          <a:custGeom>
            <a:avLst/>
            <a:gdLst/>
            <a:ahLst/>
            <a:cxnLst/>
            <a:rect l="l" t="t" r="r" b="b"/>
            <a:pathLst>
              <a:path w="3608324" h="5137939">
                <a:moveTo>
                  <a:pt x="0" y="0"/>
                </a:moveTo>
                <a:lnTo>
                  <a:pt x="3608324" y="0"/>
                </a:lnTo>
                <a:lnTo>
                  <a:pt x="3608324" y="5137939"/>
                </a:lnTo>
                <a:lnTo>
                  <a:pt x="0" y="51379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8" b="-86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63919" y="1123950"/>
            <a:ext cx="8115300" cy="1558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4"/>
              </a:lnSpc>
            </a:pPr>
            <a:r>
              <a:rPr lang="en-US" sz="10905" b="1">
                <a:solidFill>
                  <a:srgbClr val="474747"/>
                </a:solidFill>
                <a:latin typeface="Poppins Bold"/>
                <a:ea typeface="Poppins Bold"/>
                <a:cs typeface="Poppins Bold"/>
                <a:sym typeface="Poppins Bold"/>
              </a:rPr>
              <a:t>Questions?</a:t>
            </a:r>
          </a:p>
        </p:txBody>
      </p:sp>
      <p:sp>
        <p:nvSpPr>
          <p:cNvPr id="4" name="Freeform 4"/>
          <p:cNvSpPr/>
          <p:nvPr/>
        </p:nvSpPr>
        <p:spPr>
          <a:xfrm>
            <a:off x="13642255" y="7675003"/>
            <a:ext cx="4110036" cy="2486572"/>
          </a:xfrm>
          <a:custGeom>
            <a:avLst/>
            <a:gdLst/>
            <a:ahLst/>
            <a:cxnLst/>
            <a:rect l="l" t="t" r="r" b="b"/>
            <a:pathLst>
              <a:path w="4110036" h="2486572">
                <a:moveTo>
                  <a:pt x="0" y="0"/>
                </a:moveTo>
                <a:lnTo>
                  <a:pt x="4110036" y="0"/>
                </a:lnTo>
                <a:lnTo>
                  <a:pt x="4110036" y="2486573"/>
                </a:lnTo>
                <a:lnTo>
                  <a:pt x="0" y="2486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92" b="-289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963" y="-427772"/>
            <a:ext cx="7237659" cy="1840742"/>
            <a:chOff x="0" y="0"/>
            <a:chExt cx="1906215" cy="484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6215" cy="484804"/>
            </a:xfrm>
            <a:custGeom>
              <a:avLst/>
              <a:gdLst/>
              <a:ahLst/>
              <a:cxnLst/>
              <a:rect l="l" t="t" r="r" b="b"/>
              <a:pathLst>
                <a:path w="1906215" h="484804">
                  <a:moveTo>
                    <a:pt x="0" y="0"/>
                  </a:moveTo>
                  <a:lnTo>
                    <a:pt x="1906215" y="0"/>
                  </a:lnTo>
                  <a:lnTo>
                    <a:pt x="1906215" y="484804"/>
                  </a:lnTo>
                  <a:lnTo>
                    <a:pt x="0" y="484804"/>
                  </a:lnTo>
                  <a:close/>
                </a:path>
              </a:pathLst>
            </a:custGeom>
            <a:solidFill>
              <a:srgbClr val="0606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906215" cy="551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745866" y="146050"/>
            <a:ext cx="9126179" cy="345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BATTERY ENERGY STORAGE SYSTEM (BESS)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56779" y="4660387"/>
            <a:ext cx="8305616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850" lvl="1" indent="-442925" algn="l">
              <a:lnSpc>
                <a:spcPts val="4923"/>
              </a:lnSpc>
              <a:buFont typeface="Arial"/>
              <a:buChar char="•"/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GVEA Overview</a:t>
            </a:r>
          </a:p>
          <a:p>
            <a:pPr marL="885850" lvl="1" indent="-442925" algn="l">
              <a:lnSpc>
                <a:spcPts val="4923"/>
              </a:lnSpc>
              <a:buFont typeface="Arial"/>
              <a:buChar char="•"/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Existing BESS</a:t>
            </a:r>
          </a:p>
          <a:p>
            <a:pPr marL="1771699" lvl="2" indent="-590566" algn="l">
              <a:lnSpc>
                <a:spcPts val="4923"/>
              </a:lnSpc>
              <a:buFont typeface="Arial"/>
              <a:buChar char="⚬"/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46MW - 15 min</a:t>
            </a:r>
          </a:p>
          <a:p>
            <a:pPr marL="885850" lvl="1" indent="-442925" algn="l">
              <a:lnSpc>
                <a:spcPts val="4923"/>
              </a:lnSpc>
              <a:buFont typeface="Arial"/>
              <a:buChar char="•"/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New BESS</a:t>
            </a:r>
          </a:p>
          <a:p>
            <a:pPr marL="1771699" lvl="2" indent="-590566" algn="l">
              <a:lnSpc>
                <a:spcPts val="4923"/>
              </a:lnSpc>
              <a:buFont typeface="Arial"/>
              <a:buChar char="⚬"/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(2x) 40MW - 2 hour</a:t>
            </a:r>
          </a:p>
          <a:p>
            <a:pPr marL="885850" lvl="1" indent="-442925" algn="l">
              <a:lnSpc>
                <a:spcPts val="4923"/>
              </a:lnSpc>
              <a:buFont typeface="Arial"/>
              <a:buChar char="•"/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Long Duration</a:t>
            </a:r>
          </a:p>
          <a:p>
            <a:pPr marL="1771699" lvl="2" indent="-590566" algn="l">
              <a:lnSpc>
                <a:spcPts val="4923"/>
              </a:lnSpc>
              <a:buFont typeface="Arial"/>
              <a:buChar char="⚬"/>
            </a:pPr>
            <a:r>
              <a:rPr lang="en-US" sz="410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50MW - 24 hour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135926" y="1028700"/>
            <a:ext cx="7373586" cy="10831841"/>
            <a:chOff x="0" y="0"/>
            <a:chExt cx="9831448" cy="1444245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/>
            <a:srcRect l="56856" t="2776" b="2776"/>
            <a:stretch>
              <a:fillRect/>
            </a:stretch>
          </p:blipFill>
          <p:spPr>
            <a:xfrm>
              <a:off x="0" y="0"/>
              <a:ext cx="9831448" cy="144424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90325" y="0"/>
            <a:ext cx="9297675" cy="10403614"/>
            <a:chOff x="0" y="0"/>
            <a:chExt cx="5299596" cy="59299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9596" cy="5929972"/>
            </a:xfrm>
            <a:custGeom>
              <a:avLst/>
              <a:gdLst/>
              <a:ahLst/>
              <a:cxnLst/>
              <a:rect l="l" t="t" r="r" b="b"/>
              <a:pathLst>
                <a:path w="5299596" h="5929972">
                  <a:moveTo>
                    <a:pt x="0" y="0"/>
                  </a:moveTo>
                  <a:lnTo>
                    <a:pt x="5299596" y="0"/>
                  </a:lnTo>
                  <a:lnTo>
                    <a:pt x="5299596" y="5929972"/>
                  </a:lnTo>
                  <a:lnTo>
                    <a:pt x="0" y="5929972"/>
                  </a:lnTo>
                  <a:close/>
                </a:path>
              </a:pathLst>
            </a:custGeom>
            <a:solidFill>
              <a:srgbClr val="1C7690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13316" y="454963"/>
            <a:ext cx="2395122" cy="1384138"/>
          </a:xfrm>
          <a:custGeom>
            <a:avLst/>
            <a:gdLst/>
            <a:ahLst/>
            <a:cxnLst/>
            <a:rect l="l" t="t" r="r" b="b"/>
            <a:pathLst>
              <a:path w="2395122" h="1384138">
                <a:moveTo>
                  <a:pt x="0" y="0"/>
                </a:moveTo>
                <a:lnTo>
                  <a:pt x="2395123" y="0"/>
                </a:lnTo>
                <a:lnTo>
                  <a:pt x="2395123" y="1384138"/>
                </a:lnTo>
                <a:lnTo>
                  <a:pt x="0" y="1384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90325" y="350884"/>
            <a:ext cx="9297675" cy="9585232"/>
          </a:xfrm>
          <a:custGeom>
            <a:avLst/>
            <a:gdLst/>
            <a:ahLst/>
            <a:cxnLst/>
            <a:rect l="l" t="t" r="r" b="b"/>
            <a:pathLst>
              <a:path w="9297675" h="9585232">
                <a:moveTo>
                  <a:pt x="0" y="0"/>
                </a:moveTo>
                <a:lnTo>
                  <a:pt x="9297675" y="0"/>
                </a:lnTo>
                <a:lnTo>
                  <a:pt x="9297675" y="9585232"/>
                </a:lnTo>
                <a:lnTo>
                  <a:pt x="0" y="9585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866736" y="7762330"/>
            <a:ext cx="464708" cy="1354729"/>
            <a:chOff x="0" y="0"/>
            <a:chExt cx="122392" cy="3568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392" cy="356801"/>
            </a:xfrm>
            <a:custGeom>
              <a:avLst/>
              <a:gdLst/>
              <a:ahLst/>
              <a:cxnLst/>
              <a:rect l="l" t="t" r="r" b="b"/>
              <a:pathLst>
                <a:path w="122392" h="356801">
                  <a:moveTo>
                    <a:pt x="0" y="0"/>
                  </a:moveTo>
                  <a:lnTo>
                    <a:pt x="122392" y="0"/>
                  </a:lnTo>
                  <a:lnTo>
                    <a:pt x="122392" y="356801"/>
                  </a:lnTo>
                  <a:lnTo>
                    <a:pt x="0" y="356801"/>
                  </a:lnTo>
                  <a:close/>
                </a:path>
              </a:pathLst>
            </a:custGeom>
            <a:solidFill>
              <a:srgbClr val="3F4597">
                <a:alpha val="8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2392" cy="394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6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81266" y="2654049"/>
            <a:ext cx="8896281" cy="997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6999" b="1">
                <a:solidFill>
                  <a:srgbClr val="474747"/>
                </a:solidFill>
                <a:latin typeface="Poppins Bold"/>
                <a:ea typeface="Poppins Bold"/>
                <a:cs typeface="Poppins Bold"/>
                <a:sym typeface="Poppins Bold"/>
              </a:rPr>
              <a:t>GVEA Snapshot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1266" y="4146934"/>
            <a:ext cx="7902828" cy="521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Over 36,000 members</a:t>
            </a:r>
          </a:p>
          <a:p>
            <a:pPr marL="1468119" lvl="2" indent="-489373" algn="l">
              <a:lnSpc>
                <a:spcPts val="5949"/>
              </a:lnSpc>
              <a:buFont typeface="Arial"/>
              <a:buChar char="⚬"/>
            </a:pPr>
            <a:r>
              <a:rPr lang="en-US" sz="33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~50,000 meters</a:t>
            </a:r>
          </a:p>
          <a:p>
            <a:pPr marL="734059" lvl="1" indent="-367030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Serving over 100,000 residents</a:t>
            </a:r>
          </a:p>
          <a:p>
            <a:pPr marL="734059" lvl="1" indent="-367030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Nearly 3,500 miles of power lines</a:t>
            </a:r>
          </a:p>
          <a:p>
            <a:pPr marL="734059" lvl="1" indent="-367030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Nine generation facilities</a:t>
            </a:r>
          </a:p>
          <a:p>
            <a:pPr marL="734059" lvl="1" indent="-367030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35 Substations</a:t>
            </a:r>
          </a:p>
          <a:p>
            <a:pPr marL="734059" lvl="1" indent="-367030" algn="l">
              <a:lnSpc>
                <a:spcPts val="5949"/>
              </a:lnSpc>
              <a:buFont typeface="Arial"/>
              <a:buChar char="•"/>
            </a:pPr>
            <a:r>
              <a:rPr lang="en-US" sz="33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Five military installations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03581" y="321709"/>
            <a:ext cx="8115300" cy="189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6999" b="1">
                <a:solidFill>
                  <a:srgbClr val="474747"/>
                </a:solidFill>
                <a:latin typeface="Poppins Bold"/>
                <a:ea typeface="Poppins Bold"/>
                <a:cs typeface="Poppins Bold"/>
                <a:sym typeface="Poppins Bold"/>
              </a:rPr>
              <a:t>GVEA’s Energy Portfolio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950729"/>
            <a:ext cx="9693764" cy="672543"/>
            <a:chOff x="0" y="0"/>
            <a:chExt cx="2196633" cy="152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96633" cy="152400"/>
            </a:xfrm>
            <a:custGeom>
              <a:avLst/>
              <a:gdLst/>
              <a:ahLst/>
              <a:cxnLst/>
              <a:rect l="l" t="t" r="r" b="b"/>
              <a:pathLst>
                <a:path w="2196633" h="152400">
                  <a:moveTo>
                    <a:pt x="0" y="0"/>
                  </a:moveTo>
                  <a:lnTo>
                    <a:pt x="2196633" y="0"/>
                  </a:lnTo>
                  <a:lnTo>
                    <a:pt x="2196633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1C7690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93764" y="0"/>
            <a:ext cx="8594236" cy="10287000"/>
            <a:chOff x="0" y="0"/>
            <a:chExt cx="11458981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l="23636" r="27550" b="22096"/>
            <a:stretch>
              <a:fillRect/>
            </a:stretch>
          </p:blipFill>
          <p:spPr>
            <a:xfrm>
              <a:off x="0" y="0"/>
              <a:ext cx="11458981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666650" y="2311400"/>
            <a:ext cx="8115300" cy="687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4747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Four oil fired plants - 243 MW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Zehnder Power Plant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Delta Power Plant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North Pole Power Plant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North Pole Expansion Power Plant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4747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Two coal fired plants - 88 MW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Healy Unit 1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Healy Unit 2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4747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Hydroelectric - 15 MW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Bradley Lake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4747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Eva Creek Wind - 25 MW</a:t>
            </a:r>
          </a:p>
          <a:p>
            <a:pPr marL="539749" lvl="1" indent="-269875" algn="l">
              <a:lnSpc>
                <a:spcPts val="2574"/>
              </a:lnSpc>
              <a:buFont typeface="Arial"/>
              <a:buChar char="•"/>
            </a:pPr>
            <a:r>
              <a:rPr lang="en-US" sz="2499" b="1">
                <a:solidFill>
                  <a:srgbClr val="4747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Solar - 562 kW </a:t>
            </a:r>
          </a:p>
          <a:p>
            <a:pPr marL="539749" lvl="1" indent="-269875" algn="l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47474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Local Coal Purchases - ~30 MW </a:t>
            </a:r>
          </a:p>
          <a:p>
            <a:pPr marL="1079499" lvl="2" indent="-359833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474747"/>
                </a:solidFill>
                <a:latin typeface="Montserrat"/>
                <a:ea typeface="Montserrat"/>
                <a:cs typeface="Montserrat"/>
                <a:sym typeface="Montserrat"/>
              </a:rPr>
              <a:t>via Aurora Energy and University of Alaska Fairbanks Contracts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47474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68001" y="8376115"/>
            <a:ext cx="7428769" cy="1349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5"/>
              </a:lnSpc>
            </a:pPr>
            <a:r>
              <a:rPr lang="en-US" sz="3022" b="1">
                <a:solidFill>
                  <a:srgbClr val="474747"/>
                </a:solidFill>
                <a:latin typeface="Poppins Bold"/>
                <a:ea typeface="Poppins Bold"/>
                <a:cs typeface="Poppins Bold"/>
                <a:sym typeface="Poppins Bold"/>
              </a:rPr>
              <a:t>371.5 MW GENERATION CAPACITY</a:t>
            </a:r>
          </a:p>
          <a:p>
            <a:pPr algn="ctr">
              <a:lnSpc>
                <a:spcPts val="3475"/>
              </a:lnSpc>
            </a:pPr>
            <a:r>
              <a:rPr lang="en-US" sz="3022" b="1">
                <a:solidFill>
                  <a:srgbClr val="474747"/>
                </a:solidFill>
                <a:latin typeface="Poppins Bold"/>
                <a:ea typeface="Poppins Bold"/>
                <a:cs typeface="Poppins Bold"/>
                <a:sym typeface="Poppins Bold"/>
              </a:rPr>
              <a:t>---</a:t>
            </a:r>
          </a:p>
          <a:p>
            <a:pPr algn="ctr">
              <a:lnSpc>
                <a:spcPts val="3475"/>
              </a:lnSpc>
            </a:pPr>
            <a:r>
              <a:rPr lang="en-US" sz="3022" b="1">
                <a:solidFill>
                  <a:srgbClr val="474747"/>
                </a:solidFill>
                <a:latin typeface="Poppins Bold"/>
                <a:ea typeface="Poppins Bold"/>
                <a:cs typeface="Poppins Bold"/>
                <a:sym typeface="Poppins Bold"/>
              </a:rPr>
              <a:t>2024 Peak Load was 205.5 MW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318" y="-296814"/>
            <a:ext cx="9996134" cy="929043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252225" y="457754"/>
            <a:ext cx="2488542" cy="5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6"/>
              </a:lnSpc>
            </a:pPr>
            <a:r>
              <a:rPr lang="en-US" sz="3797" b="1">
                <a:solidFill>
                  <a:srgbClr val="474747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457090" y="1309036"/>
            <a:ext cx="792025" cy="6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7"/>
              </a:lnSpc>
            </a:pPr>
            <a:r>
              <a:rPr lang="en-US" sz="1827" spc="10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Solar</a:t>
            </a:r>
          </a:p>
          <a:p>
            <a:pPr algn="l">
              <a:lnSpc>
                <a:spcPts val="2467"/>
              </a:lnSpc>
              <a:spcBef>
                <a:spcPct val="0"/>
              </a:spcBef>
            </a:pPr>
            <a:r>
              <a:rPr lang="en-US" sz="1827" spc="10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0.03%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5902243" y="1637813"/>
            <a:ext cx="554847" cy="50901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V="1">
            <a:off x="15624820" y="1422944"/>
            <a:ext cx="56516" cy="9967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V="1">
            <a:off x="14761892" y="1131864"/>
            <a:ext cx="21689" cy="102974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H="1" flipV="1">
            <a:off x="11252225" y="2465954"/>
            <a:ext cx="181254" cy="10464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H="1">
            <a:off x="11438436" y="6671277"/>
            <a:ext cx="321436" cy="35378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V="1">
            <a:off x="13579490" y="7528097"/>
            <a:ext cx="21689" cy="102974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17331145" y="5089542"/>
            <a:ext cx="129792" cy="1502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22764" y="813310"/>
            <a:ext cx="1847473" cy="1067652"/>
          </a:xfrm>
          <a:custGeom>
            <a:avLst/>
            <a:gdLst/>
            <a:ahLst/>
            <a:cxnLst/>
            <a:rect l="l" t="t" r="r" b="b"/>
            <a:pathLst>
              <a:path w="1847473" h="1067652">
                <a:moveTo>
                  <a:pt x="0" y="0"/>
                </a:moveTo>
                <a:lnTo>
                  <a:pt x="1847472" y="0"/>
                </a:lnTo>
                <a:lnTo>
                  <a:pt x="1847472" y="1067652"/>
                </a:lnTo>
                <a:lnTo>
                  <a:pt x="0" y="1067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3760" y="0"/>
            <a:ext cx="15900480" cy="10287000"/>
          </a:xfrm>
          <a:custGeom>
            <a:avLst/>
            <a:gdLst/>
            <a:ahLst/>
            <a:cxnLst/>
            <a:rect l="l" t="t" r="r" b="b"/>
            <a:pathLst>
              <a:path w="15900480" h="10287000">
                <a:moveTo>
                  <a:pt x="0" y="0"/>
                </a:moveTo>
                <a:lnTo>
                  <a:pt x="15900480" y="0"/>
                </a:lnTo>
                <a:lnTo>
                  <a:pt x="15900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60" r="-1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7892" y="-338601"/>
            <a:ext cx="7343730" cy="5095153"/>
          </a:xfrm>
          <a:custGeom>
            <a:avLst/>
            <a:gdLst/>
            <a:ahLst/>
            <a:cxnLst/>
            <a:rect l="l" t="t" r="r" b="b"/>
            <a:pathLst>
              <a:path w="7343730" h="5095153">
                <a:moveTo>
                  <a:pt x="0" y="0"/>
                </a:moveTo>
                <a:lnTo>
                  <a:pt x="7343730" y="0"/>
                </a:lnTo>
                <a:lnTo>
                  <a:pt x="7343730" y="5095153"/>
                </a:lnTo>
                <a:lnTo>
                  <a:pt x="0" y="509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276" r="-2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684088" y="3618798"/>
            <a:ext cx="741015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850" lvl="1" indent="-442925" algn="l">
              <a:lnSpc>
                <a:spcPts val="4923"/>
              </a:lnSpc>
              <a:buFont typeface="Arial"/>
              <a:buChar char="•"/>
            </a:pPr>
            <a:r>
              <a:rPr lang="en-US" sz="4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Nickel Cadmium (NiCad)</a:t>
            </a:r>
          </a:p>
          <a:p>
            <a:pPr marL="885850" lvl="1" indent="-442925" algn="l">
              <a:lnSpc>
                <a:spcPts val="4923"/>
              </a:lnSpc>
              <a:buFont typeface="Arial"/>
              <a:buChar char="•"/>
            </a:pPr>
            <a:r>
              <a:rPr lang="en-US" sz="4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25MW - 15 min</a:t>
            </a:r>
          </a:p>
          <a:p>
            <a:pPr marL="885850" lvl="1" indent="-442925" algn="l">
              <a:lnSpc>
                <a:spcPts val="4923"/>
              </a:lnSpc>
              <a:buFont typeface="Arial"/>
              <a:buChar char="•"/>
            </a:pPr>
            <a:r>
              <a:rPr lang="en-US" sz="410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46MW - 5 min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3760" y="0"/>
            <a:ext cx="15900480" cy="10287000"/>
          </a:xfrm>
          <a:custGeom>
            <a:avLst/>
            <a:gdLst/>
            <a:ahLst/>
            <a:cxnLst/>
            <a:rect l="l" t="t" r="r" b="b"/>
            <a:pathLst>
              <a:path w="15900480" h="10287000">
                <a:moveTo>
                  <a:pt x="0" y="0"/>
                </a:moveTo>
                <a:lnTo>
                  <a:pt x="15900480" y="0"/>
                </a:lnTo>
                <a:lnTo>
                  <a:pt x="15900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860" r="-18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47892" y="-338601"/>
            <a:ext cx="7343730" cy="5095153"/>
          </a:xfrm>
          <a:custGeom>
            <a:avLst/>
            <a:gdLst/>
            <a:ahLst/>
            <a:cxnLst/>
            <a:rect l="l" t="t" r="r" b="b"/>
            <a:pathLst>
              <a:path w="7343730" h="5095153">
                <a:moveTo>
                  <a:pt x="0" y="0"/>
                </a:moveTo>
                <a:lnTo>
                  <a:pt x="7343730" y="0"/>
                </a:lnTo>
                <a:lnTo>
                  <a:pt x="7343730" y="5095153"/>
                </a:lnTo>
                <a:lnTo>
                  <a:pt x="0" y="509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276" r="-2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56277" y="1186480"/>
            <a:ext cx="12175446" cy="7914040"/>
          </a:xfrm>
          <a:custGeom>
            <a:avLst/>
            <a:gdLst/>
            <a:ahLst/>
            <a:cxnLst/>
            <a:rect l="l" t="t" r="r" b="b"/>
            <a:pathLst>
              <a:path w="12175446" h="7914040">
                <a:moveTo>
                  <a:pt x="0" y="0"/>
                </a:moveTo>
                <a:lnTo>
                  <a:pt x="12175446" y="0"/>
                </a:lnTo>
                <a:lnTo>
                  <a:pt x="12175446" y="7914040"/>
                </a:lnTo>
                <a:lnTo>
                  <a:pt x="0" y="7914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4687" y="0"/>
            <a:ext cx="15072527" cy="10287000"/>
          </a:xfrm>
          <a:custGeom>
            <a:avLst/>
            <a:gdLst/>
            <a:ahLst/>
            <a:cxnLst/>
            <a:rect l="l" t="t" r="r" b="b"/>
            <a:pathLst>
              <a:path w="15072527" h="10287000">
                <a:moveTo>
                  <a:pt x="0" y="0"/>
                </a:moveTo>
                <a:lnTo>
                  <a:pt x="15072528" y="0"/>
                </a:lnTo>
                <a:lnTo>
                  <a:pt x="150725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429375" cy="10287000"/>
          </a:xfrm>
          <a:custGeom>
            <a:avLst/>
            <a:gdLst/>
            <a:ahLst/>
            <a:cxnLst/>
            <a:rect l="l" t="t" r="r" b="b"/>
            <a:pathLst>
              <a:path w="6429375" h="10287000">
                <a:moveTo>
                  <a:pt x="0" y="0"/>
                </a:moveTo>
                <a:lnTo>
                  <a:pt x="6429375" y="0"/>
                </a:lnTo>
                <a:lnTo>
                  <a:pt x="64293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918855" y="4146211"/>
            <a:ext cx="7855000" cy="4018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0851" lvl="1" indent="-490425" algn="ctr">
              <a:lnSpc>
                <a:spcPts val="6360"/>
              </a:lnSpc>
              <a:buFont typeface="Arial"/>
              <a:buChar char="•"/>
            </a:pPr>
            <a:r>
              <a:rPr lang="en-US" sz="454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Most Powerful BESS</a:t>
            </a:r>
          </a:p>
          <a:p>
            <a:pPr marL="1961702" lvl="2" indent="-653901" algn="ctr">
              <a:lnSpc>
                <a:spcPts val="6360"/>
              </a:lnSpc>
              <a:buFont typeface="Arial"/>
              <a:buChar char="⚬"/>
            </a:pPr>
            <a:r>
              <a:rPr lang="en-US" sz="454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46 MW for 5 Minutes</a:t>
            </a:r>
          </a:p>
          <a:p>
            <a:pPr algn="ctr">
              <a:lnSpc>
                <a:spcPts val="6360"/>
              </a:lnSpc>
            </a:pPr>
            <a:endParaRPr lang="en-US" sz="4543" b="1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980851" lvl="1" indent="-490425" algn="ctr">
              <a:lnSpc>
                <a:spcPts val="6360"/>
              </a:lnSpc>
              <a:buFont typeface="Arial"/>
              <a:buChar char="•"/>
            </a:pPr>
            <a:r>
              <a:rPr lang="en-US" sz="454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Highest Voltage Battery</a:t>
            </a:r>
          </a:p>
          <a:p>
            <a:pPr marL="1961702" lvl="2" indent="-653901" algn="ctr">
              <a:lnSpc>
                <a:spcPts val="6360"/>
              </a:lnSpc>
              <a:buFont typeface="Arial"/>
              <a:buChar char="⚬"/>
            </a:pPr>
            <a:r>
              <a:rPr lang="en-US" sz="454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&gt;5 kV DC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18855" y="46711"/>
            <a:ext cx="7920435" cy="117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1"/>
              </a:lnSpc>
              <a:spcBef>
                <a:spcPct val="0"/>
              </a:spcBef>
            </a:pPr>
            <a:r>
              <a:rPr lang="en-US" sz="6601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December 10, 2003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Custom</PresentationFormat>
  <Paragraphs>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Poppins Bold</vt:lpstr>
      <vt:lpstr>Arial</vt:lpstr>
      <vt:lpstr>Calibri</vt:lpstr>
      <vt:lpstr>Poppins</vt:lpstr>
      <vt:lpstr>Montserrat Bold</vt:lpstr>
      <vt:lpstr>Montserrat</vt:lpstr>
      <vt:lpstr>League Spartan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Storage Capabilities - The Energy Council</dc:title>
  <dc:creator>Travis R.M. Million</dc:creator>
  <cp:lastModifiedBy>Travis R.M. Million</cp:lastModifiedBy>
  <cp:revision>1</cp:revision>
  <dcterms:created xsi:type="dcterms:W3CDTF">2006-08-16T00:00:00Z</dcterms:created>
  <dcterms:modified xsi:type="dcterms:W3CDTF">2025-09-12T19:40:48Z</dcterms:modified>
  <dc:identifier>DAGx9l6p0qM</dc:identifier>
</cp:coreProperties>
</file>