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72" r:id="rId4"/>
    <p:sldId id="258" r:id="rId5"/>
    <p:sldId id="1838" r:id="rId6"/>
    <p:sldId id="1836" r:id="rId7"/>
    <p:sldId id="1826" r:id="rId8"/>
    <p:sldId id="259" r:id="rId9"/>
    <p:sldId id="318" r:id="rId10"/>
    <p:sldId id="1841" r:id="rId11"/>
    <p:sldId id="1842" r:id="rId12"/>
    <p:sldId id="323" r:id="rId13"/>
    <p:sldId id="1844" r:id="rId14"/>
    <p:sldId id="1845" r:id="rId15"/>
    <p:sldId id="1846" r:id="rId16"/>
    <p:sldId id="274" r:id="rId17"/>
    <p:sldId id="1827" r:id="rId18"/>
    <p:sldId id="1828" r:id="rId19"/>
    <p:sldId id="275" r:id="rId20"/>
    <p:sldId id="1839" r:id="rId21"/>
    <p:sldId id="1829" r:id="rId22"/>
    <p:sldId id="321" r:id="rId23"/>
    <p:sldId id="1835" r:id="rId24"/>
    <p:sldId id="1833" r:id="rId25"/>
    <p:sldId id="1834" r:id="rId26"/>
    <p:sldId id="324" r:id="rId27"/>
    <p:sldId id="1843" r:id="rId28"/>
    <p:sldId id="320" r:id="rId29"/>
    <p:sldId id="1837" r:id="rId30"/>
  </p:sldIdLst>
  <p:sldSz cx="12192000" cy="6858000"/>
  <p:notesSz cx="6858000" cy="9144000"/>
  <p:embeddedFontLst>
    <p:embeddedFont>
      <p:font typeface="Barlow" panose="00000500000000000000" pitchFamily="2" charset="0"/>
      <p:regular r:id="rId32"/>
      <p:bold r:id="rId33"/>
      <p:italic r:id="rId34"/>
      <p:boldItalic r:id="rId35"/>
    </p:embeddedFont>
    <p:embeddedFont>
      <p:font typeface="Candara" panose="020E0502030303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gpeqIS4ZOBgljKPc6u5sU+SyexZ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ivani Bhaga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67" autoAdjust="0"/>
    <p:restoredTop sz="94660"/>
  </p:normalViewPr>
  <p:slideViewPr>
    <p:cSldViewPr snapToGrid="0">
      <p:cViewPr>
        <p:scale>
          <a:sx n="50" d="100"/>
          <a:sy n="50" d="100"/>
        </p:scale>
        <p:origin x="465"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customschemas.google.com/relationships/presentationmetadata" Target="meta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 name="Google Shape;3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 name="Google Shape;4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 name="Google Shape;4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 name="Google Shape;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a:extLst>
            <a:ext uri="{FF2B5EF4-FFF2-40B4-BE49-F238E27FC236}">
              <a16:creationId xmlns:a16="http://schemas.microsoft.com/office/drawing/2014/main" id="{DB81A85E-F3CE-062F-28AB-D112B98D8141}"/>
            </a:ext>
          </a:extLst>
        </p:cNvPr>
        <p:cNvGrpSpPr/>
        <p:nvPr/>
      </p:nvGrpSpPr>
      <p:grpSpPr>
        <a:xfrm>
          <a:off x="0" y="0"/>
          <a:ext cx="0" cy="0"/>
          <a:chOff x="0" y="0"/>
          <a:chExt cx="0" cy="0"/>
        </a:xfrm>
      </p:grpSpPr>
      <p:sp>
        <p:nvSpPr>
          <p:cNvPr id="53" name="Google Shape;53;p8:notes">
            <a:extLst>
              <a:ext uri="{FF2B5EF4-FFF2-40B4-BE49-F238E27FC236}">
                <a16:creationId xmlns:a16="http://schemas.microsoft.com/office/drawing/2014/main" id="{F46D531E-9185-C3D8-292D-D6D25668AEE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 name="Google Shape;54;p8:notes">
            <a:extLst>
              <a:ext uri="{FF2B5EF4-FFF2-40B4-BE49-F238E27FC236}">
                <a16:creationId xmlns:a16="http://schemas.microsoft.com/office/drawing/2014/main" id="{6BA96EC3-855D-AC61-7A76-B7E8DFCA9F2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8567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a:extLst>
            <a:ext uri="{FF2B5EF4-FFF2-40B4-BE49-F238E27FC236}">
              <a16:creationId xmlns:a16="http://schemas.microsoft.com/office/drawing/2014/main" id="{21D7A22E-1FFF-EA0A-A464-51C579F0F356}"/>
            </a:ext>
          </a:extLst>
        </p:cNvPr>
        <p:cNvGrpSpPr/>
        <p:nvPr/>
      </p:nvGrpSpPr>
      <p:grpSpPr>
        <a:xfrm>
          <a:off x="0" y="0"/>
          <a:ext cx="0" cy="0"/>
          <a:chOff x="0" y="0"/>
          <a:chExt cx="0" cy="0"/>
        </a:xfrm>
      </p:grpSpPr>
      <p:sp>
        <p:nvSpPr>
          <p:cNvPr id="53" name="Google Shape;53;p8:notes">
            <a:extLst>
              <a:ext uri="{FF2B5EF4-FFF2-40B4-BE49-F238E27FC236}">
                <a16:creationId xmlns:a16="http://schemas.microsoft.com/office/drawing/2014/main" id="{18B985A3-7086-8A6B-B793-D957F17A66D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 name="Google Shape;54;p8:notes">
            <a:extLst>
              <a:ext uri="{FF2B5EF4-FFF2-40B4-BE49-F238E27FC236}">
                <a16:creationId xmlns:a16="http://schemas.microsoft.com/office/drawing/2014/main" id="{0AD67E57-6B8F-743C-04FD-3AA213968A1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7929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en-US" sz="1200" dirty="0">
                <a:solidFill>
                  <a:schemeClr val="tx1"/>
                </a:solidFill>
                <a:latin typeface="Arial" panose="020B0604020202020204" pitchFamily="34" charset="0"/>
              </a:rPr>
              <a:t>Loss of coolant flow → reactor shut down safely. Loss of heat removal → reactor stabilized by physics alone.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189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TerraPower’s</a:t>
            </a:r>
            <a:r>
              <a:rPr lang="en-US" dirty="0"/>
              <a:t> main nuclear reactor, the Natrium, will have a capacity of 345 megawatts of electrical energy (MWe), where the first </a:t>
            </a:r>
            <a:r>
              <a:rPr lang="en-US" dirty="0" err="1"/>
              <a:t>Oklo</a:t>
            </a:r>
            <a:r>
              <a:rPr lang="en-US" dirty="0"/>
              <a:t> reactor, called the Aurora, is expected to have a capacity of 1.5 MWe, making it a true micro-reactor.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675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pic>
        <p:nvPicPr>
          <p:cNvPr id="17" name="Google Shape;17;p5"/>
          <p:cNvPicPr preferRelativeResize="0"/>
          <p:nvPr/>
        </p:nvPicPr>
        <p:blipFill rotWithShape="1">
          <a:blip r:embed="rId2">
            <a:alphaModFix/>
          </a:blip>
          <a:srcRect/>
          <a:stretch/>
        </p:blipFill>
        <p:spPr>
          <a:xfrm>
            <a:off x="611902" y="5989833"/>
            <a:ext cx="2567950" cy="73164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
        <p:cNvGrpSpPr/>
        <p:nvPr/>
      </p:nvGrpSpPr>
      <p:grpSpPr>
        <a:xfrm>
          <a:off x="0" y="0"/>
          <a:ext cx="0" cy="0"/>
          <a:chOff x="0" y="0"/>
          <a:chExt cx="0" cy="0"/>
        </a:xfrm>
      </p:grpSpPr>
      <p:sp>
        <p:nvSpPr>
          <p:cNvPr id="19" name="Google Shape;1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1" name="Google Shape;21;p6"/>
          <p:cNvSpPr/>
          <p:nvPr/>
        </p:nvSpPr>
        <p:spPr>
          <a:xfrm>
            <a:off x="-63928" y="0"/>
            <a:ext cx="12255928" cy="6858000"/>
          </a:xfrm>
          <a:prstGeom prst="rect">
            <a:avLst/>
          </a:prstGeom>
          <a:solidFill>
            <a:srgbClr val="23619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22" name="Google Shape;22;p6"/>
          <p:cNvPicPr preferRelativeResize="0"/>
          <p:nvPr/>
        </p:nvPicPr>
        <p:blipFill rotWithShape="1">
          <a:blip r:embed="rId2">
            <a:alphaModFix amt="17000"/>
          </a:blip>
          <a:srcRect/>
          <a:stretch/>
        </p:blipFill>
        <p:spPr>
          <a:xfrm>
            <a:off x="746719" y="0"/>
            <a:ext cx="11804876" cy="6858001"/>
          </a:xfrm>
          <a:prstGeom prst="rect">
            <a:avLst/>
          </a:prstGeom>
          <a:noFill/>
          <a:ln>
            <a:noFill/>
          </a:ln>
        </p:spPr>
      </p:pic>
      <p:sp>
        <p:nvSpPr>
          <p:cNvPr id="23" name="Google Shape;23;p6"/>
          <p:cNvSpPr/>
          <p:nvPr/>
        </p:nvSpPr>
        <p:spPr>
          <a:xfrm>
            <a:off x="-63928" y="-41550"/>
            <a:ext cx="3717600" cy="6899550"/>
          </a:xfrm>
          <a:prstGeom prst="rtTriangle">
            <a:avLst/>
          </a:prstGeom>
          <a:solidFill>
            <a:srgbClr val="2361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24" name="Google Shape;24;p6"/>
          <p:cNvPicPr preferRelativeResize="0"/>
          <p:nvPr/>
        </p:nvPicPr>
        <p:blipFill rotWithShape="1">
          <a:blip r:embed="rId3">
            <a:alphaModFix/>
          </a:blip>
          <a:srcRect/>
          <a:stretch/>
        </p:blipFill>
        <p:spPr>
          <a:xfrm>
            <a:off x="311700" y="6139540"/>
            <a:ext cx="1679473" cy="491225"/>
          </a:xfrm>
          <a:prstGeom prst="rect">
            <a:avLst/>
          </a:prstGeom>
          <a:noFill/>
          <a:ln>
            <a:noFill/>
          </a:ln>
        </p:spPr>
      </p:pic>
      <p:pic>
        <p:nvPicPr>
          <p:cNvPr id="25" name="Google Shape;25;p6"/>
          <p:cNvPicPr preferRelativeResize="0"/>
          <p:nvPr/>
        </p:nvPicPr>
        <p:blipFill rotWithShape="1">
          <a:blip r:embed="rId4">
            <a:alphaModFix amt="80000"/>
          </a:blip>
          <a:srcRect/>
          <a:stretch/>
        </p:blipFill>
        <p:spPr>
          <a:xfrm>
            <a:off x="10212179" y="6266299"/>
            <a:ext cx="1679476" cy="364466"/>
          </a:xfrm>
          <a:prstGeom prst="rect">
            <a:avLst/>
          </a:prstGeom>
          <a:noFill/>
          <a:ln>
            <a:noFill/>
          </a:ln>
        </p:spPr>
      </p:pic>
      <p:sp>
        <p:nvSpPr>
          <p:cNvPr id="26" name="Google Shape;26;p6"/>
          <p:cNvSpPr/>
          <p:nvPr/>
        </p:nvSpPr>
        <p:spPr>
          <a:xfrm rot="-1861157">
            <a:off x="-650993" y="521569"/>
            <a:ext cx="2020215" cy="1697241"/>
          </a:xfrm>
          <a:prstGeom prst="triangle">
            <a:avLst>
              <a:gd name="adj" fmla="val 50000"/>
            </a:avLst>
          </a:prstGeom>
          <a:solidFill>
            <a:srgbClr val="EEB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7"/>
        <p:cNvGrpSpPr/>
        <p:nvPr/>
      </p:nvGrpSpPr>
      <p:grpSpPr>
        <a:xfrm>
          <a:off x="0" y="0"/>
          <a:ext cx="0" cy="0"/>
          <a:chOff x="0" y="0"/>
          <a:chExt cx="0" cy="0"/>
        </a:xfrm>
      </p:grpSpPr>
      <p:sp>
        <p:nvSpPr>
          <p:cNvPr id="28" name="Google Shape;28;p7"/>
          <p:cNvSpPr/>
          <p:nvPr/>
        </p:nvSpPr>
        <p:spPr>
          <a:xfrm>
            <a:off x="-30963" y="-256854"/>
            <a:ext cx="12318855" cy="7294652"/>
          </a:xfrm>
          <a:prstGeom prst="rect">
            <a:avLst/>
          </a:prstGeom>
          <a:solidFill>
            <a:srgbClr val="F2F2F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 name="Google Shape;29;p7"/>
          <p:cNvPicPr preferRelativeResize="0"/>
          <p:nvPr/>
        </p:nvPicPr>
        <p:blipFill rotWithShape="1">
          <a:blip r:embed="rId2">
            <a:alphaModFix/>
          </a:blip>
          <a:srcRect/>
          <a:stretch/>
        </p:blipFill>
        <p:spPr>
          <a:xfrm flipH="1">
            <a:off x="-30967" y="-256856"/>
            <a:ext cx="8520597" cy="7294654"/>
          </a:xfrm>
          <a:prstGeom prst="rect">
            <a:avLst/>
          </a:prstGeom>
          <a:noFill/>
          <a:ln>
            <a:noFill/>
          </a:ln>
        </p:spPr>
      </p:pic>
      <p:sp>
        <p:nvSpPr>
          <p:cNvPr id="30" name="Google Shape;30;p7"/>
          <p:cNvSpPr/>
          <p:nvPr/>
        </p:nvSpPr>
        <p:spPr>
          <a:xfrm rot="10800000">
            <a:off x="0" y="-270110"/>
            <a:ext cx="2561198" cy="7333179"/>
          </a:xfrm>
          <a:prstGeom prst="rtTriangl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 name="Google Shape;31;p7"/>
          <p:cNvSpPr/>
          <p:nvPr/>
        </p:nvSpPr>
        <p:spPr>
          <a:xfrm>
            <a:off x="2561198" y="-270110"/>
            <a:ext cx="9726694" cy="7346431"/>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32" name="Google Shape;32;p7"/>
          <p:cNvPicPr preferRelativeResize="0"/>
          <p:nvPr/>
        </p:nvPicPr>
        <p:blipFill rotWithShape="1">
          <a:blip r:embed="rId3">
            <a:alphaModFix/>
          </a:blip>
          <a:srcRect/>
          <a:stretch/>
        </p:blipFill>
        <p:spPr>
          <a:xfrm>
            <a:off x="223263" y="6246559"/>
            <a:ext cx="1679473" cy="491225"/>
          </a:xfrm>
          <a:prstGeom prst="rect">
            <a:avLst/>
          </a:prstGeom>
          <a:noFill/>
          <a:ln>
            <a:noFill/>
          </a:ln>
        </p:spPr>
      </p:pic>
      <p:pic>
        <p:nvPicPr>
          <p:cNvPr id="33" name="Google Shape;33;p7"/>
          <p:cNvPicPr preferRelativeResize="0"/>
          <p:nvPr/>
        </p:nvPicPr>
        <p:blipFill rotWithShape="1">
          <a:blip r:embed="rId4">
            <a:alphaModFix amt="82000"/>
          </a:blip>
          <a:srcRect/>
          <a:stretch/>
        </p:blipFill>
        <p:spPr>
          <a:xfrm>
            <a:off x="10032214" y="6274385"/>
            <a:ext cx="2019373" cy="4355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 name="Google Shape;11;p4"/>
          <p:cNvSpPr/>
          <p:nvPr/>
        </p:nvSpPr>
        <p:spPr>
          <a:xfrm>
            <a:off x="3214700" y="-31115"/>
            <a:ext cx="8966925" cy="6920225"/>
          </a:xfrm>
          <a:prstGeom prst="rect">
            <a:avLst/>
          </a:prstGeom>
          <a:solidFill>
            <a:srgbClr val="236192"/>
          </a:solidFill>
          <a:ln w="952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 name="Google Shape;12;p4"/>
          <p:cNvSpPr/>
          <p:nvPr/>
        </p:nvSpPr>
        <p:spPr>
          <a:xfrm>
            <a:off x="10375" y="-1"/>
            <a:ext cx="611700" cy="6857999"/>
          </a:xfrm>
          <a:prstGeom prst="rect">
            <a:avLst/>
          </a:prstGeom>
          <a:solidFill>
            <a:srgbClr val="236192"/>
          </a:solidFill>
          <a:ln w="952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 name="Google Shape;13;p4"/>
          <p:cNvSpPr/>
          <p:nvPr/>
        </p:nvSpPr>
        <p:spPr>
          <a:xfrm>
            <a:off x="10375" y="746625"/>
            <a:ext cx="8710800" cy="1472700"/>
          </a:xfrm>
          <a:prstGeom prst="rect">
            <a:avLst/>
          </a:prstGeom>
          <a:solidFill>
            <a:srgbClr val="EEB11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4" name="Google Shape;14;p4"/>
          <p:cNvPicPr preferRelativeResize="0"/>
          <p:nvPr/>
        </p:nvPicPr>
        <p:blipFill rotWithShape="1">
          <a:blip r:embed="rId5">
            <a:alphaModFix/>
          </a:blip>
          <a:srcRect/>
          <a:stretch/>
        </p:blipFill>
        <p:spPr>
          <a:xfrm>
            <a:off x="622075" y="5989834"/>
            <a:ext cx="2567950" cy="731641"/>
          </a:xfrm>
          <a:prstGeom prst="rect">
            <a:avLst/>
          </a:prstGeom>
          <a:noFill/>
          <a:ln>
            <a:noFill/>
          </a:ln>
        </p:spPr>
      </p:pic>
      <p:pic>
        <p:nvPicPr>
          <p:cNvPr id="15" name="Google Shape;15;p4"/>
          <p:cNvPicPr preferRelativeResize="0"/>
          <p:nvPr/>
        </p:nvPicPr>
        <p:blipFill rotWithShape="1">
          <a:blip r:embed="rId6">
            <a:alphaModFix/>
          </a:blip>
          <a:srcRect/>
          <a:stretch/>
        </p:blipFill>
        <p:spPr>
          <a:xfrm>
            <a:off x="10744062" y="5615446"/>
            <a:ext cx="1219476" cy="10949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www.ne.anl.gov/About/hn/logos-winter02-psr.s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1"/>
          <p:cNvSpPr txBox="1"/>
          <p:nvPr/>
        </p:nvSpPr>
        <p:spPr>
          <a:xfrm>
            <a:off x="250874" y="808275"/>
            <a:ext cx="8048400" cy="1133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dirty="0">
              <a:solidFill>
                <a:srgbClr val="236192"/>
              </a:solidFill>
              <a:latin typeface="Barlow"/>
              <a:ea typeface="Barlow"/>
              <a:cs typeface="Barlow"/>
              <a:sym typeface="Barlow"/>
            </a:endParaRPr>
          </a:p>
          <a:p>
            <a:pPr marL="0" marR="0" lvl="0" indent="0" algn="l" rtl="0">
              <a:lnSpc>
                <a:spcPct val="100000"/>
              </a:lnSpc>
              <a:spcBef>
                <a:spcPts val="0"/>
              </a:spcBef>
              <a:spcAft>
                <a:spcPts val="0"/>
              </a:spcAft>
              <a:buClr>
                <a:srgbClr val="000000"/>
              </a:buClr>
              <a:buSzPts val="4000"/>
              <a:buFont typeface="Arial"/>
              <a:buNone/>
            </a:pPr>
            <a:r>
              <a:rPr lang="en-US" sz="4400" b="1" i="0" u="none" strike="noStrike" cap="none" dirty="0">
                <a:solidFill>
                  <a:srgbClr val="236192"/>
                </a:solidFill>
                <a:latin typeface="Barlow"/>
                <a:ea typeface="Barlow"/>
                <a:cs typeface="Barlow"/>
                <a:sym typeface="Barlow"/>
              </a:rPr>
              <a:t>Energy Council UAB Seminar</a:t>
            </a:r>
            <a:endParaRPr sz="4400" b="1" i="0" u="none" strike="noStrike" cap="none" dirty="0">
              <a:solidFill>
                <a:srgbClr val="236192"/>
              </a:solidFill>
              <a:latin typeface="Barlow"/>
              <a:ea typeface="Barlow"/>
              <a:cs typeface="Barlow"/>
              <a:sym typeface="Barlow"/>
            </a:endParaRPr>
          </a:p>
        </p:txBody>
      </p:sp>
      <p:sp>
        <p:nvSpPr>
          <p:cNvPr id="40" name="Google Shape;40;p1"/>
          <p:cNvSpPr txBox="1"/>
          <p:nvPr/>
        </p:nvSpPr>
        <p:spPr>
          <a:xfrm>
            <a:off x="3977486" y="2706312"/>
            <a:ext cx="7528714" cy="1327846"/>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0000"/>
              </a:buClr>
              <a:buSzPts val="1400"/>
              <a:buFont typeface="Arial"/>
              <a:buNone/>
            </a:pPr>
            <a:r>
              <a:rPr lang="en-US" sz="3200" b="1" i="0" u="none" strike="noStrike" cap="none" dirty="0">
                <a:solidFill>
                  <a:schemeClr val="lt1"/>
                </a:solidFill>
                <a:latin typeface="Barlow"/>
                <a:ea typeface="Barlow"/>
                <a:cs typeface="Barlow"/>
                <a:sym typeface="Barlow"/>
              </a:rPr>
              <a:t>Dr. Gwen Holdmann</a:t>
            </a:r>
          </a:p>
          <a:p>
            <a:pPr marL="0" marR="0" lvl="0" indent="0" algn="l" rtl="0">
              <a:spcBef>
                <a:spcPts val="0"/>
              </a:spcBef>
              <a:spcAft>
                <a:spcPts val="0"/>
              </a:spcAft>
              <a:buClr>
                <a:srgbClr val="000000"/>
              </a:buClr>
              <a:buSzPts val="1400"/>
              <a:buFont typeface="Arial"/>
              <a:buNone/>
            </a:pPr>
            <a:r>
              <a:rPr lang="en-US" sz="3200" b="0" i="0" u="none" strike="noStrike" cap="none" dirty="0">
                <a:solidFill>
                  <a:schemeClr val="lt1"/>
                </a:solidFill>
                <a:latin typeface="Barlow"/>
                <a:ea typeface="Barlow"/>
                <a:cs typeface="Barlow"/>
                <a:sym typeface="Barlow"/>
              </a:rPr>
              <a:t>Alaska Center for Energy &amp; Power (ACEP)</a:t>
            </a:r>
          </a:p>
          <a:p>
            <a:pPr marL="0" marR="0" lvl="0" indent="0" algn="l" rtl="0">
              <a:spcBef>
                <a:spcPts val="0"/>
              </a:spcBef>
              <a:spcAft>
                <a:spcPts val="0"/>
              </a:spcAft>
              <a:buClr>
                <a:srgbClr val="000000"/>
              </a:buClr>
              <a:buSzPts val="1400"/>
              <a:buFont typeface="Arial"/>
              <a:buNone/>
            </a:pPr>
            <a:r>
              <a:rPr lang="en-US" sz="3200" dirty="0">
                <a:solidFill>
                  <a:schemeClr val="lt1"/>
                </a:solidFill>
                <a:latin typeface="Barlow"/>
                <a:sym typeface="Barlow"/>
              </a:rPr>
              <a:t>University of Alaska Fairbanks</a:t>
            </a:r>
            <a:endParaRPr sz="3200" dirty="0"/>
          </a:p>
          <a:p>
            <a:pPr marL="0" marR="0" lvl="0" indent="0" algn="l" rtl="0">
              <a:lnSpc>
                <a:spcPct val="150000"/>
              </a:lnSpc>
              <a:spcBef>
                <a:spcPts val="0"/>
              </a:spcBef>
              <a:spcAft>
                <a:spcPts val="0"/>
              </a:spcAft>
              <a:buClr>
                <a:srgbClr val="000000"/>
              </a:buClr>
              <a:buSzPts val="1400"/>
              <a:buFont typeface="Arial"/>
              <a:buNone/>
            </a:pPr>
            <a:br>
              <a:rPr lang="en-US" sz="2400" b="0" i="0" u="none" strike="noStrike" cap="none" dirty="0">
                <a:solidFill>
                  <a:schemeClr val="lt1"/>
                </a:solidFill>
                <a:latin typeface="Barlow"/>
                <a:ea typeface="Barlow"/>
                <a:cs typeface="Barlow"/>
                <a:sym typeface="Barlow"/>
              </a:rPr>
            </a:br>
            <a:endParaRPr sz="2400" b="0" i="0" u="none" strike="noStrike" cap="none" dirty="0">
              <a:solidFill>
                <a:schemeClr val="lt1"/>
              </a:solidFill>
              <a:latin typeface="Barlow"/>
              <a:ea typeface="Barlow"/>
              <a:cs typeface="Barlow"/>
              <a:sym typeface="Barlow"/>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A9AC5D-3FDE-968B-3380-1979CFEAE152}"/>
              </a:ext>
            </a:extLst>
          </p:cNvPr>
          <p:cNvSpPr/>
          <p:nvPr/>
        </p:nvSpPr>
        <p:spPr>
          <a:xfrm>
            <a:off x="0" y="5806831"/>
            <a:ext cx="8526585" cy="13442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Nuclear power plant - Wikipedia">
            <a:extLst>
              <a:ext uri="{FF2B5EF4-FFF2-40B4-BE49-F238E27FC236}">
                <a16:creationId xmlns:a16="http://schemas.microsoft.com/office/drawing/2014/main" id="{3922AE07-73FC-9769-D7C0-0DB28BAA3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443" y="964935"/>
            <a:ext cx="7298103" cy="4970849"/>
          </a:xfrm>
          <a:prstGeom prst="rect">
            <a:avLst/>
          </a:prstGeom>
          <a:noFill/>
          <a:ln>
            <a:solidFill>
              <a:schemeClr val="bg2">
                <a:lumMod val="25000"/>
              </a:schemeClr>
            </a:solidFill>
          </a:ln>
          <a:extLst>
            <a:ext uri="{909E8E84-426E-40DD-AFC4-6F175D3DCCD1}">
              <a14:hiddenFill xmlns:a14="http://schemas.microsoft.com/office/drawing/2010/main">
                <a:solidFill>
                  <a:srgbClr val="FFFFFF"/>
                </a:solidFill>
              </a14:hiddenFill>
            </a:ext>
          </a:extLst>
        </p:spPr>
      </p:pic>
      <p:pic>
        <p:nvPicPr>
          <p:cNvPr id="3" name="Picture 4" descr="Inside the submarine capable of launching nuclear missiles - ABC News">
            <a:extLst>
              <a:ext uri="{FF2B5EF4-FFF2-40B4-BE49-F238E27FC236}">
                <a16:creationId xmlns:a16="http://schemas.microsoft.com/office/drawing/2014/main" id="{8176D2BE-7204-C447-E81D-744E1656D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131" y="964935"/>
            <a:ext cx="4321508" cy="2301896"/>
          </a:xfrm>
          <a:prstGeom prst="rect">
            <a:avLst/>
          </a:prstGeom>
          <a:noFill/>
          <a:ln>
            <a:solidFill>
              <a:schemeClr val="bg2">
                <a:lumMod val="25000"/>
              </a:schemeClr>
            </a:solidFill>
          </a:ln>
          <a:extLst>
            <a:ext uri="{909E8E84-426E-40DD-AFC4-6F175D3DCCD1}">
              <a14:hiddenFill xmlns:a14="http://schemas.microsoft.com/office/drawing/2010/main">
                <a:solidFill>
                  <a:srgbClr val="FFFFFF"/>
                </a:solidFill>
              </a14:hiddenFill>
            </a:ext>
          </a:extLst>
        </p:spPr>
      </p:pic>
      <p:pic>
        <p:nvPicPr>
          <p:cNvPr id="4" name="Picture 6" descr="ebr-i lights building">
            <a:extLst>
              <a:ext uri="{FF2B5EF4-FFF2-40B4-BE49-F238E27FC236}">
                <a16:creationId xmlns:a16="http://schemas.microsoft.com/office/drawing/2014/main" id="{88E55AC5-01EA-7CA9-5CF8-14236FCC30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605" b="15022"/>
          <a:stretch>
            <a:fillRect/>
          </a:stretch>
        </p:blipFill>
        <p:spPr bwMode="auto">
          <a:xfrm>
            <a:off x="7705131" y="3395786"/>
            <a:ext cx="4329949" cy="2540000"/>
          </a:xfrm>
          <a:prstGeom prst="rect">
            <a:avLst/>
          </a:prstGeom>
          <a:noFill/>
          <a:ln>
            <a:solidFill>
              <a:schemeClr val="bg2">
                <a:lumMod val="2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106BBC-8FB6-249B-1622-E154E7254029}"/>
              </a:ext>
            </a:extLst>
          </p:cNvPr>
          <p:cNvSpPr txBox="1"/>
          <p:nvPr/>
        </p:nvSpPr>
        <p:spPr>
          <a:xfrm>
            <a:off x="142143" y="6064739"/>
            <a:ext cx="8212504" cy="707886"/>
          </a:xfrm>
          <a:prstGeom prst="rect">
            <a:avLst/>
          </a:prstGeom>
          <a:noFill/>
        </p:spPr>
        <p:txBody>
          <a:bodyPr wrap="square" rtlCol="0">
            <a:spAutoFit/>
          </a:bodyPr>
          <a:lstStyle/>
          <a:p>
            <a:r>
              <a:rPr lang="en-US" sz="2000" dirty="0"/>
              <a:t>Nuclear energy produces 20% of electric power in the US, equivalent to all renewable energy resources together, including hydropower</a:t>
            </a:r>
          </a:p>
        </p:txBody>
      </p:sp>
      <p:sp>
        <p:nvSpPr>
          <p:cNvPr id="7" name="Text Box 55">
            <a:extLst>
              <a:ext uri="{FF2B5EF4-FFF2-40B4-BE49-F238E27FC236}">
                <a16:creationId xmlns:a16="http://schemas.microsoft.com/office/drawing/2014/main" id="{D7895435-3F2A-68FB-9757-0FC8D0FDB298}"/>
              </a:ext>
            </a:extLst>
          </p:cNvPr>
          <p:cNvSpPr txBox="1">
            <a:spLocks noChangeArrowheads="1"/>
          </p:cNvSpPr>
          <p:nvPr/>
        </p:nvSpPr>
        <p:spPr bwMode="auto">
          <a:xfrm>
            <a:off x="1468506" y="128097"/>
            <a:ext cx="964497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342900">
              <a:defRPr/>
            </a:pPr>
            <a:r>
              <a:rPr lang="en-US" sz="4000" dirty="0"/>
              <a:t>Conventional Nuclear Energy</a:t>
            </a:r>
          </a:p>
        </p:txBody>
      </p:sp>
    </p:spTree>
    <p:extLst>
      <p:ext uri="{BB962C8B-B14F-4D97-AF65-F5344CB8AC3E}">
        <p14:creationId xmlns:p14="http://schemas.microsoft.com/office/powerpoint/2010/main" val="4145445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0B2AB-FD75-4405-B7E4-E4AB728C5EFD}"/>
              </a:ext>
            </a:extLst>
          </p:cNvPr>
          <p:cNvSpPr/>
          <p:nvPr/>
        </p:nvSpPr>
        <p:spPr>
          <a:xfrm>
            <a:off x="0" y="6381750"/>
            <a:ext cx="12258675"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7170" name="Picture 2">
            <a:extLst>
              <a:ext uri="{FF2B5EF4-FFF2-40B4-BE49-F238E27FC236}">
                <a16:creationId xmlns:a16="http://schemas.microsoft.com/office/drawing/2014/main" id="{157B3B08-C088-1383-A0F6-CC92DC8C5E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43"/>
          <a:stretch>
            <a:fillRect/>
          </a:stretch>
        </p:blipFill>
        <p:spPr bwMode="auto">
          <a:xfrm>
            <a:off x="0" y="922916"/>
            <a:ext cx="12258675" cy="5648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EE96D6-3E0C-45F4-C84F-23C69288E7A0}"/>
              </a:ext>
            </a:extLst>
          </p:cNvPr>
          <p:cNvSpPr txBox="1"/>
          <p:nvPr/>
        </p:nvSpPr>
        <p:spPr>
          <a:xfrm>
            <a:off x="5314950" y="6629599"/>
            <a:ext cx="7115175" cy="307777"/>
          </a:xfrm>
          <a:prstGeom prst="rect">
            <a:avLst/>
          </a:prstGeom>
          <a:noFill/>
        </p:spPr>
        <p:txBody>
          <a:bodyPr wrap="square" rtlCol="0">
            <a:spAutoFit/>
          </a:bodyPr>
          <a:lstStyle/>
          <a:p>
            <a:r>
              <a:rPr lang="en-US" dirty="0"/>
              <a:t>Source: U.S. Energy Information Administration Monthly Electric Generator Inventory</a:t>
            </a:r>
          </a:p>
        </p:txBody>
      </p:sp>
      <p:sp>
        <p:nvSpPr>
          <p:cNvPr id="3" name="Text Box 55">
            <a:extLst>
              <a:ext uri="{FF2B5EF4-FFF2-40B4-BE49-F238E27FC236}">
                <a16:creationId xmlns:a16="http://schemas.microsoft.com/office/drawing/2014/main" id="{FAB263D1-FD17-3344-D5F0-D7E111AC1544}"/>
              </a:ext>
            </a:extLst>
          </p:cNvPr>
          <p:cNvSpPr txBox="1">
            <a:spLocks noChangeArrowheads="1"/>
          </p:cNvSpPr>
          <p:nvPr/>
        </p:nvSpPr>
        <p:spPr bwMode="auto">
          <a:xfrm>
            <a:off x="695325" y="156672"/>
            <a:ext cx="1111347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342900">
              <a:defRPr/>
            </a:pPr>
            <a:r>
              <a:rPr lang="en-US" sz="4000" dirty="0"/>
              <a:t>U.S. Nuclear Power New Capacity (1969-2024)</a:t>
            </a:r>
          </a:p>
        </p:txBody>
      </p:sp>
      <p:sp>
        <p:nvSpPr>
          <p:cNvPr id="5" name="TextBox 4">
            <a:extLst>
              <a:ext uri="{FF2B5EF4-FFF2-40B4-BE49-F238E27FC236}">
                <a16:creationId xmlns:a16="http://schemas.microsoft.com/office/drawing/2014/main" id="{8EE28444-EE88-C737-352C-6E367B79B79B}"/>
              </a:ext>
            </a:extLst>
          </p:cNvPr>
          <p:cNvSpPr txBox="1"/>
          <p:nvPr/>
        </p:nvSpPr>
        <p:spPr>
          <a:xfrm>
            <a:off x="6715124" y="1466850"/>
            <a:ext cx="5093678" cy="2554545"/>
          </a:xfrm>
          <a:prstGeom prst="rect">
            <a:avLst/>
          </a:prstGeom>
          <a:noFill/>
        </p:spPr>
        <p:txBody>
          <a:bodyPr wrap="square" rtlCol="0">
            <a:spAutoFit/>
          </a:bodyPr>
          <a:lstStyle/>
          <a:p>
            <a:r>
              <a:rPr lang="en-US" sz="2000" dirty="0"/>
              <a:t>As of April 2024, there were 94 nuclear power reactors across 28 states in the United States. Currently, 12 states have restrictions on building new nuclear power facilities: California, Connecticut, Hawaii, Illinois, Maine, Massachusetts, Minnesota, New Jersey, New York, Oregon, Rhode Island, and Vermont.</a:t>
            </a:r>
          </a:p>
        </p:txBody>
      </p:sp>
    </p:spTree>
    <p:extLst>
      <p:ext uri="{BB962C8B-B14F-4D97-AF65-F5344CB8AC3E}">
        <p14:creationId xmlns:p14="http://schemas.microsoft.com/office/powerpoint/2010/main" val="350768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
          <a:extLst>
            <a:ext uri="{FF2B5EF4-FFF2-40B4-BE49-F238E27FC236}">
              <a16:creationId xmlns:a16="http://schemas.microsoft.com/office/drawing/2014/main" id="{0400A9D3-3172-79C6-00D6-A8BF343E49A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47BE1A4-50E7-24E1-C6C2-39735959CF4A}"/>
              </a:ext>
            </a:extLst>
          </p:cNvPr>
          <p:cNvSpPr txBox="1">
            <a:spLocks/>
          </p:cNvSpPr>
          <p:nvPr/>
        </p:nvSpPr>
        <p:spPr>
          <a:xfrm>
            <a:off x="1085849" y="0"/>
            <a:ext cx="10010775"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Level of Maturity for Microreactor and Small Modular Reactor Designs </a:t>
            </a:r>
          </a:p>
        </p:txBody>
      </p:sp>
      <p:pic>
        <p:nvPicPr>
          <p:cNvPr id="5" name="Picture 4">
            <a:extLst>
              <a:ext uri="{FF2B5EF4-FFF2-40B4-BE49-F238E27FC236}">
                <a16:creationId xmlns:a16="http://schemas.microsoft.com/office/drawing/2014/main" id="{0A6E8CE0-B632-98DC-2D27-69807AA6D807}"/>
              </a:ext>
            </a:extLst>
          </p:cNvPr>
          <p:cNvPicPr/>
          <p:nvPr/>
        </p:nvPicPr>
        <p:blipFill>
          <a:blip r:embed="rId3"/>
          <a:srcRect l="3940" b="3395"/>
          <a:stretch>
            <a:fillRect/>
          </a:stretch>
        </p:blipFill>
        <p:spPr>
          <a:xfrm>
            <a:off x="495300" y="1143000"/>
            <a:ext cx="9753600" cy="5095875"/>
          </a:xfrm>
          <a:prstGeom prst="rect">
            <a:avLst/>
          </a:prstGeom>
        </p:spPr>
      </p:pic>
      <p:sp>
        <p:nvSpPr>
          <p:cNvPr id="6" name="TextBox 5">
            <a:extLst>
              <a:ext uri="{FF2B5EF4-FFF2-40B4-BE49-F238E27FC236}">
                <a16:creationId xmlns:a16="http://schemas.microsoft.com/office/drawing/2014/main" id="{276264AF-2FB2-CC15-C80D-C89CF7308840}"/>
              </a:ext>
            </a:extLst>
          </p:cNvPr>
          <p:cNvSpPr txBox="1"/>
          <p:nvPr/>
        </p:nvSpPr>
        <p:spPr>
          <a:xfrm>
            <a:off x="9753599" y="3905250"/>
            <a:ext cx="2314575" cy="1938992"/>
          </a:xfrm>
          <a:prstGeom prst="rect">
            <a:avLst/>
          </a:prstGeom>
          <a:noFill/>
        </p:spPr>
        <p:txBody>
          <a:bodyPr wrap="square" rtlCol="0">
            <a:spAutoFit/>
          </a:bodyPr>
          <a:lstStyle/>
          <a:p>
            <a:r>
              <a:rPr lang="en-US" sz="2000" i="1" dirty="0"/>
              <a:t>* Chart from ACEP 2020 report to the legislature, not up to date on progress of individual vendors</a:t>
            </a:r>
          </a:p>
        </p:txBody>
      </p:sp>
    </p:spTree>
    <p:extLst>
      <p:ext uri="{BB962C8B-B14F-4D97-AF65-F5344CB8AC3E}">
        <p14:creationId xmlns:p14="http://schemas.microsoft.com/office/powerpoint/2010/main" val="1952645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
          <a:extLst>
            <a:ext uri="{FF2B5EF4-FFF2-40B4-BE49-F238E27FC236}">
              <a16:creationId xmlns:a16="http://schemas.microsoft.com/office/drawing/2014/main" id="{BB494EFD-6C60-4E51-1859-69BD369AD4B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C5B48E6-86C5-6FC7-9E62-CA8135C57CAA}"/>
              </a:ext>
            </a:extLst>
          </p:cNvPr>
          <p:cNvSpPr txBox="1">
            <a:spLocks/>
          </p:cNvSpPr>
          <p:nvPr/>
        </p:nvSpPr>
        <p:spPr>
          <a:xfrm>
            <a:off x="1647825" y="0"/>
            <a:ext cx="8677275"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Level of Maturity for Microreactor and Small Modular Reactor Designs </a:t>
            </a:r>
          </a:p>
        </p:txBody>
      </p:sp>
      <p:pic>
        <p:nvPicPr>
          <p:cNvPr id="5" name="Picture 4">
            <a:extLst>
              <a:ext uri="{FF2B5EF4-FFF2-40B4-BE49-F238E27FC236}">
                <a16:creationId xmlns:a16="http://schemas.microsoft.com/office/drawing/2014/main" id="{EC168AD1-19A4-FF18-0D84-AC75D790274C}"/>
              </a:ext>
            </a:extLst>
          </p:cNvPr>
          <p:cNvPicPr/>
          <p:nvPr/>
        </p:nvPicPr>
        <p:blipFill>
          <a:blip r:embed="rId3"/>
          <a:srcRect l="3940" b="3395"/>
          <a:stretch>
            <a:fillRect/>
          </a:stretch>
        </p:blipFill>
        <p:spPr>
          <a:xfrm>
            <a:off x="495300" y="1143000"/>
            <a:ext cx="9753600" cy="5095875"/>
          </a:xfrm>
          <a:prstGeom prst="rect">
            <a:avLst/>
          </a:prstGeom>
        </p:spPr>
      </p:pic>
      <p:sp>
        <p:nvSpPr>
          <p:cNvPr id="6" name="TextBox 5">
            <a:extLst>
              <a:ext uri="{FF2B5EF4-FFF2-40B4-BE49-F238E27FC236}">
                <a16:creationId xmlns:a16="http://schemas.microsoft.com/office/drawing/2014/main" id="{CC1C13E0-23C3-E8BF-18B9-A16DF77EB617}"/>
              </a:ext>
            </a:extLst>
          </p:cNvPr>
          <p:cNvSpPr txBox="1"/>
          <p:nvPr/>
        </p:nvSpPr>
        <p:spPr>
          <a:xfrm>
            <a:off x="9753599" y="3905250"/>
            <a:ext cx="2314575" cy="1938992"/>
          </a:xfrm>
          <a:prstGeom prst="rect">
            <a:avLst/>
          </a:prstGeom>
          <a:noFill/>
        </p:spPr>
        <p:txBody>
          <a:bodyPr wrap="square" rtlCol="0">
            <a:spAutoFit/>
          </a:bodyPr>
          <a:lstStyle/>
          <a:p>
            <a:r>
              <a:rPr lang="en-US" sz="2000" i="1" dirty="0"/>
              <a:t>* Chart from ACEP 2020 report to the legislature, not up to date on progress of individual vendors</a:t>
            </a:r>
          </a:p>
        </p:txBody>
      </p:sp>
      <p:sp>
        <p:nvSpPr>
          <p:cNvPr id="2" name="Oval 1">
            <a:extLst>
              <a:ext uri="{FF2B5EF4-FFF2-40B4-BE49-F238E27FC236}">
                <a16:creationId xmlns:a16="http://schemas.microsoft.com/office/drawing/2014/main" id="{863FD10E-07F7-5F49-BE29-76ED653EDC1C}"/>
              </a:ext>
            </a:extLst>
          </p:cNvPr>
          <p:cNvSpPr/>
          <p:nvPr/>
        </p:nvSpPr>
        <p:spPr>
          <a:xfrm>
            <a:off x="7296150" y="2800350"/>
            <a:ext cx="1685925" cy="9810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2199301-ECCE-73E4-AC28-E4D28333C1A4}"/>
              </a:ext>
            </a:extLst>
          </p:cNvPr>
          <p:cNvSpPr txBox="1"/>
          <p:nvPr/>
        </p:nvSpPr>
        <p:spPr>
          <a:xfrm>
            <a:off x="8353426" y="2286000"/>
            <a:ext cx="1238250" cy="523220"/>
          </a:xfrm>
          <a:prstGeom prst="rect">
            <a:avLst/>
          </a:prstGeom>
          <a:noFill/>
        </p:spPr>
        <p:txBody>
          <a:bodyPr wrap="square" rtlCol="0">
            <a:spAutoFit/>
          </a:bodyPr>
          <a:lstStyle/>
          <a:p>
            <a:r>
              <a:rPr lang="en-US" dirty="0">
                <a:solidFill>
                  <a:srgbClr val="FF0000"/>
                </a:solidFill>
              </a:rPr>
              <a:t>NRC </a:t>
            </a:r>
            <a:r>
              <a:rPr lang="en-US" i="1" dirty="0">
                <a:solidFill>
                  <a:srgbClr val="FF0000"/>
                </a:solidFill>
              </a:rPr>
              <a:t>design certification </a:t>
            </a:r>
            <a:endParaRPr lang="en-US" dirty="0">
              <a:solidFill>
                <a:srgbClr val="FF0000"/>
              </a:solidFill>
            </a:endParaRPr>
          </a:p>
        </p:txBody>
      </p:sp>
      <p:sp>
        <p:nvSpPr>
          <p:cNvPr id="7" name="TextBox 6">
            <a:extLst>
              <a:ext uri="{FF2B5EF4-FFF2-40B4-BE49-F238E27FC236}">
                <a16:creationId xmlns:a16="http://schemas.microsoft.com/office/drawing/2014/main" id="{CDB50A41-95D2-99B9-1214-22A4222F15E2}"/>
              </a:ext>
            </a:extLst>
          </p:cNvPr>
          <p:cNvSpPr txBox="1"/>
          <p:nvPr/>
        </p:nvSpPr>
        <p:spPr>
          <a:xfrm>
            <a:off x="5881687" y="4485798"/>
            <a:ext cx="1819275" cy="738664"/>
          </a:xfrm>
          <a:prstGeom prst="rect">
            <a:avLst/>
          </a:prstGeom>
          <a:noFill/>
        </p:spPr>
        <p:txBody>
          <a:bodyPr wrap="square" rtlCol="0">
            <a:spAutoFit/>
          </a:bodyPr>
          <a:lstStyle/>
          <a:p>
            <a:r>
              <a:rPr lang="en-US" dirty="0">
                <a:solidFill>
                  <a:srgbClr val="FF0000"/>
                </a:solidFill>
              </a:rPr>
              <a:t>NRC approval of instrument and control system</a:t>
            </a:r>
          </a:p>
        </p:txBody>
      </p:sp>
      <p:sp>
        <p:nvSpPr>
          <p:cNvPr id="8" name="Oval 7">
            <a:extLst>
              <a:ext uri="{FF2B5EF4-FFF2-40B4-BE49-F238E27FC236}">
                <a16:creationId xmlns:a16="http://schemas.microsoft.com/office/drawing/2014/main" id="{4C3B7E8D-98D0-CD75-2256-3425937E4575}"/>
              </a:ext>
            </a:extLst>
          </p:cNvPr>
          <p:cNvSpPr/>
          <p:nvPr/>
        </p:nvSpPr>
        <p:spPr>
          <a:xfrm>
            <a:off x="7196137" y="4733925"/>
            <a:ext cx="1009650" cy="9810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9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FAFAE0-AF8B-D8B2-AB69-865FAB7D7476}"/>
              </a:ext>
            </a:extLst>
          </p:cNvPr>
          <p:cNvPicPr>
            <a:picLocks noChangeAspect="1"/>
          </p:cNvPicPr>
          <p:nvPr/>
        </p:nvPicPr>
        <p:blipFill>
          <a:blip r:embed="rId2"/>
          <a:srcRect t="10278" b="12222"/>
          <a:stretch>
            <a:fillRect/>
          </a:stretch>
        </p:blipFill>
        <p:spPr>
          <a:xfrm>
            <a:off x="-1" y="-247650"/>
            <a:ext cx="12296775" cy="7315200"/>
          </a:xfrm>
          <a:prstGeom prst="rect">
            <a:avLst/>
          </a:prstGeom>
        </p:spPr>
      </p:pic>
    </p:spTree>
    <p:extLst>
      <p:ext uri="{BB962C8B-B14F-4D97-AF65-F5344CB8AC3E}">
        <p14:creationId xmlns:p14="http://schemas.microsoft.com/office/powerpoint/2010/main" val="2417377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61CB4A-72A0-563A-2838-DEEBDA5C7090}"/>
              </a:ext>
            </a:extLst>
          </p:cNvPr>
          <p:cNvSpPr txBox="1"/>
          <p:nvPr/>
        </p:nvSpPr>
        <p:spPr>
          <a:xfrm>
            <a:off x="8248650" y="2881997"/>
            <a:ext cx="4010025" cy="3046988"/>
          </a:xfrm>
          <a:prstGeom prst="rect">
            <a:avLst/>
          </a:prstGeom>
          <a:noFill/>
        </p:spPr>
        <p:txBody>
          <a:bodyPr wrap="square">
            <a:spAutoFit/>
          </a:bodyPr>
          <a:lstStyle/>
          <a:p>
            <a:r>
              <a:rPr lang="en-US" sz="2400" dirty="0" err="1"/>
              <a:t>TerraPower</a:t>
            </a:r>
            <a:r>
              <a:rPr lang="en-US" sz="2400" dirty="0"/>
              <a:t> was </a:t>
            </a:r>
            <a:r>
              <a:rPr lang="en-US" sz="2400" b="1" dirty="0"/>
              <a:t>the first developer</a:t>
            </a:r>
            <a:r>
              <a:rPr lang="en-US" sz="2400" dirty="0"/>
              <a:t> to submit a construction permit application for a </a:t>
            </a:r>
            <a:r>
              <a:rPr lang="en-US" sz="2400" i="1" dirty="0"/>
              <a:t>commercial advanced reactor</a:t>
            </a:r>
            <a:r>
              <a:rPr lang="en-US" sz="2400" dirty="0"/>
              <a:t> (non-light-water) to the NRC. NRC plans to complete review by </a:t>
            </a:r>
            <a:r>
              <a:rPr lang="en-US" sz="2400" b="1" dirty="0"/>
              <a:t>December 31, 2025</a:t>
            </a:r>
            <a:endParaRPr lang="en-US" sz="2400" dirty="0"/>
          </a:p>
        </p:txBody>
      </p:sp>
      <p:pic>
        <p:nvPicPr>
          <p:cNvPr id="9218" name="Picture 2" descr="TerraPower Begins Construction on Advanced Nuclear Project in Wyoming">
            <a:extLst>
              <a:ext uri="{FF2B5EF4-FFF2-40B4-BE49-F238E27FC236}">
                <a16:creationId xmlns:a16="http://schemas.microsoft.com/office/drawing/2014/main" id="{B22C877F-8BC3-162B-FF20-C12212554F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80"/>
          <a:stretch>
            <a:fillRect/>
          </a:stretch>
        </p:blipFill>
        <p:spPr bwMode="auto">
          <a:xfrm>
            <a:off x="166446" y="1143000"/>
            <a:ext cx="7988380" cy="47859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3D4D812-7E2C-B909-9B67-CB3E2731191D}"/>
              </a:ext>
            </a:extLst>
          </p:cNvPr>
          <p:cNvSpPr txBox="1">
            <a:spLocks/>
          </p:cNvSpPr>
          <p:nvPr/>
        </p:nvSpPr>
        <p:spPr>
          <a:xfrm>
            <a:off x="323850" y="0"/>
            <a:ext cx="11449050" cy="114300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Kemmerer, WY </a:t>
            </a:r>
            <a:r>
              <a:rPr kumimoji="0" lang="en-US" sz="44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TerraPower</a:t>
            </a:r>
            <a:r>
              <a:rPr kumimoji="0" lang="en-US" sz="4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(345MWe) </a:t>
            </a:r>
          </a:p>
        </p:txBody>
      </p:sp>
    </p:spTree>
    <p:extLst>
      <p:ext uri="{BB962C8B-B14F-4D97-AF65-F5344CB8AC3E}">
        <p14:creationId xmlns:p14="http://schemas.microsoft.com/office/powerpoint/2010/main" val="4229272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2AC08-BC0E-E2DE-03E8-2B903A6416C2}"/>
            </a:ext>
          </a:extLst>
        </p:cNvPr>
        <p:cNvGrpSpPr/>
        <p:nvPr/>
      </p:nvGrpSpPr>
      <p:grpSpPr>
        <a:xfrm>
          <a:off x="0" y="0"/>
          <a:ext cx="0" cy="0"/>
          <a:chOff x="0" y="0"/>
          <a:chExt cx="0" cy="0"/>
        </a:xfrm>
      </p:grpSpPr>
      <p:sp>
        <p:nvSpPr>
          <p:cNvPr id="2" name="Google Shape;51;p3">
            <a:extLst>
              <a:ext uri="{FF2B5EF4-FFF2-40B4-BE49-F238E27FC236}">
                <a16:creationId xmlns:a16="http://schemas.microsoft.com/office/drawing/2014/main" id="{BC6FEF2D-9CCA-0AFD-4DC0-5CB8EADB5C8F}"/>
              </a:ext>
            </a:extLst>
          </p:cNvPr>
          <p:cNvSpPr txBox="1"/>
          <p:nvPr/>
        </p:nvSpPr>
        <p:spPr>
          <a:xfrm>
            <a:off x="1178250" y="-127945"/>
            <a:ext cx="9835500" cy="114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   </a:t>
            </a:r>
            <a:r>
              <a:rPr lang="en-US" sz="4000" i="0" u="none" strike="noStrike" cap="none" dirty="0">
                <a:solidFill>
                  <a:srgbClr val="000000"/>
                </a:solidFill>
                <a:latin typeface="+mn-lt"/>
                <a:ea typeface="Barlow"/>
                <a:cs typeface="Barlow"/>
                <a:sym typeface="Barlow"/>
              </a:rPr>
              <a:t>“</a:t>
            </a:r>
            <a:r>
              <a:rPr lang="en-US" sz="4000" i="0" u="none" strike="noStrike" cap="none" dirty="0">
                <a:solidFill>
                  <a:srgbClr val="000000"/>
                </a:solidFill>
                <a:latin typeface="+mn-lt"/>
                <a:ea typeface="Barlow"/>
                <a:cs typeface="Arial" panose="020B0604020202020204" pitchFamily="34" charset="0"/>
                <a:sym typeface="Barlow"/>
              </a:rPr>
              <a:t>Sliding</a:t>
            </a:r>
            <a:r>
              <a:rPr lang="en-US" sz="4000" i="0" u="none" strike="noStrike" cap="none" dirty="0">
                <a:solidFill>
                  <a:srgbClr val="000000"/>
                </a:solidFill>
                <a:latin typeface="+mn-lt"/>
                <a:ea typeface="Barlow"/>
                <a:cs typeface="Barlow"/>
                <a:sym typeface="Barlow"/>
              </a:rPr>
              <a:t> Door” Moments</a:t>
            </a:r>
            <a:endParaRPr sz="4000" i="0" u="none" strike="noStrike" cap="none" dirty="0">
              <a:solidFill>
                <a:srgbClr val="000000"/>
              </a:solidFill>
              <a:latin typeface="+mn-lt"/>
              <a:ea typeface="Barlow"/>
              <a:cs typeface="Barlow"/>
              <a:sym typeface="Barlow"/>
            </a:endParaRPr>
          </a:p>
        </p:txBody>
      </p:sp>
      <p:pic>
        <p:nvPicPr>
          <p:cNvPr id="1026" name="Picture 2" descr="Hold That Train! Writing a Sliding-Doors Thriller ‹ CrimeReads">
            <a:extLst>
              <a:ext uri="{FF2B5EF4-FFF2-40B4-BE49-F238E27FC236}">
                <a16:creationId xmlns:a16="http://schemas.microsoft.com/office/drawing/2014/main" id="{E61F505D-3B54-F5E7-967C-EBD5EAE44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69" y="1032936"/>
            <a:ext cx="10257322" cy="51286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liding Doors – Movies on Google Play">
            <a:extLst>
              <a:ext uri="{FF2B5EF4-FFF2-40B4-BE49-F238E27FC236}">
                <a16:creationId xmlns:a16="http://schemas.microsoft.com/office/drawing/2014/main" id="{53363702-AF3A-B4AD-EE63-FBE1A76CF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2950" y="1014156"/>
            <a:ext cx="3579081" cy="514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854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97515-0C39-7BE0-00FC-88233A297832}"/>
            </a:ext>
          </a:extLst>
        </p:cNvPr>
        <p:cNvGrpSpPr/>
        <p:nvPr/>
      </p:nvGrpSpPr>
      <p:grpSpPr>
        <a:xfrm>
          <a:off x="0" y="0"/>
          <a:ext cx="0" cy="0"/>
          <a:chOff x="0" y="0"/>
          <a:chExt cx="0" cy="0"/>
        </a:xfrm>
      </p:grpSpPr>
      <p:sp>
        <p:nvSpPr>
          <p:cNvPr id="2" name="Google Shape;51;p3">
            <a:extLst>
              <a:ext uri="{FF2B5EF4-FFF2-40B4-BE49-F238E27FC236}">
                <a16:creationId xmlns:a16="http://schemas.microsoft.com/office/drawing/2014/main" id="{CA249326-90AE-1A83-74DD-7AE2BBB0B523}"/>
              </a:ext>
            </a:extLst>
          </p:cNvPr>
          <p:cNvSpPr txBox="1"/>
          <p:nvPr/>
        </p:nvSpPr>
        <p:spPr>
          <a:xfrm>
            <a:off x="428626" y="-243601"/>
            <a:ext cx="11325224" cy="114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4000" i="0" u="none" strike="noStrike" cap="none" dirty="0">
                <a:solidFill>
                  <a:srgbClr val="000000"/>
                </a:solidFill>
                <a:latin typeface="Arial"/>
                <a:ea typeface="Arial"/>
                <a:cs typeface="Arial"/>
                <a:sym typeface="Arial"/>
              </a:rPr>
              <a:t>April 1986 – Sliding Door Moment for Nuclear</a:t>
            </a:r>
            <a:endParaRPr sz="4000" i="0" u="none" strike="noStrike" cap="none" dirty="0">
              <a:solidFill>
                <a:srgbClr val="000000"/>
              </a:solidFill>
              <a:latin typeface="Barlow"/>
              <a:ea typeface="Barlow"/>
              <a:cs typeface="Barlow"/>
              <a:sym typeface="Barlow"/>
            </a:endParaRPr>
          </a:p>
        </p:txBody>
      </p:sp>
      <p:pic>
        <p:nvPicPr>
          <p:cNvPr id="2050" name="Picture 2">
            <a:extLst>
              <a:ext uri="{FF2B5EF4-FFF2-40B4-BE49-F238E27FC236}">
                <a16:creationId xmlns:a16="http://schemas.microsoft.com/office/drawing/2014/main" id="{166ABA64-AFA7-B15B-C53E-17D33C3D9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955611"/>
            <a:ext cx="6353175" cy="5124894"/>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54" name="Picture 6" descr="Chernobyl 30 Years Later: Those Who Live in Its Shadow Still Suffer - ABC  News">
            <a:extLst>
              <a:ext uri="{FF2B5EF4-FFF2-40B4-BE49-F238E27FC236}">
                <a16:creationId xmlns:a16="http://schemas.microsoft.com/office/drawing/2014/main" id="{4961BCD1-915A-2A38-206E-E405ABDE3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54" y="2559366"/>
            <a:ext cx="5062275" cy="35211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D0B812-E84E-B728-4670-9773F0C2F883}"/>
              </a:ext>
            </a:extLst>
          </p:cNvPr>
          <p:cNvSpPr txBox="1"/>
          <p:nvPr/>
        </p:nvSpPr>
        <p:spPr>
          <a:xfrm>
            <a:off x="6660278" y="839799"/>
            <a:ext cx="5531722" cy="1631216"/>
          </a:xfrm>
          <a:prstGeom prst="rect">
            <a:avLst/>
          </a:prstGeom>
          <a:noFill/>
        </p:spPr>
        <p:txBody>
          <a:bodyPr wrap="square" rtlCol="0">
            <a:spAutoFit/>
          </a:bodyPr>
          <a:lstStyle/>
          <a:p>
            <a:r>
              <a:rPr lang="en-US" sz="2000" dirty="0"/>
              <a:t>The 1986 Chernobyl disaster began when a reactor exploded during a safety test, spreading radioactive material across much of Europe. It remains the most serious accident in the history of civilian nuclear power</a:t>
            </a:r>
          </a:p>
        </p:txBody>
      </p:sp>
    </p:spTree>
    <p:extLst>
      <p:ext uri="{BB962C8B-B14F-4D97-AF65-F5344CB8AC3E}">
        <p14:creationId xmlns:p14="http://schemas.microsoft.com/office/powerpoint/2010/main" val="1297148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F23FD-D481-1AA8-8EDA-50F426040F52}"/>
            </a:ext>
          </a:extLst>
        </p:cNvPr>
        <p:cNvGrpSpPr/>
        <p:nvPr/>
      </p:nvGrpSpPr>
      <p:grpSpPr>
        <a:xfrm>
          <a:off x="0" y="0"/>
          <a:ext cx="0" cy="0"/>
          <a:chOff x="0" y="0"/>
          <a:chExt cx="0" cy="0"/>
        </a:xfrm>
      </p:grpSpPr>
      <p:sp>
        <p:nvSpPr>
          <p:cNvPr id="2" name="Google Shape;51;p3">
            <a:extLst>
              <a:ext uri="{FF2B5EF4-FFF2-40B4-BE49-F238E27FC236}">
                <a16:creationId xmlns:a16="http://schemas.microsoft.com/office/drawing/2014/main" id="{24B40086-A961-281E-0959-77027F05DADF}"/>
              </a:ext>
            </a:extLst>
          </p:cNvPr>
          <p:cNvSpPr txBox="1"/>
          <p:nvPr/>
        </p:nvSpPr>
        <p:spPr>
          <a:xfrm>
            <a:off x="695325" y="-243601"/>
            <a:ext cx="10902435" cy="114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4000" i="0" u="none" strike="noStrike" cap="none" dirty="0">
                <a:solidFill>
                  <a:srgbClr val="000000"/>
                </a:solidFill>
                <a:latin typeface="Arial"/>
                <a:ea typeface="Arial"/>
                <a:cs typeface="Arial"/>
                <a:sym typeface="Arial"/>
              </a:rPr>
              <a:t>April 1986 – Sliding Door Moment for Nuclear</a:t>
            </a:r>
            <a:endParaRPr sz="4000" i="0" u="none" strike="noStrike" cap="none" dirty="0">
              <a:solidFill>
                <a:srgbClr val="000000"/>
              </a:solidFill>
              <a:latin typeface="Barlow"/>
              <a:ea typeface="Barlow"/>
              <a:cs typeface="Barlow"/>
              <a:sym typeface="Barlow"/>
            </a:endParaRPr>
          </a:p>
        </p:txBody>
      </p:sp>
      <p:pic>
        <p:nvPicPr>
          <p:cNvPr id="2052" name="Picture 4" descr="Kartet viser konsentrasjonen av cesium-137 i det øverste jordlaget i 1986, basert på landsomfattende prøvetaking. Kilde: Direktoratet for strålevern og atomsikkerhet">
            <a:extLst>
              <a:ext uri="{FF2B5EF4-FFF2-40B4-BE49-F238E27FC236}">
                <a16:creationId xmlns:a16="http://schemas.microsoft.com/office/drawing/2014/main" id="{89FFE0E5-AE34-0258-0A61-4A0A16D7C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147" y="746099"/>
            <a:ext cx="4740687" cy="58833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Jordprøvetaking i Fredrikstad, Østfold tirligere denne uka. Foto: Morten Günther">
            <a:extLst>
              <a:ext uri="{FF2B5EF4-FFF2-40B4-BE49-F238E27FC236}">
                <a16:creationId xmlns:a16="http://schemas.microsoft.com/office/drawing/2014/main" id="{FE348CB9-C5EC-E02F-05F2-FA55722FA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289" y="1133475"/>
            <a:ext cx="6031472" cy="4020981"/>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5A4A40-8BDD-D785-7DF1-F56A56CEDC0E}"/>
              </a:ext>
            </a:extLst>
          </p:cNvPr>
          <p:cNvSpPr txBox="1"/>
          <p:nvPr/>
        </p:nvSpPr>
        <p:spPr>
          <a:xfrm>
            <a:off x="5457825" y="5229225"/>
            <a:ext cx="6248400" cy="1200329"/>
          </a:xfrm>
          <a:prstGeom prst="rect">
            <a:avLst/>
          </a:prstGeom>
          <a:noFill/>
        </p:spPr>
        <p:txBody>
          <a:bodyPr wrap="square" rtlCol="0">
            <a:spAutoFit/>
          </a:bodyPr>
          <a:lstStyle/>
          <a:p>
            <a:r>
              <a:rPr lang="en-US" sz="1800" dirty="0"/>
              <a:t>The Chernobyl accident in 1986 caused radioactive fallout over large parts of Norway, and radioactive contamination are still present in the soil in the most contaminated areas (caesium-137)</a:t>
            </a:r>
          </a:p>
        </p:txBody>
      </p:sp>
    </p:spTree>
    <p:extLst>
      <p:ext uri="{BB962C8B-B14F-4D97-AF65-F5344CB8AC3E}">
        <p14:creationId xmlns:p14="http://schemas.microsoft.com/office/powerpoint/2010/main" val="781983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8D1AC-1FF8-3BC1-9F96-6149985B8DFB}"/>
            </a:ext>
          </a:extLst>
        </p:cNvPr>
        <p:cNvGrpSpPr/>
        <p:nvPr/>
      </p:nvGrpSpPr>
      <p:grpSpPr>
        <a:xfrm>
          <a:off x="0" y="0"/>
          <a:ext cx="0" cy="0"/>
          <a:chOff x="0" y="0"/>
          <a:chExt cx="0" cy="0"/>
        </a:xfrm>
      </p:grpSpPr>
      <p:sp>
        <p:nvSpPr>
          <p:cNvPr id="2" name="Google Shape;51;p3">
            <a:extLst>
              <a:ext uri="{FF2B5EF4-FFF2-40B4-BE49-F238E27FC236}">
                <a16:creationId xmlns:a16="http://schemas.microsoft.com/office/drawing/2014/main" id="{3D49D8FA-C619-2701-8464-984E7C74F0DF}"/>
              </a:ext>
            </a:extLst>
          </p:cNvPr>
          <p:cNvSpPr txBox="1"/>
          <p:nvPr/>
        </p:nvSpPr>
        <p:spPr>
          <a:xfrm>
            <a:off x="638176" y="-243601"/>
            <a:ext cx="10963274" cy="114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4000" i="0" u="none" strike="noStrike" cap="none" dirty="0">
                <a:solidFill>
                  <a:srgbClr val="000000"/>
                </a:solidFill>
                <a:latin typeface="Arial"/>
                <a:ea typeface="Arial"/>
                <a:cs typeface="Arial"/>
                <a:sym typeface="Arial"/>
              </a:rPr>
              <a:t>April 1986 – Sliding Door Moment for Nuclear</a:t>
            </a:r>
            <a:endParaRPr sz="4000" i="0" u="none" strike="noStrike" cap="none" dirty="0">
              <a:solidFill>
                <a:srgbClr val="000000"/>
              </a:solidFill>
              <a:latin typeface="Barlow"/>
              <a:ea typeface="Barlow"/>
              <a:cs typeface="Barlow"/>
              <a:sym typeface="Barlow"/>
            </a:endParaRPr>
          </a:p>
        </p:txBody>
      </p:sp>
      <p:pic>
        <p:nvPicPr>
          <p:cNvPr id="5" name="Picture 4">
            <a:extLst>
              <a:ext uri="{FF2B5EF4-FFF2-40B4-BE49-F238E27FC236}">
                <a16:creationId xmlns:a16="http://schemas.microsoft.com/office/drawing/2014/main" id="{1254147F-1A1B-726F-201A-646396851821}"/>
              </a:ext>
            </a:extLst>
          </p:cNvPr>
          <p:cNvPicPr>
            <a:picLocks noChangeAspect="1"/>
          </p:cNvPicPr>
          <p:nvPr/>
        </p:nvPicPr>
        <p:blipFill>
          <a:blip r:embed="rId3"/>
          <a:stretch>
            <a:fillRect/>
          </a:stretch>
        </p:blipFill>
        <p:spPr>
          <a:xfrm>
            <a:off x="478734" y="2048508"/>
            <a:ext cx="8141392" cy="4707048"/>
          </a:xfrm>
          <a:prstGeom prst="rect">
            <a:avLst/>
          </a:prstGeom>
          <a:ln>
            <a:solidFill>
              <a:schemeClr val="tx1">
                <a:lumMod val="95000"/>
                <a:lumOff val="5000"/>
              </a:schemeClr>
            </a:solidFill>
          </a:ln>
        </p:spPr>
      </p:pic>
      <p:sp>
        <p:nvSpPr>
          <p:cNvPr id="6" name="TextBox 5">
            <a:extLst>
              <a:ext uri="{FF2B5EF4-FFF2-40B4-BE49-F238E27FC236}">
                <a16:creationId xmlns:a16="http://schemas.microsoft.com/office/drawing/2014/main" id="{EBC77568-5029-721C-0237-159C9B8CF988}"/>
              </a:ext>
            </a:extLst>
          </p:cNvPr>
          <p:cNvSpPr txBox="1"/>
          <p:nvPr/>
        </p:nvSpPr>
        <p:spPr>
          <a:xfrm>
            <a:off x="0" y="761717"/>
            <a:ext cx="11830050" cy="1200329"/>
          </a:xfrm>
          <a:prstGeom prst="rect">
            <a:avLst/>
          </a:prstGeom>
          <a:noFill/>
        </p:spPr>
        <p:txBody>
          <a:bodyPr wrap="square" rtlCol="0">
            <a:spAutoFit/>
          </a:bodyPr>
          <a:lstStyle/>
          <a:p>
            <a:pPr marL="457200" lvl="1" eaLnBrk="0" fontAlgn="base" hangingPunct="0">
              <a:spcBef>
                <a:spcPct val="0"/>
              </a:spcBef>
              <a:spcAft>
                <a:spcPct val="0"/>
              </a:spcAft>
              <a:buClrTx/>
            </a:pPr>
            <a:r>
              <a:rPr lang="en-US" sz="2400" dirty="0"/>
              <a:t>On April 3, 1986, </a:t>
            </a:r>
            <a:r>
              <a:rPr lang="en-US" sz="2400" dirty="0">
                <a:hlinkClick r:id="rId4"/>
              </a:rPr>
              <a:t>two tests at EBR-II</a:t>
            </a:r>
            <a:r>
              <a:rPr lang="en-US" sz="2400" dirty="0"/>
              <a:t> were conducted that simulated accidents involving loss of coolant flow. Even with its normal shutdown devices disabled, the reactor shut itself down safely without overheating anywhere in the system. </a:t>
            </a:r>
          </a:p>
        </p:txBody>
      </p:sp>
      <p:sp>
        <p:nvSpPr>
          <p:cNvPr id="7" name="TextBox 6">
            <a:extLst>
              <a:ext uri="{FF2B5EF4-FFF2-40B4-BE49-F238E27FC236}">
                <a16:creationId xmlns:a16="http://schemas.microsoft.com/office/drawing/2014/main" id="{97B57497-5267-EA41-2CFD-5C484BCBA99C}"/>
              </a:ext>
            </a:extLst>
          </p:cNvPr>
          <p:cNvSpPr txBox="1"/>
          <p:nvPr/>
        </p:nvSpPr>
        <p:spPr>
          <a:xfrm>
            <a:off x="8810626" y="3033906"/>
            <a:ext cx="3226491" cy="2862322"/>
          </a:xfrm>
          <a:prstGeom prst="rect">
            <a:avLst/>
          </a:prstGeom>
          <a:noFill/>
        </p:spPr>
        <p:txBody>
          <a:bodyPr wrap="square" rtlCol="0">
            <a:spAutoFit/>
          </a:bodyPr>
          <a:lstStyle/>
          <a:p>
            <a:r>
              <a:rPr lang="en-US" sz="2000" dirty="0"/>
              <a:t>"Back in 1986, we actually gave a small prototype advanced fast reactor a couple of chances to melt down," says Argonne nuclear engineer Pete Planchon, who led the 1986 tests. "It politely refused both times."</a:t>
            </a:r>
          </a:p>
        </p:txBody>
      </p:sp>
    </p:spTree>
    <p:extLst>
      <p:ext uri="{BB962C8B-B14F-4D97-AF65-F5344CB8AC3E}">
        <p14:creationId xmlns:p14="http://schemas.microsoft.com/office/powerpoint/2010/main" val="976159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2"/>
          <p:cNvSpPr txBox="1">
            <a:spLocks noGrp="1"/>
          </p:cNvSpPr>
          <p:nvPr>
            <p:ph type="title"/>
          </p:nvPr>
        </p:nvSpPr>
        <p:spPr>
          <a:xfrm>
            <a:off x="1086787" y="1279855"/>
            <a:ext cx="9892428" cy="2728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400"/>
              <a:buFont typeface="Calibri"/>
              <a:buNone/>
            </a:pPr>
            <a:r>
              <a:rPr lang="en-US" sz="5400" dirty="0">
                <a:solidFill>
                  <a:schemeClr val="lt1"/>
                </a:solidFill>
                <a:latin typeface="Barlow"/>
                <a:ea typeface="Barlow"/>
                <a:cs typeface="Barlow"/>
                <a:sym typeface="Barlow"/>
              </a:rPr>
              <a:t>Energy Considerations to Sustain Economic Growth: </a:t>
            </a:r>
            <a:br>
              <a:rPr lang="en-US" sz="5400" dirty="0">
                <a:solidFill>
                  <a:schemeClr val="lt1"/>
                </a:solidFill>
                <a:latin typeface="Barlow"/>
                <a:ea typeface="Barlow"/>
                <a:cs typeface="Barlow"/>
                <a:sym typeface="Barlow"/>
              </a:rPr>
            </a:br>
            <a:r>
              <a:rPr lang="en-US" sz="5400" dirty="0">
                <a:solidFill>
                  <a:schemeClr val="lt1"/>
                </a:solidFill>
                <a:latin typeface="Barlow"/>
                <a:ea typeface="Barlow"/>
                <a:cs typeface="Barlow"/>
                <a:sym typeface="Barlow"/>
              </a:rPr>
              <a:t>The Future of Nuclear Energy</a:t>
            </a:r>
            <a:endParaRPr sz="5400" dirty="0">
              <a:solidFill>
                <a:schemeClr val="lt1"/>
              </a:solidFill>
              <a:latin typeface="Barlow"/>
              <a:ea typeface="Barlow"/>
              <a:cs typeface="Barlow"/>
              <a:sym typeface="Barlow"/>
            </a:endParaRPr>
          </a:p>
        </p:txBody>
      </p:sp>
      <p:sp>
        <p:nvSpPr>
          <p:cNvPr id="2" name="Google Shape;40;p1">
            <a:extLst>
              <a:ext uri="{FF2B5EF4-FFF2-40B4-BE49-F238E27FC236}">
                <a16:creationId xmlns:a16="http://schemas.microsoft.com/office/drawing/2014/main" id="{EC41B56C-DE68-3C53-3D9E-0D7F5B33483E}"/>
              </a:ext>
            </a:extLst>
          </p:cNvPr>
          <p:cNvSpPr txBox="1"/>
          <p:nvPr/>
        </p:nvSpPr>
        <p:spPr>
          <a:xfrm>
            <a:off x="2846041" y="3941595"/>
            <a:ext cx="6762967" cy="1327846"/>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0000"/>
              </a:buClr>
              <a:buSzPts val="1400"/>
              <a:buFont typeface="Arial"/>
              <a:buNone/>
            </a:pPr>
            <a:r>
              <a:rPr lang="en-US" sz="2800" b="1" i="0" u="none" strike="noStrike" cap="none" dirty="0">
                <a:solidFill>
                  <a:schemeClr val="lt1"/>
                </a:solidFill>
                <a:latin typeface="Barlow"/>
                <a:ea typeface="Barlow"/>
                <a:cs typeface="Barlow"/>
                <a:sym typeface="Barlow"/>
              </a:rPr>
              <a:t>Dr. Gwen Holdmann</a:t>
            </a:r>
          </a:p>
          <a:p>
            <a:pPr marL="0" marR="0" lvl="0" indent="0" algn="l" rtl="0">
              <a:spcBef>
                <a:spcPts val="0"/>
              </a:spcBef>
              <a:spcAft>
                <a:spcPts val="0"/>
              </a:spcAft>
              <a:buClr>
                <a:srgbClr val="000000"/>
              </a:buClr>
              <a:buSzPts val="1400"/>
              <a:buFont typeface="Arial"/>
              <a:buNone/>
            </a:pPr>
            <a:r>
              <a:rPr lang="en-US" sz="2800" b="0" i="0" u="none" strike="noStrike" cap="none" dirty="0">
                <a:solidFill>
                  <a:schemeClr val="lt1"/>
                </a:solidFill>
                <a:latin typeface="Barlow"/>
                <a:ea typeface="Barlow"/>
                <a:cs typeface="Barlow"/>
                <a:sym typeface="Barlow"/>
              </a:rPr>
              <a:t>Alaska Center for Energy &amp; Power (ACEP)</a:t>
            </a:r>
          </a:p>
          <a:p>
            <a:pPr marL="0" marR="0" lvl="0" indent="0" algn="l" rtl="0">
              <a:spcBef>
                <a:spcPts val="0"/>
              </a:spcBef>
              <a:spcAft>
                <a:spcPts val="0"/>
              </a:spcAft>
              <a:buClr>
                <a:srgbClr val="000000"/>
              </a:buClr>
              <a:buSzPts val="1400"/>
              <a:buFont typeface="Arial"/>
              <a:buNone/>
            </a:pPr>
            <a:r>
              <a:rPr lang="en-US" sz="2800" dirty="0">
                <a:solidFill>
                  <a:schemeClr val="lt1"/>
                </a:solidFill>
                <a:latin typeface="Barlow"/>
                <a:sym typeface="Barlow"/>
              </a:rPr>
              <a:t>University of Alaska Fairbanks</a:t>
            </a:r>
            <a:endParaRPr sz="2800" dirty="0"/>
          </a:p>
          <a:p>
            <a:pPr marL="0" marR="0" lvl="0" indent="0" algn="l" rtl="0">
              <a:lnSpc>
                <a:spcPct val="150000"/>
              </a:lnSpc>
              <a:spcBef>
                <a:spcPts val="0"/>
              </a:spcBef>
              <a:spcAft>
                <a:spcPts val="0"/>
              </a:spcAft>
              <a:buClr>
                <a:srgbClr val="000000"/>
              </a:buClr>
              <a:buSzPts val="1400"/>
              <a:buFont typeface="Arial"/>
              <a:buNone/>
            </a:pPr>
            <a:br>
              <a:rPr lang="en-US" sz="2400" b="0" i="0" u="none" strike="noStrike" cap="none" dirty="0">
                <a:solidFill>
                  <a:schemeClr val="lt1"/>
                </a:solidFill>
                <a:latin typeface="Barlow"/>
                <a:ea typeface="Barlow"/>
                <a:cs typeface="Barlow"/>
                <a:sym typeface="Barlow"/>
              </a:rPr>
            </a:br>
            <a:endParaRPr sz="2400" b="0" i="0" u="none" strike="noStrike" cap="none" dirty="0">
              <a:solidFill>
                <a:schemeClr val="lt1"/>
              </a:solidFill>
              <a:latin typeface="Barlow"/>
              <a:ea typeface="Barlow"/>
              <a:cs typeface="Barlow"/>
              <a:sym typeface="Barlow"/>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BFC5F7-48B5-C8F8-0077-A3C9E208139E}"/>
              </a:ext>
            </a:extLst>
          </p:cNvPr>
          <p:cNvPicPr>
            <a:picLocks noChangeAspect="1"/>
          </p:cNvPicPr>
          <p:nvPr/>
        </p:nvPicPr>
        <p:blipFill rotWithShape="1">
          <a:blip r:embed="rId2"/>
          <a:srcRect l="38834" t="17681" r="5997" b="26873"/>
          <a:stretch/>
        </p:blipFill>
        <p:spPr>
          <a:xfrm>
            <a:off x="130107" y="-150886"/>
            <a:ext cx="5874572" cy="3579886"/>
          </a:xfrm>
          <a:prstGeom prst="rect">
            <a:avLst/>
          </a:prstGeom>
          <a:ln>
            <a:solidFill>
              <a:schemeClr val="tx1"/>
            </a:solidFill>
          </a:ln>
        </p:spPr>
      </p:pic>
      <p:pic>
        <p:nvPicPr>
          <p:cNvPr id="5" name="Picture 4" descr="A group of people standing in a line&#10;&#10;AI-generated content may be incorrect.">
            <a:extLst>
              <a:ext uri="{FF2B5EF4-FFF2-40B4-BE49-F238E27FC236}">
                <a16:creationId xmlns:a16="http://schemas.microsoft.com/office/drawing/2014/main" id="{DE126F2F-F2F9-7138-CF28-AEB39129A7F9}"/>
              </a:ext>
            </a:extLst>
          </p:cNvPr>
          <p:cNvPicPr>
            <a:picLocks noChangeAspect="1"/>
          </p:cNvPicPr>
          <p:nvPr/>
        </p:nvPicPr>
        <p:blipFill>
          <a:blip r:embed="rId3"/>
          <a:srcRect b="28517"/>
          <a:stretch>
            <a:fillRect/>
          </a:stretch>
        </p:blipFill>
        <p:spPr>
          <a:xfrm>
            <a:off x="6004679" y="3589783"/>
            <a:ext cx="6096000" cy="3268217"/>
          </a:xfrm>
          <a:prstGeom prst="rect">
            <a:avLst/>
          </a:prstGeom>
          <a:ln>
            <a:solidFill>
              <a:schemeClr val="tx1"/>
            </a:solidFill>
          </a:ln>
        </p:spPr>
      </p:pic>
      <p:pic>
        <p:nvPicPr>
          <p:cNvPr id="3" name="Picture 2">
            <a:extLst>
              <a:ext uri="{FF2B5EF4-FFF2-40B4-BE49-F238E27FC236}">
                <a16:creationId xmlns:a16="http://schemas.microsoft.com/office/drawing/2014/main" id="{58EF7D0E-02F6-6888-1520-3C3DA48CAFAD}"/>
              </a:ext>
            </a:extLst>
          </p:cNvPr>
          <p:cNvPicPr>
            <a:picLocks noChangeAspect="1"/>
          </p:cNvPicPr>
          <p:nvPr/>
        </p:nvPicPr>
        <p:blipFill rotWithShape="1">
          <a:blip r:embed="rId4"/>
          <a:srcRect l="10000" t="16421" r="12524" b="9552"/>
          <a:stretch/>
        </p:blipFill>
        <p:spPr>
          <a:xfrm>
            <a:off x="3305175" y="1534761"/>
            <a:ext cx="4913449" cy="3039900"/>
          </a:xfrm>
          <a:prstGeom prst="rect">
            <a:avLst/>
          </a:prstGeom>
          <a:ln>
            <a:solidFill>
              <a:schemeClr val="tx1"/>
            </a:solidFill>
          </a:ln>
        </p:spPr>
      </p:pic>
      <p:sp>
        <p:nvSpPr>
          <p:cNvPr id="6" name="TextBox 5">
            <a:extLst>
              <a:ext uri="{FF2B5EF4-FFF2-40B4-BE49-F238E27FC236}">
                <a16:creationId xmlns:a16="http://schemas.microsoft.com/office/drawing/2014/main" id="{AF8BBABD-D5AF-F763-83D1-2B0192B819C8}"/>
              </a:ext>
            </a:extLst>
          </p:cNvPr>
          <p:cNvSpPr txBox="1"/>
          <p:nvPr/>
        </p:nvSpPr>
        <p:spPr>
          <a:xfrm>
            <a:off x="8401049" y="1526472"/>
            <a:ext cx="3267075" cy="1015663"/>
          </a:xfrm>
          <a:prstGeom prst="rect">
            <a:avLst/>
          </a:prstGeom>
          <a:noFill/>
        </p:spPr>
        <p:txBody>
          <a:bodyPr wrap="square" rtlCol="0">
            <a:spAutoFit/>
          </a:bodyPr>
          <a:lstStyle/>
          <a:p>
            <a:r>
              <a:rPr lang="en-US" sz="3000" dirty="0"/>
              <a:t>Industry and interested public</a:t>
            </a:r>
          </a:p>
        </p:txBody>
      </p:sp>
      <p:sp>
        <p:nvSpPr>
          <p:cNvPr id="7" name="TextBox 6">
            <a:extLst>
              <a:ext uri="{FF2B5EF4-FFF2-40B4-BE49-F238E27FC236}">
                <a16:creationId xmlns:a16="http://schemas.microsoft.com/office/drawing/2014/main" id="{6193705B-1FA9-230E-8602-E75990D52BE7}"/>
              </a:ext>
            </a:extLst>
          </p:cNvPr>
          <p:cNvSpPr txBox="1"/>
          <p:nvPr/>
        </p:nvSpPr>
        <p:spPr>
          <a:xfrm>
            <a:off x="6096000" y="-208903"/>
            <a:ext cx="2895600" cy="553998"/>
          </a:xfrm>
          <a:prstGeom prst="rect">
            <a:avLst/>
          </a:prstGeom>
          <a:noFill/>
        </p:spPr>
        <p:txBody>
          <a:bodyPr wrap="square" rtlCol="0">
            <a:spAutoFit/>
          </a:bodyPr>
          <a:lstStyle/>
          <a:p>
            <a:r>
              <a:rPr lang="en-US" sz="3000" dirty="0"/>
              <a:t>General public</a:t>
            </a:r>
          </a:p>
        </p:txBody>
      </p:sp>
      <p:sp>
        <p:nvSpPr>
          <p:cNvPr id="8" name="TextBox 7">
            <a:extLst>
              <a:ext uri="{FF2B5EF4-FFF2-40B4-BE49-F238E27FC236}">
                <a16:creationId xmlns:a16="http://schemas.microsoft.com/office/drawing/2014/main" id="{1ECBDFF6-4277-C35A-C4D3-27E4D3AB095D}"/>
              </a:ext>
            </a:extLst>
          </p:cNvPr>
          <p:cNvSpPr txBox="1"/>
          <p:nvPr/>
        </p:nvSpPr>
        <p:spPr>
          <a:xfrm>
            <a:off x="2280061" y="5842337"/>
            <a:ext cx="3724618" cy="1015663"/>
          </a:xfrm>
          <a:prstGeom prst="rect">
            <a:avLst/>
          </a:prstGeom>
          <a:noFill/>
        </p:spPr>
        <p:txBody>
          <a:bodyPr wrap="square" rtlCol="0">
            <a:spAutoFit/>
          </a:bodyPr>
          <a:lstStyle/>
          <a:p>
            <a:pPr algn="r"/>
            <a:r>
              <a:rPr lang="en-US" sz="3000" dirty="0"/>
              <a:t>Elected officials and state leaders</a:t>
            </a:r>
          </a:p>
        </p:txBody>
      </p:sp>
    </p:spTree>
    <p:extLst>
      <p:ext uri="{BB962C8B-B14F-4D97-AF65-F5344CB8AC3E}">
        <p14:creationId xmlns:p14="http://schemas.microsoft.com/office/powerpoint/2010/main" val="3079343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The trans-Alaska oil pipeline, as it zig-zags across the landscape">
            <a:extLst>
              <a:ext uri="{FF2B5EF4-FFF2-40B4-BE49-F238E27FC236}">
                <a16:creationId xmlns:a16="http://schemas.microsoft.com/office/drawing/2014/main" id="{918BCFD9-4314-B762-CABA-DAF0695A89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2213"/>
            <a:ext cx="12325351" cy="7332343"/>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288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450D7-2A3E-0EBC-89AB-4CE364FB15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7C7F7F9-44E2-2216-349C-9AB774B0837B}"/>
              </a:ext>
            </a:extLst>
          </p:cNvPr>
          <p:cNvSpPr txBox="1"/>
          <p:nvPr/>
        </p:nvSpPr>
        <p:spPr>
          <a:xfrm>
            <a:off x="601785" y="3563815"/>
            <a:ext cx="7401169" cy="2000739"/>
          </a:xfrm>
          <a:prstGeom prst="rect">
            <a:avLst/>
          </a:prstGeom>
          <a:noFill/>
        </p:spPr>
        <p:txBody>
          <a:bodyPr wrap="square" rtlCol="0">
            <a:spAutoFit/>
          </a:bodyPr>
          <a:lstStyle/>
          <a:p>
            <a:endParaRPr lang="en-US" dirty="0"/>
          </a:p>
        </p:txBody>
      </p:sp>
      <p:sp>
        <p:nvSpPr>
          <p:cNvPr id="5" name="Content Placeholder 3">
            <a:extLst>
              <a:ext uri="{FF2B5EF4-FFF2-40B4-BE49-F238E27FC236}">
                <a16:creationId xmlns:a16="http://schemas.microsoft.com/office/drawing/2014/main" id="{46BF3637-E4D7-57EA-7BAE-9340C4CC20F2}"/>
              </a:ext>
            </a:extLst>
          </p:cNvPr>
          <p:cNvSpPr txBox="1">
            <a:spLocks/>
          </p:cNvSpPr>
          <p:nvPr/>
        </p:nvSpPr>
        <p:spPr bwMode="auto">
          <a:xfrm>
            <a:off x="371375" y="1329729"/>
            <a:ext cx="10992194" cy="66502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342900">
              <a:defRPr/>
            </a:pPr>
            <a:r>
              <a:rPr lang="en-US" dirty="0">
                <a:latin typeface="Arial" panose="020B0604020202020204" pitchFamily="34" charset="0"/>
                <a:cs typeface="Arial" panose="020B0604020202020204" pitchFamily="34" charset="0"/>
              </a:rPr>
              <a:t>Microreactors are an emerging class of small advanced reactors with the following general attributes:</a:t>
            </a:r>
          </a:p>
          <a:p>
            <a:pPr defTabSz="342900">
              <a:defRPr/>
            </a:pPr>
            <a:endParaRPr lang="en-US" sz="2100" i="1" dirty="0">
              <a:latin typeface="Arial" panose="020B0604020202020204" pitchFamily="34" charset="0"/>
              <a:cs typeface="Arial" panose="020B0604020202020204" pitchFamily="34" charset="0"/>
            </a:endParaRPr>
          </a:p>
        </p:txBody>
      </p:sp>
      <p:sp>
        <p:nvSpPr>
          <p:cNvPr id="6" name="Text Box 55">
            <a:extLst>
              <a:ext uri="{FF2B5EF4-FFF2-40B4-BE49-F238E27FC236}">
                <a16:creationId xmlns:a16="http://schemas.microsoft.com/office/drawing/2014/main" id="{C33CDB66-24FA-E361-5F70-425BA21FFABD}"/>
              </a:ext>
            </a:extLst>
          </p:cNvPr>
          <p:cNvSpPr txBox="1">
            <a:spLocks noChangeArrowheads="1"/>
          </p:cNvSpPr>
          <p:nvPr/>
        </p:nvSpPr>
        <p:spPr bwMode="auto">
          <a:xfrm>
            <a:off x="1523214" y="226200"/>
            <a:ext cx="892269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342900">
              <a:defRPr/>
            </a:pPr>
            <a:r>
              <a:rPr lang="en-US" sz="4000" dirty="0"/>
              <a:t>What are Advanced Microreactors?</a:t>
            </a:r>
          </a:p>
        </p:txBody>
      </p:sp>
      <p:sp>
        <p:nvSpPr>
          <p:cNvPr id="7" name="Rectangle 3">
            <a:extLst>
              <a:ext uri="{FF2B5EF4-FFF2-40B4-BE49-F238E27FC236}">
                <a16:creationId xmlns:a16="http://schemas.microsoft.com/office/drawing/2014/main" id="{D1ADA02D-2C55-8442-0BE9-40DC154D3BB3}"/>
              </a:ext>
            </a:extLst>
          </p:cNvPr>
          <p:cNvSpPr txBox="1">
            <a:spLocks noRot="1" noChangeArrowheads="1"/>
          </p:cNvSpPr>
          <p:nvPr/>
        </p:nvSpPr>
        <p:spPr bwMode="auto">
          <a:xfrm>
            <a:off x="707292" y="2234167"/>
            <a:ext cx="10546862" cy="340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Arial" charset="0"/>
                <a:ea typeface="ＭＳ Ｐゴシック" charset="0"/>
                <a:cs typeface="ＭＳ Ｐゴシック" charset="0"/>
              </a:defRPr>
            </a:lvl1pPr>
            <a:lvl2pPr marL="630238" indent="-342900" defTabSz="457200">
              <a:defRPr sz="2400">
                <a:solidFill>
                  <a:schemeClr val="tx1"/>
                </a:solidFill>
                <a:latin typeface="Arial" charset="0"/>
                <a:ea typeface="ＭＳ Ｐゴシック" charset="0"/>
              </a:defRPr>
            </a:lvl2pPr>
            <a:lvl3pPr marL="1485900" indent="-5715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spcBef>
                <a:spcPct val="20000"/>
              </a:spcBef>
              <a:buSzPct val="100000"/>
            </a:pPr>
            <a:endParaRPr lang="en-US" sz="750" dirty="0"/>
          </a:p>
          <a:p>
            <a:pPr lvl="1">
              <a:spcBef>
                <a:spcPct val="20000"/>
              </a:spcBef>
              <a:buSzPct val="100000"/>
              <a:buBlip>
                <a:blip r:embed="rId2"/>
              </a:buBlip>
            </a:pPr>
            <a:r>
              <a:rPr lang="en-US" sz="2800" kern="100" dirty="0">
                <a:uFill>
                  <a:solidFill>
                    <a:schemeClr val="bg1"/>
                  </a:solidFill>
                </a:uFill>
              </a:rPr>
              <a:t>Output of 1 to 10’s of </a:t>
            </a:r>
            <a:r>
              <a:rPr lang="en-US" sz="2800" kern="100" dirty="0" err="1">
                <a:uFill>
                  <a:solidFill>
                    <a:schemeClr val="bg1"/>
                  </a:solidFill>
                </a:uFill>
              </a:rPr>
              <a:t>MWe</a:t>
            </a:r>
            <a:r>
              <a:rPr lang="en-US" sz="2800" kern="100" dirty="0">
                <a:uFill>
                  <a:solidFill>
                    <a:schemeClr val="bg1"/>
                  </a:solidFill>
                </a:uFill>
              </a:rPr>
              <a:t> **</a:t>
            </a:r>
          </a:p>
          <a:p>
            <a:pPr lvl="1" eaLnBrk="1" hangingPunct="1">
              <a:spcBef>
                <a:spcPct val="20000"/>
              </a:spcBef>
              <a:buSzPct val="100000"/>
              <a:buFontTx/>
              <a:buBlip>
                <a:blip r:embed="rId2"/>
              </a:buBlip>
            </a:pPr>
            <a:r>
              <a:rPr lang="en-US" sz="2800" kern="100" dirty="0">
                <a:uFill>
                  <a:solidFill>
                    <a:schemeClr val="bg1"/>
                  </a:solidFill>
                </a:uFill>
              </a:rPr>
              <a:t>Do not require water for cooling</a:t>
            </a:r>
          </a:p>
          <a:p>
            <a:pPr lvl="1" eaLnBrk="1" hangingPunct="1">
              <a:spcBef>
                <a:spcPct val="20000"/>
              </a:spcBef>
              <a:buSzPct val="100000"/>
              <a:buFontTx/>
              <a:buBlip>
                <a:blip r:embed="rId2"/>
              </a:buBlip>
            </a:pPr>
            <a:r>
              <a:rPr lang="en-US" sz="2800" kern="100" dirty="0">
                <a:uFill>
                  <a:solidFill>
                    <a:schemeClr val="bg1"/>
                  </a:solidFill>
                </a:uFill>
              </a:rPr>
              <a:t>Factory fabricated and transportable nearly fully assembled.</a:t>
            </a:r>
          </a:p>
          <a:p>
            <a:pPr lvl="1" eaLnBrk="1" hangingPunct="1">
              <a:spcBef>
                <a:spcPct val="20000"/>
              </a:spcBef>
              <a:buSzPct val="100000"/>
              <a:buFontTx/>
              <a:buBlip>
                <a:blip r:embed="rId2"/>
              </a:buBlip>
            </a:pPr>
            <a:r>
              <a:rPr lang="en-US" sz="2800" kern="100" dirty="0">
                <a:uFill>
                  <a:solidFill>
                    <a:schemeClr val="bg1"/>
                  </a:solidFill>
                </a:uFill>
              </a:rPr>
              <a:t>Requires a small operational footprint. </a:t>
            </a:r>
          </a:p>
          <a:p>
            <a:pPr lvl="1" eaLnBrk="1" hangingPunct="1">
              <a:spcBef>
                <a:spcPct val="20000"/>
              </a:spcBef>
              <a:buSzPct val="100000"/>
              <a:buFontTx/>
              <a:buBlip>
                <a:blip r:embed="rId2"/>
              </a:buBlip>
            </a:pPr>
            <a:r>
              <a:rPr lang="en-US" sz="2800" kern="100" dirty="0">
                <a:uFill>
                  <a:solidFill>
                    <a:schemeClr val="bg1"/>
                  </a:solidFill>
                </a:uFill>
              </a:rPr>
              <a:t>Employs passively safe operating and fuel designs</a:t>
            </a:r>
          </a:p>
          <a:p>
            <a:pPr lvl="1" eaLnBrk="1" hangingPunct="1">
              <a:spcBef>
                <a:spcPct val="20000"/>
              </a:spcBef>
              <a:buSzPct val="100000"/>
              <a:buFontTx/>
              <a:buBlip>
                <a:blip r:embed="rId2"/>
              </a:buBlip>
            </a:pPr>
            <a:r>
              <a:rPr lang="en-US" sz="2800" kern="100" dirty="0">
                <a:uFill>
                  <a:solidFill>
                    <a:schemeClr val="bg1"/>
                  </a:solidFill>
                </a:uFill>
              </a:rPr>
              <a:t>Long intervals without refueling</a:t>
            </a:r>
            <a:endParaRPr lang="en-US" sz="2800" dirty="0"/>
          </a:p>
          <a:p>
            <a:pPr lvl="1" eaLnBrk="1" hangingPunct="1">
              <a:spcBef>
                <a:spcPct val="20000"/>
              </a:spcBef>
              <a:buSzPct val="100000"/>
            </a:pPr>
            <a:endParaRPr lang="en-US" sz="750" dirty="0"/>
          </a:p>
          <a:p>
            <a:pPr eaLnBrk="1" hangingPunct="1">
              <a:spcBef>
                <a:spcPct val="20000"/>
              </a:spcBef>
              <a:buClr>
                <a:srgbClr val="A3C145"/>
              </a:buClr>
              <a:buSzPct val="80000"/>
            </a:pPr>
            <a:endParaRPr lang="en-US" sz="1200" dirty="0"/>
          </a:p>
          <a:p>
            <a:pPr eaLnBrk="1" hangingPunct="1">
              <a:spcBef>
                <a:spcPct val="20000"/>
              </a:spcBef>
              <a:buClr>
                <a:srgbClr val="A3C145"/>
              </a:buClr>
              <a:buSzPct val="80000"/>
            </a:pPr>
            <a:endParaRPr lang="en-US" sz="750" dirty="0"/>
          </a:p>
          <a:p>
            <a:pPr eaLnBrk="1" hangingPunct="1">
              <a:spcBef>
                <a:spcPct val="20000"/>
              </a:spcBef>
              <a:buClr>
                <a:srgbClr val="A3C145"/>
              </a:buClr>
              <a:buSzPct val="80000"/>
            </a:pPr>
            <a:endParaRPr lang="en-US" sz="750" dirty="0"/>
          </a:p>
          <a:p>
            <a:pPr eaLnBrk="1" hangingPunct="1">
              <a:spcBef>
                <a:spcPct val="20000"/>
              </a:spcBef>
              <a:buClr>
                <a:srgbClr val="A3C145"/>
              </a:buClr>
              <a:buSzPct val="80000"/>
            </a:pPr>
            <a:endParaRPr lang="en-US" sz="2100" dirty="0"/>
          </a:p>
        </p:txBody>
      </p:sp>
    </p:spTree>
    <p:extLst>
      <p:ext uri="{BB962C8B-B14F-4D97-AF65-F5344CB8AC3E}">
        <p14:creationId xmlns:p14="http://schemas.microsoft.com/office/powerpoint/2010/main" val="853247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5">
            <a:extLst>
              <a:ext uri="{FF2B5EF4-FFF2-40B4-BE49-F238E27FC236}">
                <a16:creationId xmlns:a16="http://schemas.microsoft.com/office/drawing/2014/main" id="{6EA3A6A1-9351-10DF-F5C8-2B8854405EAD}"/>
              </a:ext>
            </a:extLst>
          </p:cNvPr>
          <p:cNvSpPr txBox="1">
            <a:spLocks noChangeArrowheads="1"/>
          </p:cNvSpPr>
          <p:nvPr/>
        </p:nvSpPr>
        <p:spPr bwMode="auto">
          <a:xfrm>
            <a:off x="1524000" y="292101"/>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dirty="0"/>
              <a:t>Nuclear Technology in Alaska</a:t>
            </a:r>
            <a:endParaRPr lang="en-US" sz="3600" i="1" dirty="0"/>
          </a:p>
        </p:txBody>
      </p:sp>
      <p:sp>
        <p:nvSpPr>
          <p:cNvPr id="9" name="Content Placeholder 2">
            <a:extLst>
              <a:ext uri="{FF2B5EF4-FFF2-40B4-BE49-F238E27FC236}">
                <a16:creationId xmlns:a16="http://schemas.microsoft.com/office/drawing/2014/main" id="{88351B66-12A3-7F9F-5364-D65B51F3499A}"/>
              </a:ext>
            </a:extLst>
          </p:cNvPr>
          <p:cNvSpPr txBox="1">
            <a:spLocks/>
          </p:cNvSpPr>
          <p:nvPr/>
        </p:nvSpPr>
        <p:spPr>
          <a:xfrm>
            <a:off x="334554" y="1066006"/>
            <a:ext cx="6864893" cy="4725988"/>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1" indent="-342900">
              <a:buSzPct val="150000"/>
              <a:buFont typeface="Arial" panose="020B0604020202020204" pitchFamily="34" charset="0"/>
              <a:buChar char="•"/>
              <a:defRPr/>
            </a:pPr>
            <a:r>
              <a:rPr lang="en-US" sz="2400" dirty="0"/>
              <a:t>Fort Greely SM1 microreactor.  Commissioned in 1962, decommissioned in 1972. 20.2 </a:t>
            </a:r>
            <a:r>
              <a:rPr lang="en-US" sz="2400" dirty="0" err="1"/>
              <a:t>MW</a:t>
            </a:r>
            <a:r>
              <a:rPr lang="en-US" sz="2400" baseline="-25000" dirty="0" err="1"/>
              <a:t>th</a:t>
            </a:r>
            <a:r>
              <a:rPr lang="en-US" sz="2400" dirty="0"/>
              <a:t>, generated 1.6 MW</a:t>
            </a:r>
            <a:r>
              <a:rPr lang="en-US" sz="2400" baseline="-25000" dirty="0"/>
              <a:t>e</a:t>
            </a:r>
            <a:r>
              <a:rPr lang="en-US" sz="2400" dirty="0"/>
              <a:t> </a:t>
            </a:r>
          </a:p>
          <a:p>
            <a:pPr lvl="1">
              <a:buSzPct val="79000"/>
              <a:buFont typeface="Arial"/>
              <a:buChar char="•"/>
              <a:defRPr/>
            </a:pPr>
            <a:endParaRPr lang="en-US" sz="2200" dirty="0"/>
          </a:p>
          <a:p>
            <a:pPr>
              <a:buSzPct val="79000"/>
              <a:defRPr/>
            </a:pPr>
            <a:endParaRPr lang="en-US" sz="2000" dirty="0"/>
          </a:p>
          <a:p>
            <a:pPr>
              <a:buClr>
                <a:schemeClr val="accent3"/>
              </a:buClr>
              <a:buSzPct val="60000"/>
              <a:defRPr/>
            </a:pPr>
            <a:endParaRPr lang="en-US" sz="600" dirty="0"/>
          </a:p>
        </p:txBody>
      </p:sp>
      <p:sp>
        <p:nvSpPr>
          <p:cNvPr id="10" name="TextBox 7">
            <a:extLst>
              <a:ext uri="{FF2B5EF4-FFF2-40B4-BE49-F238E27FC236}">
                <a16:creationId xmlns:a16="http://schemas.microsoft.com/office/drawing/2014/main" id="{1DA25999-D380-D054-A8BD-1904BDE6C5AB}"/>
              </a:ext>
            </a:extLst>
          </p:cNvPr>
          <p:cNvSpPr txBox="1">
            <a:spLocks noChangeArrowheads="1"/>
          </p:cNvSpPr>
          <p:nvPr/>
        </p:nvSpPr>
        <p:spPr bwMode="auto">
          <a:xfrm>
            <a:off x="0" y="5038622"/>
            <a:ext cx="2167520" cy="124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500" dirty="0"/>
              <a:t>Left: Fort Greely SM1 primary reactor facility;</a:t>
            </a:r>
          </a:p>
          <a:p>
            <a:pPr algn="r" eaLnBrk="1" hangingPunct="1"/>
            <a:r>
              <a:rPr lang="en-US" sz="1500" dirty="0"/>
              <a:t>Right: Toshiba 4S Artist rendering</a:t>
            </a:r>
          </a:p>
          <a:p>
            <a:pPr algn="r" eaLnBrk="1" hangingPunct="1"/>
            <a:r>
              <a:rPr lang="en-US" sz="1500" dirty="0"/>
              <a:t> </a:t>
            </a:r>
          </a:p>
        </p:txBody>
      </p:sp>
      <p:pic>
        <p:nvPicPr>
          <p:cNvPr id="11" name="Picture 6">
            <a:extLst>
              <a:ext uri="{FF2B5EF4-FFF2-40B4-BE49-F238E27FC236}">
                <a16:creationId xmlns:a16="http://schemas.microsoft.com/office/drawing/2014/main" id="{A5555446-7754-6218-7AB3-64811F004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3244099"/>
            <a:ext cx="5375085" cy="3578008"/>
          </a:xfrm>
          <a:prstGeom prst="rect">
            <a:avLst/>
          </a:prstGeom>
          <a:noFill/>
          <a:ln w="9525">
            <a:solidFill>
              <a:schemeClr val="bg2">
                <a:lumMod val="25000"/>
              </a:schemeClr>
            </a:solidFill>
            <a:miter lim="800000"/>
            <a:headEnd/>
            <a:tailEnd/>
          </a:ln>
          <a:extLst>
            <a:ext uri="{909E8E84-426E-40dd-AFC4-6F175D3DCCD1}">
              <a14:hiddenFill xmlns=""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1EB770FC-AD72-4D31-8237-0846C9544F9D}"/>
              </a:ext>
            </a:extLst>
          </p:cNvPr>
          <p:cNvSpPr txBox="1">
            <a:spLocks/>
          </p:cNvSpPr>
          <p:nvPr/>
        </p:nvSpPr>
        <p:spPr>
          <a:xfrm>
            <a:off x="-140155" y="2271977"/>
            <a:ext cx="7636963" cy="322762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lvl="1">
              <a:buSzPct val="150000"/>
              <a:buFont typeface="Arial" panose="020B0604020202020204" pitchFamily="34" charset="0"/>
              <a:buChar char="•"/>
              <a:defRPr/>
            </a:pPr>
            <a:r>
              <a:rPr lang="en-US" dirty="0"/>
              <a:t>Galena, AK Toshiba 4S 10MW “nuclear battery” (circa~2008)</a:t>
            </a:r>
          </a:p>
          <a:p>
            <a:pPr lvl="1">
              <a:buSzPct val="79000"/>
              <a:buFont typeface="Arial" panose="020B0604020202020204" pitchFamily="34" charset="0"/>
              <a:buChar char="•"/>
              <a:defRPr/>
            </a:pPr>
            <a:endParaRPr lang="en-US" dirty="0"/>
          </a:p>
        </p:txBody>
      </p:sp>
      <p:pic>
        <p:nvPicPr>
          <p:cNvPr id="13" name="Picture 2" descr="nuclear_211.jpg">
            <a:extLst>
              <a:ext uri="{FF2B5EF4-FFF2-40B4-BE49-F238E27FC236}">
                <a16:creationId xmlns:a16="http://schemas.microsoft.com/office/drawing/2014/main" id="{79414977-E208-2B83-F746-34E5B61C1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170" y="1109872"/>
            <a:ext cx="4295577" cy="5748127"/>
          </a:xfrm>
          <a:prstGeom prst="rect">
            <a:avLst/>
          </a:prstGeom>
          <a:noFill/>
          <a:ln>
            <a:solidFill>
              <a:schemeClr val="bg2">
                <a:lumMod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414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8E78FC-FC4E-4FE3-71B8-61A0AD58F96B}"/>
              </a:ext>
            </a:extLst>
          </p:cNvPr>
          <p:cNvPicPr>
            <a:picLocks noChangeAspect="1"/>
          </p:cNvPicPr>
          <p:nvPr/>
        </p:nvPicPr>
        <p:blipFill rotWithShape="1">
          <a:blip r:embed="rId2"/>
          <a:srcRect t="11206" b="15880"/>
          <a:stretch/>
        </p:blipFill>
        <p:spPr>
          <a:xfrm>
            <a:off x="885825" y="1240159"/>
            <a:ext cx="2988690" cy="4377681"/>
          </a:xfrm>
          <a:prstGeom prst="rect">
            <a:avLst/>
          </a:prstGeom>
          <a:ln>
            <a:solidFill>
              <a:schemeClr val="tx1"/>
            </a:solidFill>
          </a:ln>
        </p:spPr>
      </p:pic>
      <p:sp>
        <p:nvSpPr>
          <p:cNvPr id="3" name="Google Shape;51;p3">
            <a:extLst>
              <a:ext uri="{FF2B5EF4-FFF2-40B4-BE49-F238E27FC236}">
                <a16:creationId xmlns:a16="http://schemas.microsoft.com/office/drawing/2014/main" id="{0967B1B8-E6E3-DA1F-5D9D-396177021CEE}"/>
              </a:ext>
            </a:extLst>
          </p:cNvPr>
          <p:cNvSpPr txBox="1"/>
          <p:nvPr/>
        </p:nvSpPr>
        <p:spPr>
          <a:xfrm>
            <a:off x="209550" y="-147583"/>
            <a:ext cx="10884200" cy="114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   </a:t>
            </a:r>
            <a:r>
              <a:rPr lang="en-US" sz="4000" i="0" u="none" strike="noStrike" cap="none" dirty="0">
                <a:solidFill>
                  <a:srgbClr val="000000"/>
                </a:solidFill>
                <a:latin typeface="Barlow"/>
                <a:ea typeface="Barlow"/>
                <a:cs typeface="Barlow"/>
                <a:sym typeface="Barlow"/>
              </a:rPr>
              <a:t>Eielson AFB Microreactor Project</a:t>
            </a:r>
            <a:endParaRPr sz="4000" i="0" u="none" strike="noStrike" cap="none" dirty="0">
              <a:solidFill>
                <a:srgbClr val="000000"/>
              </a:solidFill>
              <a:latin typeface="Barlow"/>
              <a:ea typeface="Barlow"/>
              <a:cs typeface="Barlow"/>
              <a:sym typeface="Barlow"/>
            </a:endParaRPr>
          </a:p>
        </p:txBody>
      </p:sp>
      <p:sp>
        <p:nvSpPr>
          <p:cNvPr id="4" name="Content Placeholder 2">
            <a:extLst>
              <a:ext uri="{FF2B5EF4-FFF2-40B4-BE49-F238E27FC236}">
                <a16:creationId xmlns:a16="http://schemas.microsoft.com/office/drawing/2014/main" id="{A64D968E-C795-6FAE-8CFA-9F3D020D68B0}"/>
              </a:ext>
            </a:extLst>
          </p:cNvPr>
          <p:cNvSpPr txBox="1">
            <a:spLocks/>
          </p:cNvSpPr>
          <p:nvPr/>
        </p:nvSpPr>
        <p:spPr>
          <a:xfrm>
            <a:off x="4144959" y="1066005"/>
            <a:ext cx="6948791" cy="4725988"/>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buSzPct val="150000"/>
              <a:buFont typeface="Arial" panose="020B0604020202020204" pitchFamily="34" charset="0"/>
              <a:buChar char="•"/>
              <a:defRPr/>
            </a:pPr>
            <a:endParaRPr lang="en-US" sz="2800" dirty="0"/>
          </a:p>
          <a:p>
            <a:pPr marL="342900" lvl="1" indent="-342900">
              <a:buSzPct val="150000"/>
              <a:buFont typeface="Arial" panose="020B0604020202020204" pitchFamily="34" charset="0"/>
              <a:buChar char="•"/>
              <a:defRPr/>
            </a:pPr>
            <a:r>
              <a:rPr lang="en-US" sz="2800" dirty="0"/>
              <a:t>2019 National Defense Authorization Act (NDAA) required the DoD to seek to develop a pilot program for the development of at least one micro-reactor by December 2027.</a:t>
            </a:r>
          </a:p>
          <a:p>
            <a:pPr marL="342900" lvl="1" indent="-342900">
              <a:buSzPct val="150000"/>
              <a:buFont typeface="Arial" panose="020B0604020202020204" pitchFamily="34" charset="0"/>
              <a:buChar char="•"/>
              <a:defRPr/>
            </a:pPr>
            <a:r>
              <a:rPr lang="en-US" sz="2800" dirty="0"/>
              <a:t>Will be licensed as a commercial reactor project through a PPA with the Air Force (possibly the first in the country).</a:t>
            </a:r>
          </a:p>
          <a:p>
            <a:pPr marL="342900" lvl="1" indent="-342900">
              <a:buSzPct val="150000"/>
              <a:buFont typeface="Arial" panose="020B0604020202020204" pitchFamily="34" charset="0"/>
              <a:buChar char="•"/>
              <a:defRPr/>
            </a:pPr>
            <a:r>
              <a:rPr lang="en-US" sz="2800" dirty="0" err="1"/>
              <a:t>Oklo</a:t>
            </a:r>
            <a:r>
              <a:rPr lang="en-US" sz="2800" dirty="0"/>
              <a:t> was issued a notice of intent to award in mid-2025.</a:t>
            </a:r>
          </a:p>
          <a:p>
            <a:pPr lvl="1">
              <a:buSzPct val="79000"/>
              <a:buFont typeface="Arial" panose="020B0604020202020204" pitchFamily="34" charset="0"/>
              <a:buChar char="•"/>
              <a:defRPr/>
            </a:pPr>
            <a:endParaRPr lang="en-US" sz="600" dirty="0"/>
          </a:p>
        </p:txBody>
      </p:sp>
    </p:spTree>
    <p:extLst>
      <p:ext uri="{BB962C8B-B14F-4D97-AF65-F5344CB8AC3E}">
        <p14:creationId xmlns:p14="http://schemas.microsoft.com/office/powerpoint/2010/main" val="2991896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FE086-0F0A-619A-453F-1B5CC1C7F668}"/>
            </a:ext>
          </a:extLst>
        </p:cNvPr>
        <p:cNvGrpSpPr/>
        <p:nvPr/>
      </p:nvGrpSpPr>
      <p:grpSpPr>
        <a:xfrm>
          <a:off x="0" y="0"/>
          <a:ext cx="0" cy="0"/>
          <a:chOff x="0" y="0"/>
          <a:chExt cx="0" cy="0"/>
        </a:xfrm>
      </p:grpSpPr>
      <p:sp>
        <p:nvSpPr>
          <p:cNvPr id="3" name="Google Shape;51;p3">
            <a:extLst>
              <a:ext uri="{FF2B5EF4-FFF2-40B4-BE49-F238E27FC236}">
                <a16:creationId xmlns:a16="http://schemas.microsoft.com/office/drawing/2014/main" id="{AAC1BD22-A078-DC69-4F47-621DEC73613A}"/>
              </a:ext>
            </a:extLst>
          </p:cNvPr>
          <p:cNvSpPr txBox="1"/>
          <p:nvPr/>
        </p:nvSpPr>
        <p:spPr>
          <a:xfrm>
            <a:off x="0" y="-214258"/>
            <a:ext cx="12287250" cy="114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   </a:t>
            </a:r>
            <a:r>
              <a:rPr lang="en-US" sz="4000" i="0" u="none" strike="noStrike" cap="none" dirty="0">
                <a:solidFill>
                  <a:srgbClr val="000000"/>
                </a:solidFill>
                <a:latin typeface="Barlow"/>
                <a:ea typeface="Barlow"/>
                <a:cs typeface="Barlow"/>
                <a:sym typeface="Barlow"/>
              </a:rPr>
              <a:t>Eielson AFB Microreactor Project</a:t>
            </a:r>
            <a:endParaRPr sz="4000" i="0" u="none" strike="noStrike" cap="none" dirty="0">
              <a:solidFill>
                <a:srgbClr val="000000"/>
              </a:solidFill>
              <a:latin typeface="Barlow"/>
              <a:ea typeface="Barlow"/>
              <a:cs typeface="Barlow"/>
              <a:sym typeface="Barlow"/>
            </a:endParaRPr>
          </a:p>
        </p:txBody>
      </p:sp>
      <p:pic>
        <p:nvPicPr>
          <p:cNvPr id="6" name="Picture 5" descr="A triangular building with a glass roof&#10;&#10;AI-generated content may be incorrect.">
            <a:extLst>
              <a:ext uri="{FF2B5EF4-FFF2-40B4-BE49-F238E27FC236}">
                <a16:creationId xmlns:a16="http://schemas.microsoft.com/office/drawing/2014/main" id="{37D1BCE5-932A-D13B-F8EF-83D4AA2B8364}"/>
              </a:ext>
            </a:extLst>
          </p:cNvPr>
          <p:cNvPicPr>
            <a:picLocks noChangeAspect="1"/>
          </p:cNvPicPr>
          <p:nvPr/>
        </p:nvPicPr>
        <p:blipFill>
          <a:blip r:embed="rId3"/>
          <a:srcRect r="12948"/>
          <a:stretch>
            <a:fillRect/>
          </a:stretch>
        </p:blipFill>
        <p:spPr>
          <a:xfrm>
            <a:off x="0" y="-291358"/>
            <a:ext cx="12281529" cy="7358908"/>
          </a:xfrm>
          <a:prstGeom prst="rect">
            <a:avLst/>
          </a:prstGeom>
        </p:spPr>
      </p:pic>
      <p:sp>
        <p:nvSpPr>
          <p:cNvPr id="7" name="TextBox 6">
            <a:extLst>
              <a:ext uri="{FF2B5EF4-FFF2-40B4-BE49-F238E27FC236}">
                <a16:creationId xmlns:a16="http://schemas.microsoft.com/office/drawing/2014/main" id="{BF01D9C9-7C4F-2F63-3092-A5FED2573832}"/>
              </a:ext>
            </a:extLst>
          </p:cNvPr>
          <p:cNvSpPr txBox="1"/>
          <p:nvPr/>
        </p:nvSpPr>
        <p:spPr>
          <a:xfrm>
            <a:off x="7543800" y="6076950"/>
            <a:ext cx="4429125" cy="830997"/>
          </a:xfrm>
          <a:prstGeom prst="rect">
            <a:avLst/>
          </a:prstGeom>
          <a:noFill/>
        </p:spPr>
        <p:txBody>
          <a:bodyPr wrap="square" rtlCol="0">
            <a:spAutoFit/>
          </a:bodyPr>
          <a:lstStyle/>
          <a:p>
            <a:pPr algn="r"/>
            <a:r>
              <a:rPr lang="en-US" sz="2400" dirty="0" err="1">
                <a:solidFill>
                  <a:schemeClr val="bg1"/>
                </a:solidFill>
              </a:rPr>
              <a:t>Oklo</a:t>
            </a:r>
            <a:r>
              <a:rPr lang="en-US" sz="2400" dirty="0">
                <a:solidFill>
                  <a:schemeClr val="bg1"/>
                </a:solidFill>
              </a:rPr>
              <a:t> was awarded a notice of intent to award in mid-2025 </a:t>
            </a:r>
          </a:p>
        </p:txBody>
      </p:sp>
    </p:spTree>
    <p:extLst>
      <p:ext uri="{BB962C8B-B14F-4D97-AF65-F5344CB8AC3E}">
        <p14:creationId xmlns:p14="http://schemas.microsoft.com/office/powerpoint/2010/main" val="1563540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5">
            <a:extLst>
              <a:ext uri="{FF2B5EF4-FFF2-40B4-BE49-F238E27FC236}">
                <a16:creationId xmlns:a16="http://schemas.microsoft.com/office/drawing/2014/main" id="{9497EAEC-FDB7-CC9F-6A3E-E302DEDABFD2}"/>
              </a:ext>
            </a:extLst>
          </p:cNvPr>
          <p:cNvSpPr txBox="1">
            <a:spLocks noChangeArrowheads="1"/>
          </p:cNvSpPr>
          <p:nvPr/>
        </p:nvSpPr>
        <p:spPr bwMode="auto">
          <a:xfrm>
            <a:off x="1257300" y="0"/>
            <a:ext cx="969986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4000" dirty="0"/>
              <a:t>Alaska Roadmap</a:t>
            </a:r>
          </a:p>
        </p:txBody>
      </p:sp>
      <p:pic>
        <p:nvPicPr>
          <p:cNvPr id="3" name="Picture 2">
            <a:extLst>
              <a:ext uri="{FF2B5EF4-FFF2-40B4-BE49-F238E27FC236}">
                <a16:creationId xmlns:a16="http://schemas.microsoft.com/office/drawing/2014/main" id="{E7BAF256-68BB-A981-3C71-73F471187A65}"/>
              </a:ext>
            </a:extLst>
          </p:cNvPr>
          <p:cNvPicPr>
            <a:picLocks noChangeAspect="1"/>
          </p:cNvPicPr>
          <p:nvPr/>
        </p:nvPicPr>
        <p:blipFill rotWithShape="1">
          <a:blip r:embed="rId2"/>
          <a:srcRect r="22351"/>
          <a:stretch/>
        </p:blipFill>
        <p:spPr>
          <a:xfrm>
            <a:off x="371475" y="845710"/>
            <a:ext cx="6083158" cy="5166580"/>
          </a:xfrm>
          <a:prstGeom prst="rect">
            <a:avLst/>
          </a:prstGeom>
        </p:spPr>
      </p:pic>
      <p:sp>
        <p:nvSpPr>
          <p:cNvPr id="4" name="TextBox 3">
            <a:extLst>
              <a:ext uri="{FF2B5EF4-FFF2-40B4-BE49-F238E27FC236}">
                <a16:creationId xmlns:a16="http://schemas.microsoft.com/office/drawing/2014/main" id="{7D2B081B-2D2D-F19A-4F36-0698DC52E306}"/>
              </a:ext>
            </a:extLst>
          </p:cNvPr>
          <p:cNvSpPr txBox="1"/>
          <p:nvPr/>
        </p:nvSpPr>
        <p:spPr>
          <a:xfrm>
            <a:off x="7038975" y="2133600"/>
            <a:ext cx="4686300" cy="2062103"/>
          </a:xfrm>
          <a:prstGeom prst="rect">
            <a:avLst/>
          </a:prstGeom>
          <a:noFill/>
        </p:spPr>
        <p:txBody>
          <a:bodyPr wrap="square" rtlCol="0">
            <a:spAutoFit/>
          </a:bodyPr>
          <a:lstStyle/>
          <a:p>
            <a:r>
              <a:rPr lang="en-US" sz="3200" dirty="0"/>
              <a:t>Does it exist?</a:t>
            </a:r>
          </a:p>
          <a:p>
            <a:r>
              <a:rPr lang="en-US" sz="3200" dirty="0"/>
              <a:t>Is it safe?</a:t>
            </a:r>
          </a:p>
          <a:p>
            <a:r>
              <a:rPr lang="en-US" sz="3200" dirty="0"/>
              <a:t>Is it responsible?</a:t>
            </a:r>
          </a:p>
          <a:p>
            <a:r>
              <a:rPr lang="en-US" sz="3200" dirty="0"/>
              <a:t>Is it cost effective?</a:t>
            </a:r>
          </a:p>
        </p:txBody>
      </p:sp>
    </p:spTree>
    <p:extLst>
      <p:ext uri="{BB962C8B-B14F-4D97-AF65-F5344CB8AC3E}">
        <p14:creationId xmlns:p14="http://schemas.microsoft.com/office/powerpoint/2010/main" val="471272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EACE6F-F30E-12D6-B5C6-F1918BEC0BF1}"/>
              </a:ext>
            </a:extLst>
          </p:cNvPr>
          <p:cNvPicPr>
            <a:picLocks noChangeAspect="1"/>
          </p:cNvPicPr>
          <p:nvPr/>
        </p:nvPicPr>
        <p:blipFill rotWithShape="1">
          <a:blip r:embed="rId2"/>
          <a:srcRect l="12888" t="23233" r="34333" b="17718"/>
          <a:stretch>
            <a:fillRect/>
          </a:stretch>
        </p:blipFill>
        <p:spPr>
          <a:xfrm>
            <a:off x="5656563" y="2185608"/>
            <a:ext cx="5956254" cy="3748467"/>
          </a:xfrm>
          <a:prstGeom prst="rect">
            <a:avLst/>
          </a:prstGeom>
          <a:ln>
            <a:solidFill>
              <a:srgbClr val="002060"/>
            </a:solidFill>
          </a:ln>
        </p:spPr>
      </p:pic>
      <p:sp>
        <p:nvSpPr>
          <p:cNvPr id="3" name="TextBox 2">
            <a:extLst>
              <a:ext uri="{FF2B5EF4-FFF2-40B4-BE49-F238E27FC236}">
                <a16:creationId xmlns:a16="http://schemas.microsoft.com/office/drawing/2014/main" id="{D425FB15-BB97-3749-3459-DC9D96FDF499}"/>
              </a:ext>
            </a:extLst>
          </p:cNvPr>
          <p:cNvSpPr txBox="1"/>
          <p:nvPr/>
        </p:nvSpPr>
        <p:spPr>
          <a:xfrm>
            <a:off x="854074" y="1142366"/>
            <a:ext cx="10309226" cy="769441"/>
          </a:xfrm>
          <a:prstGeom prst="rect">
            <a:avLst/>
          </a:prstGeom>
          <a:noFill/>
        </p:spPr>
        <p:txBody>
          <a:bodyPr wrap="square" rtlCol="0">
            <a:spAutoFit/>
          </a:bodyPr>
          <a:lstStyle/>
          <a:p>
            <a:r>
              <a:rPr lang="en-US" sz="2200" dirty="0"/>
              <a:t>Enacted in 2023, included a separate category for small reactors under 50 MW that was less restrictive than previous regulations for nuclear energy in Alaska. </a:t>
            </a:r>
          </a:p>
        </p:txBody>
      </p:sp>
      <p:sp>
        <p:nvSpPr>
          <p:cNvPr id="4" name="TextBox 3">
            <a:extLst>
              <a:ext uri="{FF2B5EF4-FFF2-40B4-BE49-F238E27FC236}">
                <a16:creationId xmlns:a16="http://schemas.microsoft.com/office/drawing/2014/main" id="{3A2F2657-EF75-6CB2-04A0-84407F262EA4}"/>
              </a:ext>
            </a:extLst>
          </p:cNvPr>
          <p:cNvSpPr txBox="1"/>
          <p:nvPr/>
        </p:nvSpPr>
        <p:spPr>
          <a:xfrm>
            <a:off x="1489075" y="4612641"/>
            <a:ext cx="3892551" cy="1446550"/>
          </a:xfrm>
          <a:prstGeom prst="rect">
            <a:avLst/>
          </a:prstGeom>
          <a:noFill/>
        </p:spPr>
        <p:txBody>
          <a:bodyPr wrap="square" rtlCol="0">
            <a:spAutoFit/>
          </a:bodyPr>
          <a:lstStyle/>
          <a:p>
            <a:pPr algn="r"/>
            <a:r>
              <a:rPr lang="en-US" sz="2200" dirty="0"/>
              <a:t>Alaska was one of the first states to recognize advanced reactors and seek to reduce barriers to adoption</a:t>
            </a:r>
          </a:p>
        </p:txBody>
      </p:sp>
      <p:sp>
        <p:nvSpPr>
          <p:cNvPr id="5" name="Text Box 55">
            <a:extLst>
              <a:ext uri="{FF2B5EF4-FFF2-40B4-BE49-F238E27FC236}">
                <a16:creationId xmlns:a16="http://schemas.microsoft.com/office/drawing/2014/main" id="{8B9C6988-5844-DE2B-7ABE-8D2DD60AD25B}"/>
              </a:ext>
            </a:extLst>
          </p:cNvPr>
          <p:cNvSpPr txBox="1">
            <a:spLocks noChangeArrowheads="1"/>
          </p:cNvSpPr>
          <p:nvPr/>
        </p:nvSpPr>
        <p:spPr bwMode="auto">
          <a:xfrm>
            <a:off x="561975" y="226200"/>
            <a:ext cx="109347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342900">
              <a:defRPr/>
            </a:pPr>
            <a:r>
              <a:rPr lang="en-US" sz="4000" dirty="0"/>
              <a:t>SB 177 – Updating State Statutes on Nuclear </a:t>
            </a:r>
          </a:p>
        </p:txBody>
      </p:sp>
    </p:spTree>
    <p:extLst>
      <p:ext uri="{BB962C8B-B14F-4D97-AF65-F5344CB8AC3E}">
        <p14:creationId xmlns:p14="http://schemas.microsoft.com/office/powerpoint/2010/main" val="429142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2" name="Picture 1">
            <a:extLst>
              <a:ext uri="{FF2B5EF4-FFF2-40B4-BE49-F238E27FC236}">
                <a16:creationId xmlns:a16="http://schemas.microsoft.com/office/drawing/2014/main" id="{19B2552F-C3E7-4766-14CA-81891D8CAB24}"/>
              </a:ext>
            </a:extLst>
          </p:cNvPr>
          <p:cNvPicPr>
            <a:picLocks noChangeAspect="1"/>
          </p:cNvPicPr>
          <p:nvPr/>
        </p:nvPicPr>
        <p:blipFill rotWithShape="1">
          <a:blip r:embed="rId3"/>
          <a:srcRect l="16222" t="6448" r="15445"/>
          <a:stretch/>
        </p:blipFill>
        <p:spPr>
          <a:xfrm>
            <a:off x="391169" y="1071879"/>
            <a:ext cx="5912195" cy="4938595"/>
          </a:xfrm>
          <a:prstGeom prst="rect">
            <a:avLst/>
          </a:prstGeom>
        </p:spPr>
      </p:pic>
      <p:sp>
        <p:nvSpPr>
          <p:cNvPr id="3" name="TextBox 2">
            <a:extLst>
              <a:ext uri="{FF2B5EF4-FFF2-40B4-BE49-F238E27FC236}">
                <a16:creationId xmlns:a16="http://schemas.microsoft.com/office/drawing/2014/main" id="{A157C31B-A446-904F-687C-C5F6522ACC93}"/>
              </a:ext>
            </a:extLst>
          </p:cNvPr>
          <p:cNvSpPr txBox="1"/>
          <p:nvPr/>
        </p:nvSpPr>
        <p:spPr>
          <a:xfrm>
            <a:off x="6532079" y="1131840"/>
            <a:ext cx="5394273" cy="3416320"/>
          </a:xfrm>
          <a:prstGeom prst="rect">
            <a:avLst/>
          </a:prstGeom>
          <a:noFill/>
        </p:spPr>
        <p:txBody>
          <a:bodyPr wrap="square" rtlCol="0">
            <a:spAutoFit/>
          </a:bodyPr>
          <a:lstStyle/>
          <a:p>
            <a:r>
              <a:rPr lang="en-US" sz="2400" i="1" dirty="0"/>
              <a:t>“</a:t>
            </a:r>
            <a:r>
              <a:rPr lang="en-US" sz="2400" dirty="0"/>
              <a:t>Engineers of our time devise many peculiar inventions—often so astonishing they seem like fabrications. Yet time and again, what was once thought impossible has proved achievable, reminding us to be cautious before dismissing any idea, however implausible it may first appear</a:t>
            </a:r>
            <a:r>
              <a:rPr lang="en-US" sz="2400" i="1" dirty="0"/>
              <a:t>.”</a:t>
            </a:r>
          </a:p>
        </p:txBody>
      </p:sp>
      <p:sp>
        <p:nvSpPr>
          <p:cNvPr id="4" name="Title 1">
            <a:extLst>
              <a:ext uri="{FF2B5EF4-FFF2-40B4-BE49-F238E27FC236}">
                <a16:creationId xmlns:a16="http://schemas.microsoft.com/office/drawing/2014/main" id="{1FAEE0DB-A819-6B85-6C35-DE9553FF5515}"/>
              </a:ext>
            </a:extLst>
          </p:cNvPr>
          <p:cNvSpPr txBox="1">
            <a:spLocks/>
          </p:cNvSpPr>
          <p:nvPr/>
        </p:nvSpPr>
        <p:spPr>
          <a:xfrm>
            <a:off x="1350323" y="199452"/>
            <a:ext cx="9143999" cy="1230588"/>
          </a:xfrm>
          <a:prstGeom prst="rect">
            <a:avLst/>
          </a:prstGeom>
        </p:spPr>
        <p:txBody>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4000" dirty="0"/>
              <a:t>Final Thoughts: Guess the Technology</a:t>
            </a:r>
          </a:p>
          <a:p>
            <a:pPr algn="ctr"/>
            <a:endParaRPr lang="en-US"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1D53A1-3A66-73CC-CB17-D14462D0187E}"/>
              </a:ext>
            </a:extLst>
          </p:cNvPr>
          <p:cNvSpPr txBox="1"/>
          <p:nvPr/>
        </p:nvSpPr>
        <p:spPr>
          <a:xfrm>
            <a:off x="6981825" y="6150114"/>
            <a:ext cx="4914900" cy="707886"/>
          </a:xfrm>
          <a:prstGeom prst="rect">
            <a:avLst/>
          </a:prstGeom>
          <a:noFill/>
        </p:spPr>
        <p:txBody>
          <a:bodyPr wrap="square" rtlCol="0">
            <a:spAutoFit/>
          </a:bodyPr>
          <a:lstStyle/>
          <a:p>
            <a:pPr algn="r"/>
            <a:r>
              <a:rPr lang="en-US" sz="2000" dirty="0">
                <a:solidFill>
                  <a:schemeClr val="bg1"/>
                </a:solidFill>
              </a:rPr>
              <a:t>Westinghouse </a:t>
            </a:r>
            <a:r>
              <a:rPr lang="en-US" sz="2000" dirty="0" err="1">
                <a:solidFill>
                  <a:schemeClr val="bg1"/>
                </a:solidFill>
              </a:rPr>
              <a:t>eVinci</a:t>
            </a:r>
            <a:r>
              <a:rPr lang="en-US" sz="2000" dirty="0">
                <a:solidFill>
                  <a:schemeClr val="bg1"/>
                </a:solidFill>
              </a:rPr>
              <a:t> life-size </a:t>
            </a:r>
          </a:p>
          <a:p>
            <a:pPr algn="r"/>
            <a:r>
              <a:rPr lang="en-US" sz="2000" dirty="0">
                <a:solidFill>
                  <a:schemeClr val="bg1"/>
                </a:solidFill>
              </a:rPr>
              <a:t>mock-up in Saskatoon, Saskatchewan</a:t>
            </a:r>
          </a:p>
        </p:txBody>
      </p:sp>
      <p:sp>
        <p:nvSpPr>
          <p:cNvPr id="4" name="Google Shape;138;p18">
            <a:extLst>
              <a:ext uri="{FF2B5EF4-FFF2-40B4-BE49-F238E27FC236}">
                <a16:creationId xmlns:a16="http://schemas.microsoft.com/office/drawing/2014/main" id="{AAFE9A7D-7AAB-4DE7-4246-AD6C57958EE5}"/>
              </a:ext>
            </a:extLst>
          </p:cNvPr>
          <p:cNvSpPr txBox="1"/>
          <p:nvPr/>
        </p:nvSpPr>
        <p:spPr>
          <a:xfrm>
            <a:off x="1762125" y="536992"/>
            <a:ext cx="9452061" cy="4006088"/>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None/>
            </a:pPr>
            <a:r>
              <a:rPr lang="en-US" sz="6600" b="0" i="0" u="none" strike="noStrike" cap="none" dirty="0">
                <a:solidFill>
                  <a:schemeClr val="tx1"/>
                </a:solidFill>
                <a:latin typeface="Barlow"/>
                <a:ea typeface="Barlow"/>
                <a:cs typeface="Barlow"/>
                <a:sym typeface="Barlow"/>
              </a:rPr>
              <a:t>T</a:t>
            </a:r>
            <a:r>
              <a:rPr lang="en-US" sz="6600" dirty="0">
                <a:solidFill>
                  <a:schemeClr val="tx1"/>
                </a:solidFill>
                <a:latin typeface="Barlow"/>
                <a:ea typeface="Barlow"/>
                <a:cs typeface="Barlow"/>
                <a:sym typeface="Barlow"/>
              </a:rPr>
              <a:t>hank</a:t>
            </a:r>
            <a:r>
              <a:rPr lang="en-US" sz="6600" b="0" i="0" u="none" strike="noStrike" cap="none" dirty="0">
                <a:solidFill>
                  <a:schemeClr val="tx1"/>
                </a:solidFill>
                <a:latin typeface="Barlow"/>
                <a:ea typeface="Barlow"/>
                <a:cs typeface="Barlow"/>
                <a:sym typeface="Barlow"/>
              </a:rPr>
              <a:t> Y</a:t>
            </a:r>
            <a:r>
              <a:rPr lang="en-US" sz="6600" dirty="0">
                <a:solidFill>
                  <a:schemeClr val="tx1"/>
                </a:solidFill>
                <a:latin typeface="Barlow"/>
                <a:ea typeface="Barlow"/>
                <a:cs typeface="Barlow"/>
                <a:sym typeface="Barlow"/>
              </a:rPr>
              <a:t>ou!</a:t>
            </a:r>
            <a:endParaRPr dirty="0">
              <a:solidFill>
                <a:schemeClr val="tx1"/>
              </a:solidFill>
            </a:endParaRPr>
          </a:p>
        </p:txBody>
      </p:sp>
      <p:pic>
        <p:nvPicPr>
          <p:cNvPr id="8" name="Picture 7">
            <a:extLst>
              <a:ext uri="{FF2B5EF4-FFF2-40B4-BE49-F238E27FC236}">
                <a16:creationId xmlns:a16="http://schemas.microsoft.com/office/drawing/2014/main" id="{23AA3252-9D96-0B12-9EEB-7E63957D5B34}"/>
              </a:ext>
            </a:extLst>
          </p:cNvPr>
          <p:cNvPicPr>
            <a:picLocks noChangeAspect="1"/>
          </p:cNvPicPr>
          <p:nvPr/>
        </p:nvPicPr>
        <p:blipFill>
          <a:blip r:embed="rId2"/>
          <a:stretch>
            <a:fillRect/>
          </a:stretch>
        </p:blipFill>
        <p:spPr>
          <a:xfrm>
            <a:off x="497291" y="2901586"/>
            <a:ext cx="2531060" cy="2540035"/>
          </a:xfrm>
          <a:prstGeom prst="rect">
            <a:avLst/>
          </a:prstGeom>
        </p:spPr>
      </p:pic>
      <p:pic>
        <p:nvPicPr>
          <p:cNvPr id="10" name="Picture 9">
            <a:extLst>
              <a:ext uri="{FF2B5EF4-FFF2-40B4-BE49-F238E27FC236}">
                <a16:creationId xmlns:a16="http://schemas.microsoft.com/office/drawing/2014/main" id="{841A2F56-A3AE-55F2-5B4F-27A646DF2061}"/>
              </a:ext>
            </a:extLst>
          </p:cNvPr>
          <p:cNvPicPr>
            <a:picLocks noChangeAspect="1"/>
          </p:cNvPicPr>
          <p:nvPr/>
        </p:nvPicPr>
        <p:blipFill>
          <a:blip r:embed="rId3"/>
          <a:stretch>
            <a:fillRect/>
          </a:stretch>
        </p:blipFill>
        <p:spPr>
          <a:xfrm>
            <a:off x="497291" y="0"/>
            <a:ext cx="2529668" cy="2540036"/>
          </a:xfrm>
          <a:prstGeom prst="rect">
            <a:avLst/>
          </a:prstGeom>
        </p:spPr>
      </p:pic>
      <p:sp>
        <p:nvSpPr>
          <p:cNvPr id="11" name="TextBox 10">
            <a:extLst>
              <a:ext uri="{FF2B5EF4-FFF2-40B4-BE49-F238E27FC236}">
                <a16:creationId xmlns:a16="http://schemas.microsoft.com/office/drawing/2014/main" id="{074F0198-5A37-0DF6-D5FC-5F130E15AB90}"/>
              </a:ext>
            </a:extLst>
          </p:cNvPr>
          <p:cNvSpPr txBox="1"/>
          <p:nvPr/>
        </p:nvSpPr>
        <p:spPr>
          <a:xfrm>
            <a:off x="4539443" y="2197893"/>
            <a:ext cx="7155266" cy="2462213"/>
          </a:xfrm>
          <a:prstGeom prst="rect">
            <a:avLst/>
          </a:prstGeom>
          <a:noFill/>
        </p:spPr>
        <p:txBody>
          <a:bodyPr wrap="square" rtlCol="0">
            <a:spAutoFit/>
          </a:bodyPr>
          <a:lstStyle/>
          <a:p>
            <a:pPr lvl="0">
              <a:buSzPts val="1400"/>
            </a:pPr>
            <a:r>
              <a:rPr lang="en-US" sz="2800" b="1" dirty="0">
                <a:solidFill>
                  <a:schemeClr val="tx1"/>
                </a:solidFill>
                <a:latin typeface="Barlow"/>
                <a:ea typeface="Barlow"/>
                <a:cs typeface="Barlow"/>
                <a:sym typeface="Barlow"/>
              </a:rPr>
              <a:t>Dr. Gwen Holdmann, Chief Scientist</a:t>
            </a:r>
          </a:p>
          <a:p>
            <a:pPr lvl="0">
              <a:buSzPts val="1400"/>
            </a:pPr>
            <a:r>
              <a:rPr lang="en-US" sz="2800" i="1" dirty="0">
                <a:solidFill>
                  <a:schemeClr val="tx1"/>
                </a:solidFill>
                <a:latin typeface="Barlow"/>
                <a:ea typeface="Barlow"/>
                <a:cs typeface="Barlow"/>
                <a:sym typeface="Barlow"/>
              </a:rPr>
              <a:t>Gwen.Holdmann@alaska.edu</a:t>
            </a:r>
          </a:p>
          <a:p>
            <a:pPr lvl="0">
              <a:buSzPts val="1400"/>
            </a:pPr>
            <a:r>
              <a:rPr lang="en-US" sz="2800" i="1" dirty="0">
                <a:solidFill>
                  <a:schemeClr val="tx1"/>
                </a:solidFill>
                <a:latin typeface="Barlow"/>
                <a:ea typeface="Barlow"/>
                <a:cs typeface="Barlow"/>
                <a:sym typeface="Barlow"/>
              </a:rPr>
              <a:t>https://www.uaf.edu/acep</a:t>
            </a:r>
          </a:p>
          <a:p>
            <a:pPr lvl="0">
              <a:buSzPts val="1400"/>
            </a:pPr>
            <a:r>
              <a:rPr lang="en-US" sz="2800" dirty="0">
                <a:solidFill>
                  <a:schemeClr val="tx1"/>
                </a:solidFill>
                <a:latin typeface="Barlow"/>
                <a:ea typeface="Barlow"/>
                <a:cs typeface="Barlow"/>
                <a:sym typeface="Barlow"/>
              </a:rPr>
              <a:t>Alaska Center for Energy &amp; Power (ACEP)</a:t>
            </a:r>
          </a:p>
          <a:p>
            <a:pPr lvl="0">
              <a:buSzPts val="1400"/>
            </a:pPr>
            <a:r>
              <a:rPr lang="en-US" sz="2800" dirty="0">
                <a:solidFill>
                  <a:schemeClr val="tx1"/>
                </a:solidFill>
                <a:latin typeface="Barlow"/>
                <a:sym typeface="Barlow"/>
              </a:rPr>
              <a:t>University of Alaska Fairbanks</a:t>
            </a:r>
            <a:endParaRPr lang="en-US" sz="2800" dirty="0">
              <a:solidFill>
                <a:schemeClr val="tx1"/>
              </a:solidFill>
            </a:endParaRPr>
          </a:p>
          <a:p>
            <a:endParaRPr lang="en-US" dirty="0"/>
          </a:p>
        </p:txBody>
      </p:sp>
    </p:spTree>
    <p:extLst>
      <p:ext uri="{BB962C8B-B14F-4D97-AF65-F5344CB8AC3E}">
        <p14:creationId xmlns:p14="http://schemas.microsoft.com/office/powerpoint/2010/main" val="2105482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1;p3">
            <a:extLst>
              <a:ext uri="{FF2B5EF4-FFF2-40B4-BE49-F238E27FC236}">
                <a16:creationId xmlns:a16="http://schemas.microsoft.com/office/drawing/2014/main" id="{7C8E07D6-42F4-F1AA-B794-DF52A3764221}"/>
              </a:ext>
            </a:extLst>
          </p:cNvPr>
          <p:cNvSpPr txBox="1"/>
          <p:nvPr/>
        </p:nvSpPr>
        <p:spPr>
          <a:xfrm>
            <a:off x="261842" y="-131335"/>
            <a:ext cx="11201400" cy="114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   </a:t>
            </a:r>
            <a:r>
              <a:rPr lang="en-US" sz="4000" i="0" u="none" strike="noStrike" cap="none" dirty="0">
                <a:solidFill>
                  <a:srgbClr val="000000"/>
                </a:solidFill>
                <a:latin typeface="Arial" panose="020B0604020202020204" pitchFamily="34" charset="0"/>
                <a:ea typeface="Barlow"/>
                <a:cs typeface="Arial" panose="020B0604020202020204" pitchFamily="34" charset="0"/>
                <a:sym typeface="Barlow"/>
              </a:rPr>
              <a:t>Alaska Center for Energy and Power (ACEP)</a:t>
            </a:r>
            <a:endParaRPr sz="4000" i="0" u="none" strike="noStrike" cap="none" dirty="0">
              <a:solidFill>
                <a:srgbClr val="000000"/>
              </a:solidFill>
              <a:latin typeface="Arial" panose="020B0604020202020204" pitchFamily="34" charset="0"/>
              <a:ea typeface="Barlow"/>
              <a:cs typeface="Arial" panose="020B0604020202020204" pitchFamily="34" charset="0"/>
              <a:sym typeface="Barlow"/>
            </a:endParaRPr>
          </a:p>
        </p:txBody>
      </p:sp>
      <p:sp>
        <p:nvSpPr>
          <p:cNvPr id="3" name="Content Placeholder 3">
            <a:extLst>
              <a:ext uri="{FF2B5EF4-FFF2-40B4-BE49-F238E27FC236}">
                <a16:creationId xmlns:a16="http://schemas.microsoft.com/office/drawing/2014/main" id="{27BA0BBF-A892-61D6-E0B3-2E233F6CAC61}"/>
              </a:ext>
            </a:extLst>
          </p:cNvPr>
          <p:cNvSpPr txBox="1">
            <a:spLocks/>
          </p:cNvSpPr>
          <p:nvPr/>
        </p:nvSpPr>
        <p:spPr bwMode="auto">
          <a:xfrm>
            <a:off x="5783027" y="1010765"/>
            <a:ext cx="6858730" cy="66502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342900">
              <a:defRPr/>
            </a:pPr>
            <a:r>
              <a:rPr lang="en-US" sz="2800" i="1" dirty="0">
                <a:latin typeface="Arial" panose="020B0604020202020204" pitchFamily="34" charset="0"/>
                <a:cs typeface="Arial" panose="020B0604020202020204" pitchFamily="34" charset="0"/>
              </a:rPr>
              <a:t>Fostering development of practical, innovative and cost-effective energy solutions for Alaska and beyond </a:t>
            </a:r>
          </a:p>
        </p:txBody>
      </p:sp>
      <p:pic>
        <p:nvPicPr>
          <p:cNvPr id="5" name="Picture 4" descr="LabOverview.jpg">
            <a:extLst>
              <a:ext uri="{FF2B5EF4-FFF2-40B4-BE49-F238E27FC236}">
                <a16:creationId xmlns:a16="http://schemas.microsoft.com/office/drawing/2014/main" id="{4C295344-B0AE-750A-C3FE-20DAA06C72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343" t="5037" r="13899" b="6519"/>
          <a:stretch/>
        </p:blipFill>
        <p:spPr>
          <a:xfrm>
            <a:off x="178940" y="1142100"/>
            <a:ext cx="5393185" cy="3399013"/>
          </a:xfrm>
          <a:prstGeom prst="rect">
            <a:avLst/>
          </a:prstGeom>
          <a:ln>
            <a:solidFill>
              <a:schemeClr val="tx1">
                <a:lumMod val="95000"/>
                <a:lumOff val="5000"/>
              </a:schemeClr>
            </a:solidFill>
          </a:ln>
          <a:effectLst>
            <a:outerShdw blurRad="50800" dist="38100" dir="5400000" algn="t" rotWithShape="0">
              <a:prstClr val="black">
                <a:alpha val="40000"/>
              </a:prstClr>
            </a:outerShdw>
          </a:effectLst>
        </p:spPr>
      </p:pic>
      <p:sp>
        <p:nvSpPr>
          <p:cNvPr id="6" name="Rectangle 3">
            <a:extLst>
              <a:ext uri="{FF2B5EF4-FFF2-40B4-BE49-F238E27FC236}">
                <a16:creationId xmlns:a16="http://schemas.microsoft.com/office/drawing/2014/main" id="{939C0930-F028-EB33-3FCC-ABF9A6C74EFC}"/>
              </a:ext>
            </a:extLst>
          </p:cNvPr>
          <p:cNvSpPr txBox="1">
            <a:spLocks noRot="1" noChangeArrowheads="1"/>
          </p:cNvSpPr>
          <p:nvPr/>
        </p:nvSpPr>
        <p:spPr bwMode="auto">
          <a:xfrm>
            <a:off x="5591175" y="2008298"/>
            <a:ext cx="6600825" cy="3016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defTabSz="457200">
              <a:defRPr sz="2400">
                <a:solidFill>
                  <a:schemeClr val="tx1"/>
                </a:solidFill>
                <a:latin typeface="Arial" charset="0"/>
                <a:ea typeface="ＭＳ Ｐゴシック" charset="0"/>
                <a:cs typeface="ＭＳ Ｐゴシック" charset="0"/>
              </a:defRPr>
            </a:lvl1pPr>
            <a:lvl2pPr marL="630238" indent="-34290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72679" lvl="1" indent="-257175" defTabSz="342900">
              <a:spcBef>
                <a:spcPct val="20000"/>
              </a:spcBef>
              <a:buSzPct val="100000"/>
              <a:defRPr/>
            </a:pPr>
            <a:endParaRPr lang="en-US" sz="2800" dirty="0"/>
          </a:p>
          <a:p>
            <a:pPr lvl="1">
              <a:spcBef>
                <a:spcPct val="20000"/>
              </a:spcBef>
              <a:buSzPct val="100000"/>
              <a:buBlip>
                <a:blip r:embed="rId3"/>
              </a:buBlip>
            </a:pPr>
            <a:r>
              <a:rPr lang="en-US" sz="2800" kern="100" dirty="0">
                <a:uFill>
                  <a:solidFill>
                    <a:schemeClr val="bg1"/>
                  </a:solidFill>
                </a:uFill>
              </a:rPr>
              <a:t>Applied energy research</a:t>
            </a:r>
          </a:p>
          <a:p>
            <a:pPr lvl="1">
              <a:spcBef>
                <a:spcPct val="20000"/>
              </a:spcBef>
              <a:buSzPct val="100000"/>
              <a:buBlip>
                <a:blip r:embed="rId3"/>
              </a:buBlip>
            </a:pPr>
            <a:r>
              <a:rPr lang="en-US" sz="2800" kern="100" dirty="0">
                <a:uFill>
                  <a:solidFill>
                    <a:schemeClr val="bg1"/>
                  </a:solidFill>
                </a:uFill>
              </a:rPr>
              <a:t>Technology testing &amp; optimization</a:t>
            </a:r>
          </a:p>
          <a:p>
            <a:pPr lvl="1">
              <a:spcBef>
                <a:spcPct val="20000"/>
              </a:spcBef>
              <a:buSzPct val="100000"/>
              <a:buBlip>
                <a:blip r:embed="rId3"/>
              </a:buBlip>
            </a:pPr>
            <a:r>
              <a:rPr lang="en-US" sz="2800" dirty="0">
                <a:cs typeface="Arial" charset="0"/>
              </a:rPr>
              <a:t>Energy systems modeling &amp; analysis</a:t>
            </a:r>
          </a:p>
          <a:p>
            <a:pPr lvl="1">
              <a:spcBef>
                <a:spcPct val="20000"/>
              </a:spcBef>
              <a:buSzPct val="100000"/>
              <a:buBlip>
                <a:blip r:embed="rId3"/>
              </a:buBlip>
            </a:pPr>
            <a:r>
              <a:rPr lang="en-US" sz="2800" dirty="0">
                <a:cs typeface="Arial" charset="0"/>
              </a:rPr>
              <a:t>Policy support &amp; public education</a:t>
            </a:r>
          </a:p>
          <a:p>
            <a:pPr lvl="1">
              <a:spcBef>
                <a:spcPct val="20000"/>
              </a:spcBef>
              <a:buSzPct val="100000"/>
              <a:buBlip>
                <a:blip r:embed="rId3"/>
              </a:buBlip>
            </a:pPr>
            <a:endParaRPr lang="en-US" sz="2800" kern="100" dirty="0">
              <a:uFill>
                <a:solidFill>
                  <a:schemeClr val="bg1"/>
                </a:solidFill>
              </a:uFill>
            </a:endParaRPr>
          </a:p>
        </p:txBody>
      </p:sp>
      <p:pic>
        <p:nvPicPr>
          <p:cNvPr id="7" name="Picture 2" descr="Marine energy viability for remote Alaskan communities up for assessment -  Offshore Energy">
            <a:extLst>
              <a:ext uri="{FF2B5EF4-FFF2-40B4-BE49-F238E27FC236}">
                <a16:creationId xmlns:a16="http://schemas.microsoft.com/office/drawing/2014/main" id="{FD9BD656-2A71-1C51-AC72-8283C6001F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096" b="10821"/>
          <a:stretch/>
        </p:blipFill>
        <p:spPr bwMode="auto">
          <a:xfrm>
            <a:off x="261842" y="4745514"/>
            <a:ext cx="2729007" cy="2125934"/>
          </a:xfrm>
          <a:prstGeom prst="rect">
            <a:avLst/>
          </a:prstGeom>
          <a:noFill/>
          <a:ln>
            <a:solidFill>
              <a:schemeClr val="tx1">
                <a:lumMod val="95000"/>
                <a:lumOff val="5000"/>
              </a:schemeClr>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Content Placeholder 3" descr="IMG_1726.jpeg">
            <a:extLst>
              <a:ext uri="{FF2B5EF4-FFF2-40B4-BE49-F238E27FC236}">
                <a16:creationId xmlns:a16="http://schemas.microsoft.com/office/drawing/2014/main" id="{ABE29C7B-0467-CE6C-704D-9B7C161754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260" r="9432"/>
          <a:stretch/>
        </p:blipFill>
        <p:spPr>
          <a:xfrm>
            <a:off x="3214863" y="4732066"/>
            <a:ext cx="3406360" cy="2125934"/>
          </a:xfrm>
          <a:prstGeom prst="rect">
            <a:avLst/>
          </a:prstGeom>
          <a:ln>
            <a:solidFill>
              <a:schemeClr val="tx1">
                <a:lumMod val="95000"/>
                <a:lumOff val="5000"/>
              </a:schemeClr>
            </a:solidFill>
          </a:ln>
          <a:effectLst>
            <a:outerShdw blurRad="50800" dist="38100" dir="5400000" algn="t" rotWithShape="0">
              <a:prstClr val="black">
                <a:alpha val="40000"/>
              </a:prstClr>
            </a:outerShdw>
          </a:effectLst>
        </p:spPr>
      </p:pic>
      <p:pic>
        <p:nvPicPr>
          <p:cNvPr id="9" name="Picture 12">
            <a:extLst>
              <a:ext uri="{FF2B5EF4-FFF2-40B4-BE49-F238E27FC236}">
                <a16:creationId xmlns:a16="http://schemas.microsoft.com/office/drawing/2014/main" id="{07BB7724-7260-465D-37C8-870C557533F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45238" y="4752512"/>
            <a:ext cx="2948328" cy="2115711"/>
          </a:xfrm>
          <a:prstGeom prst="rect">
            <a:avLst/>
          </a:prstGeom>
          <a:noFill/>
          <a:ln w="9525">
            <a:solidFill>
              <a:schemeClr val="tx1">
                <a:lumMod val="95000"/>
                <a:lumOff val="5000"/>
              </a:schemeClr>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09968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2" name="Google Shape;51;p3">
            <a:extLst>
              <a:ext uri="{FF2B5EF4-FFF2-40B4-BE49-F238E27FC236}">
                <a16:creationId xmlns:a16="http://schemas.microsoft.com/office/drawing/2014/main" id="{64C24E15-FACC-CDE9-A97B-EC107C56C7F6}"/>
              </a:ext>
            </a:extLst>
          </p:cNvPr>
          <p:cNvSpPr txBox="1"/>
          <p:nvPr/>
        </p:nvSpPr>
        <p:spPr>
          <a:xfrm>
            <a:off x="422430" y="142875"/>
            <a:ext cx="11201400" cy="114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4000" i="0" u="none" strike="noStrike" cap="none" dirty="0">
                <a:solidFill>
                  <a:srgbClr val="000000"/>
                </a:solidFill>
                <a:latin typeface="Arial"/>
                <a:ea typeface="Arial"/>
                <a:cs typeface="Arial"/>
                <a:sym typeface="Arial"/>
              </a:rPr>
              <a:t>   </a:t>
            </a:r>
            <a:r>
              <a:rPr lang="en-US" sz="4000" i="0" u="none" strike="noStrike" cap="none" dirty="0">
                <a:solidFill>
                  <a:srgbClr val="000000"/>
                </a:solidFill>
                <a:latin typeface="Arial" panose="020B0604020202020204" pitchFamily="34" charset="0"/>
                <a:ea typeface="Barlow"/>
                <a:cs typeface="Arial" panose="020B0604020202020204" pitchFamily="34" charset="0"/>
                <a:sym typeface="Barlow"/>
              </a:rPr>
              <a:t>Presentation Outline</a:t>
            </a:r>
            <a:endParaRPr sz="4000" i="0" u="none" strike="noStrike" cap="none" dirty="0">
              <a:solidFill>
                <a:srgbClr val="000000"/>
              </a:solidFill>
              <a:latin typeface="Arial" panose="020B0604020202020204" pitchFamily="34" charset="0"/>
              <a:ea typeface="Barlow"/>
              <a:cs typeface="Arial" panose="020B0604020202020204" pitchFamily="34" charset="0"/>
              <a:sym typeface="Barlow"/>
            </a:endParaRPr>
          </a:p>
        </p:txBody>
      </p:sp>
      <p:sp>
        <p:nvSpPr>
          <p:cNvPr id="4" name="Rectangle 3">
            <a:extLst>
              <a:ext uri="{FF2B5EF4-FFF2-40B4-BE49-F238E27FC236}">
                <a16:creationId xmlns:a16="http://schemas.microsoft.com/office/drawing/2014/main" id="{92BE50AB-A109-C551-DA24-D0401544700C}"/>
              </a:ext>
            </a:extLst>
          </p:cNvPr>
          <p:cNvSpPr txBox="1">
            <a:spLocks noRot="1" noChangeArrowheads="1"/>
          </p:cNvSpPr>
          <p:nvPr/>
        </p:nvSpPr>
        <p:spPr bwMode="auto">
          <a:xfrm>
            <a:off x="822569" y="1452412"/>
            <a:ext cx="11083681" cy="340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Arial" charset="0"/>
                <a:ea typeface="ＭＳ Ｐゴシック" charset="0"/>
                <a:cs typeface="ＭＳ Ｐゴシック" charset="0"/>
              </a:defRPr>
            </a:lvl1pPr>
            <a:lvl2pPr marL="630238" indent="-342900" defTabSz="457200">
              <a:defRPr sz="2400">
                <a:solidFill>
                  <a:schemeClr val="tx1"/>
                </a:solidFill>
                <a:latin typeface="Arial" charset="0"/>
                <a:ea typeface="ＭＳ Ｐゴシック" charset="0"/>
              </a:defRPr>
            </a:lvl2pPr>
            <a:lvl3pPr marL="1485900" indent="-5715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spcBef>
                <a:spcPct val="20000"/>
              </a:spcBef>
              <a:buSzPct val="100000"/>
              <a:buFontTx/>
              <a:buBlip>
                <a:blip r:embed="rId3"/>
              </a:buBlip>
            </a:pPr>
            <a:r>
              <a:rPr lang="en-US" sz="2800" dirty="0"/>
              <a:t>  Introduction: What are Advanced Reactors?</a:t>
            </a:r>
          </a:p>
          <a:p>
            <a:pPr lvl="1" eaLnBrk="1" hangingPunct="1">
              <a:spcBef>
                <a:spcPct val="20000"/>
              </a:spcBef>
              <a:buSzPct val="100000"/>
              <a:buFontTx/>
              <a:buBlip>
                <a:blip r:embed="rId3"/>
              </a:buBlip>
            </a:pPr>
            <a:r>
              <a:rPr lang="en-US" sz="2800" dirty="0"/>
              <a:t>  Public Perceptions of Nuclear Energy   </a:t>
            </a:r>
          </a:p>
          <a:p>
            <a:pPr lvl="1" eaLnBrk="1" hangingPunct="1">
              <a:spcBef>
                <a:spcPct val="20000"/>
              </a:spcBef>
              <a:buSzPct val="100000"/>
              <a:buFontTx/>
              <a:buBlip>
                <a:blip r:embed="rId3"/>
              </a:buBlip>
            </a:pPr>
            <a:r>
              <a:rPr lang="en-US" sz="2800" dirty="0"/>
              <a:t>  Key Attributes and Benefits of Advanced Reactors</a:t>
            </a:r>
          </a:p>
          <a:p>
            <a:pPr lvl="1" eaLnBrk="1" hangingPunct="1">
              <a:spcBef>
                <a:spcPct val="20000"/>
              </a:spcBef>
              <a:buSzPct val="100000"/>
              <a:buFontTx/>
              <a:buBlip>
                <a:blip r:embed="rId3"/>
              </a:buBlip>
            </a:pPr>
            <a:r>
              <a:rPr lang="en-US" sz="2800" dirty="0"/>
              <a:t>  “Sliding Door” Moments in Nuclear History</a:t>
            </a:r>
          </a:p>
          <a:p>
            <a:pPr lvl="1" eaLnBrk="1" hangingPunct="1">
              <a:spcBef>
                <a:spcPct val="20000"/>
              </a:spcBef>
              <a:buSzPct val="100000"/>
              <a:buFontTx/>
              <a:buBlip>
                <a:blip r:embed="rId3"/>
              </a:buBlip>
            </a:pPr>
            <a:r>
              <a:rPr lang="en-US" sz="2800" dirty="0"/>
              <a:t>  Building Trust and the Role of Universities</a:t>
            </a:r>
          </a:p>
          <a:p>
            <a:pPr lvl="1" eaLnBrk="1" hangingPunct="1">
              <a:spcBef>
                <a:spcPct val="20000"/>
              </a:spcBef>
              <a:buSzPct val="100000"/>
              <a:buFontTx/>
              <a:buBlip>
                <a:blip r:embed="rId3"/>
              </a:buBlip>
            </a:pPr>
            <a:r>
              <a:rPr lang="en-US" sz="2800" dirty="0"/>
              <a:t>  Looking Ahead: Lessons from the Past, Opportunities </a:t>
            </a:r>
          </a:p>
          <a:p>
            <a:pPr marL="287338" lvl="1" indent="0" eaLnBrk="1" hangingPunct="1">
              <a:spcBef>
                <a:spcPct val="20000"/>
              </a:spcBef>
              <a:buSzPct val="100000"/>
            </a:pPr>
            <a:r>
              <a:rPr lang="en-US" sz="2800" dirty="0"/>
              <a:t>		for the Future</a:t>
            </a:r>
          </a:p>
          <a:p>
            <a:pPr marL="287338" lvl="1" indent="0" eaLnBrk="1" hangingPunct="1">
              <a:spcBef>
                <a:spcPct val="20000"/>
              </a:spcBef>
              <a:buSzPct val="100000"/>
            </a:pPr>
            <a:endParaRPr lang="en-US" sz="2800" dirty="0"/>
          </a:p>
          <a:p>
            <a:pPr lvl="1" eaLnBrk="1" hangingPunct="1">
              <a:spcBef>
                <a:spcPct val="20000"/>
              </a:spcBef>
              <a:buSzPct val="100000"/>
            </a:pPr>
            <a:endParaRPr lang="en-US" sz="750" dirty="0"/>
          </a:p>
          <a:p>
            <a:pPr eaLnBrk="1" hangingPunct="1">
              <a:spcBef>
                <a:spcPct val="20000"/>
              </a:spcBef>
              <a:buClr>
                <a:srgbClr val="A3C145"/>
              </a:buClr>
              <a:buSzPct val="80000"/>
            </a:pPr>
            <a:endParaRPr lang="en-US" sz="1200" dirty="0"/>
          </a:p>
          <a:p>
            <a:pPr eaLnBrk="1" hangingPunct="1">
              <a:spcBef>
                <a:spcPct val="20000"/>
              </a:spcBef>
              <a:buClr>
                <a:srgbClr val="A3C145"/>
              </a:buClr>
              <a:buSzPct val="80000"/>
            </a:pPr>
            <a:endParaRPr lang="en-US" sz="750" dirty="0"/>
          </a:p>
          <a:p>
            <a:pPr eaLnBrk="1" hangingPunct="1">
              <a:spcBef>
                <a:spcPct val="20000"/>
              </a:spcBef>
              <a:buClr>
                <a:srgbClr val="A3C145"/>
              </a:buClr>
              <a:buSzPct val="80000"/>
            </a:pPr>
            <a:endParaRPr lang="en-US" sz="750" dirty="0"/>
          </a:p>
          <a:p>
            <a:pPr eaLnBrk="1" hangingPunct="1">
              <a:spcBef>
                <a:spcPct val="20000"/>
              </a:spcBef>
              <a:buClr>
                <a:srgbClr val="A3C145"/>
              </a:buClr>
              <a:buSzPct val="80000"/>
            </a:pPr>
            <a:endParaRPr lang="en-US" sz="21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CC5D8E-4FAC-EBFC-9C24-47EBCB3B4125}"/>
              </a:ext>
            </a:extLst>
          </p:cNvPr>
          <p:cNvPicPr>
            <a:picLocks noChangeAspect="1"/>
          </p:cNvPicPr>
          <p:nvPr/>
        </p:nvPicPr>
        <p:blipFill rotWithShape="1">
          <a:blip r:embed="rId2"/>
          <a:srcRect l="32511" t="13861" r="32337" b="6049"/>
          <a:stretch/>
        </p:blipFill>
        <p:spPr>
          <a:xfrm>
            <a:off x="113706" y="1198397"/>
            <a:ext cx="4028851" cy="4956505"/>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3182126C-067C-11DB-D819-0D75A8BCCE48}"/>
              </a:ext>
            </a:extLst>
          </p:cNvPr>
          <p:cNvPicPr>
            <a:picLocks noChangeAspect="1"/>
          </p:cNvPicPr>
          <p:nvPr/>
        </p:nvPicPr>
        <p:blipFill rotWithShape="1">
          <a:blip r:embed="rId3"/>
          <a:srcRect l="26162" t="15503" r="39899" b="6049"/>
          <a:stretch/>
        </p:blipFill>
        <p:spPr>
          <a:xfrm>
            <a:off x="4271606" y="1198397"/>
            <a:ext cx="3812246" cy="4956505"/>
          </a:xfrm>
          <a:prstGeom prst="rect">
            <a:avLst/>
          </a:prstGeom>
          <a:ln w="9525">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E1B9E43E-7258-62BC-BA23-223B6DCA2DC2}"/>
              </a:ext>
            </a:extLst>
          </p:cNvPr>
          <p:cNvPicPr>
            <a:picLocks noChangeAspect="1"/>
          </p:cNvPicPr>
          <p:nvPr/>
        </p:nvPicPr>
        <p:blipFill rotWithShape="1">
          <a:blip r:embed="rId4"/>
          <a:srcRect l="39999" t="16716" r="26001" b="5456"/>
          <a:stretch/>
        </p:blipFill>
        <p:spPr>
          <a:xfrm>
            <a:off x="8294907" y="1198397"/>
            <a:ext cx="3849468" cy="4956505"/>
          </a:xfrm>
          <a:prstGeom prst="rect">
            <a:avLst/>
          </a:prstGeom>
          <a:ln>
            <a:solidFill>
              <a:schemeClr val="tx1"/>
            </a:solidFill>
          </a:ln>
          <a:effectLst>
            <a:outerShdw blurRad="50800" dist="38100" dir="2700000" algn="tl" rotWithShape="0">
              <a:prstClr val="black">
                <a:alpha val="40000"/>
              </a:prstClr>
            </a:outerShdw>
          </a:effectLst>
        </p:spPr>
      </p:pic>
      <p:sp>
        <p:nvSpPr>
          <p:cNvPr id="5" name="Google Shape;51;p3">
            <a:extLst>
              <a:ext uri="{FF2B5EF4-FFF2-40B4-BE49-F238E27FC236}">
                <a16:creationId xmlns:a16="http://schemas.microsoft.com/office/drawing/2014/main" id="{67D4CB54-C068-BC4A-F2A9-81634660900D}"/>
              </a:ext>
            </a:extLst>
          </p:cNvPr>
          <p:cNvSpPr txBox="1"/>
          <p:nvPr/>
        </p:nvSpPr>
        <p:spPr>
          <a:xfrm>
            <a:off x="261842" y="-131335"/>
            <a:ext cx="11201400" cy="114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   </a:t>
            </a:r>
            <a:r>
              <a:rPr lang="en-US" sz="4000" i="0" u="none" strike="noStrike" cap="none" dirty="0">
                <a:solidFill>
                  <a:srgbClr val="000000"/>
                </a:solidFill>
                <a:latin typeface="Arial" panose="020B0604020202020204" pitchFamily="34" charset="0"/>
                <a:ea typeface="Barlow"/>
                <a:cs typeface="Arial" panose="020B0604020202020204" pitchFamily="34" charset="0"/>
                <a:sym typeface="Barlow"/>
              </a:rPr>
              <a:t>ACEP Studies on Small/Advanced Nuclear</a:t>
            </a:r>
            <a:endParaRPr sz="4000" i="0" u="none" strike="noStrike" cap="none" dirty="0">
              <a:solidFill>
                <a:srgbClr val="000000"/>
              </a:solidFill>
              <a:latin typeface="Arial" panose="020B0604020202020204" pitchFamily="34" charset="0"/>
              <a:ea typeface="Barlow"/>
              <a:cs typeface="Arial" panose="020B0604020202020204" pitchFamily="34" charset="0"/>
              <a:sym typeface="Barlow"/>
            </a:endParaRPr>
          </a:p>
        </p:txBody>
      </p:sp>
    </p:spTree>
    <p:extLst>
      <p:ext uri="{BB962C8B-B14F-4D97-AF65-F5344CB8AC3E}">
        <p14:creationId xmlns:p14="http://schemas.microsoft.com/office/powerpoint/2010/main" val="1534704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5AB7BF-EC56-B122-F2F2-EC1BFA68D928}"/>
              </a:ext>
            </a:extLst>
          </p:cNvPr>
          <p:cNvPicPr>
            <a:picLocks noChangeAspect="1"/>
          </p:cNvPicPr>
          <p:nvPr/>
        </p:nvPicPr>
        <p:blipFill>
          <a:blip r:embed="rId2"/>
          <a:srcRect t="5000"/>
          <a:stretch>
            <a:fillRect/>
          </a:stretch>
        </p:blipFill>
        <p:spPr>
          <a:xfrm>
            <a:off x="247649" y="1381125"/>
            <a:ext cx="6835797" cy="5476875"/>
          </a:xfrm>
          <a:prstGeom prst="rect">
            <a:avLst/>
          </a:prstGeom>
        </p:spPr>
      </p:pic>
      <p:sp>
        <p:nvSpPr>
          <p:cNvPr id="6" name="Text Box 55">
            <a:extLst>
              <a:ext uri="{FF2B5EF4-FFF2-40B4-BE49-F238E27FC236}">
                <a16:creationId xmlns:a16="http://schemas.microsoft.com/office/drawing/2014/main" id="{1364B091-CC18-137F-E82F-7C26716952D7}"/>
              </a:ext>
            </a:extLst>
          </p:cNvPr>
          <p:cNvSpPr txBox="1">
            <a:spLocks noChangeArrowheads="1"/>
          </p:cNvSpPr>
          <p:nvPr/>
        </p:nvSpPr>
        <p:spPr bwMode="auto">
          <a:xfrm>
            <a:off x="1523213" y="226200"/>
            <a:ext cx="964497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342900">
              <a:defRPr/>
            </a:pPr>
            <a:r>
              <a:rPr lang="en-US" sz="4000" dirty="0"/>
              <a:t>Public Awareness of Advanced Reactors</a:t>
            </a:r>
          </a:p>
        </p:txBody>
      </p:sp>
      <p:sp>
        <p:nvSpPr>
          <p:cNvPr id="7" name="TextBox 6">
            <a:extLst>
              <a:ext uri="{FF2B5EF4-FFF2-40B4-BE49-F238E27FC236}">
                <a16:creationId xmlns:a16="http://schemas.microsoft.com/office/drawing/2014/main" id="{F83D9EEA-9AE5-4CA5-3655-67882B11CAE8}"/>
              </a:ext>
            </a:extLst>
          </p:cNvPr>
          <p:cNvSpPr txBox="1"/>
          <p:nvPr/>
        </p:nvSpPr>
        <p:spPr>
          <a:xfrm>
            <a:off x="7429500" y="1466850"/>
            <a:ext cx="4514850" cy="2554545"/>
          </a:xfrm>
          <a:prstGeom prst="rect">
            <a:avLst/>
          </a:prstGeom>
          <a:noFill/>
        </p:spPr>
        <p:txBody>
          <a:bodyPr wrap="square" rtlCol="0">
            <a:spAutoFit/>
          </a:bodyPr>
          <a:lstStyle/>
          <a:p>
            <a:r>
              <a:rPr lang="en-US" sz="3200" dirty="0"/>
              <a:t>When it comes to advanced reactors/microreactors, there is a large information gap …</a:t>
            </a:r>
          </a:p>
        </p:txBody>
      </p:sp>
    </p:spTree>
    <p:extLst>
      <p:ext uri="{BB962C8B-B14F-4D97-AF65-F5344CB8AC3E}">
        <p14:creationId xmlns:p14="http://schemas.microsoft.com/office/powerpoint/2010/main" val="1238077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3B926B2-64F2-8D19-F2CD-C42F1374BAA1}"/>
              </a:ext>
            </a:extLst>
          </p:cNvPr>
          <p:cNvSpPr txBox="1">
            <a:spLocks/>
          </p:cNvSpPr>
          <p:nvPr/>
        </p:nvSpPr>
        <p:spPr>
          <a:xfrm>
            <a:off x="1257833" y="-46599"/>
            <a:ext cx="9258300" cy="1143000"/>
          </a:xfrm>
          <a:prstGeom prst="rect">
            <a:avLst/>
          </a:prstGeom>
        </p:spPr>
        <p:txBody>
          <a:bodyPr vert="horz" lIns="91440" tIns="45720" rIns="91440" bIns="45720" rtlCol="0" anchor="ctr">
            <a:normAutofit fontScale="90000"/>
          </a:bodyPr>
          <a:lstStyle>
            <a:lvl1pPr algn="l"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i="0" u="none" strike="noStrike" kern="1200" cap="none" spc="0" normalizeH="0" baseline="0" noProof="0" dirty="0">
                <a:ln>
                  <a:noFill/>
                </a:ln>
                <a:effectLst/>
                <a:uLnTx/>
                <a:uFillTx/>
                <a:latin typeface="+mn-lt"/>
                <a:ea typeface="+mj-ea"/>
                <a:cs typeface="+mj-cs"/>
              </a:rPr>
              <a:t>What are advanced nuclear reactors?</a:t>
            </a:r>
          </a:p>
        </p:txBody>
      </p:sp>
      <p:sp>
        <p:nvSpPr>
          <p:cNvPr id="16" name="Content Placeholder 2">
            <a:extLst>
              <a:ext uri="{FF2B5EF4-FFF2-40B4-BE49-F238E27FC236}">
                <a16:creationId xmlns:a16="http://schemas.microsoft.com/office/drawing/2014/main" id="{A44D282C-A15C-FF9D-566C-A8DDDEB730EB}"/>
              </a:ext>
            </a:extLst>
          </p:cNvPr>
          <p:cNvSpPr txBox="1">
            <a:spLocks/>
          </p:cNvSpPr>
          <p:nvPr/>
        </p:nvSpPr>
        <p:spPr>
          <a:xfrm>
            <a:off x="449473" y="1096401"/>
            <a:ext cx="10875020" cy="32635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600" b="0" i="0" u="none" strike="noStrike" kern="1200" cap="none" spc="0" normalizeH="0" baseline="0" noProof="0" dirty="0">
                <a:ln>
                  <a:noFill/>
                </a:ln>
                <a:effectLst/>
                <a:uLnTx/>
                <a:uFillTx/>
                <a:latin typeface="Candara"/>
                <a:ea typeface="+mn-ea"/>
                <a:cs typeface="+mn-cs"/>
              </a:rPr>
              <a:t>Variety of new reactor designs that are designed to be safer, more efficient, and cheaper than traditional reactors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effectLst/>
              <a:uLnTx/>
              <a:uFillTx/>
              <a:latin typeface="Candara"/>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effectLst/>
              <a:uLnTx/>
              <a:uFillTx/>
              <a:latin typeface="Candara"/>
              <a:ea typeface="+mn-ea"/>
              <a:cs typeface="+mn-cs"/>
            </a:endParaRPr>
          </a:p>
        </p:txBody>
      </p:sp>
      <p:pic>
        <p:nvPicPr>
          <p:cNvPr id="17" name="Picture 2" descr="DOD Advances X-Energy Mobile Nuclear Microreactor as Second Project Pele  Design">
            <a:extLst>
              <a:ext uri="{FF2B5EF4-FFF2-40B4-BE49-F238E27FC236}">
                <a16:creationId xmlns:a16="http://schemas.microsoft.com/office/drawing/2014/main" id="{921CAD70-7613-4E61-E1B3-86D780A85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414" y="3754062"/>
            <a:ext cx="3280190" cy="238952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8" name="Content Placeholder 2">
            <a:extLst>
              <a:ext uri="{FF2B5EF4-FFF2-40B4-BE49-F238E27FC236}">
                <a16:creationId xmlns:a16="http://schemas.microsoft.com/office/drawing/2014/main" id="{5E27F0D9-BAF2-E783-970D-23BDAEBB0A7D}"/>
              </a:ext>
            </a:extLst>
          </p:cNvPr>
          <p:cNvSpPr txBox="1">
            <a:spLocks/>
          </p:cNvSpPr>
          <p:nvPr/>
        </p:nvSpPr>
        <p:spPr>
          <a:xfrm>
            <a:off x="225434" y="1988244"/>
            <a:ext cx="8617585" cy="32635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ClrTx/>
              <a:buFont typeface="Arial" panose="020B0604020202020204" pitchFamily="34" charset="0"/>
              <a:buChar char="•"/>
            </a:pPr>
            <a:r>
              <a:rPr lang="en-US" sz="2400" kern="100" dirty="0">
                <a:uFill>
                  <a:solidFill>
                    <a:prstClr val="white"/>
                  </a:solidFill>
                </a:uFill>
                <a:latin typeface="Candara"/>
              </a:rPr>
              <a:t>Employ passively safe operating and fuel designs</a:t>
            </a:r>
          </a:p>
          <a:p>
            <a:pPr lvl="1">
              <a:buClrTx/>
              <a:buFont typeface="Arial" panose="020B0604020202020204" pitchFamily="34" charset="0"/>
              <a:buChar char="•"/>
            </a:pPr>
            <a:r>
              <a:rPr lang="en-US" sz="2400" kern="100" dirty="0">
                <a:uFill>
                  <a:solidFill>
                    <a:prstClr val="white"/>
                  </a:solidFill>
                </a:uFill>
                <a:latin typeface="Candara"/>
              </a:rPr>
              <a:t>Many do not require water for cooling</a:t>
            </a:r>
          </a:p>
          <a:p>
            <a:pPr lvl="1">
              <a:buClrTx/>
              <a:buFont typeface="Arial" panose="020B0604020202020204" pitchFamily="34" charset="0"/>
              <a:buChar char="•"/>
            </a:pPr>
            <a:r>
              <a:rPr lang="en-US" sz="2400" kern="100" dirty="0">
                <a:uFill>
                  <a:solidFill>
                    <a:prstClr val="white"/>
                  </a:solidFill>
                </a:uFill>
                <a:latin typeface="Candara"/>
              </a:rPr>
              <a:t>Factory fabricated and transportable nearly fully assembled</a:t>
            </a:r>
          </a:p>
          <a:p>
            <a:pPr marL="0" indent="0">
              <a:buClrTx/>
              <a:buFont typeface="Arial"/>
              <a:buNone/>
            </a:pPr>
            <a:endParaRPr lang="en-US" dirty="0">
              <a:latin typeface="Candara"/>
            </a:endParaRPr>
          </a:p>
          <a:p>
            <a:pPr>
              <a:buClrTx/>
            </a:pPr>
            <a:endParaRPr lang="en-US" dirty="0">
              <a:latin typeface="Candara"/>
            </a:endParaRPr>
          </a:p>
        </p:txBody>
      </p:sp>
      <p:pic>
        <p:nvPicPr>
          <p:cNvPr id="19" name="Picture 4" descr="Advanced Small Modular Reactors (SMRs) | Department of Energy">
            <a:extLst>
              <a:ext uri="{FF2B5EF4-FFF2-40B4-BE49-F238E27FC236}">
                <a16:creationId xmlns:a16="http://schemas.microsoft.com/office/drawing/2014/main" id="{99624574-700A-0CBB-7F17-DE718EEE8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658" y="3754062"/>
            <a:ext cx="4790740" cy="238952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8C2A45C-89F5-9420-B140-9E1B792DFA40}"/>
              </a:ext>
            </a:extLst>
          </p:cNvPr>
          <p:cNvSpPr txBox="1"/>
          <p:nvPr/>
        </p:nvSpPr>
        <p:spPr>
          <a:xfrm>
            <a:off x="9120620" y="4983337"/>
            <a:ext cx="3089249" cy="1200329"/>
          </a:xfrm>
          <a:prstGeom prst="rect">
            <a:avLst/>
          </a:prstGeom>
          <a:noFill/>
        </p:spPr>
        <p:txBody>
          <a:bodyPr wrap="square" rtlCol="0">
            <a:spAutoFit/>
          </a:bodyPr>
          <a:lstStyle/>
          <a:p>
            <a:pPr defTabSz="457200">
              <a:buClrTx/>
              <a:buFontTx/>
              <a:buNone/>
            </a:pPr>
            <a:r>
              <a:rPr lang="en-US" sz="1800" kern="1200" dirty="0">
                <a:solidFill>
                  <a:schemeClr val="tx1"/>
                </a:solidFill>
                <a:latin typeface="Candara"/>
                <a:ea typeface="+mn-ea"/>
                <a:cs typeface="+mn-cs"/>
              </a:rPr>
              <a:t>Examples: Left - </a:t>
            </a:r>
            <a:r>
              <a:rPr lang="en-US" sz="1800" kern="1200" dirty="0" err="1">
                <a:solidFill>
                  <a:schemeClr val="tx1"/>
                </a:solidFill>
                <a:latin typeface="Candara"/>
                <a:ea typeface="+mn-ea"/>
                <a:cs typeface="+mn-cs"/>
              </a:rPr>
              <a:t>Nuscale</a:t>
            </a:r>
            <a:r>
              <a:rPr lang="en-US" sz="1800" kern="1200" dirty="0">
                <a:solidFill>
                  <a:schemeClr val="tx1"/>
                </a:solidFill>
                <a:latin typeface="Candara"/>
                <a:ea typeface="+mn-ea"/>
                <a:cs typeface="+mn-cs"/>
              </a:rPr>
              <a:t> (77MWe per module); Right - Project Pele BWXT reactor (5MW) </a:t>
            </a:r>
          </a:p>
        </p:txBody>
      </p:sp>
    </p:spTree>
    <p:extLst>
      <p:ext uri="{BB962C8B-B14F-4D97-AF65-F5344CB8AC3E}">
        <p14:creationId xmlns:p14="http://schemas.microsoft.com/office/powerpoint/2010/main" val="3530144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2" name="Text Box 55">
            <a:extLst>
              <a:ext uri="{FF2B5EF4-FFF2-40B4-BE49-F238E27FC236}">
                <a16:creationId xmlns:a16="http://schemas.microsoft.com/office/drawing/2014/main" id="{38A14BCE-173E-8B54-2213-863636D08894}"/>
              </a:ext>
            </a:extLst>
          </p:cNvPr>
          <p:cNvSpPr txBox="1">
            <a:spLocks noChangeArrowheads="1"/>
          </p:cNvSpPr>
          <p:nvPr/>
        </p:nvSpPr>
        <p:spPr bwMode="auto">
          <a:xfrm>
            <a:off x="1486821" y="0"/>
            <a:ext cx="892269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342900">
              <a:defRPr/>
            </a:pPr>
            <a:r>
              <a:rPr lang="en-US" sz="4000" dirty="0"/>
              <a:t>What Does Passive Safety Mean?</a:t>
            </a:r>
          </a:p>
        </p:txBody>
      </p:sp>
      <p:pic>
        <p:nvPicPr>
          <p:cNvPr id="9" name="Picture 8">
            <a:extLst>
              <a:ext uri="{FF2B5EF4-FFF2-40B4-BE49-F238E27FC236}">
                <a16:creationId xmlns:a16="http://schemas.microsoft.com/office/drawing/2014/main" id="{F368CFE4-8A4A-640B-B91E-59CEE24032B0}"/>
              </a:ext>
            </a:extLst>
          </p:cNvPr>
          <p:cNvPicPr>
            <a:picLocks noChangeAspect="1"/>
          </p:cNvPicPr>
          <p:nvPr/>
        </p:nvPicPr>
        <p:blipFill>
          <a:blip r:embed="rId3"/>
          <a:stretch>
            <a:fillRect/>
          </a:stretch>
        </p:blipFill>
        <p:spPr>
          <a:xfrm>
            <a:off x="1242647" y="761997"/>
            <a:ext cx="9597290" cy="533400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0D00F-0C4B-A85F-6A7F-513B978CAF4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629306A-F66B-1559-70B0-7977F71D1ABB}"/>
              </a:ext>
            </a:extLst>
          </p:cNvPr>
          <p:cNvPicPr>
            <a:picLocks noChangeAspect="1"/>
          </p:cNvPicPr>
          <p:nvPr/>
        </p:nvPicPr>
        <p:blipFill rotWithShape="1">
          <a:blip r:embed="rId2"/>
          <a:srcRect l="10625" t="37018" r="10391" b="15190"/>
          <a:stretch>
            <a:fillRect/>
          </a:stretch>
        </p:blipFill>
        <p:spPr>
          <a:xfrm>
            <a:off x="191047" y="1419224"/>
            <a:ext cx="11809906" cy="4019551"/>
          </a:xfrm>
          <a:prstGeom prst="rect">
            <a:avLst/>
          </a:prstGeom>
        </p:spPr>
      </p:pic>
      <p:sp>
        <p:nvSpPr>
          <p:cNvPr id="3" name="Text Box 55">
            <a:extLst>
              <a:ext uri="{FF2B5EF4-FFF2-40B4-BE49-F238E27FC236}">
                <a16:creationId xmlns:a16="http://schemas.microsoft.com/office/drawing/2014/main" id="{4FABE5FF-9A8E-5DF5-38D5-06AB938B497A}"/>
              </a:ext>
            </a:extLst>
          </p:cNvPr>
          <p:cNvSpPr txBox="1">
            <a:spLocks noChangeArrowheads="1"/>
          </p:cNvSpPr>
          <p:nvPr/>
        </p:nvSpPr>
        <p:spPr bwMode="auto">
          <a:xfrm>
            <a:off x="1162050" y="226200"/>
            <a:ext cx="992505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342900">
              <a:defRPr/>
            </a:pPr>
            <a:r>
              <a:rPr lang="en-US" sz="4000" dirty="0"/>
              <a:t>Public Perception of Advanced Reactors</a:t>
            </a:r>
          </a:p>
        </p:txBody>
      </p:sp>
    </p:spTree>
    <p:extLst>
      <p:ext uri="{BB962C8B-B14F-4D97-AF65-F5344CB8AC3E}">
        <p14:creationId xmlns:p14="http://schemas.microsoft.com/office/powerpoint/2010/main" val="6664350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1024</TotalTime>
  <Words>1109</Words>
  <Application>Microsoft Office PowerPoint</Application>
  <PresentationFormat>Widescreen</PresentationFormat>
  <Paragraphs>114</Paragraphs>
  <Slides>29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Calibri</vt:lpstr>
      <vt:lpstr>Candara</vt:lpstr>
      <vt:lpstr>Barlow</vt:lpstr>
      <vt:lpstr>Arial</vt:lpstr>
      <vt:lpstr>Office Theme</vt:lpstr>
      <vt:lpstr>PowerPoint Presentation</vt:lpstr>
      <vt:lpstr>Energy Considerations to Sustain Economic Growth:  The Future of Nuclear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Amanda Byrd</dc:creator>
  <cp:lastModifiedBy>Gwen Holdmann</cp:lastModifiedBy>
  <cp:revision>63</cp:revision>
  <dcterms:created xsi:type="dcterms:W3CDTF">2024-04-12T21:20:36Z</dcterms:created>
  <dcterms:modified xsi:type="dcterms:W3CDTF">2025-09-19T19:09:15Z</dcterms:modified>
</cp:coreProperties>
</file>