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09" r:id="rId4"/>
    <p:sldMasterId id="2147483721" r:id="rId5"/>
    <p:sldMasterId id="2147483733" r:id="rId6"/>
    <p:sldMasterId id="2147483773" r:id="rId7"/>
  </p:sldMasterIdLst>
  <p:notesMasterIdLst>
    <p:notesMasterId r:id="rId30"/>
  </p:notesMasterIdLst>
  <p:sldIdLst>
    <p:sldId id="259" r:id="rId8"/>
    <p:sldId id="612" r:id="rId9"/>
    <p:sldId id="327" r:id="rId10"/>
    <p:sldId id="411" r:id="rId11"/>
    <p:sldId id="294" r:id="rId12"/>
    <p:sldId id="260" r:id="rId13"/>
    <p:sldId id="606" r:id="rId14"/>
    <p:sldId id="613" r:id="rId15"/>
    <p:sldId id="312" r:id="rId16"/>
    <p:sldId id="414" r:id="rId17"/>
    <p:sldId id="296" r:id="rId18"/>
    <p:sldId id="413" r:id="rId19"/>
    <p:sldId id="404" r:id="rId20"/>
    <p:sldId id="283" r:id="rId21"/>
    <p:sldId id="314" r:id="rId22"/>
    <p:sldId id="408" r:id="rId23"/>
    <p:sldId id="329" r:id="rId24"/>
    <p:sldId id="331" r:id="rId25"/>
    <p:sldId id="605" r:id="rId26"/>
    <p:sldId id="611" r:id="rId27"/>
    <p:sldId id="318" r:id="rId28"/>
    <p:sldId id="31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213197-6C8A-415A-AFD2-78004C466097}" v="12" dt="2025-09-19T16:18:50.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887" autoAdjust="0"/>
  </p:normalViewPr>
  <p:slideViewPr>
    <p:cSldViewPr snapToGrid="0">
      <p:cViewPr varScale="1">
        <p:scale>
          <a:sx n="112" d="100"/>
          <a:sy n="112" d="100"/>
        </p:scale>
        <p:origin x="918"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2DC2-DB9C-40A3-BF74-4D8F1CFB83DF}" type="datetimeFigureOut">
              <a:rPr lang="en-US" smtClean="0"/>
              <a:t>9/20/2025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1B11B-A71E-42F0-A1C8-310643F6DF9E}" type="slidenum">
              <a:rPr lang="en-US" smtClean="0"/>
              <a:t>‹#›</a:t>
            </a:fld>
            <a:endParaRPr lang="en-US"/>
          </a:p>
        </p:txBody>
      </p:sp>
    </p:spTree>
    <p:extLst>
      <p:ext uri="{BB962C8B-B14F-4D97-AF65-F5344CB8AC3E}">
        <p14:creationId xmlns:p14="http://schemas.microsoft.com/office/powerpoint/2010/main" val="3247160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Cordova is located in Prince William Sound in southcentral Alaska about 150 air miles from Anchorage with a population of 2,300. The community’s time-tested resilience in reinventing it’s excellence in the wake of disasters can be likened to a phoenix that keeps rising from the ashes. From the </a:t>
            </a:r>
          </a:p>
          <a:p>
            <a:r>
              <a:rPr lang="en-US" sz="1200" kern="1200" dirty="0">
                <a:solidFill>
                  <a:schemeClr val="tx1"/>
                </a:solidFill>
                <a:effectLst/>
                <a:latin typeface="+mn-lt"/>
                <a:ea typeface="+mn-ea"/>
                <a:cs typeface="+mn-cs"/>
              </a:rPr>
              <a:t>closure of the world’s largest Kennecott Copper Mine and longest private railroad Copper River and Northwest in 1938, to the resurrection as the world’s largest razor clam industry destroyed by the 1964 great Alaska earthquake uplift, to the more recent globally ranked Prince William Sound fisheries’ devastation by the 1989 Exxon Valdez oil spill, Cordova bounds to its feet when knocked flat.  Current status includes a ranking as the 13</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largest seafood delivery port in the US, the largest commercial fishing fleet in Alaska, and a world-class intelligent energy grid boasting 100% LED street lighting, 100% underground power lines, 77% renewable energy supply, and leading and innovating micro grid technology.  Socially, Cordova is ranked as the best high school, safest community, and third best city for young families in Alaska.  It ranks in the top ten communities in Alaska in nearly every positive metric and continues to grow its population despite a statewide recession. This ascension has resulted from state and federal grants and loans for energy infrastructure and private sector fishing and processing infrastructure investments.  It has been aided by the resilience and agility of CEC and other community organizations partnering to navigate the financial, regulatory, and business challenges of developing and operating energy infrastructure with lean resources and a formidable logistical environment.  These successes have attracted the interest of the national laboratories. </a:t>
            </a:r>
          </a:p>
        </p:txBody>
      </p:sp>
      <p:sp>
        <p:nvSpPr>
          <p:cNvPr id="4" name="Slide Number Placeholder 3"/>
          <p:cNvSpPr>
            <a:spLocks noGrp="1"/>
          </p:cNvSpPr>
          <p:nvPr>
            <p:ph type="sldNum" sz="quarter" idx="5"/>
          </p:nvPr>
        </p:nvSpPr>
        <p:spPr/>
        <p:txBody>
          <a:bodyPr/>
          <a:lstStyle/>
          <a:p>
            <a:fld id="{FBDEBEDD-035D-6D47-9A97-3A85E1713AA7}" type="slidenum">
              <a:rPr lang="en-US" smtClean="0"/>
              <a:t>1</a:t>
            </a:fld>
            <a:endParaRPr lang="en-US"/>
          </a:p>
        </p:txBody>
      </p:sp>
    </p:spTree>
    <p:extLst>
      <p:ext uri="{BB962C8B-B14F-4D97-AF65-F5344CB8AC3E}">
        <p14:creationId xmlns:p14="http://schemas.microsoft.com/office/powerpoint/2010/main" val="1414455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shows the seasonal demand changes</a:t>
            </a:r>
            <a:r>
              <a:rPr lang="en-US" baseline="0" dirty="0"/>
              <a:t> quite nicely. </a:t>
            </a:r>
          </a:p>
          <a:p>
            <a:r>
              <a:rPr lang="en-US" baseline="0" dirty="0"/>
              <a:t>The blue graph is the hourly demand on the date shown at the top left. </a:t>
            </a:r>
          </a:p>
          <a:p>
            <a:r>
              <a:rPr lang="en-US" baseline="0" dirty="0"/>
              <a:t>The red graph is the average load in Cordova by hour. </a:t>
            </a:r>
          </a:p>
          <a:p>
            <a:r>
              <a:rPr lang="en-US" baseline="0" dirty="0"/>
              <a:t>Red dashed lines are the minimum and maximum load. </a:t>
            </a:r>
          </a:p>
          <a:p>
            <a:r>
              <a:rPr lang="en-US" baseline="0" dirty="0"/>
              <a:t>Once the video runs, the last five days of demand slowly fade away (black to gray graphs).</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650AB-1C4E-9540-8D4F-F33FC6906A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088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Phase 1 Funded by US Department of Energy, was an analysis of CEC’s data set by Alaska Center for Energy and Power (ACEP) and Sandia National Laboratories.  Using a “normal” year of 2012, the power generation and use was statically modelled with various power (kW) and energy (kWh) sizes by ACEP to determine the best size and fit to maximize return on investment – a 1000kW, 500kWh was determined optimal.  Sandia then performed a dynamic model which created a load flow and dynamic response model to determine where the battery should be located in the CEC system to minimize losses and maximize performance and the Eyak Substation, centrally located, was determined to be the best location.  </a:t>
            </a:r>
          </a:p>
          <a:p>
            <a:endParaRPr lang="en-US" dirty="0"/>
          </a:p>
          <a:p>
            <a:r>
              <a:rPr lang="en-US" dirty="0"/>
              <a:t>Phase 2 - The Department of Energy then funded the engineering design for the substation upgrades of grounding grid, civil and electrical design, physical and operational integration into the CEC grid, and monitoring/measurement of performance for three years.  CEC developed the Request for Proposals by borrowing and revising templates provided by Sandia National Laboratory and the National Rural Electric Cooperative Association (NRECA) Business and Technology Strategy (BTS) Group.  CEC Received three proposals and selected the SAFT/ABB package.  ABB proposed an ABB/Samsung package, but CEC considered most of the safety and performance risks to reside with the Lithium Ion technology, so selected SAFT, the battery supplier, as a preferred vendor and to maintain direct commercial support and warranty with the battery supplier.  SAFT and ABB were the preferred package due to commercial readiness, 100 year plus performance and stability, and deep technical resources for both companies for our off-grid application.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F5BAB-0C96-4595-853F-180105F95E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8D2F868C-AE38-4F21-ADC4-57A3955CC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650" y="1143000"/>
            <a:ext cx="818550" cy="81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32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of our initiatives include battery energy storage which we will use to provide a high value use case of spinning reserve and frequency stability that unlocks 500 kilowatts of hydro capacity that are currently wasted to provide these services.  We have installed more free electric vehicle charging stations than we have electric vehicles (so far), but are working with the US Department of Energy via the RADIANCE project to automate the delivery of excess hydroelectricity to electric vehicle charging stations when it is available - for a fraction of the cost of gasoline.  The RADIANCE project is also developing new grid architectures on our microgrid where we can work with our customer-owners to test and prove a variety of configurations that can be applied to other microgrids and the US national grid, while carefully measuring the cost and value of the improvements.  The architectures will help improve grid resilience to better withstand environmental, physical, and cyber threats.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EBEDD-035D-6D47-9A97-3A85E1713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76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limited access to scare resources; lean, agile practices, incremental and innovative improvements can optimize hydro production to minimize diesel use.  </a:t>
            </a:r>
          </a:p>
        </p:txBody>
      </p:sp>
      <p:sp>
        <p:nvSpPr>
          <p:cNvPr id="4" name="Slide Number Placeholder 3"/>
          <p:cNvSpPr>
            <a:spLocks noGrp="1"/>
          </p:cNvSpPr>
          <p:nvPr>
            <p:ph type="sldNum" sz="quarter" idx="5"/>
          </p:nvPr>
        </p:nvSpPr>
        <p:spPr/>
        <p:txBody>
          <a:bodyPr/>
          <a:lstStyle/>
          <a:p>
            <a:fld id="{FBDEBEDD-035D-6D47-9A97-3A85E1713AA7}" type="slidenum">
              <a:rPr lang="en-US" smtClean="0"/>
              <a:t>22</a:t>
            </a:fld>
            <a:endParaRPr lang="en-US"/>
          </a:p>
        </p:txBody>
      </p:sp>
    </p:spTree>
    <p:extLst>
      <p:ext uri="{BB962C8B-B14F-4D97-AF65-F5344CB8AC3E}">
        <p14:creationId xmlns:p14="http://schemas.microsoft.com/office/powerpoint/2010/main" val="255666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Cordova is a coastal rainforest community in southcentral Alaska.  This vibrant fishing community of 2,300 has risen to prominence as the 13</a:t>
            </a:r>
            <a:r>
              <a:rPr lang="en-US" baseline="30000" dirty="0"/>
              <a:t>th</a:t>
            </a:r>
            <a:r>
              <a:rPr lang="en-US" dirty="0"/>
              <a:t> largest seafood port in the United States.  It is not connected to the Alaska electrical grid or road system, and has had to adapt and innovate to grow their economy in a dynamic and uncertain environment.  Strategic investments in energy infrastructure and efficient seafood processing have delivered social value to the community which boasts some of the best schools and public safety in the 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EBEDD-035D-6D47-9A97-3A85E1713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45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Cordova was founded as a Copper Ore terminal for the richest Copper Strike and developed the largest private railroad in the world in 1907 which brought tremendous prosperity to the community. In 1938 the mine and railroad closed, creating an overnight economic collapse. Cordova rebuilt as the “Razor Clam Capital” of the world on the bivalve delicacy, but the 1964 Great Alaska Earthquake uplifted ground in the region, including clam beds, 8-12 feet causing overnight devastation of the clams. Cordova rebuilt on a quality and branding model for salmon launching the Copper River Salmon juggernaut which now boasts spring salmon prices in excess of $110 per pound ($242 USD / Kilo). The fisherman also volunteered time and materials and worked with the State of Alaska to build a large not-for-profit hatchery system producing a large volume of pink salmon primarily. Then in 1989, the disastrous Exxon Valdez Oil Spill destroyed the fisheries in Prince William Sound. After the oil spill, the pink salmon were elevated to a higher quality model which along with better utilization of fish waste to produce pharmaceutical grade and pet grade salmon oils, has elevated Cordova back to a major port – a $100,000,000 economy for 2,600 residents.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EBEDD-035D-6D47-9A97-3A85E1713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733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91200" cy="4114800"/>
          </a:xfrm>
        </p:spPr>
        <p:txBody>
          <a:bodyPr/>
          <a:lstStyle/>
          <a:p>
            <a:r>
              <a:rPr lang="en-US" dirty="0"/>
              <a:t>The Current CEC Grid and Operations: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 run-of-river hydroelectric plants; 1 diesel plant, one BESS (battery storage system)</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100% underground distribution system </a:t>
            </a:r>
            <a:br>
              <a:rPr lang="en-US" dirty="0"/>
            </a:br>
            <a:endParaRPr lang="en-US" dirty="0"/>
          </a:p>
          <a:p>
            <a:pPr marL="285750" indent="-285750">
              <a:buFont typeface="Arial" panose="020B0604020202020204" pitchFamily="34" charset="0"/>
              <a:buChar char="•"/>
            </a:pPr>
            <a:r>
              <a:rPr lang="en-US" dirty="0"/>
              <a:t>Spill 3-4 </a:t>
            </a:r>
            <a:r>
              <a:rPr lang="en-US" dirty="0" err="1"/>
              <a:t>gWh</a:t>
            </a:r>
            <a:r>
              <a:rPr lang="en-US" dirty="0"/>
              <a:t> of hydro per year at unpredictable times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Supplement with 5-6 </a:t>
            </a:r>
            <a:r>
              <a:rPr lang="en-US" dirty="0" err="1"/>
              <a:t>gWh</a:t>
            </a:r>
            <a:r>
              <a:rPr lang="en-US" dirty="0"/>
              <a:t> of diesel per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Bad fishing results in less demand thus a better hydro percentage but lower sales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Storage in multiple forms- snow/ice, big snow year = more storage in the mountains</a:t>
            </a:r>
          </a:p>
          <a:p>
            <a:endParaRPr lang="en-US" dirty="0"/>
          </a:p>
          <a:p>
            <a:pPr marL="285750" indent="-285750">
              <a:buFont typeface="Arial" panose="020B0604020202020204" pitchFamily="34" charset="0"/>
              <a:buChar char="•"/>
            </a:pPr>
            <a:r>
              <a:rPr lang="en-US" dirty="0"/>
              <a:t>Rain </a:t>
            </a:r>
            <a:r>
              <a:rPr lang="en-US" dirty="0" err="1"/>
              <a:t>Rain</a:t>
            </a:r>
            <a:r>
              <a:rPr lang="en-US" dirty="0"/>
              <a:t> </a:t>
            </a:r>
            <a:r>
              <a:rPr lang="en-US" dirty="0" err="1"/>
              <a:t>Rain</a:t>
            </a:r>
            <a:r>
              <a:rPr lang="en-US" dirty="0"/>
              <a:t> is fuel - but too much causes </a:t>
            </a:r>
            <a:r>
              <a:rPr lang="en-US" dirty="0" err="1"/>
              <a:t>problemswith</a:t>
            </a:r>
            <a:r>
              <a:rPr lang="en-US" dirty="0"/>
              <a:t> flooding, gravel, debris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Opportunity for community solar (BESS helps)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Opportunity for stored hydro and water for winter seafood processing (Raging Creek)</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41" rtl="0" eaLnBrk="1" fontAlgn="auto" latinLnBrk="0" hangingPunct="1">
              <a:lnSpc>
                <a:spcPct val="100000"/>
              </a:lnSpc>
              <a:spcBef>
                <a:spcPts val="0"/>
              </a:spcBef>
              <a:spcAft>
                <a:spcPts val="0"/>
              </a:spcAft>
              <a:buClrTx/>
              <a:buSzTx/>
              <a:buFontTx/>
              <a:buNone/>
              <a:tabLst/>
              <a:defRPr/>
            </a:pPr>
            <a:fld id="{F4A648DB-D09E-4047-8822-26DAEF6A63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4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70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Cooperation is in our name, and comes naturally to a utility owned and governed by the customers; we are value rather than profit driven.  With limited resources and organizational capacities in the Arctic, it is imperative to collaborate and work with partners to seek shared value from our projects and initiatives.  Cordova has climbed some steep mountains largely because of the cooperation and support from state and federal government, local tribe and native corporations, sister utilities around the state, the US National Laboratories and Alaska’s own arctic laboratory and thinktank, the Alaska Center for Energy and Power (ACEP).  Lessons your mother taught you are important in this regard; pick your friends carefully, and to have friends, you have to be a friend.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EBEDD-035D-6D47-9A97-3A85E1713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015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Arctic can be a harsh and unforgiving teacher.  Volcanoes, coastal storms, avalanches, flooding, earthquakes, tsunamis; the forces of nature can overwhelm and destroy with the very energy we try to harness.  Cordova has buried all power lines to protect them from near hurricane force winds and avalanches that occur yearly.  Severe flooding destroyed one of our hydro projects that had to be rebuilt to withstand more frequent and severe flooding events in a changing climate.  Power </a:t>
            </a:r>
            <a:r>
              <a:rPr lang="en-US" dirty="0" err="1"/>
              <a:t>Power</a:t>
            </a:r>
            <a:r>
              <a:rPr lang="en-US" dirty="0"/>
              <a:t> plants, offices, and equipment are designed and located to withstand earthquakes and tsunamis.  Hydro plant intake structures have been modified to better manage gravel, trees, ice, and debris that cause clogging.  Large stocks of spare air and oil filters are kept on hand in case erupting volcanoes contaminate the air with abrasive ash that can be hard on engines.  But the most important resource is agile and talented employees who understand and enjoy working outdoors in extreme and challenging conditions.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DEBEDD-035D-6D47-9A97-3A85E1713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029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8" y="722313"/>
            <a:ext cx="6397625" cy="3598862"/>
          </a:xfrm>
        </p:spPr>
      </p:sp>
      <p:sp>
        <p:nvSpPr>
          <p:cNvPr id="3" name="Notes Placeholder 2"/>
          <p:cNvSpPr>
            <a:spLocks noGrp="1"/>
          </p:cNvSpPr>
          <p:nvPr>
            <p:ph type="body" idx="1"/>
          </p:nvPr>
        </p:nvSpPr>
        <p:spPr>
          <a:xfrm>
            <a:off x="230187" y="4373298"/>
            <a:ext cx="6397625" cy="4558903"/>
          </a:xfrm>
        </p:spPr>
        <p:txBody>
          <a:bodyPr>
            <a:noAutofit/>
          </a:bodyPr>
          <a:lstStyle/>
          <a:p>
            <a:pPr>
              <a:defRPr/>
            </a:pPr>
            <a:r>
              <a:rPr lang="en-US" sz="1100" u="sng" dirty="0"/>
              <a:t>Current Operations:  </a:t>
            </a:r>
            <a:r>
              <a:rPr lang="en-US" sz="1100" dirty="0"/>
              <a:t>Up to 750 kW of hydro is deflected to provide system spinning reserve.  When water supply declines or system loads increase, a diesel must come online and busses at a minimum of 400kW.  This creates a transition from 750kW of wasted hydro to 1150 kW of wasted hydro, and when a 200kW dead band is added to prevent automated switching back and forth between diesel and hydro, the total waste rises to 1350 kW on a grid that only averages 3400 kW of demand.</a:t>
            </a:r>
          </a:p>
          <a:p>
            <a:pPr>
              <a:defRPr/>
            </a:pPr>
            <a:endParaRPr lang="en-US" sz="1100" dirty="0"/>
          </a:p>
          <a:p>
            <a:pPr>
              <a:defRPr/>
            </a:pPr>
            <a:r>
              <a:rPr lang="en-US" sz="1100" u="sng" dirty="0"/>
              <a:t>BESS Operations:</a:t>
            </a:r>
          </a:p>
          <a:p>
            <a:pPr>
              <a:defRPr/>
            </a:pPr>
            <a:r>
              <a:rPr lang="en-US" sz="1100" dirty="0"/>
              <a:t>Increased Hydro Production:</a:t>
            </a:r>
          </a:p>
          <a:p>
            <a:pPr lvl="1">
              <a:defRPr/>
            </a:pPr>
            <a:r>
              <a:rPr lang="en-US" sz="1100" dirty="0"/>
              <a:t>Liberate 750kW of hydro for frequency control (Battery) – 90% of diesel savings</a:t>
            </a:r>
          </a:p>
          <a:p>
            <a:pPr lvl="1">
              <a:defRPr/>
            </a:pPr>
            <a:r>
              <a:rPr lang="en-US" sz="1100" dirty="0"/>
              <a:t>Charge and Discharge with excess (minimum 400kW load) diesel, this is the classic “arbitrage” case of buying low cost power (hydro) from ourselves to charge the battery, and selling it to ourselves instead of producing more energy with high cost power (diesel) – 10% of diesel savings</a:t>
            </a:r>
          </a:p>
          <a:p>
            <a:pPr lvl="1">
              <a:defRPr/>
            </a:pPr>
            <a:r>
              <a:rPr lang="en-US" sz="1100" dirty="0"/>
              <a:t>Improved diesel efficiency – battery – run less diesel and load them more as the battery provides spinning reserve</a:t>
            </a:r>
          </a:p>
          <a:p>
            <a:pPr>
              <a:defRPr/>
            </a:pPr>
            <a:r>
              <a:rPr lang="en-US" sz="1100" dirty="0"/>
              <a:t>Reduced O&amp;M Costs – more overall equipment but less O&amp;M intensive diesel generation </a:t>
            </a:r>
          </a:p>
          <a:p>
            <a:pPr>
              <a:defRPr/>
            </a:pPr>
            <a:endParaRPr lang="en-US" sz="1100" dirty="0"/>
          </a:p>
          <a:p>
            <a:r>
              <a:rPr lang="en-US" sz="1100" dirty="0"/>
              <a:t>Goal is to meet a triple constraint: maximize battery life, maximize power quality, and maximize diesel fuel savings – these goals compete with each other as tighter frequency controls result in better power quality but require more battery cycles which reduce life.  Maximum diesel savings requires arbitrage which deep cycles the battery – sharply reducing battery life and total lifecycle energy savings.</a:t>
            </a:r>
          </a:p>
          <a:p>
            <a:endParaRPr lang="en-US" sz="1100" dirty="0"/>
          </a:p>
          <a:p>
            <a:r>
              <a:rPr lang="en-US" sz="1100" dirty="0"/>
              <a:t>CEC BESS is limited to </a:t>
            </a:r>
          </a:p>
          <a:p>
            <a:r>
              <a:rPr lang="en-US" sz="1100" dirty="0"/>
              <a:t>5000 cycles at 1000kWh = 5 GWh (Gigawatt Hours) but can achieve</a:t>
            </a:r>
          </a:p>
          <a:p>
            <a:r>
              <a:rPr lang="en-US" sz="1100" dirty="0"/>
              <a:t>10,000,000 cycles at 50kWh or less discharges = 500 GWh = 100x total energy storage/release if cycled with shallow cycles rather than deep kWh discharges</a:t>
            </a:r>
          </a:p>
          <a:p>
            <a:r>
              <a:rPr lang="en-US" sz="1100" dirty="0"/>
              <a:t>In the first year of operation, the newly installed BESS saved approximately 50,000 gallons of diesel fuel.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EF5BAB-0C96-4595-853F-180105F95E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361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Incremental improvements to liberate hydro capacity and maximize diesel fuel offset are often a fraction of the cost of adding greenfield hydro capacity and become the gift that keeps on giving. Combined hydro optimization since construction of CEC’s two plants are delivering an estimated 150,000 gallons in annual fuel savings which at higher (current) fuel costs represents 6-7% savings on customers’ annual electric bills.</a:t>
            </a:r>
          </a:p>
        </p:txBody>
      </p:sp>
      <p:sp>
        <p:nvSpPr>
          <p:cNvPr id="4" name="Slide Number Placeholder 3"/>
          <p:cNvSpPr>
            <a:spLocks noGrp="1"/>
          </p:cNvSpPr>
          <p:nvPr>
            <p:ph type="sldNum" sz="quarter" idx="5"/>
          </p:nvPr>
        </p:nvSpPr>
        <p:spPr/>
        <p:txBody>
          <a:bodyPr/>
          <a:lstStyle/>
          <a:p>
            <a:fld id="{04A1B11B-A71E-42F0-A1C8-310643F6DF9E}" type="slidenum">
              <a:rPr lang="en-US" smtClean="0"/>
              <a:t>11</a:t>
            </a:fld>
            <a:endParaRPr lang="en-US"/>
          </a:p>
        </p:txBody>
      </p:sp>
    </p:spTree>
    <p:extLst>
      <p:ext uri="{BB962C8B-B14F-4D97-AF65-F5344CB8AC3E}">
        <p14:creationId xmlns:p14="http://schemas.microsoft.com/office/powerpoint/2010/main" val="277003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Cordova Electric Cooperative was formed, the primary objective was to improve the reliability of local electric service delivery. This centered around two founding initiatives: a move to locally sourced energy supply, and converting the electrical distribution system to 100% underground to weather winter storms, avalanches, etc. CEC now has one of the highest reliability grids in the World.  Pictured here is the CEC line crew disconnecting the last remaining overhead line September 17, 2011.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DEBEDD-035D-6D47-9A97-3A85E1713A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86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8810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6C47728-784B-4A72-8033-4B129843148D}"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138090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14648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495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665218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35266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2401352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333678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1712017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585855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2762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2137581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3528255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AF607C-4F5B-8940-A302-4B739BAE41CA}"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769878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AF607C-4F5B-8940-A302-4B739BAE41CA}" type="datetimeFigureOut">
              <a:rPr lang="en-US" smtClean="0"/>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288441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AF607C-4F5B-8940-A302-4B739BAE41CA}"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384432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AF607C-4F5B-8940-A302-4B739BAE41CA}" type="datetimeFigureOut">
              <a:rPr lang="en-US" smtClean="0"/>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831878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AAF607C-4F5B-8940-A302-4B739BAE41CA}"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3313912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8AAF607C-4F5B-8940-A302-4B739BAE41CA}"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3356159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100805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658894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7" y="1447803"/>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7"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DBF5F9">
                    <a:shade val="90000"/>
                  </a:srgbClr>
                </a:solidFill>
              </a:rPr>
              <a:pPr/>
              <a:t>9/20/2025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61347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C47728-784B-4A72-8033-4B129843148D}" type="datetimeFigureOut">
              <a:rPr lang="en-US" smtClean="0"/>
              <a:t>9/20/2025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3084383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42990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7"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DBF5F9">
                    <a:shade val="90000"/>
                  </a:srgbClr>
                </a:solidFill>
              </a:rPr>
              <a:pPr/>
              <a:t>9/20/2025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58178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8"/>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8" y="2056094"/>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06976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1"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43659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3"/>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4"/>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7319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2"/>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3"/>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81991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4"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6" y="3129283"/>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5"/>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6"/>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66348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8"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14191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7"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8"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55745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7"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7"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01205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C47728-784B-4A72-8033-4B129843148D}"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2334121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5257"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
        <p:nvSpPr>
          <p:cNvPr id="12" name="TextBox 11"/>
          <p:cNvSpPr txBox="1"/>
          <p:nvPr/>
        </p:nvSpPr>
        <p:spPr>
          <a:xfrm>
            <a:off x="898531" y="971253"/>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9332922" y="2613787"/>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16320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6"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7"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77154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4"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3"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7"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7"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4"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95605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4"/>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6" y="4827213"/>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7"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6"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4" y="4827211"/>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4"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03458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996477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8" y="430216"/>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4"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857915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C79C72C-0622-4238-9E18-F74177DE5655}"/>
              </a:ext>
            </a:extLst>
          </p:cNvPr>
          <p:cNvSpPr>
            <a:spLocks noGrp="1"/>
          </p:cNvSpPr>
          <p:nvPr>
            <p:ph type="dt" sz="half" idx="10"/>
          </p:nvPr>
        </p:nvSpPr>
        <p:spPr/>
        <p:txBody>
          <a:bodyPr/>
          <a:lstStyle>
            <a:lvl1pPr>
              <a:defRPr/>
            </a:lvl1pPr>
          </a:lstStyle>
          <a:p>
            <a:pPr>
              <a:defRPr/>
            </a:pPr>
            <a:fld id="{EC81A884-5522-4C77-8484-7AC85B175707}" type="datetimeFigureOut">
              <a:rPr lang="en-US">
                <a:solidFill>
                  <a:prstClr val="black">
                    <a:tint val="75000"/>
                  </a:prstClr>
                </a:solidFill>
              </a:rPr>
              <a:pPr>
                <a:defRPr/>
              </a:pPr>
              <a:t>9/20/2025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6EA2BD-0B8E-4E03-A57A-88F156E99F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B72A0F-8DBB-45FA-8064-BBEEDDBCA7FC}"/>
              </a:ext>
            </a:extLst>
          </p:cNvPr>
          <p:cNvSpPr>
            <a:spLocks noGrp="1"/>
          </p:cNvSpPr>
          <p:nvPr>
            <p:ph type="sldNum" sz="quarter" idx="12"/>
          </p:nvPr>
        </p:nvSpPr>
        <p:spPr/>
        <p:txBody>
          <a:bodyPr/>
          <a:lstStyle>
            <a:lvl1pPr>
              <a:defRPr/>
            </a:lvl1pPr>
          </a:lstStyle>
          <a:p>
            <a:pPr>
              <a:defRPr/>
            </a:pPr>
            <a:fld id="{2387B7B7-B5CA-4C19-AABE-B01EC70F6074}" type="slidenum">
              <a:rPr lang="en-US" altLang="en-US"/>
              <a:pPr>
                <a:defRPr/>
              </a:pPr>
              <a:t>‹#›</a:t>
            </a:fld>
            <a:endParaRPr lang="en-US" altLang="en-US"/>
          </a:p>
        </p:txBody>
      </p:sp>
    </p:spTree>
    <p:extLst>
      <p:ext uri="{BB962C8B-B14F-4D97-AF65-F5344CB8AC3E}">
        <p14:creationId xmlns:p14="http://schemas.microsoft.com/office/powerpoint/2010/main" val="636222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9DB93-DA86-4B0A-890A-F7F610BBA5EA}"/>
              </a:ext>
            </a:extLst>
          </p:cNvPr>
          <p:cNvSpPr>
            <a:spLocks noGrp="1"/>
          </p:cNvSpPr>
          <p:nvPr>
            <p:ph type="dt" sz="half" idx="10"/>
          </p:nvPr>
        </p:nvSpPr>
        <p:spPr/>
        <p:txBody>
          <a:bodyPr/>
          <a:lstStyle>
            <a:lvl1pPr>
              <a:defRPr/>
            </a:lvl1pPr>
          </a:lstStyle>
          <a:p>
            <a:pPr>
              <a:defRPr/>
            </a:pPr>
            <a:fld id="{57CF260F-945A-40A4-BA8B-88D50B883323}" type="datetimeFigureOut">
              <a:rPr lang="en-US">
                <a:solidFill>
                  <a:prstClr val="black">
                    <a:tint val="75000"/>
                  </a:prstClr>
                </a:solidFill>
              </a:rPr>
              <a:pPr>
                <a:defRPr/>
              </a:pPr>
              <a:t>9/20/2025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B32D4B-87EA-4723-8E72-9B3F9EFEB3C6}"/>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BF0A49-A868-487C-BF09-AAFA8FE8FF66}"/>
              </a:ext>
            </a:extLst>
          </p:cNvPr>
          <p:cNvSpPr>
            <a:spLocks noGrp="1"/>
          </p:cNvSpPr>
          <p:nvPr>
            <p:ph type="sldNum" sz="quarter" idx="12"/>
          </p:nvPr>
        </p:nvSpPr>
        <p:spPr/>
        <p:txBody>
          <a:bodyPr/>
          <a:lstStyle>
            <a:lvl1pPr>
              <a:defRPr/>
            </a:lvl1pPr>
          </a:lstStyle>
          <a:p>
            <a:pPr>
              <a:defRPr/>
            </a:pPr>
            <a:fld id="{3F936728-0FAD-471B-AA02-2E5BA1BA5980}" type="slidenum">
              <a:rPr lang="en-US" altLang="en-US"/>
              <a:pPr>
                <a:defRPr/>
              </a:pPr>
              <a:t>‹#›</a:t>
            </a:fld>
            <a:endParaRPr lang="en-US" altLang="en-US"/>
          </a:p>
        </p:txBody>
      </p:sp>
    </p:spTree>
    <p:extLst>
      <p:ext uri="{BB962C8B-B14F-4D97-AF65-F5344CB8AC3E}">
        <p14:creationId xmlns:p14="http://schemas.microsoft.com/office/powerpoint/2010/main" val="2189395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1C723-65F4-498F-B6DD-97B32AD6D58D}"/>
              </a:ext>
            </a:extLst>
          </p:cNvPr>
          <p:cNvSpPr>
            <a:spLocks noGrp="1"/>
          </p:cNvSpPr>
          <p:nvPr>
            <p:ph type="dt" sz="half" idx="10"/>
          </p:nvPr>
        </p:nvSpPr>
        <p:spPr/>
        <p:txBody>
          <a:bodyPr/>
          <a:lstStyle>
            <a:lvl1pPr>
              <a:defRPr/>
            </a:lvl1pPr>
          </a:lstStyle>
          <a:p>
            <a:pPr>
              <a:defRPr/>
            </a:pPr>
            <a:fld id="{4E0F55B0-E126-476F-AB8D-CECD4CA66CF8}" type="datetimeFigureOut">
              <a:rPr lang="en-US">
                <a:solidFill>
                  <a:prstClr val="black">
                    <a:tint val="75000"/>
                  </a:prstClr>
                </a:solidFill>
              </a:rPr>
              <a:pPr>
                <a:defRPr/>
              </a:pPr>
              <a:t>9/20/2025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4279308-1F45-42A8-BF22-7888CB8DE922}"/>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2E0E6A9-C2E8-4B14-ADA7-27F0C7E21350}"/>
              </a:ext>
            </a:extLst>
          </p:cNvPr>
          <p:cNvSpPr>
            <a:spLocks noGrp="1"/>
          </p:cNvSpPr>
          <p:nvPr>
            <p:ph type="sldNum" sz="quarter" idx="12"/>
          </p:nvPr>
        </p:nvSpPr>
        <p:spPr/>
        <p:txBody>
          <a:bodyPr/>
          <a:lstStyle>
            <a:lvl1pPr>
              <a:defRPr/>
            </a:lvl1pPr>
          </a:lstStyle>
          <a:p>
            <a:pPr>
              <a:defRPr/>
            </a:pPr>
            <a:fld id="{8D8C2336-AA7A-47C5-8DC9-26CA6F21BB05}" type="slidenum">
              <a:rPr lang="en-US" altLang="en-US"/>
              <a:pPr>
                <a:defRPr/>
              </a:pPr>
              <a:t>‹#›</a:t>
            </a:fld>
            <a:endParaRPr lang="en-US" altLang="en-US"/>
          </a:p>
        </p:txBody>
      </p:sp>
    </p:spTree>
    <p:extLst>
      <p:ext uri="{BB962C8B-B14F-4D97-AF65-F5344CB8AC3E}">
        <p14:creationId xmlns:p14="http://schemas.microsoft.com/office/powerpoint/2010/main" val="16217922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F065EFB-0651-4F32-B966-BF5B4D22A602}"/>
              </a:ext>
            </a:extLst>
          </p:cNvPr>
          <p:cNvSpPr>
            <a:spLocks noGrp="1"/>
          </p:cNvSpPr>
          <p:nvPr>
            <p:ph type="dt" sz="half" idx="10"/>
          </p:nvPr>
        </p:nvSpPr>
        <p:spPr/>
        <p:txBody>
          <a:bodyPr/>
          <a:lstStyle>
            <a:lvl1pPr>
              <a:defRPr/>
            </a:lvl1pPr>
          </a:lstStyle>
          <a:p>
            <a:pPr>
              <a:defRPr/>
            </a:pPr>
            <a:fld id="{4A563623-BA9D-4A22-9294-F55A6B52C4FE}" type="datetimeFigureOut">
              <a:rPr lang="en-US">
                <a:solidFill>
                  <a:prstClr val="black">
                    <a:tint val="75000"/>
                  </a:prstClr>
                </a:solidFill>
              </a:rPr>
              <a:pPr>
                <a:defRPr/>
              </a:pPr>
              <a:t>9/20/2025</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4E0B37D7-0F66-46CD-89A4-D77B9D76DF8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8060637B-BA80-43B1-BABF-2410FCAABC41}"/>
              </a:ext>
            </a:extLst>
          </p:cNvPr>
          <p:cNvSpPr>
            <a:spLocks noGrp="1"/>
          </p:cNvSpPr>
          <p:nvPr>
            <p:ph type="sldNum" sz="quarter" idx="12"/>
          </p:nvPr>
        </p:nvSpPr>
        <p:spPr/>
        <p:txBody>
          <a:bodyPr/>
          <a:lstStyle>
            <a:lvl1pPr>
              <a:defRPr/>
            </a:lvl1pPr>
          </a:lstStyle>
          <a:p>
            <a:pPr>
              <a:defRPr/>
            </a:pPr>
            <a:fld id="{978248AD-E709-4C78-8EDA-2C9BF4F618F2}" type="slidenum">
              <a:rPr lang="en-US" altLang="en-US"/>
              <a:pPr>
                <a:defRPr/>
              </a:pPr>
              <a:t>‹#›</a:t>
            </a:fld>
            <a:endParaRPr lang="en-US" altLang="en-US"/>
          </a:p>
        </p:txBody>
      </p:sp>
    </p:spTree>
    <p:extLst>
      <p:ext uri="{BB962C8B-B14F-4D97-AF65-F5344CB8AC3E}">
        <p14:creationId xmlns:p14="http://schemas.microsoft.com/office/powerpoint/2010/main" val="25393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C47728-784B-4A72-8033-4B129843148D}" type="datetimeFigureOut">
              <a:rPr lang="en-US" smtClean="0"/>
              <a:t>9/20/2025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474639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E947BB-E2C0-4CD1-817B-43ACAF8DC714}"/>
              </a:ext>
            </a:extLst>
          </p:cNvPr>
          <p:cNvSpPr>
            <a:spLocks noGrp="1"/>
          </p:cNvSpPr>
          <p:nvPr>
            <p:ph type="dt" sz="half" idx="10"/>
          </p:nvPr>
        </p:nvSpPr>
        <p:spPr/>
        <p:txBody>
          <a:bodyPr/>
          <a:lstStyle>
            <a:lvl1pPr>
              <a:defRPr/>
            </a:lvl1pPr>
          </a:lstStyle>
          <a:p>
            <a:pPr>
              <a:defRPr/>
            </a:pPr>
            <a:fld id="{262EA019-9723-45E8-BD19-6B5F1BD745BD}" type="datetimeFigureOut">
              <a:rPr lang="en-US">
                <a:solidFill>
                  <a:prstClr val="black">
                    <a:tint val="75000"/>
                  </a:prstClr>
                </a:solidFill>
              </a:rPr>
              <a:pPr>
                <a:defRPr/>
              </a:pPr>
              <a:t>9/20/2025</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E94FF9A-37EE-41E6-A16C-A834EE5CAE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8BD57FA5-9285-45D0-9211-EE851F103150}"/>
              </a:ext>
            </a:extLst>
          </p:cNvPr>
          <p:cNvSpPr>
            <a:spLocks noGrp="1"/>
          </p:cNvSpPr>
          <p:nvPr>
            <p:ph type="sldNum" sz="quarter" idx="12"/>
          </p:nvPr>
        </p:nvSpPr>
        <p:spPr/>
        <p:txBody>
          <a:bodyPr/>
          <a:lstStyle>
            <a:lvl1pPr>
              <a:defRPr/>
            </a:lvl1pPr>
          </a:lstStyle>
          <a:p>
            <a:pPr>
              <a:defRPr/>
            </a:pPr>
            <a:fld id="{831D9BD0-0E8D-4155-BFB4-FFCD565AA31F}" type="slidenum">
              <a:rPr lang="en-US" altLang="en-US"/>
              <a:pPr>
                <a:defRPr/>
              </a:pPr>
              <a:t>‹#›</a:t>
            </a:fld>
            <a:endParaRPr lang="en-US" altLang="en-US"/>
          </a:p>
        </p:txBody>
      </p:sp>
    </p:spTree>
    <p:extLst>
      <p:ext uri="{BB962C8B-B14F-4D97-AF65-F5344CB8AC3E}">
        <p14:creationId xmlns:p14="http://schemas.microsoft.com/office/powerpoint/2010/main" val="3414992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4271D9F-B2ED-47C4-8314-076A83BDA442}"/>
              </a:ext>
            </a:extLst>
          </p:cNvPr>
          <p:cNvSpPr>
            <a:spLocks noGrp="1"/>
          </p:cNvSpPr>
          <p:nvPr>
            <p:ph type="dt" sz="half" idx="10"/>
          </p:nvPr>
        </p:nvSpPr>
        <p:spPr/>
        <p:txBody>
          <a:bodyPr/>
          <a:lstStyle>
            <a:lvl1pPr>
              <a:defRPr/>
            </a:lvl1pPr>
          </a:lstStyle>
          <a:p>
            <a:pPr>
              <a:defRPr/>
            </a:pPr>
            <a:fld id="{CDA82A4B-9A2D-49C4-AC0C-2AA24567F29A}" type="datetimeFigureOut">
              <a:rPr lang="en-US">
                <a:solidFill>
                  <a:prstClr val="black">
                    <a:tint val="75000"/>
                  </a:prstClr>
                </a:solidFill>
              </a:rPr>
              <a:pPr>
                <a:defRPr/>
              </a:pPr>
              <a:t>9/20/2025</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F8839EBF-511E-4957-9644-8EE0C1E9366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6A98FE93-7EF2-4EC5-8CBB-36C1BFE7FE82}"/>
              </a:ext>
            </a:extLst>
          </p:cNvPr>
          <p:cNvSpPr>
            <a:spLocks noGrp="1"/>
          </p:cNvSpPr>
          <p:nvPr>
            <p:ph type="sldNum" sz="quarter" idx="12"/>
          </p:nvPr>
        </p:nvSpPr>
        <p:spPr/>
        <p:txBody>
          <a:bodyPr/>
          <a:lstStyle>
            <a:lvl1pPr>
              <a:defRPr/>
            </a:lvl1pPr>
          </a:lstStyle>
          <a:p>
            <a:pPr>
              <a:defRPr/>
            </a:pPr>
            <a:fld id="{F104C680-3A92-4556-A380-BB0733FAF568}" type="slidenum">
              <a:rPr lang="en-US" altLang="en-US"/>
              <a:pPr>
                <a:defRPr/>
              </a:pPr>
              <a:t>‹#›</a:t>
            </a:fld>
            <a:endParaRPr lang="en-US" altLang="en-US"/>
          </a:p>
        </p:txBody>
      </p:sp>
    </p:spTree>
    <p:extLst>
      <p:ext uri="{BB962C8B-B14F-4D97-AF65-F5344CB8AC3E}">
        <p14:creationId xmlns:p14="http://schemas.microsoft.com/office/powerpoint/2010/main" val="4048909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7EF90C-34B1-4403-BF7A-8B605E95204C}"/>
              </a:ext>
            </a:extLst>
          </p:cNvPr>
          <p:cNvSpPr>
            <a:spLocks noGrp="1"/>
          </p:cNvSpPr>
          <p:nvPr>
            <p:ph type="dt" sz="half" idx="10"/>
          </p:nvPr>
        </p:nvSpPr>
        <p:spPr/>
        <p:txBody>
          <a:bodyPr/>
          <a:lstStyle>
            <a:lvl1pPr>
              <a:defRPr/>
            </a:lvl1pPr>
          </a:lstStyle>
          <a:p>
            <a:pPr>
              <a:defRPr/>
            </a:pPr>
            <a:fld id="{CB3AE335-285B-482A-986B-CB3EE438F480}" type="datetimeFigureOut">
              <a:rPr lang="en-US">
                <a:solidFill>
                  <a:prstClr val="black">
                    <a:tint val="75000"/>
                  </a:prstClr>
                </a:solidFill>
              </a:rPr>
              <a:pPr>
                <a:defRPr/>
              </a:pPr>
              <a:t>9/20/2025</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936D82CA-553B-4FB3-94E8-C8724B69C5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D9C34659-504F-43E4-9B38-8C35D484AF78}"/>
              </a:ext>
            </a:extLst>
          </p:cNvPr>
          <p:cNvSpPr>
            <a:spLocks noGrp="1"/>
          </p:cNvSpPr>
          <p:nvPr>
            <p:ph type="sldNum" sz="quarter" idx="12"/>
          </p:nvPr>
        </p:nvSpPr>
        <p:spPr/>
        <p:txBody>
          <a:bodyPr/>
          <a:lstStyle>
            <a:lvl1pPr>
              <a:defRPr/>
            </a:lvl1pPr>
          </a:lstStyle>
          <a:p>
            <a:pPr>
              <a:defRPr/>
            </a:pPr>
            <a:fld id="{2C80A8FD-62B6-4043-9BEB-5E2B46E7CC4D}" type="slidenum">
              <a:rPr lang="en-US" altLang="en-US"/>
              <a:pPr>
                <a:defRPr/>
              </a:pPr>
              <a:t>‹#›</a:t>
            </a:fld>
            <a:endParaRPr lang="en-US" altLang="en-US"/>
          </a:p>
        </p:txBody>
      </p:sp>
    </p:spTree>
    <p:extLst>
      <p:ext uri="{BB962C8B-B14F-4D97-AF65-F5344CB8AC3E}">
        <p14:creationId xmlns:p14="http://schemas.microsoft.com/office/powerpoint/2010/main" val="611889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CBB90B-14FF-4FED-9A19-3321146CE448}"/>
              </a:ext>
            </a:extLst>
          </p:cNvPr>
          <p:cNvSpPr>
            <a:spLocks noGrp="1"/>
          </p:cNvSpPr>
          <p:nvPr>
            <p:ph type="dt" sz="half" idx="10"/>
          </p:nvPr>
        </p:nvSpPr>
        <p:spPr/>
        <p:txBody>
          <a:bodyPr/>
          <a:lstStyle>
            <a:lvl1pPr>
              <a:defRPr/>
            </a:lvl1pPr>
          </a:lstStyle>
          <a:p>
            <a:pPr>
              <a:defRPr/>
            </a:pPr>
            <a:fld id="{C259EF20-31ED-4391-80D1-168060A1BC71}" type="datetimeFigureOut">
              <a:rPr lang="en-US">
                <a:solidFill>
                  <a:prstClr val="black">
                    <a:tint val="75000"/>
                  </a:prstClr>
                </a:solidFill>
              </a:rPr>
              <a:pPr>
                <a:defRPr/>
              </a:pPr>
              <a:t>9/20/2025</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2F31529D-BE95-4A04-9DB2-DD19EE88D44A}"/>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1C318946-64D6-4D0F-81D2-32F3AACBC4F2}"/>
              </a:ext>
            </a:extLst>
          </p:cNvPr>
          <p:cNvSpPr>
            <a:spLocks noGrp="1"/>
          </p:cNvSpPr>
          <p:nvPr>
            <p:ph type="sldNum" sz="quarter" idx="12"/>
          </p:nvPr>
        </p:nvSpPr>
        <p:spPr/>
        <p:txBody>
          <a:bodyPr/>
          <a:lstStyle>
            <a:lvl1pPr>
              <a:defRPr/>
            </a:lvl1pPr>
          </a:lstStyle>
          <a:p>
            <a:pPr>
              <a:defRPr/>
            </a:pPr>
            <a:fld id="{CCA5A95A-CA2C-48FD-96B6-D9B0A0F6B992}" type="slidenum">
              <a:rPr lang="en-US" altLang="en-US"/>
              <a:pPr>
                <a:defRPr/>
              </a:pPr>
              <a:t>‹#›</a:t>
            </a:fld>
            <a:endParaRPr lang="en-US" altLang="en-US"/>
          </a:p>
        </p:txBody>
      </p:sp>
    </p:spTree>
    <p:extLst>
      <p:ext uri="{BB962C8B-B14F-4D97-AF65-F5344CB8AC3E}">
        <p14:creationId xmlns:p14="http://schemas.microsoft.com/office/powerpoint/2010/main" val="1399912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8C4A4FC-522E-41F8-A2D6-16BC40718B1A}"/>
              </a:ext>
            </a:extLst>
          </p:cNvPr>
          <p:cNvSpPr>
            <a:spLocks noGrp="1"/>
          </p:cNvSpPr>
          <p:nvPr>
            <p:ph type="dt" sz="half" idx="10"/>
          </p:nvPr>
        </p:nvSpPr>
        <p:spPr/>
        <p:txBody>
          <a:bodyPr/>
          <a:lstStyle>
            <a:lvl1pPr>
              <a:defRPr/>
            </a:lvl1pPr>
          </a:lstStyle>
          <a:p>
            <a:pPr>
              <a:defRPr/>
            </a:pPr>
            <a:fld id="{7F94CEF4-692D-49E5-B2C3-EF310E9601B9}" type="datetimeFigureOut">
              <a:rPr lang="en-US">
                <a:solidFill>
                  <a:prstClr val="black">
                    <a:tint val="75000"/>
                  </a:prstClr>
                </a:solidFill>
              </a:rPr>
              <a:pPr>
                <a:defRPr/>
              </a:pPr>
              <a:t>9/20/2025</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B26F0507-9CFD-4F7B-B245-83B2E4694BE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CC160EF-6ED3-4797-A8B8-85DD2447A9A7}"/>
              </a:ext>
            </a:extLst>
          </p:cNvPr>
          <p:cNvSpPr>
            <a:spLocks noGrp="1"/>
          </p:cNvSpPr>
          <p:nvPr>
            <p:ph type="sldNum" sz="quarter" idx="12"/>
          </p:nvPr>
        </p:nvSpPr>
        <p:spPr/>
        <p:txBody>
          <a:bodyPr/>
          <a:lstStyle>
            <a:lvl1pPr>
              <a:defRPr/>
            </a:lvl1pPr>
          </a:lstStyle>
          <a:p>
            <a:pPr>
              <a:defRPr/>
            </a:pPr>
            <a:fld id="{3E16E06A-0BE8-468C-9AA2-F47B0AA9DCCB}" type="slidenum">
              <a:rPr lang="en-US" altLang="en-US"/>
              <a:pPr>
                <a:defRPr/>
              </a:pPr>
              <a:t>‹#›</a:t>
            </a:fld>
            <a:endParaRPr lang="en-US" altLang="en-US"/>
          </a:p>
        </p:txBody>
      </p:sp>
    </p:spTree>
    <p:extLst>
      <p:ext uri="{BB962C8B-B14F-4D97-AF65-F5344CB8AC3E}">
        <p14:creationId xmlns:p14="http://schemas.microsoft.com/office/powerpoint/2010/main" val="1389434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CA9BA-B80C-4EE7-8129-5D6A65F95BA5}"/>
              </a:ext>
            </a:extLst>
          </p:cNvPr>
          <p:cNvSpPr>
            <a:spLocks noGrp="1"/>
          </p:cNvSpPr>
          <p:nvPr>
            <p:ph type="dt" sz="half" idx="10"/>
          </p:nvPr>
        </p:nvSpPr>
        <p:spPr/>
        <p:txBody>
          <a:bodyPr/>
          <a:lstStyle>
            <a:lvl1pPr>
              <a:defRPr/>
            </a:lvl1pPr>
          </a:lstStyle>
          <a:p>
            <a:pPr>
              <a:defRPr/>
            </a:pPr>
            <a:fld id="{D15661B5-6A2B-43E7-992C-0D4600913382}" type="datetimeFigureOut">
              <a:rPr lang="en-US">
                <a:solidFill>
                  <a:prstClr val="black">
                    <a:tint val="75000"/>
                  </a:prstClr>
                </a:solidFill>
              </a:rPr>
              <a:pPr>
                <a:defRPr/>
              </a:pPr>
              <a:t>9/20/2025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3DCBE4-A515-45D7-96CC-33E0E515127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DD0207-DFBC-4836-B93A-8130F716B8B5}"/>
              </a:ext>
            </a:extLst>
          </p:cNvPr>
          <p:cNvSpPr>
            <a:spLocks noGrp="1"/>
          </p:cNvSpPr>
          <p:nvPr>
            <p:ph type="sldNum" sz="quarter" idx="12"/>
          </p:nvPr>
        </p:nvSpPr>
        <p:spPr/>
        <p:txBody>
          <a:bodyPr/>
          <a:lstStyle>
            <a:lvl1pPr>
              <a:defRPr/>
            </a:lvl1pPr>
          </a:lstStyle>
          <a:p>
            <a:pPr>
              <a:defRPr/>
            </a:pPr>
            <a:fld id="{C97E0BEE-E817-4AF1-9794-5DAE9C03F770}" type="slidenum">
              <a:rPr lang="en-US" altLang="en-US"/>
              <a:pPr>
                <a:defRPr/>
              </a:pPr>
              <a:t>‹#›</a:t>
            </a:fld>
            <a:endParaRPr lang="en-US" altLang="en-US"/>
          </a:p>
        </p:txBody>
      </p:sp>
    </p:spTree>
    <p:extLst>
      <p:ext uri="{BB962C8B-B14F-4D97-AF65-F5344CB8AC3E}">
        <p14:creationId xmlns:p14="http://schemas.microsoft.com/office/powerpoint/2010/main" val="40889261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5747D-06C4-4A9B-B4EB-1F5C4191EC8E}"/>
              </a:ext>
            </a:extLst>
          </p:cNvPr>
          <p:cNvSpPr>
            <a:spLocks noGrp="1"/>
          </p:cNvSpPr>
          <p:nvPr>
            <p:ph type="dt" sz="half" idx="10"/>
          </p:nvPr>
        </p:nvSpPr>
        <p:spPr/>
        <p:txBody>
          <a:bodyPr/>
          <a:lstStyle>
            <a:lvl1pPr>
              <a:defRPr/>
            </a:lvl1pPr>
          </a:lstStyle>
          <a:p>
            <a:pPr>
              <a:defRPr/>
            </a:pPr>
            <a:fld id="{0C3FA8B6-8F92-4866-829D-57B9C27A0357}" type="datetimeFigureOut">
              <a:rPr lang="en-US">
                <a:solidFill>
                  <a:prstClr val="black">
                    <a:tint val="75000"/>
                  </a:prstClr>
                </a:solidFill>
              </a:rPr>
              <a:pPr>
                <a:defRPr/>
              </a:pPr>
              <a:t>9/20/2025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0B4583-DFD6-4999-B38D-487A9C9EC681}"/>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099D71D-B02F-4266-A07C-856AD38268EA}"/>
              </a:ext>
            </a:extLst>
          </p:cNvPr>
          <p:cNvSpPr>
            <a:spLocks noGrp="1"/>
          </p:cNvSpPr>
          <p:nvPr>
            <p:ph type="sldNum" sz="quarter" idx="12"/>
          </p:nvPr>
        </p:nvSpPr>
        <p:spPr/>
        <p:txBody>
          <a:bodyPr/>
          <a:lstStyle>
            <a:lvl1pPr>
              <a:defRPr/>
            </a:lvl1pPr>
          </a:lstStyle>
          <a:p>
            <a:pPr>
              <a:defRPr/>
            </a:pPr>
            <a:fld id="{AF07C278-634D-481F-B91B-D4C49939A737}" type="slidenum">
              <a:rPr lang="en-US" altLang="en-US"/>
              <a:pPr>
                <a:defRPr/>
              </a:pPr>
              <a:t>‹#›</a:t>
            </a:fld>
            <a:endParaRPr lang="en-US" altLang="en-US"/>
          </a:p>
        </p:txBody>
      </p:sp>
    </p:spTree>
    <p:extLst>
      <p:ext uri="{BB962C8B-B14F-4D97-AF65-F5344CB8AC3E}">
        <p14:creationId xmlns:p14="http://schemas.microsoft.com/office/powerpoint/2010/main" val="40442490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398E-8589-4362-9F93-7A681AF98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066D68-5388-4557-BFFC-698CDE7BC94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999AB7-6211-41FC-9CD1-0C12A22AD539}"/>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a:extLst>
              <a:ext uri="{FF2B5EF4-FFF2-40B4-BE49-F238E27FC236}">
                <a16:creationId xmlns:a16="http://schemas.microsoft.com/office/drawing/2014/main" id="{9E852B0C-A66D-4808-A250-A29B6CD56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5E9E2-BF60-4212-8C69-75A8B661AB84}"/>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820044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DA322-3A00-481B-928C-9AA01AF58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66AA62-254F-47A2-8059-4727DB4128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DCCB60-959E-4108-AB94-4CA6B2282E99}"/>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a:extLst>
              <a:ext uri="{FF2B5EF4-FFF2-40B4-BE49-F238E27FC236}">
                <a16:creationId xmlns:a16="http://schemas.microsoft.com/office/drawing/2014/main" id="{9BD1B4DE-B53C-42A5-AE80-90D975AC0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3B347-F7F2-41BB-AA4B-6AC17FDAD511}"/>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3980566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A19D9-469F-4044-AB82-867E2FDA075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5C697-5F72-4931-8B36-38F918E5F2B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9BC37F-81CD-4E30-A608-30FEBE31E8B3}"/>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a:extLst>
              <a:ext uri="{FF2B5EF4-FFF2-40B4-BE49-F238E27FC236}">
                <a16:creationId xmlns:a16="http://schemas.microsoft.com/office/drawing/2014/main" id="{D827EBBD-1EC4-4DD2-9D46-4CB151373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D3B55-BCD1-470A-AA4E-28747A923228}"/>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54178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C47728-784B-4A72-8033-4B129843148D}" type="datetimeFigureOut">
              <a:rPr lang="en-US" smtClean="0"/>
              <a:t>9/20/2025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746543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A8801-DF65-4C11-A6FA-3FD37EF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A61DF-EC80-4ECD-99CE-75BFC62AF134}"/>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D90E2A-6F18-40F2-9D99-78D2804B01C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374DB-8D7B-4335-8087-95C9A5896E5B}"/>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6" name="Footer Placeholder 5">
            <a:extLst>
              <a:ext uri="{FF2B5EF4-FFF2-40B4-BE49-F238E27FC236}">
                <a16:creationId xmlns:a16="http://schemas.microsoft.com/office/drawing/2014/main" id="{71E93A68-5BFC-474C-AB32-F72C214F4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C1F65-23FC-4FFA-937F-323D14A9DDA1}"/>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1280316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3E8CA-F64D-45A5-83D0-4463B16427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35989B-57D1-40C6-92D0-01E413659EB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0C1FD-5929-4694-A3ED-D3CBF6AC84F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61B6D5-BD69-471E-B5C3-CDBB89A8886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237536-C617-4577-8333-21E0F18DF8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9D7390-7E2A-4BE7-900B-B08F5C2E7B12}"/>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8" name="Footer Placeholder 7">
            <a:extLst>
              <a:ext uri="{FF2B5EF4-FFF2-40B4-BE49-F238E27FC236}">
                <a16:creationId xmlns:a16="http://schemas.microsoft.com/office/drawing/2014/main" id="{696758F0-C12D-4B98-920F-224F4AADC8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FAAE9-00F9-449F-B3C8-A03C224EA7FE}"/>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9784519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A434-C25F-49E6-9965-BE2B049F90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3EBC0A-B20E-4D00-9D0B-CDC3C9694BCA}"/>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4" name="Footer Placeholder 3">
            <a:extLst>
              <a:ext uri="{FF2B5EF4-FFF2-40B4-BE49-F238E27FC236}">
                <a16:creationId xmlns:a16="http://schemas.microsoft.com/office/drawing/2014/main" id="{3FF5E076-E827-4F3C-8D45-295CCC642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76AC8D-B371-4C46-BA90-AFDAECEFA6C8}"/>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9741787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770B2-D587-4208-90C5-5A6B08CBA1B2}"/>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3" name="Footer Placeholder 2">
            <a:extLst>
              <a:ext uri="{FF2B5EF4-FFF2-40B4-BE49-F238E27FC236}">
                <a16:creationId xmlns:a16="http://schemas.microsoft.com/office/drawing/2014/main" id="{0DE74919-DE94-4CE8-95AF-CD19BEA3A0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4C62C-15F9-4F55-B999-47CC762D96EA}"/>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3406718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EA2A-CD16-4C78-AD0D-4174394527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EC2AC5-E869-4EFB-8088-C4B2341F23E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20A324-012A-40FA-8C2E-83E2EF85931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0DB89-849A-4061-A0BA-8D707FA742F7}"/>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6" name="Footer Placeholder 5">
            <a:extLst>
              <a:ext uri="{FF2B5EF4-FFF2-40B4-BE49-F238E27FC236}">
                <a16:creationId xmlns:a16="http://schemas.microsoft.com/office/drawing/2014/main" id="{309AE4C3-6999-4559-B074-934C36A9CD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E9678-733A-409C-A6F5-2B848D59B3F2}"/>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720510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D761-018B-4735-BFD5-697281046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5ED734-7820-4D08-A802-47B1655E54C0}"/>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04E3CD9-F092-4E23-913E-BA9864DFFA5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F2D7F-3C51-4432-965C-DF5B89CEDADA}"/>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6" name="Footer Placeholder 5">
            <a:extLst>
              <a:ext uri="{FF2B5EF4-FFF2-40B4-BE49-F238E27FC236}">
                <a16:creationId xmlns:a16="http://schemas.microsoft.com/office/drawing/2014/main" id="{91F8F259-AC6C-47C5-92AE-28A928017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A998E-205C-4882-AF75-7CBABACF3E41}"/>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1393899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AABD-869E-48C1-9A60-F5436624B2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760B63-56CC-4A96-A2C3-491638A984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24080-8BBC-49BC-8452-99BE09A6ABA1}"/>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a:extLst>
              <a:ext uri="{FF2B5EF4-FFF2-40B4-BE49-F238E27FC236}">
                <a16:creationId xmlns:a16="http://schemas.microsoft.com/office/drawing/2014/main" id="{B765EBF1-E223-45A0-A9FC-11435B380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50BD0-1552-4494-B07C-1FDEC2F20FE8}"/>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35517800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427EAF-6D28-4A3E-B751-9D5C6888F45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78F8EB-9BD7-4247-B9B5-0286474D2A75}"/>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F8F4E-4FA5-4069-99B3-46AC01936549}"/>
              </a:ext>
            </a:extLst>
          </p:cNvPr>
          <p:cNvSpPr>
            <a:spLocks noGrp="1"/>
          </p:cNvSpPr>
          <p:nvPr>
            <p:ph type="dt" sz="half" idx="10"/>
          </p:nvPr>
        </p:nvSpPr>
        <p:spPr/>
        <p:txBody>
          <a:bodyPr/>
          <a:lstStyle/>
          <a:p>
            <a:fld id="{8AAF607C-4F5B-8940-A302-4B739BAE41CA}" type="datetimeFigureOut">
              <a:rPr lang="en-US" smtClean="0"/>
              <a:t>9/20/2025</a:t>
            </a:fld>
            <a:endParaRPr lang="en-US"/>
          </a:p>
        </p:txBody>
      </p:sp>
      <p:sp>
        <p:nvSpPr>
          <p:cNvPr id="5" name="Footer Placeholder 4">
            <a:extLst>
              <a:ext uri="{FF2B5EF4-FFF2-40B4-BE49-F238E27FC236}">
                <a16:creationId xmlns:a16="http://schemas.microsoft.com/office/drawing/2014/main" id="{D1385E49-1DA0-4036-BE85-9366B42727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03BAB-E0F4-4FDC-BFBA-26646F6D807E}"/>
              </a:ext>
            </a:extLst>
          </p:cNvPr>
          <p:cNvSpPr>
            <a:spLocks noGrp="1"/>
          </p:cNvSpPr>
          <p:nvPr>
            <p:ph type="sldNum" sz="quarter" idx="12"/>
          </p:nvPr>
        </p:nvSpPr>
        <p:spPr/>
        <p:txBody>
          <a:bodyPr/>
          <a:lstStyle/>
          <a:p>
            <a:fld id="{9195B047-EF62-F448-86B0-EB6A95317939}" type="slidenum">
              <a:rPr lang="en-US" smtClean="0"/>
              <a:t>‹#›</a:t>
            </a:fld>
            <a:endParaRPr lang="en-US"/>
          </a:p>
        </p:txBody>
      </p:sp>
    </p:spTree>
    <p:extLst>
      <p:ext uri="{BB962C8B-B14F-4D97-AF65-F5344CB8AC3E}">
        <p14:creationId xmlns:p14="http://schemas.microsoft.com/office/powerpoint/2010/main" val="2456943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2C9D-5751-721A-60BC-7D8025FDFE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5F0A44-7658-AD72-D16B-37759CB861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C37CDC-BB5F-441F-B79C-3567E0711BE5}"/>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5" name="Footer Placeholder 4">
            <a:extLst>
              <a:ext uri="{FF2B5EF4-FFF2-40B4-BE49-F238E27FC236}">
                <a16:creationId xmlns:a16="http://schemas.microsoft.com/office/drawing/2014/main" id="{FED41482-4DB8-F26C-8756-44F00A3FA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80A31-7494-C440-93E0-5C0398210C05}"/>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3318292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19E3-8CC5-863D-F323-B644FE447E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1138AF-044C-A7C1-A79D-C04FA3F5A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AD76E-A671-820A-452A-C8ED6BE069AA}"/>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5" name="Footer Placeholder 4">
            <a:extLst>
              <a:ext uri="{FF2B5EF4-FFF2-40B4-BE49-F238E27FC236}">
                <a16:creationId xmlns:a16="http://schemas.microsoft.com/office/drawing/2014/main" id="{EC822A47-7E4E-C9C2-A2A0-5F0F5D42CD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0E2E-F20E-0C43-F3DA-083AF393994F}"/>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187614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C47728-784B-4A72-8033-4B129843148D}" type="datetimeFigureOut">
              <a:rPr lang="en-US" smtClean="0"/>
              <a:t>9/20/2025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29148893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F0DC5-9933-B742-01B9-7BE1903474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7FE87F-EF97-D6E3-987E-1E8E0157E9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8F2FAE-A3B6-15E8-F063-2035F6794177}"/>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5" name="Footer Placeholder 4">
            <a:extLst>
              <a:ext uri="{FF2B5EF4-FFF2-40B4-BE49-F238E27FC236}">
                <a16:creationId xmlns:a16="http://schemas.microsoft.com/office/drawing/2014/main" id="{774EA68F-EC56-B898-2F35-E7C234BC2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C3B86-1DF3-50B4-5769-7F09492D55FD}"/>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36876131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29B3-59D2-B10A-C51E-A694041E30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3E98CF-48C5-93FD-6082-F40E704C79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FB5D9-1977-9E4D-5A12-D0145A7363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9D3D68-8BE7-2D64-3375-D7A03E3F7F29}"/>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6" name="Footer Placeholder 5">
            <a:extLst>
              <a:ext uri="{FF2B5EF4-FFF2-40B4-BE49-F238E27FC236}">
                <a16:creationId xmlns:a16="http://schemas.microsoft.com/office/drawing/2014/main" id="{4A83FF6C-19BD-80BF-A3F3-488975E10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07E11-1AFE-AF1D-590E-7FD898BD350F}"/>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28302984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DC338-8880-983F-695A-6B364F730B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E70C65-8279-CC08-9CD2-D00C0438D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B77010-FEAE-FFFD-4A8F-E4DFDD039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35749-F94C-752F-40CE-648B3A37CD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DD19E2-3FEF-7F18-58C2-1F83534AA5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97A974-2302-F156-BBFF-A5E33262BE29}"/>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8" name="Footer Placeholder 7">
            <a:extLst>
              <a:ext uri="{FF2B5EF4-FFF2-40B4-BE49-F238E27FC236}">
                <a16:creationId xmlns:a16="http://schemas.microsoft.com/office/drawing/2014/main" id="{A69D3629-7295-1B86-62E8-8179FB147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E2B81C-0C98-03E6-7633-0AB4A1925330}"/>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3053908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AF16-09A6-F4BC-02BD-F6CC66E9B8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2D0B6D-50B8-4E44-A73B-3B250C9F443E}"/>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4" name="Footer Placeholder 3">
            <a:extLst>
              <a:ext uri="{FF2B5EF4-FFF2-40B4-BE49-F238E27FC236}">
                <a16:creationId xmlns:a16="http://schemas.microsoft.com/office/drawing/2014/main" id="{39C43C2B-F0E1-F941-6E69-37351018D9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1C6AAE-1089-0E47-F316-BF0B992346FD}"/>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3529326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E3829-1EC9-CAA7-6ACA-D803D7A7C17E}"/>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3" name="Footer Placeholder 2">
            <a:extLst>
              <a:ext uri="{FF2B5EF4-FFF2-40B4-BE49-F238E27FC236}">
                <a16:creationId xmlns:a16="http://schemas.microsoft.com/office/drawing/2014/main" id="{4F36F79A-1254-B6D2-E285-51C9E7EC8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A75D02-980F-5FFB-D53E-DB3B9F5A385B}"/>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285963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37CB-3D19-F7F9-66C0-478A04672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C56DA-888B-791F-6BC9-D599A8EE3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DB76F-8DD6-8C0B-F9D0-987758B27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7A009C-657F-B742-527F-435CAFB58B70}"/>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6" name="Footer Placeholder 5">
            <a:extLst>
              <a:ext uri="{FF2B5EF4-FFF2-40B4-BE49-F238E27FC236}">
                <a16:creationId xmlns:a16="http://schemas.microsoft.com/office/drawing/2014/main" id="{C6D0C5A8-019F-D85C-6D32-5DB9DA4B00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9D3BC-3699-DD3A-FE23-01AF7438FABA}"/>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4221240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1967D-2018-B0F8-B1D9-EA6BCB912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5B4BFA-614B-D9B5-B473-CF7B81A30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E43517-FE71-4B44-8E4F-C512A2A386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DB265-1CD6-FFF1-9C92-2D4FE6169BF4}"/>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6" name="Footer Placeholder 5">
            <a:extLst>
              <a:ext uri="{FF2B5EF4-FFF2-40B4-BE49-F238E27FC236}">
                <a16:creationId xmlns:a16="http://schemas.microsoft.com/office/drawing/2014/main" id="{6FBA3334-E807-3C0D-828E-2F53D770F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51B05-A961-89BA-0346-0F7CA619CD71}"/>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2266773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C877-652F-7A50-BAEE-5AFE6C14E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47143E-7398-C797-2AD5-F28AAED27E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E5DFE-2753-58ED-720A-65235D2526CF}"/>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5" name="Footer Placeholder 4">
            <a:extLst>
              <a:ext uri="{FF2B5EF4-FFF2-40B4-BE49-F238E27FC236}">
                <a16:creationId xmlns:a16="http://schemas.microsoft.com/office/drawing/2014/main" id="{22100B66-6A95-D98D-5B61-974CCC39E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0BBD6-38FA-F3CE-0F69-64BABBC8A378}"/>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4083379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D5A3EF-FB71-0AFF-A807-60BB2DA901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C50BAF-B97D-BD0B-70BA-95E535C35D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509C8A-72A0-742C-FE24-28B468B7FEF7}"/>
              </a:ext>
            </a:extLst>
          </p:cNvPr>
          <p:cNvSpPr>
            <a:spLocks noGrp="1"/>
          </p:cNvSpPr>
          <p:nvPr>
            <p:ph type="dt" sz="half" idx="10"/>
          </p:nvPr>
        </p:nvSpPr>
        <p:spPr/>
        <p:txBody>
          <a:bodyPr/>
          <a:lstStyle/>
          <a:p>
            <a:fld id="{51B7F146-29AE-49EB-9BC9-85338EA36908}" type="datetimeFigureOut">
              <a:rPr lang="en-US" smtClean="0"/>
              <a:t>9/20/2025</a:t>
            </a:fld>
            <a:endParaRPr lang="en-US"/>
          </a:p>
        </p:txBody>
      </p:sp>
      <p:sp>
        <p:nvSpPr>
          <p:cNvPr id="5" name="Footer Placeholder 4">
            <a:extLst>
              <a:ext uri="{FF2B5EF4-FFF2-40B4-BE49-F238E27FC236}">
                <a16:creationId xmlns:a16="http://schemas.microsoft.com/office/drawing/2014/main" id="{5DEC701F-43C1-C5A7-BB60-90D5CE2CA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EC1BB-2342-FB7C-0936-6CEBA8F12785}"/>
              </a:ext>
            </a:extLst>
          </p:cNvPr>
          <p:cNvSpPr>
            <a:spLocks noGrp="1"/>
          </p:cNvSpPr>
          <p:nvPr>
            <p:ph type="sldNum" sz="quarter" idx="12"/>
          </p:nvPr>
        </p:nvSpPr>
        <p:spPr/>
        <p:txBody>
          <a:bodyPr/>
          <a:lstStyle/>
          <a:p>
            <a:fld id="{FDA6439D-5059-41DA-91A3-371DC81DC5B0}" type="slidenum">
              <a:rPr lang="en-US" smtClean="0"/>
              <a:t>‹#›</a:t>
            </a:fld>
            <a:endParaRPr lang="en-US"/>
          </a:p>
        </p:txBody>
      </p:sp>
    </p:spTree>
    <p:extLst>
      <p:ext uri="{BB962C8B-B14F-4D97-AF65-F5344CB8AC3E}">
        <p14:creationId xmlns:p14="http://schemas.microsoft.com/office/powerpoint/2010/main" val="3911876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9" name="Date Placeholder 8"/>
          <p:cNvSpPr>
            <a:spLocks noGrp="1"/>
          </p:cNvSpPr>
          <p:nvPr userDrawn="1">
            <p:ph type="dt" sz="half" idx="10"/>
          </p:nvPr>
        </p:nvSpPr>
        <p:spPr>
          <a:xfrm>
            <a:off x="9144000" y="6356351"/>
            <a:ext cx="2133600" cy="365125"/>
          </a:xfrm>
        </p:spPr>
        <p:txBody>
          <a:bodyPr lIns="0" tIns="0" rIns="0" bIns="0"/>
          <a:lstStyle>
            <a:lvl1pPr algn="r">
              <a:defRPr sz="900">
                <a:latin typeface="Arial"/>
                <a:cs typeface="Arial"/>
              </a:defRPr>
            </a:lvl1pPr>
          </a:lstStyle>
          <a:p>
            <a:fld id="{E5EE9C6F-26F8-4FD5-A2EB-C222C3BD9BAE}" type="datetime1">
              <a:rPr lang="en-US" smtClean="0"/>
              <a:t>9/20/2025</a:t>
            </a:fld>
            <a:endParaRPr lang="en-US" dirty="0"/>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r>
              <a:rPr lang="en-US"/>
              <a:t>Resilient Distribution Systems – GMLC 1.5.02</a:t>
            </a:r>
            <a:endParaRPr lang="en-US" dirty="0"/>
          </a:p>
        </p:txBody>
      </p:sp>
      <p:sp>
        <p:nvSpPr>
          <p:cNvPr id="13" name="Slide Number Placeholder 5"/>
          <p:cNvSpPr>
            <a:spLocks noGrp="1"/>
          </p:cNvSpPr>
          <p:nvPr>
            <p:ph type="sldNum" sz="quarter" idx="13"/>
          </p:nvPr>
        </p:nvSpPr>
        <p:spPr>
          <a:xfrm>
            <a:off x="11655552" y="6356351"/>
            <a:ext cx="402336" cy="365125"/>
          </a:xfrm>
          <a:prstGeom prst="rect">
            <a:avLst/>
          </a:prstGeom>
        </p:spPr>
        <p:txBody>
          <a:bodyPr/>
          <a:lstStyle>
            <a:lvl1pPr algn="l">
              <a:defRPr sz="900" b="1">
                <a:solidFill>
                  <a:srgbClr val="707276"/>
                </a:solidFill>
              </a:defRPr>
            </a:lvl1pPr>
          </a:lstStyle>
          <a:p>
            <a:fld id="{03722D57-58D6-9447-A6D5-A97F6C35A8FB}" type="slidenum">
              <a:rPr lang="en-US" smtClean="0"/>
              <a:pPr/>
              <a:t>‹#›</a:t>
            </a:fld>
            <a:endParaRPr lang="en-US" dirty="0"/>
          </a:p>
        </p:txBody>
      </p:sp>
      <p:sp>
        <p:nvSpPr>
          <p:cNvPr id="8" name="Content Placeholder 7"/>
          <p:cNvSpPr>
            <a:spLocks noGrp="1"/>
          </p:cNvSpPr>
          <p:nvPr>
            <p:ph sz="quarter" idx="14"/>
          </p:nvPr>
        </p:nvSpPr>
        <p:spPr>
          <a:xfrm>
            <a:off x="342901" y="1587500"/>
            <a:ext cx="11495617" cy="45783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28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C47728-784B-4A72-8033-4B129843148D}"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23908890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Generic-Blank">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ABEC16B-8376-D168-14AD-B93384AD1307}"/>
              </a:ext>
            </a:extLst>
          </p:cNvPr>
          <p:cNvSpPr>
            <a:spLocks noGrp="1"/>
          </p:cNvSpPr>
          <p:nvPr>
            <p:ph type="title" hasCustomPrompt="1"/>
          </p:nvPr>
        </p:nvSpPr>
        <p:spPr>
          <a:xfrm>
            <a:off x="838200" y="365128"/>
            <a:ext cx="10752138" cy="632911"/>
          </a:xfrm>
        </p:spPr>
        <p:txBody>
          <a:bodyPr>
            <a:normAutofit/>
          </a:bodyPr>
          <a:lstStyle>
            <a:lvl1pPr>
              <a:lnSpc>
                <a:spcPts val="3599"/>
              </a:lnSpc>
              <a:defRPr sz="3599" b="1" i="0" cap="none" baseline="0"/>
            </a:lvl1pPr>
          </a:lstStyle>
          <a:p>
            <a:r>
              <a:rPr lang="en-US"/>
              <a:t>Click to edit master title style</a:t>
            </a:r>
          </a:p>
        </p:txBody>
      </p:sp>
    </p:spTree>
    <p:extLst>
      <p:ext uri="{BB962C8B-B14F-4D97-AF65-F5344CB8AC3E}">
        <p14:creationId xmlns:p14="http://schemas.microsoft.com/office/powerpoint/2010/main" val="8503055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04" name="Rectangle 32"/>
          <p:cNvSpPr>
            <a:spLocks noGrp="1" noChangeArrowheads="1"/>
          </p:cNvSpPr>
          <p:nvPr>
            <p:ph type="ctrTitle" sz="quarter"/>
          </p:nvPr>
        </p:nvSpPr>
        <p:spPr>
          <a:xfrm>
            <a:off x="3149600" y="1143000"/>
            <a:ext cx="7518400" cy="2438400"/>
          </a:xfrm>
        </p:spPr>
        <p:txBody>
          <a:bodyPr/>
          <a:lstStyle>
            <a:lvl1pPr>
              <a:defRPr sz="4400"/>
            </a:lvl1pPr>
          </a:lstStyle>
          <a:p>
            <a:r>
              <a:rPr lang="en-US"/>
              <a:t>Click to edit Master title style</a:t>
            </a:r>
          </a:p>
        </p:txBody>
      </p:sp>
      <p:sp>
        <p:nvSpPr>
          <p:cNvPr id="3105" name="Rectangle 33"/>
          <p:cNvSpPr>
            <a:spLocks noGrp="1" noChangeArrowheads="1"/>
          </p:cNvSpPr>
          <p:nvPr>
            <p:ph type="subTitle" sz="quarter" idx="1"/>
          </p:nvPr>
        </p:nvSpPr>
        <p:spPr>
          <a:xfrm>
            <a:off x="3556000" y="3886201"/>
            <a:ext cx="7112000" cy="1285875"/>
          </a:xfrm>
        </p:spPr>
        <p:txBody>
          <a:bodyPr/>
          <a:lstStyle>
            <a:lvl1pPr marL="0" indent="0">
              <a:buFont typeface="Wingdings" pitchFamily="2" charset="2"/>
              <a:buNone/>
              <a:defRPr sz="1800"/>
            </a:lvl1pPr>
          </a:lstStyle>
          <a:p>
            <a:r>
              <a:rPr lang="en-US"/>
              <a:t>Click to edit Master subtitle style</a:t>
            </a:r>
          </a:p>
        </p:txBody>
      </p:sp>
      <p:sp>
        <p:nvSpPr>
          <p:cNvPr id="3166" name="Rectangle 94"/>
          <p:cNvSpPr>
            <a:spLocks noGrp="1" noChangeArrowheads="1"/>
          </p:cNvSpPr>
          <p:nvPr>
            <p:ph type="dt" sz="quarter" idx="2"/>
          </p:nvPr>
        </p:nvSpPr>
        <p:spPr/>
        <p:txBody>
          <a:bodyPr/>
          <a:lstStyle>
            <a:lvl1pPr>
              <a:defRPr/>
            </a:lvl1pPr>
          </a:lstStyle>
          <a:p>
            <a:endParaRPr lang="en-US"/>
          </a:p>
        </p:txBody>
      </p:sp>
      <p:sp>
        <p:nvSpPr>
          <p:cNvPr id="3167" name="Rectangle 95"/>
          <p:cNvSpPr>
            <a:spLocks noGrp="1" noChangeArrowheads="1"/>
          </p:cNvSpPr>
          <p:nvPr>
            <p:ph type="ftr" sz="quarter" idx="3"/>
          </p:nvPr>
        </p:nvSpPr>
        <p:spPr/>
        <p:txBody>
          <a:bodyPr/>
          <a:lstStyle>
            <a:lvl1pPr>
              <a:defRPr/>
            </a:lvl1pPr>
          </a:lstStyle>
          <a:p>
            <a:endParaRPr lang="en-US"/>
          </a:p>
        </p:txBody>
      </p:sp>
      <p:sp>
        <p:nvSpPr>
          <p:cNvPr id="3168" name="Rectangle 96"/>
          <p:cNvSpPr>
            <a:spLocks noGrp="1" noChangeArrowheads="1"/>
          </p:cNvSpPr>
          <p:nvPr>
            <p:ph type="sldNum" sz="quarter" idx="4"/>
          </p:nvPr>
        </p:nvSpPr>
        <p:spPr/>
        <p:txBody>
          <a:bodyPr/>
          <a:lstStyle>
            <a:lvl1pPr>
              <a:defRPr/>
            </a:lvl1pPr>
          </a:lstStyle>
          <a:p>
            <a:fld id="{0FAF8B6E-B811-46D3-A0C1-CD6FD5B37F4D}" type="slidenum">
              <a:rPr lang="en-US"/>
              <a:pPr/>
              <a:t>‹#›</a:t>
            </a:fld>
            <a:endParaRPr lang="en-US"/>
          </a:p>
        </p:txBody>
      </p:sp>
    </p:spTree>
    <p:extLst>
      <p:ext uri="{BB962C8B-B14F-4D97-AF65-F5344CB8AC3E}">
        <p14:creationId xmlns:p14="http://schemas.microsoft.com/office/powerpoint/2010/main" val="36957960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F4755F-2C21-4A0B-8765-8C8099E276D9}" type="slidenum">
              <a:rPr lang="en-US"/>
              <a:pPr/>
              <a:t>‹#›</a:t>
            </a:fld>
            <a:endParaRPr lang="en-US"/>
          </a:p>
        </p:txBody>
      </p:sp>
    </p:spTree>
    <p:extLst>
      <p:ext uri="{BB962C8B-B14F-4D97-AF65-F5344CB8AC3E}">
        <p14:creationId xmlns:p14="http://schemas.microsoft.com/office/powerpoint/2010/main" val="7489984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799" y="4419601"/>
            <a:ext cx="9497484" cy="13493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828799" y="2920702"/>
            <a:ext cx="9497484" cy="14861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5DE319-5497-44B0-B952-1F990757C0F4}" type="slidenum">
              <a:rPr lang="en-US"/>
              <a:pPr/>
              <a:t>‹#›</a:t>
            </a:fld>
            <a:endParaRPr lang="en-US"/>
          </a:p>
        </p:txBody>
      </p:sp>
    </p:spTree>
    <p:extLst>
      <p:ext uri="{BB962C8B-B14F-4D97-AF65-F5344CB8AC3E}">
        <p14:creationId xmlns:p14="http://schemas.microsoft.com/office/powerpoint/2010/main" val="40011426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05000"/>
            <a:ext cx="4064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15200" y="1905000"/>
            <a:ext cx="4064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6CDA74-83D2-4BAE-A4D7-CDD36F8A1104}" type="slidenum">
              <a:rPr lang="en-US"/>
              <a:pPr/>
              <a:t>‹#›</a:t>
            </a:fld>
            <a:endParaRPr lang="en-US"/>
          </a:p>
        </p:txBody>
      </p:sp>
    </p:spTree>
    <p:extLst>
      <p:ext uri="{BB962C8B-B14F-4D97-AF65-F5344CB8AC3E}">
        <p14:creationId xmlns:p14="http://schemas.microsoft.com/office/powerpoint/2010/main" val="14423336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1601" y="1143000"/>
            <a:ext cx="8940799" cy="609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1905000"/>
            <a:ext cx="4673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800" y="2590800"/>
            <a:ext cx="4673600" cy="3535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08800" y="1905000"/>
            <a:ext cx="4673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908800" y="2590800"/>
            <a:ext cx="4673600" cy="3535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quarter"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8BF859B-8D9A-4C6C-95D2-7C3676436036}" type="slidenum">
              <a:rPr lang="en-US"/>
              <a:pPr/>
              <a:t>‹#›</a:t>
            </a:fld>
            <a:endParaRPr lang="en-US"/>
          </a:p>
        </p:txBody>
      </p:sp>
    </p:spTree>
    <p:extLst>
      <p:ext uri="{BB962C8B-B14F-4D97-AF65-F5344CB8AC3E}">
        <p14:creationId xmlns:p14="http://schemas.microsoft.com/office/powerpoint/2010/main" val="17577629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quarter"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42F66D3-595E-4A53-A96B-FB09E6031973}" type="slidenum">
              <a:rPr lang="en-US"/>
              <a:pPr/>
              <a:t>‹#›</a:t>
            </a:fld>
            <a:endParaRPr lang="en-US"/>
          </a:p>
        </p:txBody>
      </p:sp>
    </p:spTree>
    <p:extLst>
      <p:ext uri="{BB962C8B-B14F-4D97-AF65-F5344CB8AC3E}">
        <p14:creationId xmlns:p14="http://schemas.microsoft.com/office/powerpoint/2010/main" val="1688104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53ADAA8-B8B1-48D0-BF5C-66C37D8CF003}" type="slidenum">
              <a:rPr lang="en-US"/>
              <a:pPr/>
              <a:t>‹#›</a:t>
            </a:fld>
            <a:endParaRPr lang="en-US"/>
          </a:p>
        </p:txBody>
      </p:sp>
    </p:spTree>
    <p:extLst>
      <p:ext uri="{BB962C8B-B14F-4D97-AF65-F5344CB8AC3E}">
        <p14:creationId xmlns:p14="http://schemas.microsoft.com/office/powerpoint/2010/main" val="145227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717" y="1219201"/>
            <a:ext cx="4011084" cy="907525"/>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994400" y="1219201"/>
            <a:ext cx="5588000" cy="490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81717" y="2133601"/>
            <a:ext cx="4011084" cy="3992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3CCB44-9CB0-460F-9F2C-A31DF8CEBE15}" type="slidenum">
              <a:rPr lang="en-US"/>
              <a:pPr/>
              <a:t>‹#›</a:t>
            </a:fld>
            <a:endParaRPr lang="en-US"/>
          </a:p>
        </p:txBody>
      </p:sp>
    </p:spTree>
    <p:extLst>
      <p:ext uri="{BB962C8B-B14F-4D97-AF65-F5344CB8AC3E}">
        <p14:creationId xmlns:p14="http://schemas.microsoft.com/office/powerpoint/2010/main" val="2202427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990600"/>
            <a:ext cx="7315200" cy="3736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B02DED-DDB0-4178-A595-8C892AC66BCB}" type="slidenum">
              <a:rPr lang="en-US"/>
              <a:pPr/>
              <a:t>‹#›</a:t>
            </a:fld>
            <a:endParaRPr lang="en-US"/>
          </a:p>
        </p:txBody>
      </p:sp>
    </p:spTree>
    <p:extLst>
      <p:ext uri="{BB962C8B-B14F-4D97-AF65-F5344CB8AC3E}">
        <p14:creationId xmlns:p14="http://schemas.microsoft.com/office/powerpoint/2010/main" val="1385608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C47728-784B-4A72-8033-4B129843148D}" type="datetimeFigureOut">
              <a:rPr lang="en-US" smtClean="0"/>
              <a:t>9/20/2025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55456-AB4A-4D1B-923B-B9EC1CA5D985}" type="slidenum">
              <a:rPr lang="en-US" smtClean="0"/>
              <a:t>‹#›</a:t>
            </a:fld>
            <a:endParaRPr lang="en-US"/>
          </a:p>
        </p:txBody>
      </p:sp>
    </p:spTree>
    <p:extLst>
      <p:ext uri="{BB962C8B-B14F-4D97-AF65-F5344CB8AC3E}">
        <p14:creationId xmlns:p14="http://schemas.microsoft.com/office/powerpoint/2010/main" val="7274457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9F90AE-C642-46C1-B44A-480B6FF1B852}" type="slidenum">
              <a:rPr lang="en-US"/>
              <a:pPr/>
              <a:t>‹#›</a:t>
            </a:fld>
            <a:endParaRPr lang="en-US"/>
          </a:p>
        </p:txBody>
      </p:sp>
    </p:spTree>
    <p:extLst>
      <p:ext uri="{BB962C8B-B14F-4D97-AF65-F5344CB8AC3E}">
        <p14:creationId xmlns:p14="http://schemas.microsoft.com/office/powerpoint/2010/main" val="3176733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914400"/>
            <a:ext cx="21844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41600" y="914400"/>
            <a:ext cx="63500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F61E4D-F414-4A8D-9A8D-FF6CCD664728}" type="slidenum">
              <a:rPr lang="en-US"/>
              <a:pPr/>
              <a:t>‹#›</a:t>
            </a:fld>
            <a:endParaRPr lang="en-US"/>
          </a:p>
        </p:txBody>
      </p:sp>
    </p:spTree>
    <p:extLst>
      <p:ext uri="{BB962C8B-B14F-4D97-AF65-F5344CB8AC3E}">
        <p14:creationId xmlns:p14="http://schemas.microsoft.com/office/powerpoint/2010/main" val="213677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6C47728-784B-4A72-8033-4B129843148D}" type="datetimeFigureOut">
              <a:rPr lang="en-US" smtClean="0"/>
              <a:t>9/20/2025</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EE55456-AB4A-4D1B-923B-B9EC1CA5D985}" type="slidenum">
              <a:rPr lang="en-US" smtClean="0"/>
              <a:t>‹#›</a:t>
            </a:fld>
            <a:endParaRPr lang="en-US"/>
          </a:p>
        </p:txBody>
      </p:sp>
    </p:spTree>
    <p:extLst>
      <p:ext uri="{BB962C8B-B14F-4D97-AF65-F5344CB8AC3E}">
        <p14:creationId xmlns:p14="http://schemas.microsoft.com/office/powerpoint/2010/main" val="16042931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8AAF607C-4F5B-8940-A302-4B739BAE41CA}" type="datetimeFigureOut">
              <a:rPr lang="en-US" smtClean="0"/>
              <a:t>9/20/2025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195B047-EF62-F448-86B0-EB6A95317939}" type="slidenum">
              <a:rPr lang="en-US" smtClean="0"/>
              <a:t>‹#›</a:t>
            </a:fld>
            <a:endParaRPr lang="en-US"/>
          </a:p>
        </p:txBody>
      </p:sp>
    </p:spTree>
    <p:extLst>
      <p:ext uri="{BB962C8B-B14F-4D97-AF65-F5344CB8AC3E}">
        <p14:creationId xmlns:p14="http://schemas.microsoft.com/office/powerpoint/2010/main" val="204535653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1"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6"/>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20"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6941131-2035-4758-9D8F-EED8BD592997}" type="datetimeFigureOut">
              <a:rPr lang="en-US" smtClean="0">
                <a:solidFill>
                  <a:srgbClr val="04617B">
                    <a:shade val="90000"/>
                  </a:srgbClr>
                </a:solidFill>
              </a:rPr>
              <a:pPr/>
              <a:t>9/20/2025</a:t>
            </a:fld>
            <a:endParaRPr lang="en-US">
              <a:solidFill>
                <a:srgbClr val="04617B">
                  <a:shade val="90000"/>
                </a:srgbClr>
              </a:solidFill>
            </a:endParaRPr>
          </a:p>
        </p:txBody>
      </p:sp>
      <p:sp>
        <p:nvSpPr>
          <p:cNvPr id="5" name="Footer Placeholder 4"/>
          <p:cNvSpPr>
            <a:spLocks noGrp="1"/>
          </p:cNvSpPr>
          <p:nvPr>
            <p:ph type="ftr" sz="quarter" idx="3"/>
          </p:nvPr>
        </p:nvSpPr>
        <p:spPr>
          <a:xfrm rot="5400000">
            <a:off x="8954414"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srgbClr val="04617B">
                  <a:shade val="90000"/>
                </a:srgbClr>
              </a:solidFill>
            </a:endParaRPr>
          </a:p>
        </p:txBody>
      </p:sp>
      <p:sp>
        <p:nvSpPr>
          <p:cNvPr id="6" name="Slide Number Placeholder 5"/>
          <p:cNvSpPr>
            <a:spLocks noGrp="1"/>
          </p:cNvSpPr>
          <p:nvPr>
            <p:ph type="sldNum" sz="quarter" idx="4"/>
          </p:nvPr>
        </p:nvSpPr>
        <p:spPr bwMode="gray">
          <a:xfrm>
            <a:off x="10355243" y="295738"/>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4900D74-EB2A-4D7F-B9A6-0D9383334C6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46169376"/>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23B66D8-5B93-4983-9733-13726EC527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9597B2D-9240-4483-8AD3-29CF029C88D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1F6A103-498C-4FC2-9DC6-6736B5F020A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BD2EFDF-231C-486D-9D6A-F96329E05F39}" type="datetimeFigureOut">
              <a:rPr lang="en-US">
                <a:solidFill>
                  <a:prstClr val="black">
                    <a:tint val="75000"/>
                  </a:prstClr>
                </a:solidFill>
              </a:rPr>
              <a:pPr>
                <a:defRPr/>
              </a:pPr>
              <a:t>9/20/2025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9136F9-406A-435A-9F08-15AB087FDB7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8BED2BB-C594-448D-801E-F74059CB472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9D9F90C4-B843-4565-AF2D-A1CE508DB9C8}"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33455114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70C0">
            <a:alpha val="4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C6F280-BFE1-437B-A741-D80E83DB4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2270C8-5D02-42F9-B158-A610A023129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D881F-A80A-4C0E-9A94-5328D56F953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AF607C-4F5B-8940-A302-4B739BAE41CA}" type="datetimeFigureOut">
              <a:rPr lang="en-US" smtClean="0"/>
              <a:t>9/20/2025</a:t>
            </a:fld>
            <a:endParaRPr lang="en-US"/>
          </a:p>
        </p:txBody>
      </p:sp>
      <p:sp>
        <p:nvSpPr>
          <p:cNvPr id="5" name="Footer Placeholder 4">
            <a:extLst>
              <a:ext uri="{FF2B5EF4-FFF2-40B4-BE49-F238E27FC236}">
                <a16:creationId xmlns:a16="http://schemas.microsoft.com/office/drawing/2014/main" id="{D6331023-E64D-4789-946B-3875CA3C5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AF2CA7-1EA0-4A0B-A49A-9502515C71E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5B047-EF62-F448-86B0-EB6A95317939}" type="slidenum">
              <a:rPr lang="en-US" smtClean="0"/>
              <a:t>‹#›</a:t>
            </a:fld>
            <a:endParaRPr lang="en-US"/>
          </a:p>
        </p:txBody>
      </p:sp>
    </p:spTree>
    <p:extLst>
      <p:ext uri="{BB962C8B-B14F-4D97-AF65-F5344CB8AC3E}">
        <p14:creationId xmlns:p14="http://schemas.microsoft.com/office/powerpoint/2010/main" val="82362925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487F9-5432-D78C-F045-63C26394D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18437-E575-A2A6-3441-BDDCBA0DF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308A5-13A4-E2C9-3810-1AFDFFF9C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7F146-29AE-49EB-9BC9-85338EA36908}" type="datetimeFigureOut">
              <a:rPr lang="en-US" smtClean="0"/>
              <a:t>9/20/2025</a:t>
            </a:fld>
            <a:endParaRPr lang="en-US"/>
          </a:p>
        </p:txBody>
      </p:sp>
      <p:sp>
        <p:nvSpPr>
          <p:cNvPr id="5" name="Footer Placeholder 4">
            <a:extLst>
              <a:ext uri="{FF2B5EF4-FFF2-40B4-BE49-F238E27FC236}">
                <a16:creationId xmlns:a16="http://schemas.microsoft.com/office/drawing/2014/main" id="{DDD9F5E9-940F-32D0-A25E-DFB33742E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D9364-28ED-1728-69C1-6579E77BF1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6439D-5059-41DA-91A3-371DC81DC5B0}" type="slidenum">
              <a:rPr lang="en-US" smtClean="0"/>
              <a:t>‹#›</a:t>
            </a:fld>
            <a:endParaRPr lang="en-US"/>
          </a:p>
        </p:txBody>
      </p:sp>
    </p:spTree>
    <p:extLst>
      <p:ext uri="{BB962C8B-B14F-4D97-AF65-F5344CB8AC3E}">
        <p14:creationId xmlns:p14="http://schemas.microsoft.com/office/powerpoint/2010/main" val="42669887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56" name="Rectangle 32"/>
          <p:cNvSpPr>
            <a:spLocks noGrp="1" noChangeArrowheads="1"/>
          </p:cNvSpPr>
          <p:nvPr>
            <p:ph type="title"/>
          </p:nvPr>
        </p:nvSpPr>
        <p:spPr bwMode="auto">
          <a:xfrm>
            <a:off x="2641600" y="838200"/>
            <a:ext cx="8737600" cy="990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57" name="Rectangle 33"/>
          <p:cNvSpPr>
            <a:spLocks noGrp="1" noChangeArrowheads="1"/>
          </p:cNvSpPr>
          <p:nvPr>
            <p:ph type="body" idx="1"/>
          </p:nvPr>
        </p:nvSpPr>
        <p:spPr bwMode="auto">
          <a:xfrm>
            <a:off x="3048000" y="1905000"/>
            <a:ext cx="8331200" cy="426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8" name="Rectangle 44"/>
          <p:cNvSpPr>
            <a:spLocks noGrp="1" noChangeArrowheads="1"/>
          </p:cNvSpPr>
          <p:nvPr>
            <p:ph type="dt" sz="quarter" idx="2"/>
          </p:nvPr>
        </p:nvSpPr>
        <p:spPr bwMode="auto">
          <a:xfrm>
            <a:off x="2032000" y="6324600"/>
            <a:ext cx="18288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a:latin typeface="+mn-lt"/>
              </a:defRPr>
            </a:lvl1pPr>
          </a:lstStyle>
          <a:p>
            <a:endParaRPr lang="en-US"/>
          </a:p>
        </p:txBody>
      </p:sp>
      <p:sp>
        <p:nvSpPr>
          <p:cNvPr id="1069" name="Rectangle 45"/>
          <p:cNvSpPr>
            <a:spLocks noGrp="1" noChangeArrowheads="1"/>
          </p:cNvSpPr>
          <p:nvPr>
            <p:ph type="ftr" sz="quarter" idx="3"/>
          </p:nvPr>
        </p:nvSpPr>
        <p:spPr bwMode="auto">
          <a:xfrm>
            <a:off x="4064000" y="6324600"/>
            <a:ext cx="5689600" cy="381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000">
                <a:latin typeface="+mn-lt"/>
              </a:defRPr>
            </a:lvl1pPr>
          </a:lstStyle>
          <a:p>
            <a:endParaRPr lang="en-US"/>
          </a:p>
        </p:txBody>
      </p:sp>
      <p:sp>
        <p:nvSpPr>
          <p:cNvPr id="1070" name="Rectangle 46"/>
          <p:cNvSpPr>
            <a:spLocks noGrp="1" noChangeArrowheads="1"/>
          </p:cNvSpPr>
          <p:nvPr>
            <p:ph type="sldNum" sz="quarter" idx="4"/>
          </p:nvPr>
        </p:nvSpPr>
        <p:spPr bwMode="auto">
          <a:xfrm>
            <a:off x="9956800" y="6324600"/>
            <a:ext cx="14224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000">
                <a:latin typeface="+mn-lt"/>
              </a:defRPr>
            </a:lvl1pPr>
          </a:lstStyle>
          <a:p>
            <a:fld id="{6BAF391B-ECED-44CC-ADD2-602762BFCEB1}" type="slidenum">
              <a:rPr lang="en-US"/>
              <a:pPr/>
              <a:t>‹#›</a:t>
            </a:fld>
            <a:endParaRPr lang="en-US"/>
          </a:p>
        </p:txBody>
      </p:sp>
      <p:pic>
        <p:nvPicPr>
          <p:cNvPr id="7" name="Picture 6" descr="Resilience_Week_Masthead-600px[1].png"/>
          <p:cNvPicPr>
            <a:picLocks noChangeAspect="1"/>
          </p:cNvPicPr>
          <p:nvPr userDrawn="1"/>
        </p:nvPicPr>
        <p:blipFill>
          <a:blip r:embed="rId14" cstate="print"/>
          <a:stretch>
            <a:fillRect/>
          </a:stretch>
        </p:blipFill>
        <p:spPr>
          <a:xfrm>
            <a:off x="9442291" y="152400"/>
            <a:ext cx="2241708" cy="711743"/>
          </a:xfrm>
          <a:prstGeom prst="rect">
            <a:avLst/>
          </a:prstGeom>
        </p:spPr>
      </p:pic>
      <p:cxnSp>
        <p:nvCxnSpPr>
          <p:cNvPr id="9" name="Straight Connector 8"/>
          <p:cNvCxnSpPr/>
          <p:nvPr userDrawn="1"/>
        </p:nvCxnSpPr>
        <p:spPr bwMode="auto">
          <a:xfrm>
            <a:off x="1727200" y="678925"/>
            <a:ext cx="9956800" cy="0"/>
          </a:xfrm>
          <a:prstGeom prst="line">
            <a:avLst/>
          </a:prstGeom>
          <a:solidFill>
            <a:schemeClr val="accent1"/>
          </a:solidFill>
          <a:ln w="12700" cap="sq" cmpd="sng" algn="ctr">
            <a:solidFill>
              <a:schemeClr val="tx1">
                <a:alpha val="75000"/>
              </a:schemeClr>
            </a:solidFill>
            <a:prstDash val="solid"/>
            <a:round/>
            <a:headEnd type="none" w="sm" len="sm"/>
            <a:tailEnd type="none" w="sm" len="sm"/>
          </a:ln>
          <a:effectLst/>
        </p:spPr>
      </p:cxnSp>
      <p:cxnSp>
        <p:nvCxnSpPr>
          <p:cNvPr id="11" name="Straight Connector 10"/>
          <p:cNvCxnSpPr/>
          <p:nvPr userDrawn="1"/>
        </p:nvCxnSpPr>
        <p:spPr bwMode="auto">
          <a:xfrm>
            <a:off x="8432800" y="381000"/>
            <a:ext cx="406400" cy="381000"/>
          </a:xfrm>
          <a:prstGeom prst="line">
            <a:avLst/>
          </a:prstGeom>
          <a:solidFill>
            <a:schemeClr val="accent1"/>
          </a:solidFill>
          <a:ln w="12700" cap="sq" cmpd="sng" algn="ctr">
            <a:solidFill>
              <a:schemeClr val="tx1">
                <a:alpha val="75000"/>
              </a:schemeClr>
            </a:solidFill>
            <a:prstDash val="solid"/>
            <a:round/>
            <a:headEnd type="none" w="sm" len="sm"/>
            <a:tailEnd type="none" w="sm" len="sm"/>
          </a:ln>
          <a:effectLst/>
        </p:spPr>
      </p:cxnSp>
      <p:cxnSp>
        <p:nvCxnSpPr>
          <p:cNvPr id="13" name="Straight Connector 12"/>
          <p:cNvCxnSpPr/>
          <p:nvPr userDrawn="1"/>
        </p:nvCxnSpPr>
        <p:spPr bwMode="auto">
          <a:xfrm>
            <a:off x="8839200" y="762000"/>
            <a:ext cx="2844800" cy="0"/>
          </a:xfrm>
          <a:prstGeom prst="line">
            <a:avLst/>
          </a:prstGeom>
          <a:solidFill>
            <a:schemeClr val="accent1"/>
          </a:solidFill>
          <a:ln w="12700" cap="sq" cmpd="sng" algn="ctr">
            <a:solidFill>
              <a:schemeClr val="tx1">
                <a:alpha val="75000"/>
              </a:schemeClr>
            </a:solidFill>
            <a:prstDash val="solid"/>
            <a:round/>
            <a:headEnd type="none" w="sm" len="sm"/>
            <a:tailEnd type="none" w="sm" len="sm"/>
          </a:ln>
          <a:effectLst/>
        </p:spPr>
      </p:cxnSp>
      <p:cxnSp>
        <p:nvCxnSpPr>
          <p:cNvPr id="16" name="Straight Connector 15"/>
          <p:cNvCxnSpPr/>
          <p:nvPr userDrawn="1"/>
        </p:nvCxnSpPr>
        <p:spPr bwMode="auto">
          <a:xfrm>
            <a:off x="1727200" y="381000"/>
            <a:ext cx="6705600" cy="0"/>
          </a:xfrm>
          <a:prstGeom prst="line">
            <a:avLst/>
          </a:prstGeom>
          <a:solidFill>
            <a:schemeClr val="accent1"/>
          </a:solidFill>
          <a:ln w="12700" cap="sq" cmpd="sng" algn="ctr">
            <a:solidFill>
              <a:schemeClr val="tx1">
                <a:alpha val="75000"/>
              </a:schemeClr>
            </a:solidFill>
            <a:prstDash val="solid"/>
            <a:round/>
            <a:headEnd type="none" w="sm" len="sm"/>
            <a:tailEnd type="none" w="sm" len="sm"/>
          </a:ln>
          <a:effectLst/>
        </p:spPr>
      </p:cxnSp>
    </p:spTree>
    <p:extLst>
      <p:ext uri="{BB962C8B-B14F-4D97-AF65-F5344CB8AC3E}">
        <p14:creationId xmlns:p14="http://schemas.microsoft.com/office/powerpoint/2010/main" val="86454007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Verdana" pitchFamily="34" charset="0"/>
        </a:defRPr>
      </a:lvl2pPr>
      <a:lvl3pPr algn="l" rtl="0" eaLnBrk="1" fontAlgn="base" hangingPunct="1">
        <a:spcBef>
          <a:spcPct val="0"/>
        </a:spcBef>
        <a:spcAft>
          <a:spcPct val="0"/>
        </a:spcAft>
        <a:defRPr sz="3200" b="1">
          <a:solidFill>
            <a:schemeClr val="tx2"/>
          </a:solidFill>
          <a:latin typeface="Verdana" pitchFamily="34" charset="0"/>
        </a:defRPr>
      </a:lvl3pPr>
      <a:lvl4pPr algn="l" rtl="0" eaLnBrk="1" fontAlgn="base" hangingPunct="1">
        <a:spcBef>
          <a:spcPct val="0"/>
        </a:spcBef>
        <a:spcAft>
          <a:spcPct val="0"/>
        </a:spcAft>
        <a:defRPr sz="3200" b="1">
          <a:solidFill>
            <a:schemeClr val="tx2"/>
          </a:solidFill>
          <a:latin typeface="Verdana" pitchFamily="34" charset="0"/>
        </a:defRPr>
      </a:lvl4pPr>
      <a:lvl5pPr algn="l" rtl="0" eaLnBrk="1" fontAlgn="base" hangingPunct="1">
        <a:spcBef>
          <a:spcPct val="0"/>
        </a:spcBef>
        <a:spcAft>
          <a:spcPct val="0"/>
        </a:spcAft>
        <a:defRPr sz="3200" b="1">
          <a:solidFill>
            <a:schemeClr val="tx2"/>
          </a:solidFill>
          <a:latin typeface="Verdana" pitchFamily="34" charset="0"/>
        </a:defRPr>
      </a:lvl5pPr>
      <a:lvl6pPr marL="457200" algn="l" rtl="0" eaLnBrk="1" fontAlgn="base" hangingPunct="1">
        <a:spcBef>
          <a:spcPct val="0"/>
        </a:spcBef>
        <a:spcAft>
          <a:spcPct val="0"/>
        </a:spcAft>
        <a:defRPr sz="3200" b="1">
          <a:solidFill>
            <a:schemeClr val="tx2"/>
          </a:solidFill>
          <a:latin typeface="Verdana" pitchFamily="34" charset="0"/>
        </a:defRPr>
      </a:lvl6pPr>
      <a:lvl7pPr marL="914400" algn="l" rtl="0" eaLnBrk="1" fontAlgn="base" hangingPunct="1">
        <a:spcBef>
          <a:spcPct val="0"/>
        </a:spcBef>
        <a:spcAft>
          <a:spcPct val="0"/>
        </a:spcAft>
        <a:defRPr sz="3200" b="1">
          <a:solidFill>
            <a:schemeClr val="tx2"/>
          </a:solidFill>
          <a:latin typeface="Verdana" pitchFamily="34" charset="0"/>
        </a:defRPr>
      </a:lvl7pPr>
      <a:lvl8pPr marL="1371600" algn="l" rtl="0" eaLnBrk="1" fontAlgn="base" hangingPunct="1">
        <a:spcBef>
          <a:spcPct val="0"/>
        </a:spcBef>
        <a:spcAft>
          <a:spcPct val="0"/>
        </a:spcAft>
        <a:defRPr sz="3200" b="1">
          <a:solidFill>
            <a:schemeClr val="tx2"/>
          </a:solidFill>
          <a:latin typeface="Verdana" pitchFamily="34" charset="0"/>
        </a:defRPr>
      </a:lvl8pPr>
      <a:lvl9pPr marL="1828800" algn="l" rtl="0" eaLnBrk="1" fontAlgn="base" hangingPunct="1">
        <a:spcBef>
          <a:spcPct val="0"/>
        </a:spcBef>
        <a:spcAft>
          <a:spcPct val="0"/>
        </a:spcAft>
        <a:defRPr sz="3200" b="1">
          <a:solidFill>
            <a:schemeClr val="tx2"/>
          </a:solidFill>
          <a:latin typeface="Verdana" pitchFamily="34" charset="0"/>
        </a:defRPr>
      </a:lvl9pPr>
    </p:titleStyle>
    <p:bodyStyle>
      <a:lvl1pPr marL="342900" indent="-342900" algn="l" rtl="0" eaLnBrk="1" fontAlgn="base" hangingPunct="1">
        <a:spcBef>
          <a:spcPct val="10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Verdana"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Font typeface="Wingdings" pitchFamily="2" charset="2"/>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Verdana" pitchFamily="34"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Font typeface="Wingdings" pitchFamily="2" charset="2"/>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Font typeface="Wingdings" pitchFamily="2" charset="2"/>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Font typeface="Wingdings" pitchFamily="2" charset="2"/>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Font typeface="Wingdings" pitchFamily="2" charset="2"/>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9.png"/><Relationship Id="rId7" Type="http://schemas.openxmlformats.org/officeDocument/2006/relationships/image" Target="../media/image18.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52.png"/><Relationship Id="rId11" Type="http://schemas.openxmlformats.org/officeDocument/2006/relationships/image" Target="../media/image55.jpeg"/><Relationship Id="rId5" Type="http://schemas.openxmlformats.org/officeDocument/2006/relationships/image" Target="../media/image51.png"/><Relationship Id="rId10" Type="http://schemas.openxmlformats.org/officeDocument/2006/relationships/image" Target="../media/image54.jpeg"/><Relationship Id="rId4" Type="http://schemas.openxmlformats.org/officeDocument/2006/relationships/image" Target="../media/image50.pn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9.jpe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82.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mailto:ckoplin@cordovaelectric.com" TargetMode="Externa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3.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jpeg"/><Relationship Id="rId10" Type="http://schemas.microsoft.com/office/2007/relationships/hdphoto" Target="../media/hdphoto4.wdp"/><Relationship Id="rId4" Type="http://schemas.openxmlformats.org/officeDocument/2006/relationships/image" Target="../media/image14.jpeg"/><Relationship Id="rId9" Type="http://schemas.openxmlformats.org/officeDocument/2006/relationships/image" Target="../media/image17.jpe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35.png"/><Relationship Id="rId1" Type="http://schemas.openxmlformats.org/officeDocument/2006/relationships/slideLayout" Target="../slideLayouts/slideLayout6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VV_e56FGuSg&amp;t=4s" TargetMode="Externa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hyperlink" Target="https://www.youtube.com/watch?v=fKi8kGJJD1U&amp;t=66s" TargetMode="External"/><Relationship Id="rId4" Type="http://schemas.openxmlformats.org/officeDocument/2006/relationships/hyperlink" Target="https://www.youtube.com/watch?v=GE9exIo1G8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emf"/><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293CD-C729-90F3-747E-AB92AE32C974}"/>
              </a:ext>
            </a:extLst>
          </p:cNvPr>
          <p:cNvPicPr>
            <a:picLocks noChangeAspect="1"/>
          </p:cNvPicPr>
          <p:nvPr/>
        </p:nvPicPr>
        <p:blipFill>
          <a:blip r:embed="rId3"/>
          <a:stretch>
            <a:fillRect/>
          </a:stretch>
        </p:blipFill>
        <p:spPr>
          <a:xfrm>
            <a:off x="0" y="-1"/>
            <a:ext cx="12192000" cy="6858000"/>
          </a:xfrm>
          <a:prstGeom prst="rect">
            <a:avLst/>
          </a:prstGeom>
          <a:solidFill>
            <a:schemeClr val="tx2">
              <a:lumMod val="20000"/>
              <a:lumOff val="80000"/>
            </a:schemeClr>
          </a:solidFill>
        </p:spPr>
      </p:pic>
      <p:sp>
        <p:nvSpPr>
          <p:cNvPr id="8" name="TextBox 7"/>
          <p:cNvSpPr txBox="1"/>
          <p:nvPr/>
        </p:nvSpPr>
        <p:spPr>
          <a:xfrm>
            <a:off x="1" y="0"/>
            <a:ext cx="12191999" cy="591127"/>
          </a:xfrm>
          <a:prstGeom prst="rect">
            <a:avLst/>
          </a:prstGeom>
          <a:noFill/>
        </p:spPr>
        <p:txBody>
          <a:bodyPr wrap="square" rtlCol="0">
            <a:noAutofit/>
          </a:bodyPr>
          <a:lstStyle/>
          <a:p>
            <a:r>
              <a:rPr lang="en-US" sz="3200" dirty="0">
                <a:solidFill>
                  <a:schemeClr val="bg1"/>
                </a:solidFill>
                <a:latin typeface="Arial"/>
                <a:cs typeface="Arial"/>
              </a:rPr>
              <a:t>Cordova Electric Cooperative &amp; Alaska Energy Authority</a:t>
            </a:r>
          </a:p>
          <a:p>
            <a:endParaRPr lang="en-US" sz="3200" dirty="0">
              <a:solidFill>
                <a:schemeClr val="bg1"/>
              </a:solidFill>
              <a:latin typeface="Arial"/>
              <a:cs typeface="Arial"/>
            </a:endParaRPr>
          </a:p>
        </p:txBody>
      </p:sp>
      <p:sp>
        <p:nvSpPr>
          <p:cNvPr id="10" name="TextBox 9">
            <a:extLst>
              <a:ext uri="{FF2B5EF4-FFF2-40B4-BE49-F238E27FC236}">
                <a16:creationId xmlns:a16="http://schemas.microsoft.com/office/drawing/2014/main" id="{D2D13941-BE5F-4C5A-B2CB-1146CDECE22F}"/>
              </a:ext>
            </a:extLst>
          </p:cNvPr>
          <p:cNvSpPr txBox="1"/>
          <p:nvPr/>
        </p:nvSpPr>
        <p:spPr>
          <a:xfrm>
            <a:off x="2" y="591127"/>
            <a:ext cx="12191998" cy="494033"/>
          </a:xfrm>
          <a:prstGeom prst="rect">
            <a:avLst/>
          </a:prstGeom>
          <a:noFill/>
        </p:spPr>
        <p:txBody>
          <a:bodyPr wrap="square" rtlCol="0">
            <a:noAutofit/>
          </a:bodyPr>
          <a:lstStyle/>
          <a:p>
            <a:r>
              <a:rPr lang="en-US" sz="2800" dirty="0">
                <a:solidFill>
                  <a:schemeClr val="bg1"/>
                </a:solidFill>
                <a:latin typeface="Arial"/>
                <a:cs typeface="Arial"/>
              </a:rPr>
              <a:t>“Societal Benefits of Energy Resources: Alaska’s Community Microgrids” </a:t>
            </a:r>
            <a:endParaRPr lang="en-US" sz="3733" dirty="0">
              <a:solidFill>
                <a:schemeClr val="bg1"/>
              </a:solidFill>
            </a:endParaRPr>
          </a:p>
        </p:txBody>
      </p:sp>
      <p:sp>
        <p:nvSpPr>
          <p:cNvPr id="2" name="TextBox 1">
            <a:extLst>
              <a:ext uri="{FF2B5EF4-FFF2-40B4-BE49-F238E27FC236}">
                <a16:creationId xmlns:a16="http://schemas.microsoft.com/office/drawing/2014/main" id="{E7F28975-4B86-61A2-8A66-A5CE3783A7E8}"/>
              </a:ext>
            </a:extLst>
          </p:cNvPr>
          <p:cNvSpPr txBox="1"/>
          <p:nvPr/>
        </p:nvSpPr>
        <p:spPr>
          <a:xfrm>
            <a:off x="68511" y="5848525"/>
            <a:ext cx="12191999" cy="591127"/>
          </a:xfrm>
          <a:prstGeom prst="rect">
            <a:avLst/>
          </a:prstGeom>
          <a:noFill/>
        </p:spPr>
        <p:txBody>
          <a:bodyPr wrap="square" rtlCol="0">
            <a:noAutofit/>
          </a:bodyPr>
          <a:lstStyle/>
          <a:p>
            <a:pPr algn="ctr"/>
            <a:r>
              <a:rPr lang="en-US" sz="3200" dirty="0">
                <a:latin typeface="Arial"/>
                <a:cs typeface="Arial"/>
              </a:rPr>
              <a:t>Cordova, Alaska Waterfront</a:t>
            </a:r>
          </a:p>
        </p:txBody>
      </p:sp>
      <p:sp>
        <p:nvSpPr>
          <p:cNvPr id="4" name="TextBox 3">
            <a:extLst>
              <a:ext uri="{FF2B5EF4-FFF2-40B4-BE49-F238E27FC236}">
                <a16:creationId xmlns:a16="http://schemas.microsoft.com/office/drawing/2014/main" id="{63062BA1-E19C-1180-8654-BF04E129D756}"/>
              </a:ext>
            </a:extLst>
          </p:cNvPr>
          <p:cNvSpPr txBox="1"/>
          <p:nvPr/>
        </p:nvSpPr>
        <p:spPr>
          <a:xfrm>
            <a:off x="-1" y="1182254"/>
            <a:ext cx="12191998" cy="1431637"/>
          </a:xfrm>
          <a:prstGeom prst="rect">
            <a:avLst/>
          </a:prstGeom>
          <a:noFill/>
        </p:spPr>
        <p:txBody>
          <a:bodyPr wrap="square" rtlCol="0">
            <a:noAutofit/>
          </a:bodyPr>
          <a:lstStyle/>
          <a:p>
            <a:r>
              <a:rPr lang="en-US" sz="2800" dirty="0">
                <a:solidFill>
                  <a:schemeClr val="bg1"/>
                </a:solidFill>
                <a:latin typeface="Arial"/>
                <a:cs typeface="Arial"/>
              </a:rPr>
              <a:t>The Energy Council </a:t>
            </a:r>
          </a:p>
          <a:p>
            <a:r>
              <a:rPr lang="en-US" sz="2800" dirty="0">
                <a:solidFill>
                  <a:schemeClr val="bg1"/>
                </a:solidFill>
                <a:latin typeface="Arial"/>
                <a:cs typeface="Arial"/>
              </a:rPr>
              <a:t>Annual Meeting: Anchorage, Alaska</a:t>
            </a:r>
            <a:endParaRPr lang="en-US" sz="2667" dirty="0">
              <a:solidFill>
                <a:schemeClr val="bg1"/>
              </a:solidFill>
              <a:latin typeface="Arial"/>
              <a:cs typeface="Arial"/>
            </a:endParaRPr>
          </a:p>
          <a:p>
            <a:endParaRPr lang="en-US" sz="3733" dirty="0">
              <a:solidFill>
                <a:schemeClr val="bg1"/>
              </a:solidFill>
            </a:endParaRPr>
          </a:p>
        </p:txBody>
      </p:sp>
      <p:pic>
        <p:nvPicPr>
          <p:cNvPr id="1026" name="Picture 2" descr="The Energy Council">
            <a:extLst>
              <a:ext uri="{FF2B5EF4-FFF2-40B4-BE49-F238E27FC236}">
                <a16:creationId xmlns:a16="http://schemas.microsoft.com/office/drawing/2014/main" id="{2446641B-F418-78B5-A686-2047F6464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8" y="1182253"/>
            <a:ext cx="3036073" cy="846339"/>
          </a:xfrm>
          <a:prstGeom prst="rect">
            <a:avLst/>
          </a:prstGeom>
          <a:solidFill>
            <a:schemeClr val="tx2">
              <a:lumMod val="20000"/>
              <a:lumOff val="80000"/>
            </a:schemeClr>
          </a:solidFill>
        </p:spPr>
      </p:pic>
    </p:spTree>
    <p:extLst>
      <p:ext uri="{BB962C8B-B14F-4D97-AF65-F5344CB8AC3E}">
        <p14:creationId xmlns:p14="http://schemas.microsoft.com/office/powerpoint/2010/main" val="342647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CD9E6D-F439-4925-BF22-89BC0C86D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FB95E7-6301-4BDE-B43E-566D4D2BE0E1}"/>
              </a:ext>
            </a:extLst>
          </p:cNvPr>
          <p:cNvSpPr>
            <a:spLocks noGrp="1"/>
          </p:cNvSpPr>
          <p:nvPr>
            <p:ph type="title"/>
          </p:nvPr>
        </p:nvSpPr>
        <p:spPr>
          <a:xfrm>
            <a:off x="0" y="1223861"/>
            <a:ext cx="12192000" cy="1143000"/>
          </a:xfrm>
        </p:spPr>
        <p:txBody>
          <a:bodyPr rtlCol="0">
            <a:normAutofit fontScale="90000"/>
          </a:bodyPr>
          <a:lstStyle/>
          <a:p>
            <a:pPr algn="ctr">
              <a:defRPr/>
            </a:pPr>
            <a:r>
              <a:rPr lang="en-US" sz="3600" b="1" dirty="0">
                <a:solidFill>
                  <a:schemeClr val="bg1"/>
                </a:solidFill>
              </a:rPr>
              <a:t>Power Creek Hydroelectric: A Gold Standard for Energy Investments</a:t>
            </a:r>
            <a:br>
              <a:rPr lang="en-US" sz="3600" b="1" dirty="0">
                <a:solidFill>
                  <a:schemeClr val="bg1"/>
                </a:solidFill>
              </a:rPr>
            </a:br>
            <a:r>
              <a:rPr lang="en-US" sz="3600" b="1" dirty="0">
                <a:solidFill>
                  <a:schemeClr val="bg1"/>
                </a:solidFill>
              </a:rPr>
              <a:t>Local, State, Federal, Industry Partnership to Raise all Ships</a:t>
            </a:r>
            <a:br>
              <a:rPr lang="en-US" sz="3600" b="1" dirty="0">
                <a:solidFill>
                  <a:schemeClr val="bg1"/>
                </a:solidFill>
              </a:rPr>
            </a:br>
            <a:r>
              <a:rPr lang="en-US" sz="3600" b="1" dirty="0">
                <a:solidFill>
                  <a:schemeClr val="bg1"/>
                </a:solidFill>
              </a:rPr>
              <a:t>Project Cost: $24M - $12M Federal, $12M State of Alaska</a:t>
            </a:r>
          </a:p>
        </p:txBody>
      </p:sp>
      <p:sp>
        <p:nvSpPr>
          <p:cNvPr id="3" name="Content Placeholder 2"/>
          <p:cNvSpPr>
            <a:spLocks noGrp="1"/>
          </p:cNvSpPr>
          <p:nvPr>
            <p:ph idx="1"/>
          </p:nvPr>
        </p:nvSpPr>
        <p:spPr>
          <a:xfrm>
            <a:off x="1524000" y="6096000"/>
            <a:ext cx="9144000" cy="685800"/>
          </a:xfrm>
        </p:spPr>
        <p:txBody>
          <a:bodyPr/>
          <a:lstStyle/>
          <a:p>
            <a:pPr marL="0" indent="0" algn="ctr">
              <a:buNone/>
            </a:pPr>
            <a:r>
              <a:rPr lang="en-US" dirty="0">
                <a:solidFill>
                  <a:schemeClr val="bg1"/>
                </a:solidFill>
              </a:rPr>
              <a:t>Power Creek Run of River Hydro Intake</a:t>
            </a:r>
          </a:p>
        </p:txBody>
      </p:sp>
    </p:spTree>
    <p:extLst>
      <p:ext uri="{BB962C8B-B14F-4D97-AF65-F5344CB8AC3E}">
        <p14:creationId xmlns:p14="http://schemas.microsoft.com/office/powerpoint/2010/main" val="2561930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1AB804C-DF5D-9E29-6834-BE52DF65E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58" t="-84" b="1"/>
          <a:stretch/>
        </p:blipFill>
        <p:spPr bwMode="auto">
          <a:xfrm>
            <a:off x="0" y="1127760"/>
            <a:ext cx="6711047" cy="57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47BE2A2-3C17-2888-57CB-41DA98309C49}"/>
              </a:ext>
            </a:extLst>
          </p:cNvPr>
          <p:cNvPicPr>
            <a:picLocks noChangeAspect="1"/>
          </p:cNvPicPr>
          <p:nvPr/>
        </p:nvPicPr>
        <p:blipFill rotWithShape="1">
          <a:blip r:embed="rId4"/>
          <a:srcRect l="9305" t="1359" r="15543"/>
          <a:stretch/>
        </p:blipFill>
        <p:spPr>
          <a:xfrm>
            <a:off x="4475847" y="3017520"/>
            <a:ext cx="2133600" cy="3688080"/>
          </a:xfrm>
          <a:prstGeom prst="rect">
            <a:avLst/>
          </a:prstGeom>
        </p:spPr>
      </p:pic>
      <p:sp>
        <p:nvSpPr>
          <p:cNvPr id="4" name="Title 3">
            <a:extLst>
              <a:ext uri="{FF2B5EF4-FFF2-40B4-BE49-F238E27FC236}">
                <a16:creationId xmlns:a16="http://schemas.microsoft.com/office/drawing/2014/main" id="{A2BFD756-EFA3-1D5E-8157-FC95E1C10DC2}"/>
              </a:ext>
            </a:extLst>
          </p:cNvPr>
          <p:cNvSpPr>
            <a:spLocks noGrp="1"/>
          </p:cNvSpPr>
          <p:nvPr>
            <p:ph type="title"/>
          </p:nvPr>
        </p:nvSpPr>
        <p:spPr>
          <a:xfrm>
            <a:off x="0" y="1"/>
            <a:ext cx="12192000" cy="975360"/>
          </a:xfrm>
        </p:spPr>
        <p:txBody>
          <a:bodyPr/>
          <a:lstStyle/>
          <a:p>
            <a:pPr algn="ctr"/>
            <a:r>
              <a:rPr lang="en-US" b="1" dirty="0"/>
              <a:t>Optimization &amp; The high cost of complacency</a:t>
            </a:r>
          </a:p>
        </p:txBody>
      </p:sp>
      <p:sp>
        <p:nvSpPr>
          <p:cNvPr id="5" name="Content Placeholder 4">
            <a:extLst>
              <a:ext uri="{FF2B5EF4-FFF2-40B4-BE49-F238E27FC236}">
                <a16:creationId xmlns:a16="http://schemas.microsoft.com/office/drawing/2014/main" id="{39C417B5-A7FA-3FE8-8432-B026C353A4C2}"/>
              </a:ext>
            </a:extLst>
          </p:cNvPr>
          <p:cNvSpPr>
            <a:spLocks noGrp="1"/>
          </p:cNvSpPr>
          <p:nvPr>
            <p:ph idx="1"/>
          </p:nvPr>
        </p:nvSpPr>
        <p:spPr>
          <a:xfrm>
            <a:off x="6711047" y="1127761"/>
            <a:ext cx="5480954" cy="5730240"/>
          </a:xfrm>
        </p:spPr>
        <p:txBody>
          <a:bodyPr>
            <a:normAutofit fontScale="77500" lnSpcReduction="20000"/>
          </a:bodyPr>
          <a:lstStyle/>
          <a:p>
            <a:r>
              <a:rPr lang="en-US" sz="3600" b="1" dirty="0"/>
              <a:t>Instream Flow – 22,000 gal</a:t>
            </a:r>
          </a:p>
          <a:p>
            <a:r>
              <a:rPr lang="en-US" sz="3600" b="1" dirty="0"/>
              <a:t>Trash Screens – 15,000 gal</a:t>
            </a:r>
          </a:p>
          <a:p>
            <a:r>
              <a:rPr lang="en-US" sz="3600" b="1" dirty="0"/>
              <a:t>BESS Control – 25,000 gal</a:t>
            </a:r>
          </a:p>
          <a:p>
            <a:r>
              <a:rPr lang="en-US" sz="3600" b="1" dirty="0"/>
              <a:t>Valve Upgrade – 20,000 gal</a:t>
            </a:r>
          </a:p>
          <a:p>
            <a:r>
              <a:rPr lang="en-US" sz="3600" b="1" dirty="0"/>
              <a:t>Power Factor – 5,000 gal</a:t>
            </a:r>
          </a:p>
          <a:p>
            <a:r>
              <a:rPr lang="en-US" sz="3600" b="1" dirty="0"/>
              <a:t>Diesel Warm – 25,000 gal</a:t>
            </a:r>
          </a:p>
          <a:p>
            <a:r>
              <a:rPr lang="en-US" sz="3600" b="1" dirty="0"/>
              <a:t>Diesel Upgrades – 40,000 gal</a:t>
            </a:r>
          </a:p>
          <a:p>
            <a:r>
              <a:rPr lang="en-US" sz="3600" b="1" dirty="0"/>
              <a:t>2025 Trend: 85% Hydro, only 300,000 gallons of diesel use</a:t>
            </a:r>
          </a:p>
        </p:txBody>
      </p:sp>
    </p:spTree>
    <p:extLst>
      <p:ext uri="{BB962C8B-B14F-4D97-AF65-F5344CB8AC3E}">
        <p14:creationId xmlns:p14="http://schemas.microsoft.com/office/powerpoint/2010/main" val="2597026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17AA-6B7D-E994-AF48-53BF8C1DD996}"/>
              </a:ext>
            </a:extLst>
          </p:cNvPr>
          <p:cNvSpPr>
            <a:spLocks noGrp="1"/>
          </p:cNvSpPr>
          <p:nvPr>
            <p:ph type="title"/>
          </p:nvPr>
        </p:nvSpPr>
        <p:spPr/>
        <p:txBody>
          <a:bodyPr/>
          <a:lstStyle/>
          <a:p>
            <a:endParaRPr lang="en-US" dirty="0"/>
          </a:p>
        </p:txBody>
      </p:sp>
      <p:pic>
        <p:nvPicPr>
          <p:cNvPr id="3" name="Content Placeholder 3" descr="OH to UG photo - last cutover.png">
            <a:extLst>
              <a:ext uri="{FF2B5EF4-FFF2-40B4-BE49-F238E27FC236}">
                <a16:creationId xmlns:a16="http://schemas.microsoft.com/office/drawing/2014/main" id="{201727B0-F7D2-1A41-023C-ED9065D99C2E}"/>
              </a:ext>
            </a:extLst>
          </p:cNvPr>
          <p:cNvPicPr>
            <a:picLocks noChangeAspect="1"/>
          </p:cNvPicPr>
          <p:nvPr/>
        </p:nvPicPr>
        <p:blipFill rotWithShape="1">
          <a:blip r:embed="rId3">
            <a:extLst>
              <a:ext uri="{28A0092B-C50C-407E-A947-70E740481C1C}">
                <a14:useLocalDpi xmlns:a14="http://schemas.microsoft.com/office/drawing/2010/main" val="0"/>
              </a:ext>
            </a:extLst>
          </a:blip>
          <a:srcRect b="23178"/>
          <a:stretch/>
        </p:blipFill>
        <p:spPr>
          <a:xfrm>
            <a:off x="0" y="-1"/>
            <a:ext cx="12192000" cy="7024468"/>
          </a:xfrm>
          <a:prstGeom prst="rect">
            <a:avLst/>
          </a:prstGeom>
        </p:spPr>
      </p:pic>
      <p:sp>
        <p:nvSpPr>
          <p:cNvPr id="4" name="Title 1">
            <a:extLst>
              <a:ext uri="{FF2B5EF4-FFF2-40B4-BE49-F238E27FC236}">
                <a16:creationId xmlns:a16="http://schemas.microsoft.com/office/drawing/2014/main" id="{2A07109D-4909-1438-A8DA-28C735090703}"/>
              </a:ext>
            </a:extLst>
          </p:cNvPr>
          <p:cNvSpPr txBox="1">
            <a:spLocks/>
          </p:cNvSpPr>
          <p:nvPr/>
        </p:nvSpPr>
        <p:spPr bwMode="auto">
          <a:xfrm>
            <a:off x="0" y="-1"/>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normAutofit/>
          </a:bodyPr>
          <a:lst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a:lstStyle>
          <a:p>
            <a:pPr defTabSz="1219170" eaLnBrk="1" fontAlgn="auto" hangingPunct="1">
              <a:spcAft>
                <a:spcPts val="0"/>
              </a:spcAft>
              <a:defRPr/>
            </a:pPr>
            <a:r>
              <a:rPr lang="en-US" sz="4400" b="1" dirty="0">
                <a:solidFill>
                  <a:prstClr val="black"/>
                </a:solidFill>
                <a:latin typeface="Calibri"/>
              </a:rPr>
              <a:t>100% Underground Power Lines: Reliability</a:t>
            </a:r>
          </a:p>
        </p:txBody>
      </p:sp>
    </p:spTree>
    <p:extLst>
      <p:ext uri="{BB962C8B-B14F-4D97-AF65-F5344CB8AC3E}">
        <p14:creationId xmlns:p14="http://schemas.microsoft.com/office/powerpoint/2010/main" val="107833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rdova_2014_demandkW_by_Day_1h_mvgn_av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0856" y="844382"/>
            <a:ext cx="10592944" cy="5520417"/>
          </a:xfrm>
          <a:prstGeom prst="rect">
            <a:avLst/>
          </a:prstGeom>
        </p:spPr>
      </p:pic>
      <p:sp>
        <p:nvSpPr>
          <p:cNvPr id="4" name="TextBox 3"/>
          <p:cNvSpPr txBox="1"/>
          <p:nvPr/>
        </p:nvSpPr>
        <p:spPr>
          <a:xfrm>
            <a:off x="1784524" y="105718"/>
            <a:ext cx="8673163" cy="707886"/>
          </a:xfrm>
          <a:prstGeom prst="rect">
            <a:avLst/>
          </a:prstGeom>
          <a:noFill/>
        </p:spPr>
        <p:txBody>
          <a:bodyPr wrap="square" rtlCol="0">
            <a:spAutoFit/>
          </a:bodyPr>
          <a:lstStyle/>
          <a:p>
            <a:pPr algn="ctr" defTabSz="1219170"/>
            <a:r>
              <a:rPr lang="en-US" sz="4000" dirty="0">
                <a:solidFill>
                  <a:prstClr val="black"/>
                </a:solidFill>
                <a:latin typeface="Calibri"/>
              </a:rPr>
              <a:t>Cordova Seasonal Load Dynamics</a:t>
            </a:r>
          </a:p>
        </p:txBody>
      </p:sp>
      <p:sp>
        <p:nvSpPr>
          <p:cNvPr id="7" name="Slide Number Placeholder 6"/>
          <p:cNvSpPr>
            <a:spLocks noGrp="1"/>
          </p:cNvSpPr>
          <p:nvPr>
            <p:ph type="sldNum" sz="quarter" idx="12"/>
          </p:nvPr>
        </p:nvSpPr>
        <p:spPr/>
        <p:txBody>
          <a:bodyPr/>
          <a:lstStyle/>
          <a:p>
            <a:pPr defTabSz="1219170"/>
            <a:fld id="{D7BA43F5-628D-2D4C-9CBD-2229B16F18FF}" type="slidenum">
              <a:rPr lang="en-US">
                <a:latin typeface="Candara"/>
              </a:rPr>
              <a:pPr defTabSz="1219170"/>
              <a:t>13</a:t>
            </a:fld>
            <a:endParaRPr lang="en-US">
              <a:latin typeface="Candara"/>
            </a:endParaRPr>
          </a:p>
        </p:txBody>
      </p:sp>
      <p:sp>
        <p:nvSpPr>
          <p:cNvPr id="2" name="TextBox 1"/>
          <p:cNvSpPr txBox="1"/>
          <p:nvPr/>
        </p:nvSpPr>
        <p:spPr>
          <a:xfrm>
            <a:off x="760858" y="822643"/>
            <a:ext cx="10592943" cy="369332"/>
          </a:xfrm>
          <a:prstGeom prst="rect">
            <a:avLst/>
          </a:prstGeom>
          <a:noFill/>
        </p:spPr>
        <p:txBody>
          <a:bodyPr wrap="square" rtlCol="0">
            <a:spAutoFit/>
          </a:bodyPr>
          <a:lstStyle/>
          <a:p>
            <a:pPr algn="ctr" defTabSz="1219170"/>
            <a:r>
              <a:rPr lang="en-US" dirty="0">
                <a:solidFill>
                  <a:prstClr val="black"/>
                </a:solidFill>
                <a:highlight>
                  <a:srgbClr val="69E7FF"/>
                </a:highlight>
                <a:latin typeface="Calibri"/>
              </a:rPr>
              <a:t>Partners: Cordova Electric Cooperative, ACEP, SNL, CESA </a:t>
            </a:r>
            <a:r>
              <a:rPr lang="mr-IN" dirty="0">
                <a:solidFill>
                  <a:prstClr val="black"/>
                </a:solidFill>
                <a:highlight>
                  <a:srgbClr val="69E7FF"/>
                </a:highlight>
                <a:latin typeface="Calibri"/>
                <a:cs typeface="Mangal" panose="02040503050203030202" pitchFamily="18" charset="0"/>
              </a:rPr>
              <a:t>–</a:t>
            </a:r>
            <a:r>
              <a:rPr lang="en-US" dirty="0">
                <a:solidFill>
                  <a:prstClr val="black"/>
                </a:solidFill>
                <a:highlight>
                  <a:srgbClr val="69E7FF"/>
                </a:highlight>
                <a:latin typeface="Calibri"/>
              </a:rPr>
              <a:t> funded through DOE OE</a:t>
            </a:r>
          </a:p>
        </p:txBody>
      </p:sp>
    </p:spTree>
    <p:extLst>
      <p:ext uri="{BB962C8B-B14F-4D97-AF65-F5344CB8AC3E}">
        <p14:creationId xmlns:p14="http://schemas.microsoft.com/office/powerpoint/2010/main" val="93716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9979"/>
            <a:ext cx="12192000" cy="1219199"/>
          </a:xfrm>
        </p:spPr>
        <p:txBody>
          <a:bodyPr>
            <a:noAutofit/>
          </a:bodyPr>
          <a:lstStyle/>
          <a:p>
            <a:pPr algn="ctr"/>
            <a:r>
              <a:rPr lang="en-US" sz="3600" b="1" dirty="0">
                <a:solidFill>
                  <a:srgbClr val="E7E8EA"/>
                </a:solidFill>
              </a:rPr>
              <a:t>A US Department of Energy Sponsored Microgrid Battery Energy Storage Application</a:t>
            </a:r>
            <a:br>
              <a:rPr lang="en-US" sz="3600" b="1" dirty="0">
                <a:solidFill>
                  <a:srgbClr val="E7E8EA"/>
                </a:solidFill>
              </a:rPr>
            </a:br>
            <a:r>
              <a:rPr lang="en-US" sz="2400" dirty="0">
                <a:solidFill>
                  <a:srgbClr val="E7E8EA"/>
                </a:solidFill>
              </a:rPr>
              <a:t>(Dr. Imre Gyuk, Director of Energy Storage Research, Office of Electricity)</a:t>
            </a:r>
          </a:p>
        </p:txBody>
      </p:sp>
      <p:sp>
        <p:nvSpPr>
          <p:cNvPr id="3" name="Subtitle 2"/>
          <p:cNvSpPr>
            <a:spLocks noGrp="1"/>
          </p:cNvSpPr>
          <p:nvPr>
            <p:ph type="subTitle" idx="1"/>
          </p:nvPr>
        </p:nvSpPr>
        <p:spPr>
          <a:xfrm>
            <a:off x="1" y="1682141"/>
            <a:ext cx="10528662" cy="828984"/>
          </a:xfrm>
        </p:spPr>
        <p:txBody>
          <a:bodyPr>
            <a:noAutofit/>
          </a:bodyPr>
          <a:lstStyle/>
          <a:p>
            <a:pPr algn="ctr"/>
            <a:r>
              <a:rPr lang="en-US" sz="2400" b="1" dirty="0">
                <a:solidFill>
                  <a:srgbClr val="E7E8EA"/>
                </a:solidFill>
              </a:rPr>
              <a:t>Partners: US Dept of Energy-</a:t>
            </a:r>
            <a:r>
              <a:rPr lang="en-US" sz="2400" b="1" dirty="0" err="1">
                <a:solidFill>
                  <a:srgbClr val="E7E8EA"/>
                </a:solidFill>
              </a:rPr>
              <a:t>sandia</a:t>
            </a:r>
            <a:r>
              <a:rPr lang="en-US" sz="2400" b="1" dirty="0">
                <a:solidFill>
                  <a:srgbClr val="E7E8EA"/>
                </a:solidFill>
              </a:rPr>
              <a:t>-NRECA-</a:t>
            </a:r>
            <a:r>
              <a:rPr lang="en-US" sz="2400" b="1" dirty="0" err="1">
                <a:solidFill>
                  <a:srgbClr val="E7E8EA"/>
                </a:solidFill>
              </a:rPr>
              <a:t>acep</a:t>
            </a:r>
            <a:r>
              <a:rPr lang="en-US" sz="2400" b="1" dirty="0">
                <a:solidFill>
                  <a:srgbClr val="E7E8EA"/>
                </a:solidFill>
              </a:rPr>
              <a:t>-</a:t>
            </a:r>
            <a:r>
              <a:rPr lang="en-US" sz="2400" b="1" dirty="0" err="1">
                <a:solidFill>
                  <a:srgbClr val="E7E8EA"/>
                </a:solidFill>
              </a:rPr>
              <a:t>cec</a:t>
            </a:r>
            <a:r>
              <a:rPr lang="en-US" sz="2400" b="1" dirty="0">
                <a:solidFill>
                  <a:srgbClr val="E7E8EA"/>
                </a:solidFill>
              </a:rPr>
              <a:t>; </a:t>
            </a:r>
          </a:p>
          <a:p>
            <a:pPr algn="ctr"/>
            <a:r>
              <a:rPr lang="en-US" sz="2400" b="1" dirty="0" err="1">
                <a:solidFill>
                  <a:srgbClr val="E7E8EA"/>
                </a:solidFill>
              </a:rPr>
              <a:t>Saft</a:t>
            </a:r>
            <a:r>
              <a:rPr lang="en-US" sz="2400" b="1" dirty="0">
                <a:solidFill>
                  <a:srgbClr val="E7E8EA"/>
                </a:solidFill>
              </a:rPr>
              <a:t>/</a:t>
            </a:r>
            <a:r>
              <a:rPr lang="en-US" sz="2400" b="1" dirty="0" err="1">
                <a:solidFill>
                  <a:srgbClr val="E7E8EA"/>
                </a:solidFill>
              </a:rPr>
              <a:t>abb</a:t>
            </a:r>
            <a:r>
              <a:rPr lang="en-US" sz="2400" b="1" dirty="0">
                <a:solidFill>
                  <a:srgbClr val="E7E8EA"/>
                </a:solidFill>
              </a:rPr>
              <a:t> package</a:t>
            </a:r>
          </a:p>
        </p:txBody>
      </p:sp>
      <p:pic>
        <p:nvPicPr>
          <p:cNvPr id="1026" name="Picture 2" descr="https://upload.wikimedia.org/wikipedia/commons/thumb/0/00/ABB_logo.svg/1200px-ABB_logo.svg.png">
            <a:extLst>
              <a:ext uri="{FF2B5EF4-FFF2-40B4-BE49-F238E27FC236}">
                <a16:creationId xmlns:a16="http://schemas.microsoft.com/office/drawing/2014/main" id="{D25199A7-B111-4862-9554-505586874EC3}"/>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5761" y="3745751"/>
            <a:ext cx="267004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andia national labs">
            <a:extLst>
              <a:ext uri="{FF2B5EF4-FFF2-40B4-BE49-F238E27FC236}">
                <a16:creationId xmlns:a16="http://schemas.microsoft.com/office/drawing/2014/main" id="{E5E44A11-7960-4FCA-AE46-6BC628678E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04" y="5503231"/>
            <a:ext cx="2670048" cy="10680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CEP">
            <a:extLst>
              <a:ext uri="{FF2B5EF4-FFF2-40B4-BE49-F238E27FC236}">
                <a16:creationId xmlns:a16="http://schemas.microsoft.com/office/drawing/2014/main" id="{72535B33-B8D7-417C-8816-2799EC84B0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1663" y="5790401"/>
            <a:ext cx="2670048" cy="7808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cordova electric">
            <a:extLst>
              <a:ext uri="{FF2B5EF4-FFF2-40B4-BE49-F238E27FC236}">
                <a16:creationId xmlns:a16="http://schemas.microsoft.com/office/drawing/2014/main" id="{47CECF0B-3E1B-4793-B301-F3D0259AF292}"/>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8291" y="5397160"/>
            <a:ext cx="2670048" cy="12801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1003F54-8936-4342-B419-46E84E35907E}"/>
              </a:ext>
            </a:extLst>
          </p:cNvPr>
          <p:cNvGrpSpPr/>
          <p:nvPr/>
        </p:nvGrpSpPr>
        <p:grpSpPr>
          <a:xfrm>
            <a:off x="3221663" y="2704088"/>
            <a:ext cx="6064681" cy="2514600"/>
            <a:chOff x="3194714" y="3185777"/>
            <a:chExt cx="6064681" cy="2514600"/>
          </a:xfrm>
        </p:grpSpPr>
        <p:pic>
          <p:nvPicPr>
            <p:cNvPr id="5" name="Picture 4"/>
            <p:cNvPicPr>
              <a:picLocks noChangeAspect="1"/>
            </p:cNvPicPr>
            <p:nvPr/>
          </p:nvPicPr>
          <p:blipFill>
            <a:blip r:embed="rId7"/>
            <a:stretch>
              <a:fillRect/>
            </a:stretch>
          </p:blipFill>
          <p:spPr>
            <a:xfrm>
              <a:off x="3194714" y="3185777"/>
              <a:ext cx="3821281" cy="2514600"/>
            </a:xfrm>
            <a:prstGeom prst="rect">
              <a:avLst/>
            </a:prstGeom>
          </p:spPr>
        </p:pic>
        <p:pic>
          <p:nvPicPr>
            <p:cNvPr id="10" name="Picture 9">
              <a:extLst>
                <a:ext uri="{FF2B5EF4-FFF2-40B4-BE49-F238E27FC236}">
                  <a16:creationId xmlns:a16="http://schemas.microsoft.com/office/drawing/2014/main" id="{C986D868-CC5F-4303-8318-2CA691A187C3}"/>
                </a:ext>
              </a:extLst>
            </p:cNvPr>
            <p:cNvPicPr>
              <a:picLocks noChangeAspect="1"/>
            </p:cNvPicPr>
            <p:nvPr/>
          </p:nvPicPr>
          <p:blipFill>
            <a:blip r:embed="rId8"/>
            <a:stretch>
              <a:fillRect/>
            </a:stretch>
          </p:blipFill>
          <p:spPr>
            <a:xfrm>
              <a:off x="6902555" y="3185777"/>
              <a:ext cx="2356840" cy="2514600"/>
            </a:xfrm>
            <a:prstGeom prst="rect">
              <a:avLst/>
            </a:prstGeom>
          </p:spPr>
        </p:pic>
      </p:grpSp>
      <p:pic>
        <p:nvPicPr>
          <p:cNvPr id="7" name="Picture 6">
            <a:extLst>
              <a:ext uri="{FF2B5EF4-FFF2-40B4-BE49-F238E27FC236}">
                <a16:creationId xmlns:a16="http://schemas.microsoft.com/office/drawing/2014/main" id="{6F6A53F7-460E-43BE-9DE2-0F870764A7FB}"/>
              </a:ext>
            </a:extLst>
          </p:cNvPr>
          <p:cNvPicPr>
            <a:picLocks noChangeAspect="1"/>
          </p:cNvPicPr>
          <p:nvPr/>
        </p:nvPicPr>
        <p:blipFill>
          <a:blip r:embed="rId9"/>
          <a:stretch>
            <a:fillRect/>
          </a:stretch>
        </p:blipFill>
        <p:spPr>
          <a:xfrm>
            <a:off x="114900" y="4346876"/>
            <a:ext cx="2813538" cy="914400"/>
          </a:xfrm>
          <a:prstGeom prst="rect">
            <a:avLst/>
          </a:prstGeom>
        </p:spPr>
      </p:pic>
      <p:pic>
        <p:nvPicPr>
          <p:cNvPr id="8" name="Picture 2" descr="Image result for saft logo">
            <a:extLst>
              <a:ext uri="{FF2B5EF4-FFF2-40B4-BE49-F238E27FC236}">
                <a16:creationId xmlns:a16="http://schemas.microsoft.com/office/drawing/2014/main" id="{3FCFE92D-1FBA-44B4-B300-4C37DABAC4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54424" y="5532762"/>
            <a:ext cx="2662672" cy="12780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9C48E83-344C-4D3D-B1CF-2D5EADBBD16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37371" y="1538681"/>
            <a:ext cx="1654629" cy="16462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reca">
            <a:extLst>
              <a:ext uri="{FF2B5EF4-FFF2-40B4-BE49-F238E27FC236}">
                <a16:creationId xmlns:a16="http://schemas.microsoft.com/office/drawing/2014/main" id="{C1F4F680-15C6-45A8-B0F4-1E874B2FA7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828" y="2673755"/>
            <a:ext cx="2559124" cy="134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3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B5AA0F0F-5B83-4B97-9754-CDA10941F53E}"/>
              </a:ext>
            </a:extLst>
          </p:cNvPr>
          <p:cNvSpPr txBox="1">
            <a:spLocks/>
          </p:cNvSpPr>
          <p:nvPr/>
        </p:nvSpPr>
        <p:spPr>
          <a:xfrm>
            <a:off x="4095280" y="4076705"/>
            <a:ext cx="4937937" cy="1363215"/>
          </a:xfrm>
          <a:prstGeom prst="rect">
            <a:avLst/>
          </a:prstGeom>
        </p:spPr>
        <p:txBody>
          <a:bodyPr vert="horz" lIns="91440" tIns="45720" rIns="91440" bIns="45720" rtlCol="0" anchor="t">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4100" b="1" kern="1200" dirty="0">
                <a:solidFill>
                  <a:schemeClr val="tx1"/>
                </a:solidFill>
                <a:latin typeface="+mj-lt"/>
                <a:ea typeface="+mj-ea"/>
                <a:cs typeface="+mj-cs"/>
              </a:rPr>
              <a:t>INNOVATION: A PATH TO THE FUTURE</a:t>
            </a:r>
          </a:p>
        </p:txBody>
      </p:sp>
      <p:pic>
        <p:nvPicPr>
          <p:cNvPr id="6" name="Picture 5">
            <a:extLst>
              <a:ext uri="{FF2B5EF4-FFF2-40B4-BE49-F238E27FC236}">
                <a16:creationId xmlns:a16="http://schemas.microsoft.com/office/drawing/2014/main" id="{DEA6018A-3F82-4A9F-96A1-33B180948E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flipV="1">
            <a:off x="-295147" y="3610611"/>
            <a:ext cx="3212999" cy="2409749"/>
          </a:xfrm>
          <a:prstGeom prst="rect">
            <a:avLst/>
          </a:prstGeom>
        </p:spPr>
      </p:pic>
      <p:pic>
        <p:nvPicPr>
          <p:cNvPr id="4" name="Picture 3">
            <a:extLst>
              <a:ext uri="{FF2B5EF4-FFF2-40B4-BE49-F238E27FC236}">
                <a16:creationId xmlns:a16="http://schemas.microsoft.com/office/drawing/2014/main" id="{7E56EC0F-8D42-45D1-AD24-C7F4ACB02538}"/>
              </a:ext>
            </a:extLst>
          </p:cNvPr>
          <p:cNvPicPr>
            <a:picLocks noChangeAspect="1"/>
          </p:cNvPicPr>
          <p:nvPr/>
        </p:nvPicPr>
        <p:blipFill>
          <a:blip r:embed="rId4"/>
          <a:stretch>
            <a:fillRect/>
          </a:stretch>
        </p:blipFill>
        <p:spPr>
          <a:xfrm>
            <a:off x="1865376" y="2309"/>
            <a:ext cx="2699112" cy="1777016"/>
          </a:xfrm>
          <a:prstGeom prst="rect">
            <a:avLst/>
          </a:prstGeom>
        </p:spPr>
      </p:pic>
      <p:sp>
        <p:nvSpPr>
          <p:cNvPr id="5" name="Title 1"/>
          <p:cNvSpPr txBox="1">
            <a:spLocks/>
          </p:cNvSpPr>
          <p:nvPr/>
        </p:nvSpPr>
        <p:spPr>
          <a:xfrm>
            <a:off x="-17024" y="3860"/>
            <a:ext cx="12209023" cy="106439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endParaRPr lang="en-US" sz="4800" b="1" dirty="0">
              <a:solidFill>
                <a:prstClr val="black"/>
              </a:solidFill>
              <a:latin typeface="Arial"/>
              <a:cs typeface="Arial"/>
            </a:endParaRPr>
          </a:p>
        </p:txBody>
      </p:sp>
      <p:sp>
        <p:nvSpPr>
          <p:cNvPr id="3" name="TextBox 2"/>
          <p:cNvSpPr txBox="1"/>
          <p:nvPr/>
        </p:nvSpPr>
        <p:spPr>
          <a:xfrm>
            <a:off x="-1185333" y="5738520"/>
            <a:ext cx="184731" cy="461665"/>
          </a:xfrm>
          <a:prstGeom prst="rect">
            <a:avLst/>
          </a:prstGeom>
          <a:noFill/>
        </p:spPr>
        <p:txBody>
          <a:bodyPr wrap="none" rtlCol="0">
            <a:spAutoFit/>
          </a:bodyPr>
          <a:lstStyle/>
          <a:p>
            <a:pPr defTabSz="609585"/>
            <a:endParaRPr lang="en-US" sz="2400" dirty="0">
              <a:solidFill>
                <a:prstClr val="black"/>
              </a:solidFill>
              <a:latin typeface="Calibri"/>
            </a:endParaRPr>
          </a:p>
        </p:txBody>
      </p:sp>
      <p:pic>
        <p:nvPicPr>
          <p:cNvPr id="2050" name="Picture 2" descr="Dollar Sign PNG Image, Dollar Sign ...">
            <a:extLst>
              <a:ext uri="{FF2B5EF4-FFF2-40B4-BE49-F238E27FC236}">
                <a16:creationId xmlns:a16="http://schemas.microsoft.com/office/drawing/2014/main" id="{BD223BA7-A7AD-EF6E-E7D0-9F87C9CA1B4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48371" y="1199531"/>
            <a:ext cx="1319431" cy="21714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6CD7E67-6905-4122-9D1B-9A2EB8A45F8A}"/>
              </a:ext>
            </a:extLst>
          </p:cNvPr>
          <p:cNvPicPr>
            <a:picLocks noChangeAspect="1"/>
          </p:cNvPicPr>
          <p:nvPr/>
        </p:nvPicPr>
        <p:blipFill>
          <a:blip r:embed="rId6"/>
          <a:stretch>
            <a:fillRect/>
          </a:stretch>
        </p:blipFill>
        <p:spPr>
          <a:xfrm>
            <a:off x="9199331" y="528525"/>
            <a:ext cx="2274118" cy="1495233"/>
          </a:xfrm>
          <a:prstGeom prst="rect">
            <a:avLst/>
          </a:prstGeom>
        </p:spPr>
      </p:pic>
      <p:pic>
        <p:nvPicPr>
          <p:cNvPr id="7" name="Picture 2" descr="Image result for gmlc logo">
            <a:extLst>
              <a:ext uri="{FF2B5EF4-FFF2-40B4-BE49-F238E27FC236}">
                <a16:creationId xmlns:a16="http://schemas.microsoft.com/office/drawing/2014/main" id="{6024D813-0263-0832-5D24-27AC5B0AD925}"/>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10043583" y="4607947"/>
            <a:ext cx="1429866" cy="206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6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55663-FE1A-F835-C60B-47DAC7297E63}"/>
              </a:ext>
            </a:extLst>
          </p:cNvPr>
          <p:cNvPicPr>
            <a:picLocks noChangeAspect="1"/>
          </p:cNvPicPr>
          <p:nvPr/>
        </p:nvPicPr>
        <p:blipFill>
          <a:blip r:embed="rId2"/>
          <a:srcRect t="13211" r="-1" b="-1"/>
          <a:stretch/>
        </p:blipFill>
        <p:spPr>
          <a:xfrm>
            <a:off x="-1" y="190"/>
            <a:ext cx="8128855" cy="5291194"/>
          </a:xfrm>
          <a:prstGeom prst="rect">
            <a:avLst/>
          </a:prstGeom>
        </p:spPr>
      </p:pic>
      <p:sp>
        <p:nvSpPr>
          <p:cNvPr id="2" name="Title 1">
            <a:extLst>
              <a:ext uri="{FF2B5EF4-FFF2-40B4-BE49-F238E27FC236}">
                <a16:creationId xmlns:a16="http://schemas.microsoft.com/office/drawing/2014/main" id="{C783F5C2-3E66-474A-B026-14711F7F28F0}"/>
              </a:ext>
            </a:extLst>
          </p:cNvPr>
          <p:cNvSpPr>
            <a:spLocks noGrp="1"/>
          </p:cNvSpPr>
          <p:nvPr>
            <p:ph type="title"/>
          </p:nvPr>
        </p:nvSpPr>
        <p:spPr>
          <a:xfrm>
            <a:off x="699715" y="5635366"/>
            <a:ext cx="7091299" cy="898581"/>
          </a:xfrm>
        </p:spPr>
        <p:txBody>
          <a:bodyPr vert="horz" lIns="91440" tIns="45720" rIns="91440" bIns="45720" rtlCol="0" anchor="ctr">
            <a:normAutofit/>
          </a:bodyPr>
          <a:lstStyle/>
          <a:p>
            <a:pPr algn="l">
              <a:lnSpc>
                <a:spcPct val="90000"/>
              </a:lnSpc>
            </a:pPr>
            <a:r>
              <a:rPr lang="en-US" sz="2800" kern="1200">
                <a:solidFill>
                  <a:srgbClr val="FFFFFF"/>
                </a:solidFill>
                <a:latin typeface="+mj-lt"/>
                <a:ea typeface="+mj-ea"/>
                <a:cs typeface="+mj-cs"/>
              </a:rPr>
              <a:t>Metro-Tel Cable Hound &amp; Repurposed Reel</a:t>
            </a:r>
          </a:p>
        </p:txBody>
      </p:sp>
      <p:pic>
        <p:nvPicPr>
          <p:cNvPr id="4" name="Picture 3" descr="A picture containing text, orange&#10;&#10;Description automatically generated">
            <a:extLst>
              <a:ext uri="{FF2B5EF4-FFF2-40B4-BE49-F238E27FC236}">
                <a16:creationId xmlns:a16="http://schemas.microsoft.com/office/drawing/2014/main" id="{313FB789-0067-45B2-B886-2404B5F64A0C}"/>
              </a:ext>
            </a:extLst>
          </p:cNvPr>
          <p:cNvPicPr>
            <a:picLocks noChangeAspect="1"/>
          </p:cNvPicPr>
          <p:nvPr/>
        </p:nvPicPr>
        <p:blipFill>
          <a:blip r:embed="rId3">
            <a:extLst>
              <a:ext uri="{28A0092B-C50C-407E-A947-70E740481C1C}">
                <a14:useLocalDpi xmlns:a14="http://schemas.microsoft.com/office/drawing/2010/main" val="0"/>
              </a:ext>
            </a:extLst>
          </a:blip>
          <a:srcRect r="2330" b="1"/>
          <a:stretch/>
        </p:blipFill>
        <p:spPr>
          <a:xfrm rot="5400000">
            <a:off x="7514735" y="614121"/>
            <a:ext cx="5291384" cy="4063143"/>
          </a:xfrm>
          <a:prstGeom prst="rect">
            <a:avLst/>
          </a:prstGeom>
        </p:spPr>
      </p:pic>
    </p:spTree>
    <p:extLst>
      <p:ext uri="{BB962C8B-B14F-4D97-AF65-F5344CB8AC3E}">
        <p14:creationId xmlns:p14="http://schemas.microsoft.com/office/powerpoint/2010/main" val="720191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D69CC1-D259-0113-B457-AB86025B5AB4}"/>
              </a:ext>
            </a:extLst>
          </p:cNvPr>
          <p:cNvPicPr>
            <a:picLocks noChangeAspect="1"/>
          </p:cNvPicPr>
          <p:nvPr/>
        </p:nvPicPr>
        <p:blipFill>
          <a:blip r:embed="rId2"/>
          <a:stretch>
            <a:fillRect/>
          </a:stretch>
        </p:blipFill>
        <p:spPr>
          <a:xfrm>
            <a:off x="0" y="0"/>
            <a:ext cx="12150587" cy="6858000"/>
          </a:xfrm>
          <a:prstGeom prst="rect">
            <a:avLst/>
          </a:prstGeom>
        </p:spPr>
      </p:pic>
      <p:sp>
        <p:nvSpPr>
          <p:cNvPr id="2" name="TextBox 1">
            <a:extLst>
              <a:ext uri="{FF2B5EF4-FFF2-40B4-BE49-F238E27FC236}">
                <a16:creationId xmlns:a16="http://schemas.microsoft.com/office/drawing/2014/main" id="{A24AF708-DBB0-D04E-3AAF-67F7C8E495A1}"/>
              </a:ext>
            </a:extLst>
          </p:cNvPr>
          <p:cNvSpPr txBox="1"/>
          <p:nvPr/>
        </p:nvSpPr>
        <p:spPr>
          <a:xfrm>
            <a:off x="3237431" y="4563454"/>
            <a:ext cx="5717137" cy="461665"/>
          </a:xfrm>
          <a:prstGeom prst="rect">
            <a:avLst/>
          </a:prstGeom>
          <a:noFill/>
        </p:spPr>
        <p:txBody>
          <a:bodyPr wrap="square" rtlCol="0">
            <a:spAutoFit/>
          </a:bodyPr>
          <a:lstStyle/>
          <a:p>
            <a:pPr algn="ctr"/>
            <a:r>
              <a:rPr lang="en-US" sz="2400" b="1" dirty="0">
                <a:solidFill>
                  <a:srgbClr val="FFFF00"/>
                </a:solidFill>
              </a:rPr>
              <a:t>Implemented: October 1, 2024</a:t>
            </a:r>
          </a:p>
        </p:txBody>
      </p:sp>
    </p:spTree>
    <p:extLst>
      <p:ext uri="{BB962C8B-B14F-4D97-AF65-F5344CB8AC3E}">
        <p14:creationId xmlns:p14="http://schemas.microsoft.com/office/powerpoint/2010/main" val="568175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6EFF0-CB70-5BF9-DBE7-C92D7E679745}"/>
              </a:ext>
            </a:extLst>
          </p:cNvPr>
          <p:cNvPicPr>
            <a:picLocks noChangeAspect="1"/>
          </p:cNvPicPr>
          <p:nvPr/>
        </p:nvPicPr>
        <p:blipFill>
          <a:blip r:embed="rId2"/>
          <a:stretch>
            <a:fillRect/>
          </a:stretch>
        </p:blipFill>
        <p:spPr>
          <a:xfrm>
            <a:off x="0" y="6329"/>
            <a:ext cx="12192000" cy="6845342"/>
          </a:xfrm>
          <a:prstGeom prst="rect">
            <a:avLst/>
          </a:prstGeom>
        </p:spPr>
      </p:pic>
    </p:spTree>
    <p:extLst>
      <p:ext uri="{BB962C8B-B14F-4D97-AF65-F5344CB8AC3E}">
        <p14:creationId xmlns:p14="http://schemas.microsoft.com/office/powerpoint/2010/main" val="2313116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7897B-AE60-49B7-B019-1A45E0204971}"/>
              </a:ext>
            </a:extLst>
          </p:cNvPr>
          <p:cNvSpPr>
            <a:spLocks noGrp="1"/>
          </p:cNvSpPr>
          <p:nvPr>
            <p:ph type="title"/>
          </p:nvPr>
        </p:nvSpPr>
        <p:spPr>
          <a:xfrm>
            <a:off x="1727200" y="762000"/>
            <a:ext cx="9702254" cy="990600"/>
          </a:xfrm>
        </p:spPr>
        <p:txBody>
          <a:bodyPr/>
          <a:lstStyle/>
          <a:p>
            <a:r>
              <a:rPr lang="en-US" dirty="0"/>
              <a:t>CEC Digital Blueprint development for Real-time CHIL &amp; PHIL evaluation</a:t>
            </a:r>
          </a:p>
        </p:txBody>
      </p:sp>
      <p:grpSp>
        <p:nvGrpSpPr>
          <p:cNvPr id="113" name="Group 112">
            <a:extLst>
              <a:ext uri="{FF2B5EF4-FFF2-40B4-BE49-F238E27FC236}">
                <a16:creationId xmlns:a16="http://schemas.microsoft.com/office/drawing/2014/main" id="{3760A16D-33C0-4013-960D-15FC6D3AF7A9}"/>
              </a:ext>
            </a:extLst>
          </p:cNvPr>
          <p:cNvGrpSpPr/>
          <p:nvPr/>
        </p:nvGrpSpPr>
        <p:grpSpPr>
          <a:xfrm>
            <a:off x="1727199" y="1968047"/>
            <a:ext cx="10069947" cy="4889953"/>
            <a:chOff x="1219199" y="1752600"/>
            <a:chExt cx="10286455" cy="4889953"/>
          </a:xfrm>
        </p:grpSpPr>
        <p:pic>
          <p:nvPicPr>
            <p:cNvPr id="101" name="Picture 100">
              <a:extLst>
                <a:ext uri="{FF2B5EF4-FFF2-40B4-BE49-F238E27FC236}">
                  <a16:creationId xmlns:a16="http://schemas.microsoft.com/office/drawing/2014/main" id="{B7B72884-B760-4C27-BA8C-0CE87FE8006B}"/>
                </a:ext>
              </a:extLst>
            </p:cNvPr>
            <p:cNvPicPr>
              <a:picLocks noChangeAspect="1"/>
            </p:cNvPicPr>
            <p:nvPr/>
          </p:nvPicPr>
          <p:blipFill>
            <a:blip r:embed="rId3"/>
            <a:stretch>
              <a:fillRect/>
            </a:stretch>
          </p:blipFill>
          <p:spPr>
            <a:xfrm>
              <a:off x="4343400" y="1752600"/>
              <a:ext cx="7162254" cy="4889953"/>
            </a:xfrm>
            <a:prstGeom prst="rect">
              <a:avLst/>
            </a:prstGeom>
            <a:noFill/>
          </p:spPr>
        </p:pic>
        <p:pic>
          <p:nvPicPr>
            <p:cNvPr id="103" name="Picture 102" descr="A picture containing sitting, side, corner, street&#10;&#10;Description automatically generated">
              <a:extLst>
                <a:ext uri="{FF2B5EF4-FFF2-40B4-BE49-F238E27FC236}">
                  <a16:creationId xmlns:a16="http://schemas.microsoft.com/office/drawing/2014/main" id="{45A18A53-F198-4C5D-B911-40D04F4E1E7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l="31967" t="3279" r="21312"/>
            <a:stretch/>
          </p:blipFill>
          <p:spPr>
            <a:xfrm rot="5400000">
              <a:off x="1802322" y="3415445"/>
              <a:ext cx="2110354" cy="3276600"/>
            </a:xfrm>
            <a:prstGeom prst="rect">
              <a:avLst/>
            </a:prstGeom>
          </p:spPr>
        </p:pic>
        <p:sp>
          <p:nvSpPr>
            <p:cNvPr id="107" name="Arrow: Left-Right 106">
              <a:extLst>
                <a:ext uri="{FF2B5EF4-FFF2-40B4-BE49-F238E27FC236}">
                  <a16:creationId xmlns:a16="http://schemas.microsoft.com/office/drawing/2014/main" id="{7D7512FB-5AFB-48C3-B578-00FCBE8BAEE2}"/>
                </a:ext>
              </a:extLst>
            </p:cNvPr>
            <p:cNvSpPr/>
            <p:nvPr/>
          </p:nvSpPr>
          <p:spPr bwMode="auto">
            <a:xfrm>
              <a:off x="4343400" y="4685655"/>
              <a:ext cx="609600" cy="228600"/>
            </a:xfrm>
            <a:prstGeom prst="leftRightArrow">
              <a:avLst/>
            </a:prstGeom>
            <a:solidFill>
              <a:schemeClr val="accent1"/>
            </a:solidFill>
            <a:ln w="12700" cap="sq"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00"/>
                </a:solidFill>
                <a:effectLst/>
                <a:uLnTx/>
                <a:uFillTx/>
                <a:latin typeface="Times New Roman" pitchFamily="18" charset="0"/>
                <a:ea typeface="+mn-ea"/>
                <a:cs typeface="+mn-cs"/>
              </a:endParaRPr>
            </a:p>
          </p:txBody>
        </p:sp>
        <p:sp>
          <p:nvSpPr>
            <p:cNvPr id="108" name="TextBox 107">
              <a:extLst>
                <a:ext uri="{FF2B5EF4-FFF2-40B4-BE49-F238E27FC236}">
                  <a16:creationId xmlns:a16="http://schemas.microsoft.com/office/drawing/2014/main" id="{9EDBC0A1-7726-45BE-AB51-19ECFA28077C}"/>
                </a:ext>
              </a:extLst>
            </p:cNvPr>
            <p:cNvSpPr txBox="1"/>
            <p:nvPr/>
          </p:nvSpPr>
          <p:spPr>
            <a:xfrm>
              <a:off x="1219199" y="6096000"/>
              <a:ext cx="3276600" cy="276999"/>
            </a:xfrm>
            <a:prstGeom prst="rect">
              <a:avLst/>
            </a:prstGeom>
            <a:solidFill>
              <a:srgbClr val="002060">
                <a:alpha val="60000"/>
              </a:srgbClr>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imes New Roman" pitchFamily="18" charset="0"/>
                  <a:ea typeface="+mn-ea"/>
                  <a:cs typeface="+mn-cs"/>
                </a:rPr>
                <a:t>CEC Microgrid’s </a:t>
              </a:r>
              <a:r>
                <a:rPr kumimoji="0" lang="en-US" sz="1200" b="1" i="0" u="none" strike="noStrike" kern="1200" cap="none" spc="0" normalizeH="0" baseline="0" noProof="0" dirty="0" err="1">
                  <a:ln>
                    <a:noFill/>
                  </a:ln>
                  <a:solidFill>
                    <a:srgbClr val="FFFFFF"/>
                  </a:solidFill>
                  <a:effectLst/>
                  <a:uLnTx/>
                  <a:uFillTx/>
                  <a:latin typeface="Times New Roman" pitchFamily="18" charset="0"/>
                  <a:ea typeface="+mn-ea"/>
                  <a:cs typeface="+mn-cs"/>
                </a:rPr>
                <a:t>Eyak</a:t>
              </a:r>
              <a:r>
                <a:rPr kumimoji="0" lang="en-US" sz="1200" b="1" i="0" u="none" strike="noStrike" kern="1200" cap="none" spc="0" normalizeH="0" baseline="0" noProof="0" dirty="0">
                  <a:ln>
                    <a:noFill/>
                  </a:ln>
                  <a:solidFill>
                    <a:srgbClr val="FFFFFF"/>
                  </a:solidFill>
                  <a:effectLst/>
                  <a:uLnTx/>
                  <a:uFillTx/>
                  <a:latin typeface="Times New Roman" pitchFamily="18" charset="0"/>
                  <a:ea typeface="+mn-ea"/>
                  <a:cs typeface="+mn-cs"/>
                </a:rPr>
                <a:t> Substation with BESS</a:t>
              </a:r>
            </a:p>
          </p:txBody>
        </p:sp>
        <p:pic>
          <p:nvPicPr>
            <p:cNvPr id="110" name="Picture 109" descr="A picture containing outdoor, road, street, truck&#10;&#10;Description automatically generated">
              <a:extLst>
                <a:ext uri="{FF2B5EF4-FFF2-40B4-BE49-F238E27FC236}">
                  <a16:creationId xmlns:a16="http://schemas.microsoft.com/office/drawing/2014/main" id="{04FEB924-213A-4FB0-9C41-870B978DCAF6}"/>
                </a:ext>
              </a:extLst>
            </p:cNvPr>
            <p:cNvPicPr>
              <a:picLocks noChangeAspect="1"/>
            </p:cNvPicPr>
            <p:nvPr/>
          </p:nvPicPr>
          <p:blipFill>
            <a:blip r:embed="rId6">
              <a:duotone>
                <a:prstClr val="black"/>
                <a:schemeClr val="tx2">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77126" y="1993809"/>
              <a:ext cx="1760746" cy="1319213"/>
            </a:xfrm>
            <a:prstGeom prst="rect">
              <a:avLst/>
            </a:prstGeom>
          </p:spPr>
        </p:pic>
        <p:sp>
          <p:nvSpPr>
            <p:cNvPr id="112" name="TextBox 111">
              <a:extLst>
                <a:ext uri="{FF2B5EF4-FFF2-40B4-BE49-F238E27FC236}">
                  <a16:creationId xmlns:a16="http://schemas.microsoft.com/office/drawing/2014/main" id="{853AC82A-1900-41A8-9A73-978305788818}"/>
                </a:ext>
              </a:extLst>
            </p:cNvPr>
            <p:cNvSpPr txBox="1"/>
            <p:nvPr/>
          </p:nvSpPr>
          <p:spPr>
            <a:xfrm>
              <a:off x="1727201" y="3208024"/>
              <a:ext cx="2463800" cy="738664"/>
            </a:xfrm>
            <a:prstGeom prst="rect">
              <a:avLst/>
            </a:prstGeom>
            <a:solidFill>
              <a:srgbClr val="002060">
                <a:alpha val="80000"/>
              </a:srgbClr>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Times New Roman" pitchFamily="18" charset="0"/>
                  <a:ea typeface="+mn-ea"/>
                  <a:cs typeface="+mn-cs"/>
                </a:rPr>
                <a:t>250 kW electric boiler as dispatchable load and saves diesel fuel 1500 gal/month</a:t>
              </a:r>
            </a:p>
          </p:txBody>
        </p:sp>
      </p:grpSp>
    </p:spTree>
    <p:extLst>
      <p:ext uri="{BB962C8B-B14F-4D97-AF65-F5344CB8AC3E}">
        <p14:creationId xmlns:p14="http://schemas.microsoft.com/office/powerpoint/2010/main" val="1784334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9C3415-E7A2-CA7C-6F15-4C0DD3FCDF96}"/>
              </a:ext>
            </a:extLst>
          </p:cNvPr>
          <p:cNvPicPr>
            <a:picLocks noChangeAspect="1"/>
          </p:cNvPicPr>
          <p:nvPr/>
        </p:nvPicPr>
        <p:blipFill>
          <a:blip r:embed="rId2"/>
          <a:srcRect l="174" t="11952" r="2073" b="21215"/>
          <a:stretch>
            <a:fillRect/>
          </a:stretch>
        </p:blipFill>
        <p:spPr>
          <a:xfrm>
            <a:off x="-130629" y="0"/>
            <a:ext cx="12322629" cy="6858000"/>
          </a:xfrm>
          <a:prstGeom prst="rect">
            <a:avLst/>
          </a:prstGeom>
        </p:spPr>
      </p:pic>
      <p:sp>
        <p:nvSpPr>
          <p:cNvPr id="2" name="Title 1">
            <a:extLst>
              <a:ext uri="{FF2B5EF4-FFF2-40B4-BE49-F238E27FC236}">
                <a16:creationId xmlns:a16="http://schemas.microsoft.com/office/drawing/2014/main" id="{FF3471E5-5930-F14E-0C0C-52B3E0DA7E0B}"/>
              </a:ext>
            </a:extLst>
          </p:cNvPr>
          <p:cNvSpPr>
            <a:spLocks noGrp="1"/>
          </p:cNvSpPr>
          <p:nvPr>
            <p:ph type="ctrTitle"/>
          </p:nvPr>
        </p:nvSpPr>
        <p:spPr>
          <a:xfrm>
            <a:off x="914400" y="0"/>
            <a:ext cx="10363200" cy="829373"/>
          </a:xfrm>
        </p:spPr>
        <p:txBody>
          <a:bodyPr>
            <a:normAutofit fontScale="90000"/>
          </a:bodyPr>
          <a:lstStyle/>
          <a:p>
            <a:r>
              <a:rPr lang="en-US" dirty="0">
                <a:solidFill>
                  <a:schemeClr val="accent3">
                    <a:lumMod val="60000"/>
                    <a:lumOff val="40000"/>
                  </a:schemeClr>
                </a:solidFill>
              </a:rPr>
              <a:t>Alaska Microgrid Landscape</a:t>
            </a:r>
          </a:p>
        </p:txBody>
      </p:sp>
      <p:sp>
        <p:nvSpPr>
          <p:cNvPr id="5" name="Subtitle 4">
            <a:extLst>
              <a:ext uri="{FF2B5EF4-FFF2-40B4-BE49-F238E27FC236}">
                <a16:creationId xmlns:a16="http://schemas.microsoft.com/office/drawing/2014/main" id="{88E30779-DE6D-2449-B436-0A3E1A095022}"/>
              </a:ext>
            </a:extLst>
          </p:cNvPr>
          <p:cNvSpPr>
            <a:spLocks noGrp="1"/>
          </p:cNvSpPr>
          <p:nvPr>
            <p:ph type="subTitle" idx="1"/>
          </p:nvPr>
        </p:nvSpPr>
        <p:spPr>
          <a:xfrm>
            <a:off x="8409061" y="4595501"/>
            <a:ext cx="3594931" cy="1752600"/>
          </a:xfrm>
        </p:spPr>
        <p:txBody>
          <a:bodyPr>
            <a:normAutofit fontScale="62500" lnSpcReduction="20000"/>
          </a:bodyPr>
          <a:lstStyle/>
          <a:p>
            <a:pPr marL="571500" indent="-571500" algn="l">
              <a:buFont typeface="Arial" panose="020B0604020202020204" pitchFamily="34" charset="0"/>
              <a:buChar char="•"/>
            </a:pPr>
            <a:r>
              <a:rPr lang="en-US" dirty="0">
                <a:solidFill>
                  <a:schemeClr val="accent3">
                    <a:lumMod val="60000"/>
                    <a:lumOff val="40000"/>
                  </a:schemeClr>
                </a:solidFill>
              </a:rPr>
              <a:t>Governance Models</a:t>
            </a:r>
          </a:p>
          <a:p>
            <a:pPr marL="571500" indent="-571500" algn="l">
              <a:buFont typeface="Arial" panose="020B0604020202020204" pitchFamily="34" charset="0"/>
              <a:buChar char="•"/>
            </a:pPr>
            <a:r>
              <a:rPr lang="en-US" dirty="0">
                <a:solidFill>
                  <a:schemeClr val="accent3">
                    <a:lumMod val="60000"/>
                    <a:lumOff val="40000"/>
                  </a:schemeClr>
                </a:solidFill>
              </a:rPr>
              <a:t>Cost</a:t>
            </a:r>
          </a:p>
          <a:p>
            <a:pPr marL="571500" indent="-571500" algn="l">
              <a:buFont typeface="Arial" panose="020B0604020202020204" pitchFamily="34" charset="0"/>
              <a:buChar char="•"/>
            </a:pPr>
            <a:r>
              <a:rPr lang="en-US" dirty="0">
                <a:solidFill>
                  <a:schemeClr val="accent3">
                    <a:lumMod val="60000"/>
                    <a:lumOff val="40000"/>
                  </a:schemeClr>
                </a:solidFill>
              </a:rPr>
              <a:t>Scale</a:t>
            </a:r>
          </a:p>
          <a:p>
            <a:pPr marL="571500" indent="-571500" algn="l">
              <a:buFont typeface="Arial" panose="020B0604020202020204" pitchFamily="34" charset="0"/>
              <a:buChar char="•"/>
            </a:pPr>
            <a:r>
              <a:rPr lang="en-US" dirty="0">
                <a:solidFill>
                  <a:schemeClr val="accent3">
                    <a:lumMod val="60000"/>
                    <a:lumOff val="40000"/>
                  </a:schemeClr>
                </a:solidFill>
              </a:rPr>
              <a:t>Complexity</a:t>
            </a:r>
          </a:p>
        </p:txBody>
      </p:sp>
    </p:spTree>
    <p:extLst>
      <p:ext uri="{BB962C8B-B14F-4D97-AF65-F5344CB8AC3E}">
        <p14:creationId xmlns:p14="http://schemas.microsoft.com/office/powerpoint/2010/main" val="75452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A0A1053-B019-103A-274C-7B5A21721E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38" r="275" b="7767"/>
          <a:stretch/>
        </p:blipFill>
        <p:spPr bwMode="auto">
          <a:xfrm>
            <a:off x="5376333" y="1424325"/>
            <a:ext cx="6815667" cy="427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C0BED11-24EC-C72A-298C-A91920A2A23A}"/>
              </a:ext>
            </a:extLst>
          </p:cNvPr>
          <p:cNvSpPr>
            <a:spLocks noGrp="1"/>
          </p:cNvSpPr>
          <p:nvPr>
            <p:ph type="title"/>
          </p:nvPr>
        </p:nvSpPr>
        <p:spPr/>
        <p:txBody>
          <a:bodyPr>
            <a:normAutofit/>
          </a:bodyPr>
          <a:lstStyle/>
          <a:p>
            <a:pPr algn="ctr"/>
            <a:r>
              <a:rPr lang="en-US" sz="4000" b="1" dirty="0">
                <a:solidFill>
                  <a:schemeClr val="bg1"/>
                </a:solidFill>
              </a:rPr>
              <a:t>Heat Pumps</a:t>
            </a:r>
          </a:p>
        </p:txBody>
      </p:sp>
      <p:sp>
        <p:nvSpPr>
          <p:cNvPr id="7" name="Text Placeholder 6">
            <a:extLst>
              <a:ext uri="{FF2B5EF4-FFF2-40B4-BE49-F238E27FC236}">
                <a16:creationId xmlns:a16="http://schemas.microsoft.com/office/drawing/2014/main" id="{45CDFD79-47BB-6C8D-166A-FCBC9343E0F6}"/>
              </a:ext>
            </a:extLst>
          </p:cNvPr>
          <p:cNvSpPr>
            <a:spLocks noGrp="1"/>
          </p:cNvSpPr>
          <p:nvPr>
            <p:ph type="body" sz="half" idx="2"/>
          </p:nvPr>
        </p:nvSpPr>
        <p:spPr>
          <a:xfrm>
            <a:off x="249381" y="1435102"/>
            <a:ext cx="5126951" cy="4691063"/>
          </a:xfrm>
        </p:spPr>
        <p:txBody>
          <a:bodyPr>
            <a:normAutofit/>
          </a:bodyPr>
          <a:lstStyle/>
          <a:p>
            <a:pPr marL="342900" indent="-342900">
              <a:buFont typeface="Arial" panose="020B0604020202020204" pitchFamily="34" charset="0"/>
              <a:buChar char="•"/>
            </a:pPr>
            <a:r>
              <a:rPr lang="en-US" sz="2000" b="1" dirty="0">
                <a:solidFill>
                  <a:schemeClr val="bg1"/>
                </a:solidFill>
              </a:rPr>
              <a:t>Test Agreement – US Manufacturer</a:t>
            </a:r>
          </a:p>
          <a:p>
            <a:pPr marL="342900" indent="-342900">
              <a:buFont typeface="Arial" panose="020B0604020202020204" pitchFamily="34" charset="0"/>
              <a:buChar char="•"/>
            </a:pPr>
            <a:r>
              <a:rPr lang="en-US" sz="2000" b="1" dirty="0">
                <a:solidFill>
                  <a:schemeClr val="bg1"/>
                </a:solidFill>
              </a:rPr>
              <a:t>Incentive Programs</a:t>
            </a:r>
          </a:p>
          <a:p>
            <a:pPr marL="952485" lvl="1" indent="-342900">
              <a:buFont typeface="Arial" panose="020B0604020202020204" pitchFamily="34" charset="0"/>
              <a:buChar char="•"/>
            </a:pPr>
            <a:r>
              <a:rPr lang="en-US" sz="2000" b="1" dirty="0">
                <a:solidFill>
                  <a:schemeClr val="bg1"/>
                </a:solidFill>
              </a:rPr>
              <a:t>CEC Mini-grant</a:t>
            </a:r>
          </a:p>
          <a:p>
            <a:pPr marL="952485" lvl="1" indent="-342900">
              <a:buFont typeface="Arial" panose="020B0604020202020204" pitchFamily="34" charset="0"/>
              <a:buChar char="•"/>
            </a:pPr>
            <a:r>
              <a:rPr lang="en-US" sz="2000" b="1" dirty="0">
                <a:solidFill>
                  <a:schemeClr val="bg1"/>
                </a:solidFill>
              </a:rPr>
              <a:t>USDA RESP 0% Loans</a:t>
            </a:r>
          </a:p>
          <a:p>
            <a:pPr marL="952485" lvl="1" indent="-342900">
              <a:buFont typeface="Arial" panose="020B0604020202020204" pitchFamily="34" charset="0"/>
              <a:buChar char="•"/>
            </a:pPr>
            <a:r>
              <a:rPr lang="en-US" sz="2000" b="1" dirty="0">
                <a:solidFill>
                  <a:schemeClr val="bg1"/>
                </a:solidFill>
              </a:rPr>
              <a:t>IIJA Incentives</a:t>
            </a:r>
          </a:p>
          <a:p>
            <a:pPr marL="342900" indent="-342900">
              <a:buFont typeface="Arial" panose="020B0604020202020204" pitchFamily="34" charset="0"/>
              <a:buChar char="•"/>
            </a:pPr>
            <a:r>
              <a:rPr lang="en-US" sz="2000" b="1" dirty="0">
                <a:solidFill>
                  <a:schemeClr val="bg1"/>
                </a:solidFill>
              </a:rPr>
              <a:t>Aligns with sales growth strategy</a:t>
            </a:r>
          </a:p>
          <a:p>
            <a:pPr marL="342900" indent="-342900">
              <a:buFont typeface="Arial" panose="020B0604020202020204" pitchFamily="34" charset="0"/>
              <a:buChar char="•"/>
            </a:pPr>
            <a:r>
              <a:rPr lang="en-US" sz="2000" b="1" dirty="0">
                <a:solidFill>
                  <a:schemeClr val="bg1"/>
                </a:solidFill>
              </a:rPr>
              <a:t>Can save customers substantially</a:t>
            </a:r>
          </a:p>
          <a:p>
            <a:pPr marL="342900" indent="-342900">
              <a:buFont typeface="Arial" panose="020B0604020202020204" pitchFamily="34" charset="0"/>
              <a:buChar char="•"/>
            </a:pPr>
            <a:r>
              <a:rPr lang="en-US" sz="2000" b="1" dirty="0">
                <a:solidFill>
                  <a:schemeClr val="bg1"/>
                </a:solidFill>
              </a:rPr>
              <a:t>Supported by Winter Incentive Rate</a:t>
            </a:r>
          </a:p>
        </p:txBody>
      </p:sp>
    </p:spTree>
    <p:extLst>
      <p:ext uri="{BB962C8B-B14F-4D97-AF65-F5344CB8AC3E}">
        <p14:creationId xmlns:p14="http://schemas.microsoft.com/office/powerpoint/2010/main" val="3780035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D7C08167-CFBF-4DCB-8E96-04970AB110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6" name="Straight Connector 45">
              <a:extLst>
                <a:ext uri="{FF2B5EF4-FFF2-40B4-BE49-F238E27FC236}">
                  <a16:creationId xmlns:a16="http://schemas.microsoft.com/office/drawing/2014/main" id="{82AB236E-3A06-4660-8CAC-76D68F90A5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9EDA09C-3BE4-42FE-9F11-C3AC64F2E9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8DC8663-F36E-48C0-AFDE-8DC2D7BD6F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4D90957B-E13E-454D-B812-E6716E7DEB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D630C507-BE71-4AEB-ABDB-AC2BAB3DA6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62" name="Rectangle 61">
            <a:extLst>
              <a:ext uri="{FF2B5EF4-FFF2-40B4-BE49-F238E27FC236}">
                <a16:creationId xmlns:a16="http://schemas.microsoft.com/office/drawing/2014/main" id="{321515B3-D7DF-4C4F-A467-045381880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36AE7-4964-E926-7AF3-F8E978CB98FC}"/>
              </a:ext>
            </a:extLst>
          </p:cNvPr>
          <p:cNvSpPr>
            <a:spLocks noGrp="1"/>
          </p:cNvSpPr>
          <p:nvPr>
            <p:ph type="ctrTitle"/>
          </p:nvPr>
        </p:nvSpPr>
        <p:spPr>
          <a:xfrm>
            <a:off x="4144832" y="596058"/>
            <a:ext cx="5627158" cy="1507067"/>
          </a:xfrm>
        </p:spPr>
        <p:txBody>
          <a:bodyPr vert="horz" lIns="91440" tIns="45720" rIns="91440" bIns="45720" rtlCol="0" anchor="ctr">
            <a:normAutofit/>
          </a:bodyPr>
          <a:lstStyle/>
          <a:p>
            <a:pPr>
              <a:lnSpc>
                <a:spcPct val="90000"/>
              </a:lnSpc>
            </a:pPr>
            <a:r>
              <a:rPr lang="en-US" sz="3300" b="1" dirty="0"/>
              <a:t>Head in the Clouds:</a:t>
            </a:r>
            <a:br>
              <a:rPr lang="en-US" sz="3300" b="1" dirty="0"/>
            </a:br>
            <a:r>
              <a:rPr lang="en-US" sz="3300" b="1" dirty="0"/>
              <a:t>Local Area Cloud/</a:t>
            </a:r>
            <a:br>
              <a:rPr lang="en-US" sz="3300" b="1" dirty="0"/>
            </a:br>
            <a:r>
              <a:rPr lang="en-US" sz="3300" b="1" dirty="0"/>
              <a:t>Edge computing</a:t>
            </a:r>
          </a:p>
        </p:txBody>
      </p:sp>
      <p:pic>
        <p:nvPicPr>
          <p:cNvPr id="10" name="Picture 9">
            <a:extLst>
              <a:ext uri="{FF2B5EF4-FFF2-40B4-BE49-F238E27FC236}">
                <a16:creationId xmlns:a16="http://schemas.microsoft.com/office/drawing/2014/main" id="{75826D0C-D693-DE9C-646F-81E2FEDCB09D}"/>
              </a:ext>
            </a:extLst>
          </p:cNvPr>
          <p:cNvPicPr>
            <a:picLocks noChangeAspect="1"/>
          </p:cNvPicPr>
          <p:nvPr/>
        </p:nvPicPr>
        <p:blipFill>
          <a:blip r:embed="rId2"/>
          <a:srcRect t="6514" r="1" b="11512"/>
          <a:stretch/>
        </p:blipFill>
        <p:spPr>
          <a:xfrm>
            <a:off x="831" y="10"/>
            <a:ext cx="3502025" cy="4206230"/>
          </a:xfrm>
          <a:prstGeom prst="rect">
            <a:avLst/>
          </a:prstGeom>
          <a:effectLst>
            <a:innerShdw blurRad="57150" dist="38100" dir="14460000">
              <a:prstClr val="black">
                <a:alpha val="70000"/>
              </a:prstClr>
            </a:innerShdw>
          </a:effectLst>
        </p:spPr>
      </p:pic>
      <p:pic>
        <p:nvPicPr>
          <p:cNvPr id="4" name="Content Placeholder 5">
            <a:extLst>
              <a:ext uri="{FF2B5EF4-FFF2-40B4-BE49-F238E27FC236}">
                <a16:creationId xmlns:a16="http://schemas.microsoft.com/office/drawing/2014/main" id="{AD50941F-AB4D-54BC-3874-845649D56E7E}"/>
              </a:ext>
            </a:extLst>
          </p:cNvPr>
          <p:cNvPicPr>
            <a:picLocks noChangeAspect="1"/>
          </p:cNvPicPr>
          <p:nvPr/>
        </p:nvPicPr>
        <p:blipFill>
          <a:blip r:embed="rId3">
            <a:extLst>
              <a:ext uri="{28A0092B-C50C-407E-A947-70E740481C1C}">
                <a14:useLocalDpi xmlns:a14="http://schemas.microsoft.com/office/drawing/2010/main" val="0"/>
              </a:ext>
            </a:extLst>
          </a:blip>
          <a:srcRect t="31295" r="3" b="19533"/>
          <a:stretch/>
        </p:blipFill>
        <p:spPr>
          <a:xfrm>
            <a:off x="-2343" y="4206240"/>
            <a:ext cx="3505199" cy="2651760"/>
          </a:xfrm>
          <a:prstGeom prst="rect">
            <a:avLst/>
          </a:prstGeom>
          <a:effectLst>
            <a:innerShdw blurRad="57150" dist="38100" dir="14460000">
              <a:prstClr val="black">
                <a:alpha val="70000"/>
              </a:prstClr>
            </a:innerShdw>
          </a:effectLst>
        </p:spPr>
      </p:pic>
      <p:sp>
        <p:nvSpPr>
          <p:cNvPr id="3" name="Subtitle 2">
            <a:extLst>
              <a:ext uri="{FF2B5EF4-FFF2-40B4-BE49-F238E27FC236}">
                <a16:creationId xmlns:a16="http://schemas.microsoft.com/office/drawing/2014/main" id="{7E754DA4-2035-8677-42FB-6DB4F00F629C}"/>
              </a:ext>
            </a:extLst>
          </p:cNvPr>
          <p:cNvSpPr>
            <a:spLocks noGrp="1"/>
          </p:cNvSpPr>
          <p:nvPr>
            <p:ph type="subTitle" idx="1"/>
          </p:nvPr>
        </p:nvSpPr>
        <p:spPr>
          <a:xfrm>
            <a:off x="4217349" y="2496388"/>
            <a:ext cx="6626072" cy="3765554"/>
          </a:xfrm>
        </p:spPr>
        <p:txBody>
          <a:bodyPr vert="horz" lIns="91440" tIns="45720" rIns="91440" bIns="45720" rtlCol="0" anchor="ctr">
            <a:noAutofit/>
          </a:bodyPr>
          <a:lstStyle/>
          <a:p>
            <a:pPr marL="342900" indent="-342900">
              <a:buFont typeface="Wingdings 3" panose="05040102010807070707" pitchFamily="18" charset="2"/>
              <a:buChar char=""/>
            </a:pPr>
            <a:r>
              <a:rPr lang="en-US" sz="2400" b="1" dirty="0">
                <a:solidFill>
                  <a:schemeClr val="accent4">
                    <a:lumMod val="40000"/>
                    <a:lumOff val="60000"/>
                  </a:schemeClr>
                </a:solidFill>
              </a:rPr>
              <a:t>Grow Sales</a:t>
            </a:r>
          </a:p>
          <a:p>
            <a:pPr marL="342900" indent="-342900">
              <a:buFont typeface="Wingdings 3" panose="05040102010807070707" pitchFamily="18" charset="2"/>
              <a:buChar char=""/>
            </a:pPr>
            <a:r>
              <a:rPr lang="en-US" sz="2400" b="1" dirty="0">
                <a:solidFill>
                  <a:schemeClr val="accent4">
                    <a:lumMod val="40000"/>
                    <a:lumOff val="60000"/>
                  </a:schemeClr>
                </a:solidFill>
              </a:rPr>
              <a:t>Utilize Capacity</a:t>
            </a:r>
          </a:p>
          <a:p>
            <a:pPr marL="342900" indent="-342900">
              <a:buFont typeface="Wingdings 3" panose="05040102010807070707" pitchFamily="18" charset="2"/>
              <a:buChar char=""/>
            </a:pPr>
            <a:r>
              <a:rPr lang="en-US" sz="2400" b="1" dirty="0"/>
              <a:t>Cloud Services “Inside the Fence”</a:t>
            </a:r>
          </a:p>
          <a:p>
            <a:pPr marL="342900" indent="-342900">
              <a:buFont typeface="Wingdings 3" panose="05040102010807070707" pitchFamily="18" charset="2"/>
              <a:buChar char=""/>
            </a:pPr>
            <a:r>
              <a:rPr lang="en-US" sz="2400" b="1" dirty="0"/>
              <a:t>Data Security and Sovereignty</a:t>
            </a:r>
          </a:p>
          <a:p>
            <a:pPr marL="342900" indent="-342900">
              <a:buFont typeface="Wingdings 3" panose="05040102010807070707" pitchFamily="18" charset="2"/>
              <a:buChar char=""/>
            </a:pPr>
            <a:r>
              <a:rPr lang="en-US" sz="2400" b="1" dirty="0"/>
              <a:t>Crossing the Digital Divide – Local Tech</a:t>
            </a:r>
          </a:p>
          <a:p>
            <a:pPr marL="342900" indent="-342900">
              <a:buFont typeface="Wingdings 3" panose="05040102010807070707" pitchFamily="18" charset="2"/>
              <a:buChar char=""/>
            </a:pPr>
            <a:r>
              <a:rPr lang="en-US" sz="2400" b="1" dirty="0"/>
              <a:t>Cloud / AI Development Space</a:t>
            </a:r>
          </a:p>
          <a:p>
            <a:pPr marL="342900" indent="-342900">
              <a:buFont typeface="Wingdings 3" panose="05040102010807070707" pitchFamily="18" charset="2"/>
              <a:buChar char=""/>
            </a:pPr>
            <a:r>
              <a:rPr lang="en-US" sz="2400" b="1" dirty="0"/>
              <a:t>New Nexus: energy-data-communications</a:t>
            </a:r>
          </a:p>
        </p:txBody>
      </p:sp>
      <p:grpSp>
        <p:nvGrpSpPr>
          <p:cNvPr id="63" name="Group 62">
            <a:extLst>
              <a:ext uri="{FF2B5EF4-FFF2-40B4-BE49-F238E27FC236}">
                <a16:creationId xmlns:a16="http://schemas.microsoft.com/office/drawing/2014/main" id="{1D0D9B5C-0C7A-4DB1-BD34-5F267130C7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5" name="Straight Connector 54">
              <a:extLst>
                <a:ext uri="{FF2B5EF4-FFF2-40B4-BE49-F238E27FC236}">
                  <a16:creationId xmlns:a16="http://schemas.microsoft.com/office/drawing/2014/main" id="{B9667085-F7BD-4A03-92CF-22ED6F2B46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4411341-4997-4B9D-BB9B-4BF14574AC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F868991E-A4D1-4796-86E1-C2DC1C97E9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CC468045-48FC-43D1-9CAC-BB8A5598B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8E9FBD81-3F27-4C7D-8DEA-3E15112C50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72240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FD52C8-2E8F-5A2C-A35D-7D1BB667070D}"/>
              </a:ext>
            </a:extLst>
          </p:cNvPr>
          <p:cNvPicPr>
            <a:picLocks noChangeAspect="1"/>
          </p:cNvPicPr>
          <p:nvPr/>
        </p:nvPicPr>
        <p:blipFill>
          <a:blip r:embed="rId3"/>
          <a:stretch>
            <a:fillRect/>
          </a:stretch>
        </p:blipFill>
        <p:spPr>
          <a:xfrm>
            <a:off x="0" y="-9742"/>
            <a:ext cx="12191999" cy="6858000"/>
          </a:xfrm>
          <a:prstGeom prst="rect">
            <a:avLst/>
          </a:prstGeom>
        </p:spPr>
      </p:pic>
      <p:sp>
        <p:nvSpPr>
          <p:cNvPr id="3" name="TextBox 2"/>
          <p:cNvSpPr txBox="1"/>
          <p:nvPr/>
        </p:nvSpPr>
        <p:spPr>
          <a:xfrm>
            <a:off x="-1185333" y="5738520"/>
            <a:ext cx="184731" cy="461665"/>
          </a:xfrm>
          <a:prstGeom prst="rect">
            <a:avLst/>
          </a:prstGeom>
          <a:noFill/>
        </p:spPr>
        <p:txBody>
          <a:bodyPr wrap="none" rtlCol="0">
            <a:spAutoFit/>
          </a:bodyPr>
          <a:lstStyle/>
          <a:p>
            <a:endParaRPr lang="en-US" sz="2400" dirty="0"/>
          </a:p>
        </p:txBody>
      </p:sp>
      <p:sp>
        <p:nvSpPr>
          <p:cNvPr id="5" name="Title 1"/>
          <p:cNvSpPr txBox="1">
            <a:spLocks/>
          </p:cNvSpPr>
          <p:nvPr/>
        </p:nvSpPr>
        <p:spPr>
          <a:xfrm>
            <a:off x="-17024" y="3860"/>
            <a:ext cx="12209023" cy="106439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4800" b="1" dirty="0">
              <a:latin typeface="Arial"/>
              <a:cs typeface="Arial"/>
            </a:endParaRPr>
          </a:p>
        </p:txBody>
      </p:sp>
      <p:sp>
        <p:nvSpPr>
          <p:cNvPr id="11" name="TextBox 10">
            <a:extLst>
              <a:ext uri="{FF2B5EF4-FFF2-40B4-BE49-F238E27FC236}">
                <a16:creationId xmlns:a16="http://schemas.microsoft.com/office/drawing/2014/main" id="{B72DB1CF-B1AE-4420-9F2D-A3CED5F7ED0C}"/>
              </a:ext>
            </a:extLst>
          </p:cNvPr>
          <p:cNvSpPr txBox="1"/>
          <p:nvPr/>
        </p:nvSpPr>
        <p:spPr>
          <a:xfrm>
            <a:off x="0" y="-9742"/>
            <a:ext cx="12191999" cy="830997"/>
          </a:xfrm>
          <a:prstGeom prst="rect">
            <a:avLst/>
          </a:prstGeom>
          <a:noFill/>
        </p:spPr>
        <p:txBody>
          <a:bodyPr wrap="square" rtlCol="0">
            <a:spAutoFit/>
          </a:bodyPr>
          <a:lstStyle/>
          <a:p>
            <a:r>
              <a:rPr lang="en-US" sz="4800" b="1" dirty="0">
                <a:latin typeface="Arial Narrow" panose="020B0606020202030204" pitchFamily="34" charset="0"/>
              </a:rPr>
              <a:t>THANK YOU! – Questions?</a:t>
            </a:r>
          </a:p>
        </p:txBody>
      </p:sp>
      <p:sp>
        <p:nvSpPr>
          <p:cNvPr id="8" name="TextBox 7">
            <a:extLst>
              <a:ext uri="{FF2B5EF4-FFF2-40B4-BE49-F238E27FC236}">
                <a16:creationId xmlns:a16="http://schemas.microsoft.com/office/drawing/2014/main" id="{887BAAE1-A1CE-4EF9-BD28-DD0A980F90A1}"/>
              </a:ext>
            </a:extLst>
          </p:cNvPr>
          <p:cNvSpPr txBox="1"/>
          <p:nvPr/>
        </p:nvSpPr>
        <p:spPr>
          <a:xfrm>
            <a:off x="-17025" y="739833"/>
            <a:ext cx="12209023" cy="1569660"/>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Cordova Center – Cordova, Alaska</a:t>
            </a:r>
          </a:p>
          <a:p>
            <a:r>
              <a:rPr lang="en-US" sz="2400" i="1" dirty="0">
                <a:latin typeface="Arial" panose="020B0604020202020204" pitchFamily="34" charset="0"/>
                <a:cs typeface="Arial" panose="020B0604020202020204" pitchFamily="34" charset="0"/>
              </a:rPr>
              <a:t>2025 Alaska Power Association Annual Meeting</a:t>
            </a:r>
          </a:p>
          <a:p>
            <a:r>
              <a:rPr lang="en-US" sz="2400" i="1" dirty="0">
                <a:latin typeface="Arial" panose="020B0604020202020204" pitchFamily="34" charset="0"/>
                <a:cs typeface="Arial" panose="020B0604020202020204" pitchFamily="34" charset="0"/>
              </a:rPr>
              <a:t>September 23-26</a:t>
            </a:r>
          </a:p>
          <a:p>
            <a:r>
              <a:rPr lang="en-US" sz="2400" i="1" dirty="0">
                <a:latin typeface="Arial" panose="020B0604020202020204" pitchFamily="34" charset="0"/>
                <a:cs typeface="Arial" panose="020B0604020202020204" pitchFamily="34" charset="0"/>
              </a:rPr>
              <a:t>We Welcome Policy Tours and Field Hearings</a:t>
            </a:r>
          </a:p>
        </p:txBody>
      </p:sp>
      <p:pic>
        <p:nvPicPr>
          <p:cNvPr id="6" name="Picture 5">
            <a:extLst>
              <a:ext uri="{FF2B5EF4-FFF2-40B4-BE49-F238E27FC236}">
                <a16:creationId xmlns:a16="http://schemas.microsoft.com/office/drawing/2014/main" id="{0FFF9342-2081-7982-0470-89D54DD3D9B3}"/>
              </a:ext>
            </a:extLst>
          </p:cNvPr>
          <p:cNvPicPr>
            <a:picLocks noChangeAspect="1"/>
          </p:cNvPicPr>
          <p:nvPr/>
        </p:nvPicPr>
        <p:blipFill>
          <a:blip r:embed="rId4"/>
          <a:stretch>
            <a:fillRect/>
          </a:stretch>
        </p:blipFill>
        <p:spPr>
          <a:xfrm>
            <a:off x="8934448" y="-9742"/>
            <a:ext cx="3257550" cy="3262312"/>
          </a:xfrm>
          <a:prstGeom prst="rect">
            <a:avLst/>
          </a:prstGeom>
        </p:spPr>
      </p:pic>
      <p:sp>
        <p:nvSpPr>
          <p:cNvPr id="2" name="TextBox 1">
            <a:extLst>
              <a:ext uri="{FF2B5EF4-FFF2-40B4-BE49-F238E27FC236}">
                <a16:creationId xmlns:a16="http://schemas.microsoft.com/office/drawing/2014/main" id="{4CF8075C-D09A-42B1-B6F5-FAB2CED19381}"/>
              </a:ext>
            </a:extLst>
          </p:cNvPr>
          <p:cNvSpPr txBox="1"/>
          <p:nvPr/>
        </p:nvSpPr>
        <p:spPr>
          <a:xfrm>
            <a:off x="1191491" y="2401455"/>
            <a:ext cx="7462982" cy="369332"/>
          </a:xfrm>
          <a:prstGeom prst="rect">
            <a:avLst/>
          </a:prstGeom>
          <a:noFill/>
        </p:spPr>
        <p:txBody>
          <a:bodyPr wrap="square" rtlCol="0">
            <a:spAutoFit/>
          </a:bodyPr>
          <a:lstStyle/>
          <a:p>
            <a:pPr algn="ctr"/>
            <a:r>
              <a:rPr lang="en-US" dirty="0">
                <a:solidFill>
                  <a:schemeClr val="tx2"/>
                </a:solidFill>
                <a:hlinkClick r:id="rId5">
                  <a:extLst>
                    <a:ext uri="{A12FA001-AC4F-418D-AE19-62706E023703}">
                      <ahyp:hlinkClr xmlns:ahyp="http://schemas.microsoft.com/office/drawing/2018/hyperlinkcolor" val="tx"/>
                    </a:ext>
                  </a:extLst>
                </a:hlinkClick>
              </a:rPr>
              <a:t>ckoplin@cordovaelectric.com</a:t>
            </a:r>
            <a:r>
              <a:rPr lang="en-US" dirty="0">
                <a:solidFill>
                  <a:schemeClr val="tx2"/>
                </a:solidFill>
              </a:rPr>
              <a:t>     (907) 831-6339 M</a:t>
            </a:r>
          </a:p>
        </p:txBody>
      </p:sp>
    </p:spTree>
    <p:extLst>
      <p:ext uri="{BB962C8B-B14F-4D97-AF65-F5344CB8AC3E}">
        <p14:creationId xmlns:p14="http://schemas.microsoft.com/office/powerpoint/2010/main" val="34423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fn2\PROJECTS\GMLC-Projects\GMLC 2.0 - ALASKA RADIANCE\Cordova Images\4920CDVAerial-2.jpg">
            <a:extLst>
              <a:ext uri="{FF2B5EF4-FFF2-40B4-BE49-F238E27FC236}">
                <a16:creationId xmlns:a16="http://schemas.microsoft.com/office/drawing/2014/main" id="{ED37C224-313E-4435-BF70-4ECF56C52F6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10000" y="0"/>
            <a:ext cx="8382000" cy="68725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C_MeltingIce_Cover_Horizontal.psd"/>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0" y="0"/>
            <a:ext cx="3810000" cy="6872573"/>
          </a:xfrm>
          <a:prstGeom prst="rect">
            <a:avLst/>
          </a:prstGeom>
        </p:spPr>
      </p:pic>
      <p:pic>
        <p:nvPicPr>
          <p:cNvPr id="7" name="Picture 6" descr="ice for ppt.jpe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3810000" cy="6872573"/>
          </a:xfrm>
          <a:prstGeom prst="rect">
            <a:avLst/>
          </a:prstGeom>
        </p:spPr>
      </p:pic>
      <p:sp>
        <p:nvSpPr>
          <p:cNvPr id="8" name="TextBox 7"/>
          <p:cNvSpPr txBox="1"/>
          <p:nvPr/>
        </p:nvSpPr>
        <p:spPr>
          <a:xfrm>
            <a:off x="-1" y="3429000"/>
            <a:ext cx="3810001" cy="1647202"/>
          </a:xfrm>
          <a:prstGeom prst="rect">
            <a:avLst/>
          </a:prstGeom>
          <a:noFill/>
        </p:spPr>
        <p:txBody>
          <a:bodyPr wrap="square" rtlCol="0">
            <a:noAutofit/>
          </a:bodyPr>
          <a:lstStyle/>
          <a:p>
            <a:pPr defTabSz="609585"/>
            <a:r>
              <a:rPr lang="en-US" sz="2400" b="1" dirty="0">
                <a:solidFill>
                  <a:prstClr val="black"/>
                </a:solidFill>
                <a:latin typeface="Arial"/>
                <a:cs typeface="Arial"/>
              </a:rPr>
              <a:t>COOPERATION,</a:t>
            </a:r>
          </a:p>
          <a:p>
            <a:pPr defTabSz="609585"/>
            <a:r>
              <a:rPr lang="en-US" sz="2400" b="1" dirty="0">
                <a:solidFill>
                  <a:prstClr val="black"/>
                </a:solidFill>
                <a:latin typeface="Arial"/>
                <a:cs typeface="Arial"/>
              </a:rPr>
              <a:t>ADAPTATION &amp; INNOVATION </a:t>
            </a:r>
          </a:p>
          <a:p>
            <a:pPr defTabSz="609585"/>
            <a:r>
              <a:rPr lang="en-US" sz="2400" b="1" dirty="0">
                <a:solidFill>
                  <a:prstClr val="black"/>
                </a:solidFill>
                <a:latin typeface="Arial"/>
                <a:cs typeface="Arial"/>
              </a:rPr>
              <a:t>IN CORDOVA, ALASKA</a:t>
            </a:r>
          </a:p>
          <a:p>
            <a:pPr defTabSz="609585"/>
            <a:endParaRPr lang="en-US" sz="3733" dirty="0">
              <a:solidFill>
                <a:prstClr val="black"/>
              </a:solidFill>
              <a:latin typeface="Calibri"/>
            </a:endParaRPr>
          </a:p>
        </p:txBody>
      </p:sp>
      <p:sp>
        <p:nvSpPr>
          <p:cNvPr id="4" name="TextBox 3">
            <a:extLst>
              <a:ext uri="{FF2B5EF4-FFF2-40B4-BE49-F238E27FC236}">
                <a16:creationId xmlns:a16="http://schemas.microsoft.com/office/drawing/2014/main" id="{CD8A0833-236E-54AF-25B2-1F102C93B586}"/>
              </a:ext>
            </a:extLst>
          </p:cNvPr>
          <p:cNvSpPr txBox="1"/>
          <p:nvPr/>
        </p:nvSpPr>
        <p:spPr>
          <a:xfrm>
            <a:off x="-3" y="372535"/>
            <a:ext cx="3810001" cy="1259712"/>
          </a:xfrm>
          <a:prstGeom prst="rect">
            <a:avLst/>
          </a:prstGeom>
          <a:noFill/>
        </p:spPr>
        <p:txBody>
          <a:bodyPr wrap="square" rtlCol="0">
            <a:noAutofit/>
          </a:bodyPr>
          <a:lstStyle/>
          <a:p>
            <a:pPr defTabSz="609585"/>
            <a:r>
              <a:rPr lang="en-US" sz="3600" b="1" dirty="0">
                <a:solidFill>
                  <a:prstClr val="black"/>
                </a:solidFill>
                <a:latin typeface="Arial"/>
                <a:cs typeface="Arial"/>
              </a:rPr>
              <a:t>Rise of a Community:</a:t>
            </a:r>
            <a:endParaRPr lang="en-US" sz="3600" dirty="0">
              <a:solidFill>
                <a:prstClr val="black"/>
              </a:solidFill>
              <a:latin typeface="Calibri"/>
            </a:endParaRPr>
          </a:p>
        </p:txBody>
      </p:sp>
    </p:spTree>
    <p:extLst>
      <p:ext uri="{BB962C8B-B14F-4D97-AF65-F5344CB8AC3E}">
        <p14:creationId xmlns:p14="http://schemas.microsoft.com/office/powerpoint/2010/main" val="4126410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4th March 1989: The start of the Exxon Valdez oil spill disaster in  Alaska's Prince William Sound - YouTube">
            <a:extLst>
              <a:ext uri="{FF2B5EF4-FFF2-40B4-BE49-F238E27FC236}">
                <a16:creationId xmlns:a16="http://schemas.microsoft.com/office/drawing/2014/main" id="{1BC77559-93FD-4E46-B9D2-4F3721282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221" y="3429000"/>
            <a:ext cx="612321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pper River &amp; Northwestern 0-4-0T #3 | Copper River &amp; Northwestern Railway">
            <a:extLst>
              <a:ext uri="{FF2B5EF4-FFF2-40B4-BE49-F238E27FC236}">
                <a16:creationId xmlns:a16="http://schemas.microsoft.com/office/drawing/2014/main" id="{43602A14-4913-4B43-A7B7-9FD99EBE5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2" y="-1"/>
            <a:ext cx="6095999" cy="34892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B02932E-45F1-4208-928C-2A65BDA83093}"/>
              </a:ext>
            </a:extLst>
          </p:cNvPr>
          <p:cNvSpPr txBox="1"/>
          <p:nvPr/>
        </p:nvSpPr>
        <p:spPr>
          <a:xfrm>
            <a:off x="6150437" y="10956"/>
            <a:ext cx="6095999" cy="461665"/>
          </a:xfrm>
          <a:prstGeom prst="rect">
            <a:avLst/>
          </a:prstGeom>
          <a:noFill/>
        </p:spPr>
        <p:txBody>
          <a:bodyPr wrap="square" rtlCol="0">
            <a:spAutoFit/>
          </a:bodyPr>
          <a:lstStyle/>
          <a:p>
            <a:pPr algn="ctr" defTabSz="1219170"/>
            <a:r>
              <a:rPr lang="en-US" sz="2400" b="1" dirty="0">
                <a:latin typeface="Calibri" panose="020F0502020204030204"/>
              </a:rPr>
              <a:t>Copper River &amp; NW Railroad – Closed 1938</a:t>
            </a:r>
          </a:p>
        </p:txBody>
      </p:sp>
      <p:sp>
        <p:nvSpPr>
          <p:cNvPr id="6" name="TextBox 5">
            <a:extLst>
              <a:ext uri="{FF2B5EF4-FFF2-40B4-BE49-F238E27FC236}">
                <a16:creationId xmlns:a16="http://schemas.microsoft.com/office/drawing/2014/main" id="{B87C493B-5E82-4F24-BF24-C79EC946D98B}"/>
              </a:ext>
            </a:extLst>
          </p:cNvPr>
          <p:cNvSpPr txBox="1"/>
          <p:nvPr/>
        </p:nvSpPr>
        <p:spPr>
          <a:xfrm>
            <a:off x="4878695" y="4417845"/>
            <a:ext cx="6095999" cy="461665"/>
          </a:xfrm>
          <a:prstGeom prst="rect">
            <a:avLst/>
          </a:prstGeom>
          <a:noFill/>
        </p:spPr>
        <p:txBody>
          <a:bodyPr wrap="square" rtlCol="0">
            <a:spAutoFit/>
          </a:bodyPr>
          <a:lstStyle/>
          <a:p>
            <a:pPr algn="ctr" defTabSz="1219170"/>
            <a:r>
              <a:rPr lang="en-US" sz="2400" b="1" dirty="0">
                <a:latin typeface="Calibri" panose="020F0502020204030204"/>
              </a:rPr>
              <a:t>Exxon Valdez Oil Spill 1989</a:t>
            </a:r>
          </a:p>
        </p:txBody>
      </p:sp>
      <p:sp>
        <p:nvSpPr>
          <p:cNvPr id="7" name="TextBox 6">
            <a:extLst>
              <a:ext uri="{FF2B5EF4-FFF2-40B4-BE49-F238E27FC236}">
                <a16:creationId xmlns:a16="http://schemas.microsoft.com/office/drawing/2014/main" id="{A18AC3E7-0A88-46D3-88F5-A158A87678FD}"/>
              </a:ext>
            </a:extLst>
          </p:cNvPr>
          <p:cNvSpPr txBox="1"/>
          <p:nvPr/>
        </p:nvSpPr>
        <p:spPr>
          <a:xfrm>
            <a:off x="54438" y="46350"/>
            <a:ext cx="6095999" cy="2862322"/>
          </a:xfrm>
          <a:prstGeom prst="rect">
            <a:avLst/>
          </a:prstGeom>
          <a:noFill/>
        </p:spPr>
        <p:txBody>
          <a:bodyPr wrap="square" rtlCol="0">
            <a:spAutoFit/>
          </a:bodyPr>
          <a:lstStyle/>
          <a:p>
            <a:pPr algn="ctr" defTabSz="1219170"/>
            <a:r>
              <a:rPr lang="en-US" sz="3600" b="1" dirty="0">
                <a:solidFill>
                  <a:prstClr val="black"/>
                </a:solidFill>
                <a:latin typeface="Calibri" panose="020F0502020204030204"/>
              </a:rPr>
              <a:t>Cordova: A Resilience Case</a:t>
            </a:r>
          </a:p>
          <a:p>
            <a:pPr defTabSz="1219170"/>
            <a:r>
              <a:rPr lang="en-US" sz="2400" b="1" u="sng" dirty="0">
                <a:solidFill>
                  <a:prstClr val="black"/>
                </a:solidFill>
                <a:latin typeface="Calibri" panose="020F0502020204030204"/>
              </a:rPr>
              <a:t>Resilience:</a:t>
            </a:r>
            <a:r>
              <a:rPr lang="en-US" sz="2400" dirty="0">
                <a:solidFill>
                  <a:prstClr val="black"/>
                </a:solidFill>
                <a:latin typeface="Calibri" panose="020F0502020204030204"/>
              </a:rPr>
              <a:t> The capacity to recover quickly from difficulties; grit.  Starts from a position of strength / capacity, is devastated by events, and returns to a position of strength.  Resides with people and organizations, not resources or technology.</a:t>
            </a:r>
          </a:p>
        </p:txBody>
      </p:sp>
      <p:pic>
        <p:nvPicPr>
          <p:cNvPr id="1034" name="Picture 10" descr="The Great Alaskan Earthquake of 1964 - YouTube">
            <a:extLst>
              <a:ext uri="{FF2B5EF4-FFF2-40B4-BE49-F238E27FC236}">
                <a16:creationId xmlns:a16="http://schemas.microsoft.com/office/drawing/2014/main" id="{403FCF58-090B-48D2-8498-C4E2A26A6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500247"/>
            <a:ext cx="6123220" cy="33467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035364-8803-4E26-9474-EF1B91E8B0D9}"/>
              </a:ext>
            </a:extLst>
          </p:cNvPr>
          <p:cNvSpPr txBox="1"/>
          <p:nvPr/>
        </p:nvSpPr>
        <p:spPr>
          <a:xfrm>
            <a:off x="975360" y="3467894"/>
            <a:ext cx="5147859" cy="461665"/>
          </a:xfrm>
          <a:prstGeom prst="rect">
            <a:avLst/>
          </a:prstGeom>
          <a:noFill/>
        </p:spPr>
        <p:txBody>
          <a:bodyPr wrap="square" rtlCol="0">
            <a:spAutoFit/>
          </a:bodyPr>
          <a:lstStyle/>
          <a:p>
            <a:pPr algn="ctr" defTabSz="1219170"/>
            <a:r>
              <a:rPr lang="en-US" sz="2400" b="1" dirty="0">
                <a:latin typeface="Calibri" panose="020F0502020204030204"/>
              </a:rPr>
              <a:t>Great Alaska Earthquake 1964</a:t>
            </a:r>
          </a:p>
        </p:txBody>
      </p:sp>
    </p:spTree>
    <p:extLst>
      <p:ext uri="{BB962C8B-B14F-4D97-AF65-F5344CB8AC3E}">
        <p14:creationId xmlns:p14="http://schemas.microsoft.com/office/powerpoint/2010/main" val="326587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699E-E3DD-45A1-ABA7-109016C3B5C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8F24CF9-D94B-4C61-84F0-278BF20CAD2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69443"/>
          </a:xfrm>
        </p:spPr>
      </p:pic>
      <p:pic>
        <p:nvPicPr>
          <p:cNvPr id="19" name="Picture 3" descr="\\fn2\PROJECTS\GMLC-Projects\GMLC 2.0 - ALASKA RADIANCE\Cordova Images\4920CDVAerial-2.jpg">
            <a:extLst>
              <a:ext uri="{FF2B5EF4-FFF2-40B4-BE49-F238E27FC236}">
                <a16:creationId xmlns:a16="http://schemas.microsoft.com/office/drawing/2014/main" id="{0163707D-7DA6-4D99-9F89-7DE57791CDA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8019" y="5036144"/>
            <a:ext cx="2961116" cy="1729307"/>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314E2E5-118C-4019-A961-7F2223F8FBF6}"/>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3432331" y="2012089"/>
            <a:ext cx="4281467" cy="3283891"/>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Connector 22">
            <a:extLst>
              <a:ext uri="{FF2B5EF4-FFF2-40B4-BE49-F238E27FC236}">
                <a16:creationId xmlns:a16="http://schemas.microsoft.com/office/drawing/2014/main" id="{A3A63F27-782E-4D14-8D53-5332BBDF35AB}"/>
              </a:ext>
            </a:extLst>
          </p:cNvPr>
          <p:cNvCxnSpPr>
            <a:cxnSpLocks/>
            <a:endCxn id="31" idx="3"/>
          </p:cNvCxnSpPr>
          <p:nvPr/>
        </p:nvCxnSpPr>
        <p:spPr>
          <a:xfrm flipH="1" flipV="1">
            <a:off x="2383133" y="2103907"/>
            <a:ext cx="3432331" cy="526000"/>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98B7757-7B83-46F6-B9E9-026B8C12B300}"/>
              </a:ext>
            </a:extLst>
          </p:cNvPr>
          <p:cNvCxnSpPr>
            <a:cxnSpLocks/>
            <a:endCxn id="19" idx="3"/>
          </p:cNvCxnSpPr>
          <p:nvPr/>
        </p:nvCxnSpPr>
        <p:spPr>
          <a:xfrm flipH="1">
            <a:off x="3149135" y="4932152"/>
            <a:ext cx="1430951" cy="968645"/>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17550FD-AF60-40D6-9B3F-A264C1A6EDB0}"/>
              </a:ext>
            </a:extLst>
          </p:cNvPr>
          <p:cNvSpPr txBox="1"/>
          <p:nvPr/>
        </p:nvSpPr>
        <p:spPr>
          <a:xfrm>
            <a:off x="8325294" y="5346752"/>
            <a:ext cx="1933353" cy="984885"/>
          </a:xfrm>
          <a:prstGeom prst="rect">
            <a:avLst/>
          </a:prstGeom>
          <a:solidFill>
            <a:schemeClr val="tx1"/>
          </a:solidFill>
          <a:ln>
            <a:solidFill>
              <a:schemeClr val="bg1">
                <a:lumMod val="50000"/>
              </a:schemeClr>
            </a:solidFill>
          </a:ln>
        </p:spPr>
        <p:txBody>
          <a:bodyPr wrap="square" rtlCol="0">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Orca Power Plant </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10.8 MW Diesel</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Control Center, CEC</a:t>
            </a:r>
          </a:p>
        </p:txBody>
      </p:sp>
      <p:sp>
        <p:nvSpPr>
          <p:cNvPr id="28" name="TextBox 27">
            <a:extLst>
              <a:ext uri="{FF2B5EF4-FFF2-40B4-BE49-F238E27FC236}">
                <a16:creationId xmlns:a16="http://schemas.microsoft.com/office/drawing/2014/main" id="{E85B4C93-42D7-4C24-99E9-4F464E047A3C}"/>
              </a:ext>
            </a:extLst>
          </p:cNvPr>
          <p:cNvSpPr txBox="1"/>
          <p:nvPr/>
        </p:nvSpPr>
        <p:spPr>
          <a:xfrm>
            <a:off x="2375044" y="820805"/>
            <a:ext cx="3281684" cy="1231106"/>
          </a:xfrm>
          <a:prstGeom prst="rect">
            <a:avLst/>
          </a:prstGeom>
          <a:solidFill>
            <a:schemeClr val="tx1"/>
          </a:solidFill>
          <a:ln>
            <a:solidFill>
              <a:schemeClr val="bg1">
                <a:lumMod val="50000"/>
              </a:schemeClr>
            </a:solidFill>
          </a:ln>
        </p:spPr>
        <p:txBody>
          <a:bodyPr wrap="square" rtlCol="0">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Humpback Creek Hydroelectric Plant</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1250kW (2 x 500 kW + 1 x 250 kW)</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17,000 foot UG and submarine transmission line</a:t>
            </a:r>
            <a:endPar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9" name="TextBox 28">
            <a:extLst>
              <a:ext uri="{FF2B5EF4-FFF2-40B4-BE49-F238E27FC236}">
                <a16:creationId xmlns:a16="http://schemas.microsoft.com/office/drawing/2014/main" id="{7A8F3B5A-9251-4DDA-99D6-9B5548F291F2}"/>
              </a:ext>
            </a:extLst>
          </p:cNvPr>
          <p:cNvSpPr txBox="1"/>
          <p:nvPr/>
        </p:nvSpPr>
        <p:spPr>
          <a:xfrm>
            <a:off x="9202806" y="2804395"/>
            <a:ext cx="2588309" cy="1446550"/>
          </a:xfrm>
          <a:prstGeom prst="rect">
            <a:avLst/>
          </a:prstGeom>
          <a:solidFill>
            <a:schemeClr val="tx1"/>
          </a:solidFill>
          <a:ln>
            <a:solidFill>
              <a:schemeClr val="bg1">
                <a:lumMod val="50000"/>
              </a:schemeClr>
            </a:solidFill>
          </a:ln>
        </p:spPr>
        <p:txBody>
          <a:bodyPr wrap="square" rtlCol="0">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Power Creek Hydroelectric</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6278kW (2 x 3124 kW)</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25 kV transmission ties to </a:t>
            </a:r>
            <a:r>
              <a:rPr kumimoji="0" lang="en-US" sz="1400" b="0" i="0" u="none" strike="noStrike" kern="1200" cap="none" spc="0" normalizeH="0" baseline="0" noProof="0" dirty="0" err="1">
                <a:ln>
                  <a:noFill/>
                </a:ln>
                <a:solidFill>
                  <a:prstClr val="white"/>
                </a:solidFill>
                <a:effectLst/>
                <a:uLnTx/>
                <a:uFillTx/>
                <a:latin typeface="Century Gothic" panose="020B0502020202020204"/>
                <a:ea typeface="+mn-ea"/>
                <a:cs typeface="+mn-cs"/>
              </a:rPr>
              <a:t>Eyak</a:t>
            </a: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 Substation, Inflatable dam</a:t>
            </a:r>
          </a:p>
        </p:txBody>
      </p:sp>
      <p:pic>
        <p:nvPicPr>
          <p:cNvPr id="30" name="Picture 2" descr="\\fn2\PROJECTS\GMLC-Projects\GMLC 2.0 - ALASKA RADIANCE\Cordova Images\Dam inflated1.jpg">
            <a:extLst>
              <a:ext uri="{FF2B5EF4-FFF2-40B4-BE49-F238E27FC236}">
                <a16:creationId xmlns:a16="http://schemas.microsoft.com/office/drawing/2014/main" id="{68D59F56-0CC8-4E85-93F9-0B9AFA7004F6}"/>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9202807" y="856378"/>
            <a:ext cx="2588309" cy="1941232"/>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1" name="Picture 3" descr="\\fn2\PROJECTS\GMLC-Projects\GMLC 2.0 - ALASKA RADIANCE\Cordova Images\HBC intake.jpg">
            <a:extLst>
              <a:ext uri="{FF2B5EF4-FFF2-40B4-BE49-F238E27FC236}">
                <a16:creationId xmlns:a16="http://schemas.microsoft.com/office/drawing/2014/main" id="{97BED9AF-294F-4229-B65B-DD7D29778F3B}"/>
              </a:ext>
            </a:extLst>
          </p:cNvPr>
          <p:cNvPicPr>
            <a:picLocks noChangeAspect="1" noChangeArrowheads="1"/>
          </p:cNvPicPr>
          <p:nvPr/>
        </p:nvPicPr>
        <p:blipFill>
          <a:blip r:embed="rId9" cstate="screen">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66074" y="1056795"/>
            <a:ext cx="2317060" cy="2094223"/>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B243920B-A2B9-4A78-AAD5-8220A8C924EC}"/>
              </a:ext>
            </a:extLst>
          </p:cNvPr>
          <p:cNvSpPr/>
          <p:nvPr/>
        </p:nvSpPr>
        <p:spPr>
          <a:xfrm>
            <a:off x="1" y="3593992"/>
            <a:ext cx="2091191" cy="1415772"/>
          </a:xfrm>
          <a:prstGeom prst="rect">
            <a:avLst/>
          </a:prstGeom>
          <a:solidFill>
            <a:schemeClr val="tx1"/>
          </a:solidFill>
          <a:ln>
            <a:solidFill>
              <a:schemeClr val="bg1">
                <a:lumMod val="50000"/>
              </a:schemeClr>
            </a:solidFill>
          </a:ln>
        </p:spPr>
        <p:txBody>
          <a:bodyPr wrap="square">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City of Cordova</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1,566 customers, 18MW</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One Substation </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78mi UG distribution lines</a:t>
            </a:r>
          </a:p>
        </p:txBody>
      </p:sp>
      <p:cxnSp>
        <p:nvCxnSpPr>
          <p:cNvPr id="33" name="Straight Connector 32">
            <a:extLst>
              <a:ext uri="{FF2B5EF4-FFF2-40B4-BE49-F238E27FC236}">
                <a16:creationId xmlns:a16="http://schemas.microsoft.com/office/drawing/2014/main" id="{F231F42B-7430-4976-94D3-39DA76BD82EB}"/>
              </a:ext>
            </a:extLst>
          </p:cNvPr>
          <p:cNvCxnSpPr>
            <a:cxnSpLocks/>
            <a:stCxn id="38" idx="1"/>
          </p:cNvCxnSpPr>
          <p:nvPr/>
        </p:nvCxnSpPr>
        <p:spPr>
          <a:xfrm flipH="1" flipV="1">
            <a:off x="4738148" y="4601823"/>
            <a:ext cx="5523915" cy="536877"/>
          </a:xfrm>
          <a:prstGeom prst="line">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552D8E24-9859-483F-8B45-82BAFC20CFB1}"/>
              </a:ext>
            </a:extLst>
          </p:cNvPr>
          <p:cNvGrpSpPr/>
          <p:nvPr/>
        </p:nvGrpSpPr>
        <p:grpSpPr>
          <a:xfrm>
            <a:off x="5277905" y="5438987"/>
            <a:ext cx="2485407" cy="1248607"/>
            <a:chOff x="3194714" y="3185777"/>
            <a:chExt cx="6064681" cy="2514600"/>
          </a:xfrm>
        </p:grpSpPr>
        <p:pic>
          <p:nvPicPr>
            <p:cNvPr id="22" name="Picture 21">
              <a:extLst>
                <a:ext uri="{FF2B5EF4-FFF2-40B4-BE49-F238E27FC236}">
                  <a16:creationId xmlns:a16="http://schemas.microsoft.com/office/drawing/2014/main" id="{4ED7B445-7A36-44DB-89D2-F31E15B807BD}"/>
                </a:ext>
              </a:extLst>
            </p:cNvPr>
            <p:cNvPicPr>
              <a:picLocks noChangeAspect="1"/>
            </p:cNvPicPr>
            <p:nvPr/>
          </p:nvPicPr>
          <p:blipFill>
            <a:blip r:embed="rId11"/>
            <a:stretch>
              <a:fillRect/>
            </a:stretch>
          </p:blipFill>
          <p:spPr>
            <a:xfrm>
              <a:off x="3194714" y="3185777"/>
              <a:ext cx="3821281" cy="2514600"/>
            </a:xfrm>
            <a:prstGeom prst="rect">
              <a:avLst/>
            </a:prstGeom>
          </p:spPr>
        </p:pic>
        <p:pic>
          <p:nvPicPr>
            <p:cNvPr id="34" name="Picture 33">
              <a:extLst>
                <a:ext uri="{FF2B5EF4-FFF2-40B4-BE49-F238E27FC236}">
                  <a16:creationId xmlns:a16="http://schemas.microsoft.com/office/drawing/2014/main" id="{99E88DB3-A8FB-4813-8BA2-A7720A177335}"/>
                </a:ext>
              </a:extLst>
            </p:cNvPr>
            <p:cNvPicPr>
              <a:picLocks noChangeAspect="1"/>
            </p:cNvPicPr>
            <p:nvPr/>
          </p:nvPicPr>
          <p:blipFill>
            <a:blip r:embed="rId12"/>
            <a:stretch>
              <a:fillRect/>
            </a:stretch>
          </p:blipFill>
          <p:spPr>
            <a:xfrm>
              <a:off x="6902555" y="3185777"/>
              <a:ext cx="2356840" cy="2514600"/>
            </a:xfrm>
            <a:prstGeom prst="rect">
              <a:avLst/>
            </a:prstGeom>
          </p:spPr>
        </p:pic>
      </p:grpSp>
      <p:sp>
        <p:nvSpPr>
          <p:cNvPr id="35" name="TextBox 34">
            <a:extLst>
              <a:ext uri="{FF2B5EF4-FFF2-40B4-BE49-F238E27FC236}">
                <a16:creationId xmlns:a16="http://schemas.microsoft.com/office/drawing/2014/main" id="{7ADA7300-20A4-4822-8FEB-B0F8CB90DADE}"/>
              </a:ext>
            </a:extLst>
          </p:cNvPr>
          <p:cNvSpPr txBox="1"/>
          <p:nvPr/>
        </p:nvSpPr>
        <p:spPr>
          <a:xfrm>
            <a:off x="3466765" y="5525379"/>
            <a:ext cx="1811139" cy="1231106"/>
          </a:xfrm>
          <a:prstGeom prst="rect">
            <a:avLst/>
          </a:prstGeom>
          <a:solidFill>
            <a:schemeClr val="tx1"/>
          </a:solidFill>
          <a:ln>
            <a:solidFill>
              <a:schemeClr val="bg1">
                <a:lumMod val="50000"/>
              </a:schemeClr>
            </a:solidFill>
          </a:ln>
        </p:spPr>
        <p:txBody>
          <a:bodyPr wrap="square" rtlCol="0">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Battery Energy Storage System</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1 MW, 1MWh</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ABB/SAFT at</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a:ea typeface="+mn-ea"/>
                <a:cs typeface="+mn-cs"/>
              </a:rPr>
              <a:t>Eyak Substation</a:t>
            </a:r>
          </a:p>
        </p:txBody>
      </p:sp>
      <p:cxnSp>
        <p:nvCxnSpPr>
          <p:cNvPr id="36" name="Straight Connector 35">
            <a:extLst>
              <a:ext uri="{FF2B5EF4-FFF2-40B4-BE49-F238E27FC236}">
                <a16:creationId xmlns:a16="http://schemas.microsoft.com/office/drawing/2014/main" id="{A4666983-5305-4BDA-A159-4AB6399FC423}"/>
              </a:ext>
            </a:extLst>
          </p:cNvPr>
          <p:cNvCxnSpPr>
            <a:cxnSpLocks/>
            <a:stCxn id="22" idx="0"/>
          </p:cNvCxnSpPr>
          <p:nvPr/>
        </p:nvCxnSpPr>
        <p:spPr>
          <a:xfrm flipH="1" flipV="1">
            <a:off x="4836220" y="4966130"/>
            <a:ext cx="1224697" cy="472857"/>
          </a:xfrm>
          <a:prstGeom prst="line">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pic>
        <p:nvPicPr>
          <p:cNvPr id="38" name="Picture 37" descr="Cordova Electric 3-5-09 004.jpg">
            <a:extLst>
              <a:ext uri="{FF2B5EF4-FFF2-40B4-BE49-F238E27FC236}">
                <a16:creationId xmlns:a16="http://schemas.microsoft.com/office/drawing/2014/main" id="{7272EDBB-F166-48DE-8596-91C45D6355C6}"/>
              </a:ext>
            </a:extLst>
          </p:cNvPr>
          <p:cNvPicPr>
            <a:picLocks noChangeAspect="1"/>
          </p:cNvPicPr>
          <p:nvPr/>
        </p:nvPicPr>
        <p:blipFill>
          <a:blip r:embed="rId13" cstate="print"/>
          <a:stretch>
            <a:fillRect/>
          </a:stretch>
        </p:blipFill>
        <p:spPr>
          <a:xfrm>
            <a:off x="10262064" y="4413693"/>
            <a:ext cx="1933353" cy="1450015"/>
          </a:xfrm>
          <a:prstGeom prst="rect">
            <a:avLst/>
          </a:prstGeom>
        </p:spPr>
      </p:pic>
      <p:sp>
        <p:nvSpPr>
          <p:cNvPr id="25" name="Title 3">
            <a:extLst>
              <a:ext uri="{FF2B5EF4-FFF2-40B4-BE49-F238E27FC236}">
                <a16:creationId xmlns:a16="http://schemas.microsoft.com/office/drawing/2014/main" id="{B898853A-AD1A-4F50-AC63-72538D8625EA}"/>
              </a:ext>
            </a:extLst>
          </p:cNvPr>
          <p:cNvSpPr txBox="1">
            <a:spLocks/>
          </p:cNvSpPr>
          <p:nvPr/>
        </p:nvSpPr>
        <p:spPr>
          <a:xfrm>
            <a:off x="0" y="26712"/>
            <a:ext cx="12192000" cy="71736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A5A5A5">
                    <a:lumMod val="20000"/>
                    <a:lumOff val="80000"/>
                  </a:srgbClr>
                </a:solidFill>
                <a:effectLst/>
                <a:uLnTx/>
                <a:uFillTx/>
                <a:latin typeface="Arial" panose="020B0604020202020204" pitchFamily="34" charset="0"/>
                <a:ea typeface="+mj-ea"/>
                <a:cs typeface="Arial" panose="020B0604020202020204" pitchFamily="34" charset="0"/>
              </a:rPr>
              <a:t>CEC Grid Architecture</a:t>
            </a:r>
          </a:p>
        </p:txBody>
      </p:sp>
      <p:pic>
        <p:nvPicPr>
          <p:cNvPr id="4" name="Picture 3" descr="A green metal box in a room&#10;&#10;Description automatically generated">
            <a:extLst>
              <a:ext uri="{FF2B5EF4-FFF2-40B4-BE49-F238E27FC236}">
                <a16:creationId xmlns:a16="http://schemas.microsoft.com/office/drawing/2014/main" id="{B9405D74-B4A0-717E-7F85-9ACB13F1DBFC}"/>
              </a:ext>
            </a:extLst>
          </p:cNvPr>
          <p:cNvPicPr>
            <a:picLocks noChangeAspect="1"/>
          </p:cNvPicPr>
          <p:nvPr/>
        </p:nvPicPr>
        <p:blipFill rotWithShape="1">
          <a:blip r:embed="rId14">
            <a:extLst>
              <a:ext uri="{28A0092B-C50C-407E-A947-70E740481C1C}">
                <a14:useLocalDpi xmlns:a14="http://schemas.microsoft.com/office/drawing/2010/main" val="0"/>
              </a:ext>
            </a:extLst>
          </a:blip>
          <a:srcRect t="24652" r="17596" b="21696"/>
          <a:stretch/>
        </p:blipFill>
        <p:spPr>
          <a:xfrm>
            <a:off x="7854668" y="820805"/>
            <a:ext cx="1134758" cy="1601346"/>
          </a:xfrm>
          <a:prstGeom prst="rect">
            <a:avLst/>
          </a:prstGeom>
        </p:spPr>
      </p:pic>
      <p:sp>
        <p:nvSpPr>
          <p:cNvPr id="6" name="TextBox 5">
            <a:extLst>
              <a:ext uri="{FF2B5EF4-FFF2-40B4-BE49-F238E27FC236}">
                <a16:creationId xmlns:a16="http://schemas.microsoft.com/office/drawing/2014/main" id="{FE0D0EBC-C1EE-2538-3CAD-524C0AB84932}"/>
              </a:ext>
            </a:extLst>
          </p:cNvPr>
          <p:cNvSpPr txBox="1"/>
          <p:nvPr/>
        </p:nvSpPr>
        <p:spPr>
          <a:xfrm>
            <a:off x="5862413" y="805428"/>
            <a:ext cx="1892945" cy="984885"/>
          </a:xfrm>
          <a:prstGeom prst="rect">
            <a:avLst/>
          </a:prstGeom>
          <a:solidFill>
            <a:schemeClr val="tx1"/>
          </a:solidFill>
          <a:ln>
            <a:solidFill>
              <a:schemeClr val="bg1">
                <a:lumMod val="50000"/>
              </a:schemeClr>
            </a:solidFill>
          </a:ln>
        </p:spPr>
        <p:txBody>
          <a:bodyPr wrap="square" rtlCol="0">
            <a:spAutoFit/>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a:ea typeface="+mn-ea"/>
                <a:cs typeface="+mn-cs"/>
              </a:rPr>
              <a:t>HBC Edge Cloud</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Water Cooled</a:t>
            </a:r>
          </a:p>
          <a:p>
            <a:pPr marL="0" marR="0" lvl="0" indent="0" algn="l" defTabSz="91431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entury Gothic" panose="020B0502020202020204"/>
                <a:ea typeface="+mn-ea"/>
                <a:cs typeface="+mn-cs"/>
              </a:rPr>
              <a:t>Decentralized Cloud</a:t>
            </a:r>
          </a:p>
        </p:txBody>
      </p:sp>
      <p:cxnSp>
        <p:nvCxnSpPr>
          <p:cNvPr id="7" name="Straight Connector 6">
            <a:extLst>
              <a:ext uri="{FF2B5EF4-FFF2-40B4-BE49-F238E27FC236}">
                <a16:creationId xmlns:a16="http://schemas.microsoft.com/office/drawing/2014/main" id="{0DD7C2AB-2527-274F-6674-AD7CF2FEA0D4}"/>
              </a:ext>
            </a:extLst>
          </p:cNvPr>
          <p:cNvCxnSpPr>
            <a:cxnSpLocks/>
            <a:endCxn id="4" idx="1"/>
          </p:cNvCxnSpPr>
          <p:nvPr/>
        </p:nvCxnSpPr>
        <p:spPr>
          <a:xfrm flipV="1">
            <a:off x="5815464" y="1621478"/>
            <a:ext cx="2039204" cy="1006848"/>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612968E3-76AA-4DAA-ACC9-2EAF8EB133E5}"/>
              </a:ext>
            </a:extLst>
          </p:cNvPr>
          <p:cNvCxnSpPr>
            <a:cxnSpLocks/>
            <a:endCxn id="30" idx="1"/>
          </p:cNvCxnSpPr>
          <p:nvPr/>
        </p:nvCxnSpPr>
        <p:spPr>
          <a:xfrm flipV="1">
            <a:off x="7390905" y="1826994"/>
            <a:ext cx="1811901" cy="1601347"/>
          </a:xfrm>
          <a:prstGeom prst="line">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958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5333" y="5738520"/>
            <a:ext cx="184731" cy="461665"/>
          </a:xfrm>
          <a:prstGeom prst="rect">
            <a:avLst/>
          </a:prstGeom>
          <a:noFill/>
        </p:spPr>
        <p:txBody>
          <a:bodyPr wrap="none" rtlCol="0">
            <a:spAutoFit/>
          </a:bodyPr>
          <a:lstStyle/>
          <a:p>
            <a:pPr defTabSz="1219170"/>
            <a:endParaRPr lang="en-US" sz="2400" dirty="0">
              <a:solidFill>
                <a:prstClr val="black"/>
              </a:solidFill>
              <a:latin typeface="Calibri" panose="020F0502020204030204"/>
            </a:endParaRPr>
          </a:p>
        </p:txBody>
      </p:sp>
      <p:sp>
        <p:nvSpPr>
          <p:cNvPr id="5" name="Title 1"/>
          <p:cNvSpPr txBox="1">
            <a:spLocks/>
          </p:cNvSpPr>
          <p:nvPr/>
        </p:nvSpPr>
        <p:spPr>
          <a:xfrm>
            <a:off x="-17024" y="3860"/>
            <a:ext cx="12209023" cy="106439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609585"/>
            <a:r>
              <a:rPr lang="en-US" sz="4800" b="1" dirty="0">
                <a:solidFill>
                  <a:prstClr val="black"/>
                </a:solidFill>
                <a:latin typeface="Arial"/>
                <a:cs typeface="Arial"/>
              </a:rPr>
              <a:t>COOPERATION: BETTER TOGETHER</a:t>
            </a:r>
            <a:br>
              <a:rPr lang="en-US" sz="4800" b="1" dirty="0">
                <a:solidFill>
                  <a:prstClr val="black"/>
                </a:solidFill>
                <a:latin typeface="Arial"/>
                <a:cs typeface="Arial"/>
              </a:rPr>
            </a:br>
            <a:endParaRPr lang="en-US" sz="4800" b="1" dirty="0">
              <a:solidFill>
                <a:prstClr val="black"/>
              </a:solidFill>
              <a:latin typeface="Arial"/>
              <a:cs typeface="Arial"/>
            </a:endParaRPr>
          </a:p>
        </p:txBody>
      </p:sp>
      <p:pic>
        <p:nvPicPr>
          <p:cNvPr id="2" name="Picture 1">
            <a:extLst>
              <a:ext uri="{FF2B5EF4-FFF2-40B4-BE49-F238E27FC236}">
                <a16:creationId xmlns:a16="http://schemas.microsoft.com/office/drawing/2014/main" id="{1D9A4C1A-D346-4470-81DE-C69ED58C8CA6}"/>
              </a:ext>
            </a:extLst>
          </p:cNvPr>
          <p:cNvPicPr>
            <a:picLocks noChangeAspect="1"/>
          </p:cNvPicPr>
          <p:nvPr/>
        </p:nvPicPr>
        <p:blipFill>
          <a:blip r:embed="rId3"/>
          <a:stretch>
            <a:fillRect/>
          </a:stretch>
        </p:blipFill>
        <p:spPr>
          <a:xfrm>
            <a:off x="242223" y="2774197"/>
            <a:ext cx="1955800" cy="1892300"/>
          </a:xfrm>
          <a:prstGeom prst="rect">
            <a:avLst/>
          </a:prstGeom>
        </p:spPr>
      </p:pic>
      <p:pic>
        <p:nvPicPr>
          <p:cNvPr id="4" name="Picture 3">
            <a:extLst>
              <a:ext uri="{FF2B5EF4-FFF2-40B4-BE49-F238E27FC236}">
                <a16:creationId xmlns:a16="http://schemas.microsoft.com/office/drawing/2014/main" id="{A23E0B97-5C5D-4570-A6DF-E67B4D784EA5}"/>
              </a:ext>
            </a:extLst>
          </p:cNvPr>
          <p:cNvPicPr>
            <a:picLocks noChangeAspect="1"/>
          </p:cNvPicPr>
          <p:nvPr/>
        </p:nvPicPr>
        <p:blipFill>
          <a:blip r:embed="rId4"/>
          <a:stretch>
            <a:fillRect/>
          </a:stretch>
        </p:blipFill>
        <p:spPr>
          <a:xfrm>
            <a:off x="2149885" y="873881"/>
            <a:ext cx="2245188" cy="1801811"/>
          </a:xfrm>
          <a:prstGeom prst="rect">
            <a:avLst/>
          </a:prstGeom>
        </p:spPr>
      </p:pic>
      <p:pic>
        <p:nvPicPr>
          <p:cNvPr id="9" name="Picture 8">
            <a:extLst>
              <a:ext uri="{FF2B5EF4-FFF2-40B4-BE49-F238E27FC236}">
                <a16:creationId xmlns:a16="http://schemas.microsoft.com/office/drawing/2014/main" id="{DDE2A9C0-3C7B-4BC1-8B9E-F4F033BD011E}"/>
              </a:ext>
            </a:extLst>
          </p:cNvPr>
          <p:cNvPicPr>
            <a:picLocks noChangeAspect="1"/>
          </p:cNvPicPr>
          <p:nvPr/>
        </p:nvPicPr>
        <p:blipFill>
          <a:blip r:embed="rId5"/>
          <a:stretch>
            <a:fillRect/>
          </a:stretch>
        </p:blipFill>
        <p:spPr>
          <a:xfrm>
            <a:off x="5521607" y="2900556"/>
            <a:ext cx="1816157" cy="1765941"/>
          </a:xfrm>
          <a:prstGeom prst="rect">
            <a:avLst/>
          </a:prstGeom>
        </p:spPr>
      </p:pic>
      <p:pic>
        <p:nvPicPr>
          <p:cNvPr id="10" name="Picture 9">
            <a:extLst>
              <a:ext uri="{FF2B5EF4-FFF2-40B4-BE49-F238E27FC236}">
                <a16:creationId xmlns:a16="http://schemas.microsoft.com/office/drawing/2014/main" id="{3F3A6CD1-BF91-498C-BD6B-756E2D0AB79D}"/>
              </a:ext>
            </a:extLst>
          </p:cNvPr>
          <p:cNvPicPr>
            <a:picLocks noChangeAspect="1"/>
          </p:cNvPicPr>
          <p:nvPr/>
        </p:nvPicPr>
        <p:blipFill>
          <a:blip r:embed="rId6"/>
          <a:stretch>
            <a:fillRect/>
          </a:stretch>
        </p:blipFill>
        <p:spPr>
          <a:xfrm>
            <a:off x="10152093" y="1096087"/>
            <a:ext cx="1840704" cy="1738956"/>
          </a:xfrm>
          <a:prstGeom prst="rect">
            <a:avLst/>
          </a:prstGeom>
        </p:spPr>
      </p:pic>
      <p:pic>
        <p:nvPicPr>
          <p:cNvPr id="11" name="Picture 10">
            <a:extLst>
              <a:ext uri="{FF2B5EF4-FFF2-40B4-BE49-F238E27FC236}">
                <a16:creationId xmlns:a16="http://schemas.microsoft.com/office/drawing/2014/main" id="{AC788370-C3E5-4B9E-A60D-6104337F4CFC}"/>
              </a:ext>
            </a:extLst>
          </p:cNvPr>
          <p:cNvPicPr>
            <a:picLocks noChangeAspect="1"/>
          </p:cNvPicPr>
          <p:nvPr/>
        </p:nvPicPr>
        <p:blipFill>
          <a:blip r:embed="rId7"/>
          <a:stretch>
            <a:fillRect/>
          </a:stretch>
        </p:blipFill>
        <p:spPr>
          <a:xfrm>
            <a:off x="242223" y="885281"/>
            <a:ext cx="1669744" cy="1680587"/>
          </a:xfrm>
          <a:prstGeom prst="rect">
            <a:avLst/>
          </a:prstGeom>
        </p:spPr>
      </p:pic>
      <p:pic>
        <p:nvPicPr>
          <p:cNvPr id="13" name="Picture 12">
            <a:extLst>
              <a:ext uri="{FF2B5EF4-FFF2-40B4-BE49-F238E27FC236}">
                <a16:creationId xmlns:a16="http://schemas.microsoft.com/office/drawing/2014/main" id="{20B3592E-4D66-4F4E-A535-9A4D847D6282}"/>
              </a:ext>
            </a:extLst>
          </p:cNvPr>
          <p:cNvPicPr>
            <a:picLocks noChangeAspect="1"/>
          </p:cNvPicPr>
          <p:nvPr/>
        </p:nvPicPr>
        <p:blipFill>
          <a:blip r:embed="rId8"/>
          <a:stretch>
            <a:fillRect/>
          </a:stretch>
        </p:blipFill>
        <p:spPr>
          <a:xfrm>
            <a:off x="4999650" y="5080506"/>
            <a:ext cx="1892300" cy="1435100"/>
          </a:xfrm>
          <a:prstGeom prst="rect">
            <a:avLst/>
          </a:prstGeom>
        </p:spPr>
      </p:pic>
      <p:pic>
        <p:nvPicPr>
          <p:cNvPr id="16" name="Picture 15">
            <a:extLst>
              <a:ext uri="{FF2B5EF4-FFF2-40B4-BE49-F238E27FC236}">
                <a16:creationId xmlns:a16="http://schemas.microsoft.com/office/drawing/2014/main" id="{44566E11-A25D-4345-ABCD-20AD6AB6DA6D}"/>
              </a:ext>
            </a:extLst>
          </p:cNvPr>
          <p:cNvPicPr>
            <a:picLocks noChangeAspect="1"/>
          </p:cNvPicPr>
          <p:nvPr/>
        </p:nvPicPr>
        <p:blipFill>
          <a:blip r:embed="rId9"/>
          <a:stretch>
            <a:fillRect/>
          </a:stretch>
        </p:blipFill>
        <p:spPr>
          <a:xfrm>
            <a:off x="10266573" y="3184717"/>
            <a:ext cx="1726224" cy="1735555"/>
          </a:xfrm>
          <a:prstGeom prst="rect">
            <a:avLst/>
          </a:prstGeom>
        </p:spPr>
      </p:pic>
      <p:pic>
        <p:nvPicPr>
          <p:cNvPr id="17" name="Picture 16">
            <a:extLst>
              <a:ext uri="{FF2B5EF4-FFF2-40B4-BE49-F238E27FC236}">
                <a16:creationId xmlns:a16="http://schemas.microsoft.com/office/drawing/2014/main" id="{F4F93F43-B856-4B3E-99C3-AE38EF9F46CE}"/>
              </a:ext>
            </a:extLst>
          </p:cNvPr>
          <p:cNvPicPr>
            <a:picLocks noChangeAspect="1"/>
          </p:cNvPicPr>
          <p:nvPr/>
        </p:nvPicPr>
        <p:blipFill>
          <a:blip r:embed="rId10"/>
          <a:stretch>
            <a:fillRect/>
          </a:stretch>
        </p:blipFill>
        <p:spPr>
          <a:xfrm>
            <a:off x="6569617" y="981960"/>
            <a:ext cx="3400745" cy="1583908"/>
          </a:xfrm>
          <a:prstGeom prst="rect">
            <a:avLst/>
          </a:prstGeom>
        </p:spPr>
      </p:pic>
      <p:pic>
        <p:nvPicPr>
          <p:cNvPr id="18" name="Picture 17">
            <a:extLst>
              <a:ext uri="{FF2B5EF4-FFF2-40B4-BE49-F238E27FC236}">
                <a16:creationId xmlns:a16="http://schemas.microsoft.com/office/drawing/2014/main" id="{334D1350-B168-49C6-B889-66CE3FF6DF7D}"/>
              </a:ext>
            </a:extLst>
          </p:cNvPr>
          <p:cNvPicPr>
            <a:picLocks noChangeAspect="1"/>
          </p:cNvPicPr>
          <p:nvPr/>
        </p:nvPicPr>
        <p:blipFill>
          <a:blip r:embed="rId11"/>
          <a:stretch>
            <a:fillRect/>
          </a:stretch>
        </p:blipFill>
        <p:spPr>
          <a:xfrm>
            <a:off x="2296359" y="4939918"/>
            <a:ext cx="2551696" cy="1781709"/>
          </a:xfrm>
          <a:prstGeom prst="rect">
            <a:avLst/>
          </a:prstGeom>
        </p:spPr>
      </p:pic>
      <p:pic>
        <p:nvPicPr>
          <p:cNvPr id="19" name="Picture 18">
            <a:extLst>
              <a:ext uri="{FF2B5EF4-FFF2-40B4-BE49-F238E27FC236}">
                <a16:creationId xmlns:a16="http://schemas.microsoft.com/office/drawing/2014/main" id="{21956A8D-EF2B-4230-B843-EB19BEA0BACC}"/>
              </a:ext>
            </a:extLst>
          </p:cNvPr>
          <p:cNvPicPr>
            <a:picLocks noChangeAspect="1"/>
          </p:cNvPicPr>
          <p:nvPr/>
        </p:nvPicPr>
        <p:blipFill>
          <a:blip r:embed="rId12"/>
          <a:stretch>
            <a:fillRect/>
          </a:stretch>
        </p:blipFill>
        <p:spPr>
          <a:xfrm>
            <a:off x="7460130" y="3053148"/>
            <a:ext cx="2691963" cy="1463173"/>
          </a:xfrm>
          <a:prstGeom prst="rect">
            <a:avLst/>
          </a:prstGeom>
        </p:spPr>
      </p:pic>
      <p:pic>
        <p:nvPicPr>
          <p:cNvPr id="20" name="Picture 19">
            <a:extLst>
              <a:ext uri="{FF2B5EF4-FFF2-40B4-BE49-F238E27FC236}">
                <a16:creationId xmlns:a16="http://schemas.microsoft.com/office/drawing/2014/main" id="{53D10FD9-F3EB-4145-A81F-855E5A4106A2}"/>
              </a:ext>
            </a:extLst>
          </p:cNvPr>
          <p:cNvPicPr>
            <a:picLocks noChangeAspect="1"/>
          </p:cNvPicPr>
          <p:nvPr/>
        </p:nvPicPr>
        <p:blipFill>
          <a:blip r:embed="rId13"/>
          <a:stretch>
            <a:fillRect/>
          </a:stretch>
        </p:blipFill>
        <p:spPr>
          <a:xfrm>
            <a:off x="4615967" y="885282"/>
            <a:ext cx="1771920" cy="1781709"/>
          </a:xfrm>
          <a:prstGeom prst="rect">
            <a:avLst/>
          </a:prstGeom>
        </p:spPr>
      </p:pic>
      <p:pic>
        <p:nvPicPr>
          <p:cNvPr id="1026" name="Picture 2" descr="Image result for alaska center for energy and power logo">
            <a:extLst>
              <a:ext uri="{FF2B5EF4-FFF2-40B4-BE49-F238E27FC236}">
                <a16:creationId xmlns:a16="http://schemas.microsoft.com/office/drawing/2014/main" id="{E120C0E2-D7CF-48C6-9473-C5407CB398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43545" y="5069423"/>
            <a:ext cx="4991100" cy="15113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us state department logo">
            <a:extLst>
              <a:ext uri="{FF2B5EF4-FFF2-40B4-BE49-F238E27FC236}">
                <a16:creationId xmlns:a16="http://schemas.microsoft.com/office/drawing/2014/main" id="{4281253E-FD75-490B-819A-B26B2AF6528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2223" y="4823849"/>
            <a:ext cx="1948415" cy="19484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me - America's Electric Cooperatives">
            <a:extLst>
              <a:ext uri="{FF2B5EF4-FFF2-40B4-BE49-F238E27FC236}">
                <a16:creationId xmlns:a16="http://schemas.microsoft.com/office/drawing/2014/main" id="{D3A2843F-18AB-AD91-3AA9-4B7A7151C2B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3440" y="3011873"/>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10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DDF604-FCD3-2917-62D2-01F210BB9443}"/>
              </a:ext>
            </a:extLst>
          </p:cNvPr>
          <p:cNvPicPr>
            <a:picLocks noChangeAspect="1"/>
          </p:cNvPicPr>
          <p:nvPr/>
        </p:nvPicPr>
        <p:blipFill rotWithShape="1">
          <a:blip r:embed="rId2"/>
          <a:srcRect l="7587" t="2151" r="-8" b="-1"/>
          <a:stretch/>
        </p:blipFill>
        <p:spPr>
          <a:xfrm>
            <a:off x="0" y="1"/>
            <a:ext cx="12192000" cy="6858000"/>
          </a:xfrm>
          <a:prstGeom prst="rect">
            <a:avLst/>
          </a:prstGeom>
        </p:spPr>
      </p:pic>
      <p:sp>
        <p:nvSpPr>
          <p:cNvPr id="11" name="TextBox 10">
            <a:extLst>
              <a:ext uri="{FF2B5EF4-FFF2-40B4-BE49-F238E27FC236}">
                <a16:creationId xmlns:a16="http://schemas.microsoft.com/office/drawing/2014/main" id="{EE42A73E-C767-E435-6AE9-E270E9C4F478}"/>
              </a:ext>
            </a:extLst>
          </p:cNvPr>
          <p:cNvSpPr txBox="1"/>
          <p:nvPr/>
        </p:nvSpPr>
        <p:spPr>
          <a:xfrm>
            <a:off x="218113" y="2555370"/>
            <a:ext cx="4323127" cy="1200329"/>
          </a:xfrm>
          <a:prstGeom prst="rect">
            <a:avLst/>
          </a:prstGeom>
          <a:noFill/>
        </p:spPr>
        <p:txBody>
          <a:bodyPr wrap="square" rtlCol="0">
            <a:spAutoFit/>
          </a:bodyPr>
          <a:lstStyle/>
          <a:p>
            <a:r>
              <a:rPr lang="en-US" sz="3600" b="1" dirty="0"/>
              <a:t>CEC Customer Engagement</a:t>
            </a:r>
          </a:p>
        </p:txBody>
      </p:sp>
      <p:sp>
        <p:nvSpPr>
          <p:cNvPr id="3" name="TextBox 2">
            <a:extLst>
              <a:ext uri="{FF2B5EF4-FFF2-40B4-BE49-F238E27FC236}">
                <a16:creationId xmlns:a16="http://schemas.microsoft.com/office/drawing/2014/main" id="{43402737-AAC0-22E1-FECD-057FCA7D33B4}"/>
              </a:ext>
            </a:extLst>
          </p:cNvPr>
          <p:cNvSpPr txBox="1"/>
          <p:nvPr/>
        </p:nvSpPr>
        <p:spPr>
          <a:xfrm>
            <a:off x="218113" y="3836711"/>
            <a:ext cx="5782093" cy="2369880"/>
          </a:xfrm>
          <a:prstGeom prst="rect">
            <a:avLst/>
          </a:prstGeom>
          <a:noFill/>
        </p:spPr>
        <p:txBody>
          <a:bodyPr wrap="square" rtlCol="0">
            <a:spAutoFit/>
          </a:bodyPr>
          <a:lstStyle/>
          <a:p>
            <a:r>
              <a:rPr lang="en-US" sz="2800" b="1" dirty="0"/>
              <a:t>Powering Cordova Video Series:</a:t>
            </a:r>
          </a:p>
          <a:p>
            <a:r>
              <a:rPr lang="en-US" sz="2400" b="1" dirty="0"/>
              <a:t>Episode 1: </a:t>
            </a:r>
            <a:r>
              <a:rPr lang="en-US" sz="1600" b="1" dirty="0">
                <a:solidFill>
                  <a:schemeClr val="tx2">
                    <a:lumMod val="75000"/>
                  </a:schemeClr>
                </a:solidFill>
                <a:hlinkClick r:id="rId3">
                  <a:extLst>
                    <a:ext uri="{A12FA001-AC4F-418D-AE19-62706E023703}">
                      <ahyp:hlinkClr xmlns:ahyp="http://schemas.microsoft.com/office/drawing/2018/hyperlinkcolor" val="tx"/>
                    </a:ext>
                  </a:extLst>
                </a:hlinkClick>
              </a:rPr>
              <a:t>https://www.youtube.com/watch?v=VV_e56FGuSg&amp;t=4s</a:t>
            </a:r>
            <a:r>
              <a:rPr lang="en-US" sz="1600" b="1" dirty="0">
                <a:solidFill>
                  <a:schemeClr val="tx2">
                    <a:lumMod val="75000"/>
                  </a:schemeClr>
                </a:solidFill>
              </a:rPr>
              <a:t> </a:t>
            </a:r>
          </a:p>
          <a:p>
            <a:r>
              <a:rPr lang="en-US" sz="2400" b="1" dirty="0"/>
              <a:t>Episode 2:</a:t>
            </a:r>
          </a:p>
          <a:p>
            <a:r>
              <a:rPr lang="en-US" sz="1600" b="1" dirty="0">
                <a:solidFill>
                  <a:schemeClr val="tx2">
                    <a:lumMod val="75000"/>
                  </a:schemeClr>
                </a:solidFill>
                <a:hlinkClick r:id="rId4">
                  <a:extLst>
                    <a:ext uri="{A12FA001-AC4F-418D-AE19-62706E023703}">
                      <ahyp:hlinkClr xmlns:ahyp="http://schemas.microsoft.com/office/drawing/2018/hyperlinkcolor" val="tx"/>
                    </a:ext>
                  </a:extLst>
                </a:hlinkClick>
              </a:rPr>
              <a:t>https://www.youtube.com/watch?v=GE9exIo1G8g</a:t>
            </a:r>
            <a:r>
              <a:rPr lang="en-US" sz="1600" b="1" dirty="0">
                <a:solidFill>
                  <a:schemeClr val="tx2">
                    <a:lumMod val="75000"/>
                  </a:schemeClr>
                </a:solidFill>
              </a:rPr>
              <a:t> </a:t>
            </a:r>
          </a:p>
          <a:p>
            <a:r>
              <a:rPr lang="en-US" sz="2400" b="1" dirty="0"/>
              <a:t>BBC – </a:t>
            </a:r>
            <a:r>
              <a:rPr lang="en-US" sz="2400" b="1" dirty="0" err="1"/>
              <a:t>Humanising</a:t>
            </a:r>
            <a:r>
              <a:rPr lang="en-US" sz="2400" b="1" dirty="0"/>
              <a:t> Energy Cordova:</a:t>
            </a:r>
          </a:p>
          <a:p>
            <a:r>
              <a:rPr lang="en-US" sz="1600" b="1" dirty="0">
                <a:solidFill>
                  <a:schemeClr val="tx2">
                    <a:lumMod val="75000"/>
                  </a:schemeClr>
                </a:solidFill>
                <a:hlinkClick r:id="rId5">
                  <a:extLst>
                    <a:ext uri="{A12FA001-AC4F-418D-AE19-62706E023703}">
                      <ahyp:hlinkClr xmlns:ahyp="http://schemas.microsoft.com/office/drawing/2018/hyperlinkcolor" val="tx"/>
                    </a:ext>
                  </a:extLst>
                </a:hlinkClick>
              </a:rPr>
              <a:t>https://www.youtube.com/watch?v=fKi8kGJJD1U&amp;t=66s</a:t>
            </a:r>
            <a:r>
              <a:rPr lang="en-US" sz="1600" b="1" dirty="0">
                <a:solidFill>
                  <a:schemeClr val="tx2">
                    <a:lumMod val="75000"/>
                  </a:schemeClr>
                </a:solidFill>
              </a:rPr>
              <a:t> </a:t>
            </a:r>
          </a:p>
        </p:txBody>
      </p:sp>
    </p:spTree>
    <p:extLst>
      <p:ext uri="{BB962C8B-B14F-4D97-AF65-F5344CB8AC3E}">
        <p14:creationId xmlns:p14="http://schemas.microsoft.com/office/powerpoint/2010/main" val="1993968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804314-CF8D-8FCD-190C-550AE47071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8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4E362FA-565D-FC6F-887C-05AC08926A09}"/>
              </a:ext>
            </a:extLst>
          </p:cNvPr>
          <p:cNvSpPr>
            <a:spLocks noGrp="1"/>
          </p:cNvSpPr>
          <p:nvPr>
            <p:ph idx="1"/>
          </p:nvPr>
        </p:nvSpPr>
        <p:spPr>
          <a:xfrm>
            <a:off x="0" y="4637264"/>
            <a:ext cx="12192000" cy="2220736"/>
          </a:xfrm>
        </p:spPr>
        <p:txBody>
          <a:bodyPr>
            <a:normAutofit fontScale="92500"/>
          </a:bodyPr>
          <a:lstStyle/>
          <a:p>
            <a:pPr marL="0" indent="0">
              <a:buNone/>
            </a:pPr>
            <a:r>
              <a:rPr lang="en-US" sz="3600" dirty="0">
                <a:solidFill>
                  <a:schemeClr val="accent3">
                    <a:lumMod val="60000"/>
                    <a:lumOff val="40000"/>
                  </a:schemeClr>
                </a:solidFill>
              </a:rPr>
              <a:t>Once a partnering and collaborative environment of teamwork has been established, the value streams from an investment can be maximized.  In addition to economic benefits - social, educational, recreational and adjacent value streams can be derived.</a:t>
            </a:r>
          </a:p>
        </p:txBody>
      </p:sp>
      <p:sp>
        <p:nvSpPr>
          <p:cNvPr id="5" name="Title 4">
            <a:extLst>
              <a:ext uri="{FF2B5EF4-FFF2-40B4-BE49-F238E27FC236}">
                <a16:creationId xmlns:a16="http://schemas.microsoft.com/office/drawing/2014/main" id="{BF897E79-585F-BBF8-E4C1-79C0466729AF}"/>
              </a:ext>
            </a:extLst>
          </p:cNvPr>
          <p:cNvSpPr>
            <a:spLocks noGrp="1"/>
          </p:cNvSpPr>
          <p:nvPr>
            <p:ph type="title"/>
          </p:nvPr>
        </p:nvSpPr>
        <p:spPr>
          <a:xfrm>
            <a:off x="609600" y="0"/>
            <a:ext cx="10972800" cy="982766"/>
          </a:xfrm>
        </p:spPr>
        <p:txBody>
          <a:bodyPr>
            <a:normAutofit fontScale="90000"/>
          </a:bodyPr>
          <a:lstStyle/>
          <a:p>
            <a:r>
              <a:rPr lang="en-US" dirty="0">
                <a:solidFill>
                  <a:schemeClr val="bg1"/>
                </a:solidFill>
              </a:rPr>
              <a:t> </a:t>
            </a:r>
            <a:r>
              <a:rPr lang="en-US" dirty="0">
                <a:solidFill>
                  <a:schemeClr val="accent3">
                    <a:lumMod val="60000"/>
                    <a:lumOff val="40000"/>
                  </a:schemeClr>
                </a:solidFill>
              </a:rPr>
              <a:t>Community Return On Investment</a:t>
            </a:r>
          </a:p>
        </p:txBody>
      </p:sp>
    </p:spTree>
    <p:extLst>
      <p:ext uri="{BB962C8B-B14F-4D97-AF65-F5344CB8AC3E}">
        <p14:creationId xmlns:p14="http://schemas.microsoft.com/office/powerpoint/2010/main" val="789081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unnmyn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3" name="TextBox 2"/>
          <p:cNvSpPr txBox="1"/>
          <p:nvPr/>
        </p:nvSpPr>
        <p:spPr>
          <a:xfrm>
            <a:off x="-1185333" y="5738520"/>
            <a:ext cx="184731" cy="461665"/>
          </a:xfrm>
          <a:prstGeom prst="rect">
            <a:avLst/>
          </a:prstGeom>
          <a:noFill/>
        </p:spPr>
        <p:txBody>
          <a:bodyPr wrap="none" rtlCol="0">
            <a:spAutoFit/>
          </a:bodyPr>
          <a:lstStyle/>
          <a:p>
            <a:pPr defTabSz="609585"/>
            <a:endParaRPr lang="en-US" sz="2400" dirty="0">
              <a:solidFill>
                <a:prstClr val="black"/>
              </a:solidFill>
              <a:latin typeface="Calibri"/>
            </a:endParaRPr>
          </a:p>
        </p:txBody>
      </p:sp>
      <p:sp>
        <p:nvSpPr>
          <p:cNvPr id="5" name="Title 1"/>
          <p:cNvSpPr txBox="1">
            <a:spLocks/>
          </p:cNvSpPr>
          <p:nvPr/>
        </p:nvSpPr>
        <p:spPr>
          <a:xfrm>
            <a:off x="-17024" y="3860"/>
            <a:ext cx="12209023" cy="106439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609585"/>
            <a:r>
              <a:rPr lang="en-US" sz="4800" b="1" dirty="0">
                <a:solidFill>
                  <a:prstClr val="black"/>
                </a:solidFill>
                <a:latin typeface="Arial"/>
                <a:cs typeface="Arial"/>
              </a:rPr>
              <a:t>ADAPTATION: THE KEY TO SURVIVAL</a:t>
            </a:r>
          </a:p>
        </p:txBody>
      </p:sp>
      <p:pic>
        <p:nvPicPr>
          <p:cNvPr id="21" name="Picture 20">
            <a:extLst>
              <a:ext uri="{FF2B5EF4-FFF2-40B4-BE49-F238E27FC236}">
                <a16:creationId xmlns:a16="http://schemas.microsoft.com/office/drawing/2014/main" id="{E9D5AC1C-1726-4409-A302-5CB75EC181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1139" y="798829"/>
            <a:ext cx="3615376" cy="2685269"/>
          </a:xfrm>
          <a:prstGeom prst="rect">
            <a:avLst/>
          </a:prstGeom>
        </p:spPr>
      </p:pic>
      <p:pic>
        <p:nvPicPr>
          <p:cNvPr id="22" name="Picture 21">
            <a:extLst>
              <a:ext uri="{FF2B5EF4-FFF2-40B4-BE49-F238E27FC236}">
                <a16:creationId xmlns:a16="http://schemas.microsoft.com/office/drawing/2014/main" id="{265596B3-4049-49C1-87EE-BA592C3553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56514" y="787855"/>
            <a:ext cx="3581920" cy="2686440"/>
          </a:xfrm>
          <a:prstGeom prst="rect">
            <a:avLst/>
          </a:prstGeom>
        </p:spPr>
      </p:pic>
      <p:pic>
        <p:nvPicPr>
          <p:cNvPr id="23" name="Picture 4" descr="DSCN4268">
            <a:extLst>
              <a:ext uri="{FF2B5EF4-FFF2-40B4-BE49-F238E27FC236}">
                <a16:creationId xmlns:a16="http://schemas.microsoft.com/office/drawing/2014/main" id="{81E91CAE-D15C-41E5-ADA1-489F37D68FE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a:xfrm>
            <a:off x="4305039" y="3809246"/>
            <a:ext cx="3631476" cy="27236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
            <a:extLst>
              <a:ext uri="{FF2B5EF4-FFF2-40B4-BE49-F238E27FC236}">
                <a16:creationId xmlns:a16="http://schemas.microsoft.com/office/drawing/2014/main" id="{85CA72DE-A4B1-4FF4-B0B8-AE58F2BDBB5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4008" y="3799442"/>
            <a:ext cx="3631476" cy="273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PCS-CORDOVA\users\CEC Electronic File Management System\Power Creek\2012 Snowmageddon Pictures\DSCN0367.JPG">
            <a:extLst>
              <a:ext uri="{FF2B5EF4-FFF2-40B4-BE49-F238E27FC236}">
                <a16:creationId xmlns:a16="http://schemas.microsoft.com/office/drawing/2014/main" id="{931B6DEC-320A-4C06-810F-547D153E591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3566" y="787854"/>
            <a:ext cx="3581920" cy="2686440"/>
          </a:xfrm>
          <a:prstGeom prst="rect">
            <a:avLst/>
          </a:prstGeom>
          <a:noFill/>
        </p:spPr>
      </p:pic>
      <p:pic>
        <p:nvPicPr>
          <p:cNvPr id="7" name="Picture 6">
            <a:extLst>
              <a:ext uri="{FF2B5EF4-FFF2-40B4-BE49-F238E27FC236}">
                <a16:creationId xmlns:a16="http://schemas.microsoft.com/office/drawing/2014/main" id="{0D8E09CD-F35A-76B4-6B7D-64FE58D6209B}"/>
              </a:ext>
            </a:extLst>
          </p:cNvPr>
          <p:cNvPicPr>
            <a:picLocks noChangeAspect="1"/>
          </p:cNvPicPr>
          <p:nvPr/>
        </p:nvPicPr>
        <p:blipFill>
          <a:blip r:embed="rId9"/>
          <a:srcRect l="189" t="340" r="724" b="6766"/>
          <a:stretch>
            <a:fillRect/>
          </a:stretch>
        </p:blipFill>
        <p:spPr>
          <a:xfrm>
            <a:off x="8356514" y="3809246"/>
            <a:ext cx="3581920" cy="2733411"/>
          </a:xfrm>
          <a:prstGeom prst="rect">
            <a:avLst/>
          </a:prstGeom>
        </p:spPr>
      </p:pic>
    </p:spTree>
    <p:extLst>
      <p:ext uri="{BB962C8B-B14F-4D97-AF65-F5344CB8AC3E}">
        <p14:creationId xmlns:p14="http://schemas.microsoft.com/office/powerpoint/2010/main" val="408126863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oject status report">
  <a:themeElements>
    <a:clrScheme name="Default Design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333300"/>
        </a:dk1>
        <a:lt1>
          <a:srgbClr val="FFFFFF"/>
        </a:lt1>
        <a:dk2>
          <a:srgbClr val="000000"/>
        </a:dk2>
        <a:lt2>
          <a:srgbClr val="969696"/>
        </a:lt2>
        <a:accent1>
          <a:srgbClr val="E5D58A"/>
        </a:accent1>
        <a:accent2>
          <a:srgbClr val="CCCC00"/>
        </a:accent2>
        <a:accent3>
          <a:srgbClr val="FFFFFF"/>
        </a:accent3>
        <a:accent4>
          <a:srgbClr val="2A2A00"/>
        </a:accent4>
        <a:accent5>
          <a:srgbClr val="F0E7C4"/>
        </a:accent5>
        <a:accent6>
          <a:srgbClr val="B9B900"/>
        </a:accent6>
        <a:hlink>
          <a:srgbClr val="999933"/>
        </a:hlink>
        <a:folHlink>
          <a:srgbClr val="666633"/>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8EA1C0"/>
        </a:lt1>
        <a:dk2>
          <a:srgbClr val="FFFFFF"/>
        </a:dk2>
        <a:lt2>
          <a:srgbClr val="5F5F5F"/>
        </a:lt2>
        <a:accent1>
          <a:srgbClr val="B6CDDE"/>
        </a:accent1>
        <a:accent2>
          <a:srgbClr val="8A7CA2"/>
        </a:accent2>
        <a:accent3>
          <a:srgbClr val="C6CDDC"/>
        </a:accent3>
        <a:accent4>
          <a:srgbClr val="000000"/>
        </a:accent4>
        <a:accent5>
          <a:srgbClr val="D7E3EC"/>
        </a:accent5>
        <a:accent6>
          <a:srgbClr val="7D7092"/>
        </a:accent6>
        <a:hlink>
          <a:srgbClr val="336699"/>
        </a:hlink>
        <a:folHlink>
          <a:srgbClr val="009999"/>
        </a:folHlink>
      </a:clrScheme>
      <a:clrMap bg1="lt1" tx1="dk1" bg2="lt2" tx2="dk2" accent1="accent1" accent2="accent2" accent3="accent3" accent4="accent4" accent5="accent5" accent6="accent6" hlink="hlink" folHlink="folHlink"/>
    </a:extraClrScheme>
    <a:extraClrScheme>
      <a:clrScheme name="Default Design 3">
        <a:dk1>
          <a:srgbClr val="333300"/>
        </a:dk1>
        <a:lt1>
          <a:srgbClr val="FFFFFF"/>
        </a:lt1>
        <a:dk2>
          <a:srgbClr val="000000"/>
        </a:dk2>
        <a:lt2>
          <a:srgbClr val="969696"/>
        </a:lt2>
        <a:accent1>
          <a:srgbClr val="EAEAEA"/>
        </a:accent1>
        <a:accent2>
          <a:srgbClr val="969696"/>
        </a:accent2>
        <a:accent3>
          <a:srgbClr val="FFFFFF"/>
        </a:accent3>
        <a:accent4>
          <a:srgbClr val="2A2A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2691</TotalTime>
  <Words>2785</Words>
  <Application>Microsoft Office PowerPoint</Application>
  <PresentationFormat>Widescreen</PresentationFormat>
  <Paragraphs>162</Paragraphs>
  <Slides>22</Slides>
  <Notes>13</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22</vt:i4>
      </vt:variant>
    </vt:vector>
  </HeadingPairs>
  <TitlesOfParts>
    <vt:vector size="39" baseType="lpstr">
      <vt:lpstr>Arial</vt:lpstr>
      <vt:lpstr>Arial Narrow</vt:lpstr>
      <vt:lpstr>Calibri</vt:lpstr>
      <vt:lpstr>Calibri Light</vt:lpstr>
      <vt:lpstr>Candara</vt:lpstr>
      <vt:lpstr>Century Gothic</vt:lpstr>
      <vt:lpstr>Times New Roman</vt:lpstr>
      <vt:lpstr>Verdana</vt:lpstr>
      <vt:lpstr>Wingdings</vt:lpstr>
      <vt:lpstr>Wingdings 3</vt:lpstr>
      <vt:lpstr>Slice</vt:lpstr>
      <vt:lpstr>Office Theme</vt:lpstr>
      <vt:lpstr>1_Ion</vt:lpstr>
      <vt:lpstr>1_Office Theme</vt:lpstr>
      <vt:lpstr>2_Office Theme</vt:lpstr>
      <vt:lpstr>3_Office Theme</vt:lpstr>
      <vt:lpstr>Project status report</vt:lpstr>
      <vt:lpstr>PowerPoint Presentation</vt:lpstr>
      <vt:lpstr>Alaska Microgrid Landscape</vt:lpstr>
      <vt:lpstr>PowerPoint Presentation</vt:lpstr>
      <vt:lpstr>PowerPoint Presentation</vt:lpstr>
      <vt:lpstr>PowerPoint Presentation</vt:lpstr>
      <vt:lpstr>PowerPoint Presentation</vt:lpstr>
      <vt:lpstr>PowerPoint Presentation</vt:lpstr>
      <vt:lpstr> Community Return On Investment</vt:lpstr>
      <vt:lpstr>PowerPoint Presentation</vt:lpstr>
      <vt:lpstr>Power Creek Hydroelectric: A Gold Standard for Energy Investments Local, State, Federal, Industry Partnership to Raise all Ships Project Cost: $24M - $12M Federal, $12M State of Alaska</vt:lpstr>
      <vt:lpstr>Optimization &amp; The high cost of complacency</vt:lpstr>
      <vt:lpstr>PowerPoint Presentation</vt:lpstr>
      <vt:lpstr>PowerPoint Presentation</vt:lpstr>
      <vt:lpstr>A US Department of Energy Sponsored Microgrid Battery Energy Storage Application (Dr. Imre Gyuk, Director of Energy Storage Research, Office of Electricity)</vt:lpstr>
      <vt:lpstr>PowerPoint Presentation</vt:lpstr>
      <vt:lpstr>Metro-Tel Cable Hound &amp; Repurposed Reel</vt:lpstr>
      <vt:lpstr>PowerPoint Presentation</vt:lpstr>
      <vt:lpstr>PowerPoint Presentation</vt:lpstr>
      <vt:lpstr>CEC Digital Blueprint development for Real-time CHIL &amp; PHIL evaluation</vt:lpstr>
      <vt:lpstr>Heat Pumps</vt:lpstr>
      <vt:lpstr>Head in the Clouds: Local Area Cloud/ Edge computing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 Koplin</dc:creator>
  <cp:lastModifiedBy>Clay Koplin</cp:lastModifiedBy>
  <cp:revision>15</cp:revision>
  <dcterms:created xsi:type="dcterms:W3CDTF">2023-09-09T15:43:06Z</dcterms:created>
  <dcterms:modified xsi:type="dcterms:W3CDTF">2025-09-20T15:14:28Z</dcterms:modified>
</cp:coreProperties>
</file>