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400" r:id="rId2"/>
    <p:sldId id="401" r:id="rId3"/>
    <p:sldId id="420" r:id="rId4"/>
    <p:sldId id="421" r:id="rId5"/>
    <p:sldId id="422" r:id="rId6"/>
    <p:sldId id="274" r:id="rId7"/>
    <p:sldId id="284" r:id="rId8"/>
    <p:sldId id="424" r:id="rId9"/>
    <p:sldId id="427" r:id="rId10"/>
    <p:sldId id="423" r:id="rId11"/>
    <p:sldId id="425" r:id="rId12"/>
    <p:sldId id="293" r:id="rId13"/>
    <p:sldId id="355" r:id="rId14"/>
    <p:sldId id="389" r:id="rId15"/>
    <p:sldId id="356" r:id="rId16"/>
    <p:sldId id="362" r:id="rId17"/>
    <p:sldId id="363" r:id="rId18"/>
    <p:sldId id="357" r:id="rId19"/>
    <p:sldId id="390" r:id="rId20"/>
    <p:sldId id="428" r:id="rId21"/>
    <p:sldId id="42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7B8"/>
    <a:srgbClr val="0070FF"/>
    <a:srgbClr val="222327"/>
    <a:srgbClr val="FFFFFF"/>
    <a:srgbClr val="1D3649"/>
    <a:srgbClr val="0062B8"/>
    <a:srgbClr val="2258B2"/>
    <a:srgbClr val="59595C"/>
    <a:srgbClr val="0E2E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67" autoAdjust="0"/>
    <p:restoredTop sz="86451" autoAdjust="0"/>
  </p:normalViewPr>
  <p:slideViewPr>
    <p:cSldViewPr snapToGrid="0" snapToObjects="1">
      <p:cViewPr varScale="1">
        <p:scale>
          <a:sx n="93" d="100"/>
          <a:sy n="93" d="100"/>
        </p:scale>
        <p:origin x="1446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sowby\Desktop\Current%20Files\Research\2018%20Energy%20Metrics\energy%20map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HALEDC1\Midvale\Marketing\General\Energy%20&amp;%20Optimization\Presentations%20&amp;%20Publications\Logan%20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1"/>
          <c:order val="0"/>
          <c:spPr>
            <a:solidFill>
              <a:srgbClr val="92D050"/>
            </a:solidFill>
          </c:spPr>
          <c:invertIfNegative val="0"/>
          <c:dPt>
            <c:idx val="22"/>
            <c:invertIfNegative val="0"/>
            <c:bubble3D val="0"/>
            <c:spPr>
              <a:solidFill>
                <a:schemeClr val="bg2"/>
              </a:solidFill>
            </c:spPr>
            <c:extLst>
              <c:ext xmlns:c16="http://schemas.microsoft.com/office/drawing/2014/chart" uri="{C3380CC4-5D6E-409C-BE32-E72D297353CC}">
                <c16:uniqueId val="{00000001-BD89-4520-AA0B-7DFF882DA6DE}"/>
              </c:ext>
            </c:extLst>
          </c:dPt>
          <c:dPt>
            <c:idx val="23"/>
            <c:invertIfNegative val="0"/>
            <c:bubble3D val="0"/>
            <c:spPr>
              <a:solidFill>
                <a:schemeClr val="bg2"/>
              </a:solidFill>
            </c:spPr>
            <c:extLst>
              <c:ext xmlns:c16="http://schemas.microsoft.com/office/drawing/2014/chart" uri="{C3380CC4-5D6E-409C-BE32-E72D297353CC}">
                <c16:uniqueId val="{00000003-BD89-4520-AA0B-7DFF882DA6DE}"/>
              </c:ext>
            </c:extLst>
          </c:dPt>
          <c:cat>
            <c:strRef>
              <c:f>Sheet1!$A$3:$A$26</c:f>
              <c:strCache>
                <c:ptCount val="24"/>
                <c:pt idx="0">
                  <c:v>Carol Way Well</c:v>
                </c:pt>
                <c:pt idx="1">
                  <c:v>Solena Way Well</c:v>
                </c:pt>
                <c:pt idx="2">
                  <c:v>Webster Well</c:v>
                </c:pt>
                <c:pt idx="3">
                  <c:v>23 &amp; 98 Well</c:v>
                </c:pt>
                <c:pt idx="4">
                  <c:v>15 &amp; 94 Well</c:v>
                </c:pt>
                <c:pt idx="5">
                  <c:v>Newbury Well</c:v>
                </c:pt>
                <c:pt idx="6">
                  <c:v>Southwest WTP (groundwater)</c:v>
                </c:pt>
                <c:pt idx="7">
                  <c:v>10 &amp; 78 Well</c:v>
                </c:pt>
                <c:pt idx="8">
                  <c:v>7 &amp; 82 Well</c:v>
                </c:pt>
                <c:pt idx="9">
                  <c:v>15 &amp; 86 Well</c:v>
                </c:pt>
                <c:pt idx="10">
                  <c:v>9 &amp; 85 Well</c:v>
                </c:pt>
                <c:pt idx="11">
                  <c:v>13 &amp; 78 Well</c:v>
                </c:pt>
                <c:pt idx="12">
                  <c:v>Albion Well</c:v>
                </c:pt>
                <c:pt idx="13">
                  <c:v>Moniter Well</c:v>
                </c:pt>
                <c:pt idx="14">
                  <c:v>1330 E Well</c:v>
                </c:pt>
                <c:pt idx="15">
                  <c:v>7 &amp; 77 Well</c:v>
                </c:pt>
                <c:pt idx="16">
                  <c:v>1784 Creek Well</c:v>
                </c:pt>
                <c:pt idx="17">
                  <c:v>11 &amp; 45 Well</c:v>
                </c:pt>
                <c:pt idx="18">
                  <c:v>1590 Well</c:v>
                </c:pt>
                <c:pt idx="19">
                  <c:v>Willow Creek Well</c:v>
                </c:pt>
                <c:pt idx="20">
                  <c:v>Siesta Well</c:v>
                </c:pt>
                <c:pt idx="21">
                  <c:v>6400 Well</c:v>
                </c:pt>
                <c:pt idx="22">
                  <c:v>Southeast Regional WTP</c:v>
                </c:pt>
                <c:pt idx="23">
                  <c:v>Jordan Valley WTP</c:v>
                </c:pt>
              </c:strCache>
            </c:strRef>
          </c:cat>
          <c:val>
            <c:numRef>
              <c:f>Sheet1!$B$3:$B$26</c:f>
              <c:numCache>
                <c:formatCode>#,##0</c:formatCode>
                <c:ptCount val="24"/>
                <c:pt idx="0">
                  <c:v>5829.7699366776951</c:v>
                </c:pt>
                <c:pt idx="1">
                  <c:v>5687.7641509881405</c:v>
                </c:pt>
                <c:pt idx="2">
                  <c:v>3787.2859346477653</c:v>
                </c:pt>
                <c:pt idx="3">
                  <c:v>3175.7403899886199</c:v>
                </c:pt>
                <c:pt idx="4">
                  <c:v>3084.7897296059186</c:v>
                </c:pt>
                <c:pt idx="5">
                  <c:v>2987.4223048403883</c:v>
                </c:pt>
                <c:pt idx="6">
                  <c:v>2935.2446234986651</c:v>
                </c:pt>
                <c:pt idx="7">
                  <c:v>2475.1971132371991</c:v>
                </c:pt>
                <c:pt idx="8">
                  <c:v>2284.0891305312161</c:v>
                </c:pt>
                <c:pt idx="9">
                  <c:v>2263.7228783596292</c:v>
                </c:pt>
                <c:pt idx="10">
                  <c:v>2250.6103598381969</c:v>
                </c:pt>
                <c:pt idx="11">
                  <c:v>2240.5667286302914</c:v>
                </c:pt>
                <c:pt idx="12">
                  <c:v>2191.1855418580885</c:v>
                </c:pt>
                <c:pt idx="13">
                  <c:v>2114.1843692641451</c:v>
                </c:pt>
                <c:pt idx="14">
                  <c:v>2098.5609429407359</c:v>
                </c:pt>
                <c:pt idx="15">
                  <c:v>2061.7342951784153</c:v>
                </c:pt>
                <c:pt idx="16">
                  <c:v>2027.9765347296211</c:v>
                </c:pt>
                <c:pt idx="17">
                  <c:v>2009.563210848461</c:v>
                </c:pt>
                <c:pt idx="18">
                  <c:v>1805.3427096210453</c:v>
                </c:pt>
                <c:pt idx="19">
                  <c:v>1513.5194250802306</c:v>
                </c:pt>
                <c:pt idx="20">
                  <c:v>1507.1026606974019</c:v>
                </c:pt>
                <c:pt idx="21">
                  <c:v>1403.8764510605934</c:v>
                </c:pt>
                <c:pt idx="22">
                  <c:v>445.98411106620165</c:v>
                </c:pt>
                <c:pt idx="23">
                  <c:v>122.43630168185004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D89-4520-AA0B-7DFF882DA6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8"/>
        <c:axId val="176006656"/>
        <c:axId val="191969472"/>
      </c:barChart>
      <c:catAx>
        <c:axId val="176006656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191969472"/>
        <c:crosses val="autoZero"/>
        <c:auto val="1"/>
        <c:lblAlgn val="ctr"/>
        <c:lblOffset val="100"/>
        <c:noMultiLvlLbl val="0"/>
      </c:catAx>
      <c:valAx>
        <c:axId val="191969472"/>
        <c:scaling>
          <c:orientation val="minMax"/>
          <c:max val="600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Energy Intensity of Water Processed (kWh/MG)</a:t>
                </a:r>
              </a:p>
            </c:rich>
          </c:tx>
          <c:overlay val="0"/>
        </c:title>
        <c:numFmt formatCode="#,##0" sourceLinked="1"/>
        <c:majorTickMark val="out"/>
        <c:minorTickMark val="none"/>
        <c:tickLblPos val="nextTo"/>
        <c:crossAx val="176006656"/>
        <c:crosses val="autoZero"/>
        <c:crossBetween val="between"/>
        <c:majorUnit val="2000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050" b="0">
          <a:latin typeface="+mj-lt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0555555555555555E-2"/>
          <c:y val="0.15763178602203409"/>
          <c:w val="0.92426448616999801"/>
          <c:h val="0.62107399767539451"/>
        </c:manualLayout>
      </c:layout>
      <c:barChart>
        <c:barDir val="col"/>
        <c:grouping val="clustered"/>
        <c:varyColors val="0"/>
        <c:ser>
          <c:idx val="0"/>
          <c:order val="0"/>
          <c:tx>
            <c:v>2013</c:v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1400" dirty="0"/>
                      <a:t>212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6373-442D-819A-BC9A3F11537F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400" dirty="0"/>
                      <a:t>13.2 MGD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6373-442D-819A-BC9A3F11537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400" dirty="0"/>
                      <a:t>$428K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6373-442D-819A-BC9A3F1153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j-lt"/>
                    <a:ea typeface="Verdana" panose="020B060403050404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(Sheet1!$A$2,Sheet1!$A$3,Sheet1!$A$4)</c:f>
              <c:strCache>
                <c:ptCount val="3"/>
                <c:pt idx="0">
                  <c:v>Mainline breaks</c:v>
                </c:pt>
                <c:pt idx="1">
                  <c:v>Water use</c:v>
                </c:pt>
                <c:pt idx="2">
                  <c:v>Energy cost</c:v>
                </c:pt>
              </c:strCache>
            </c:strRef>
          </c:cat>
          <c:val>
            <c:numRef>
              <c:f>(Sheet1!$D$2,Sheet1!$D$3,Sheet1!$D$4)</c:f>
              <c:numCache>
                <c:formatCode>0%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373-442D-819A-BC9A3F11537F}"/>
            </c:ext>
          </c:extLst>
        </c:ser>
        <c:ser>
          <c:idx val="1"/>
          <c:order val="1"/>
          <c:tx>
            <c:v>2014</c:v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1400" dirty="0"/>
                      <a:t>128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6373-442D-819A-BC9A3F11537F}"/>
                </c:ext>
              </c:extLst>
            </c:dLbl>
            <c:dLbl>
              <c:idx val="1"/>
              <c:layout>
                <c:manualLayout>
                  <c:x val="4.689259034928326E-2"/>
                  <c:y val="1.5171770676878509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11.0 MGD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6373-442D-819A-BC9A3F11537F}"/>
                </c:ext>
              </c:extLst>
            </c:dLbl>
            <c:dLbl>
              <c:idx val="2"/>
              <c:layout>
                <c:manualLayout>
                  <c:x val="2.1632251720747297E-2"/>
                  <c:y val="1.8214936247723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$291K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6373-442D-819A-BC9A3F1153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j-lt"/>
                    <a:ea typeface="Verdana" panose="020B0604030504040204" pitchFamily="34" charset="0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(Sheet1!$A$2,Sheet1!$A$3,Sheet1!$A$4)</c:f>
              <c:strCache>
                <c:ptCount val="3"/>
                <c:pt idx="0">
                  <c:v>Mainline breaks</c:v>
                </c:pt>
                <c:pt idx="1">
                  <c:v>Water use</c:v>
                </c:pt>
                <c:pt idx="2">
                  <c:v>Energy cost</c:v>
                </c:pt>
              </c:strCache>
            </c:strRef>
          </c:cat>
          <c:val>
            <c:numRef>
              <c:f>(Sheet1!$E$2,Sheet1!$E$3,Sheet1!$E$4)</c:f>
              <c:numCache>
                <c:formatCode>0%</c:formatCode>
                <c:ptCount val="3"/>
                <c:pt idx="0">
                  <c:v>0.60377358490566035</c:v>
                </c:pt>
                <c:pt idx="1">
                  <c:v>0.83333333333333337</c:v>
                </c:pt>
                <c:pt idx="2">
                  <c:v>0.67990654205607481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373-442D-819A-BC9A3F1153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81593344"/>
        <c:axId val="282031744"/>
      </c:barChart>
      <c:catAx>
        <c:axId val="2815933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j-lt"/>
                <a:ea typeface="Verdana" panose="020B0604030504040204" pitchFamily="34" charset="0"/>
                <a:cs typeface="Arial" panose="020B0604020202020204" pitchFamily="34" charset="0"/>
              </a:defRPr>
            </a:pPr>
            <a:endParaRPr lang="en-US"/>
          </a:p>
        </c:txPr>
        <c:crossAx val="282031744"/>
        <c:crosses val="autoZero"/>
        <c:auto val="1"/>
        <c:lblAlgn val="ctr"/>
        <c:lblOffset val="100"/>
        <c:noMultiLvlLbl val="0"/>
      </c:catAx>
      <c:valAx>
        <c:axId val="28203174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281593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8022208762366245"/>
          <c:y val="3.6918847957440444E-2"/>
          <c:w val="0.38055865132243083"/>
          <c:h val="0.104435960054575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j-lt"/>
              <a:ea typeface="Verdana" panose="020B0604030504040204" pitchFamily="34" charset="0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400" b="0">
          <a:solidFill>
            <a:schemeClr val="tx1"/>
          </a:solidFill>
          <a:latin typeface="+mj-lt"/>
          <a:ea typeface="Verdana" panose="020B060403050404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028741-F91B-484F-BBDA-911BB9059699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407B42-4656-4631-874F-3ED2FB064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786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Vanishing act</a:t>
            </a:r>
          </a:p>
          <a:p>
            <a:r>
              <a:rPr lang="en-US" dirty="0"/>
              <a:t>Lost 2/3 of area, 3/4 of water</a:t>
            </a:r>
          </a:p>
          <a:p>
            <a:r>
              <a:rPr lang="en-US" dirty="0"/>
              <a:t>Doesn’t show loss of groundwater; crust is rebounding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07B42-4656-4631-874F-3ED2FB0646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737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Lots of water on Earth—oceans, clouds, groundwater, rivers, lakes, ice—all three phases—but not directly consumable. We overcome these challenges with energy.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01B356-6DA1-4B5F-BF47-989325E76ED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0456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use energy to move water to the right place, treat it to the right quality, and store it for the right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01B356-6DA1-4B5F-BF47-989325E76ED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548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71D46E-E9DD-446E-AE5A-216D7485E8B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63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1B356-6DA1-4B5F-BF47-989325E76EDA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3122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01B356-6DA1-4B5F-BF47-989325E76EDA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443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[Maybe cut this slide]</a:t>
            </a:r>
          </a:p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2873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[Maybe cut this slide]</a:t>
            </a:r>
          </a:p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1609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[Maybe cut this slide]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01B356-6DA1-4B5F-BF47-989325E76EDA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987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321D6A9-7D66-A14A-9F8D-137CE960D6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56AB0BC-F45B-7E49-8B12-403CA1C5B36D}"/>
              </a:ext>
            </a:extLst>
          </p:cNvPr>
          <p:cNvSpPr/>
          <p:nvPr userDrawn="1"/>
        </p:nvSpPr>
        <p:spPr>
          <a:xfrm>
            <a:off x="0" y="2690"/>
            <a:ext cx="12192000" cy="6858000"/>
          </a:xfrm>
          <a:prstGeom prst="rect">
            <a:avLst/>
          </a:prstGeom>
          <a:solidFill>
            <a:srgbClr val="0062B8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2D20EF-1962-CD49-AA67-CF41627439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 i="0">
                <a:solidFill>
                  <a:schemeClr val="bg1"/>
                </a:solidFill>
                <a:latin typeface="Rockwell" panose="02060603020205020403" pitchFamily="18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8E9F87-CBB7-9847-BA21-92C0D7001F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Helvetica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9EC70FEA-34FC-FC4D-8CFD-00A560A7AF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62648" y="5599378"/>
            <a:ext cx="4066704" cy="53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914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78621-DBEB-A84E-9E75-AD448FE2A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396227"/>
            <a:ext cx="5157787" cy="1108848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62B8"/>
                </a:solidFill>
                <a:latin typeface="Rockwell" panose="02060603020205020403" pitchFamily="18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E92D8E-6EF9-014D-AC83-0F2FF3BA0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F5E64E-6CFF-DD4A-A073-E303F4CC3A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396227"/>
            <a:ext cx="5183188" cy="1108848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62B8"/>
                </a:solidFill>
                <a:latin typeface="Rockwell" panose="02060603020205020403" pitchFamily="18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0ED102-6295-5249-A074-F75BD836A2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DB5034-1496-0149-AD1B-5BBF33175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03A87-2269-EE4A-AAA2-349CEE4A908A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528B45-390C-1542-8288-36A6B703A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2492F6-50C2-834F-89B7-872294D3B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9B189-EC3B-5448-8F48-F2E72328484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8CDFA808-D83B-794A-8326-281A51789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7662"/>
            <a:ext cx="8114969" cy="557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6067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DB5034-1496-0149-AD1B-5BBF33175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03A87-2269-EE4A-AAA2-349CEE4A908A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528B45-390C-1542-8288-36A6B703A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2492F6-50C2-834F-89B7-872294D3B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9B189-EC3B-5448-8F48-F2E72328484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2F95F90-75A6-7049-8048-D1724D3C9E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544761"/>
            <a:ext cx="3932237" cy="36322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022C6-C075-2040-B2C9-63500C5E1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09509B-CA19-3048-BEB1-3E306D059D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383527"/>
            <a:ext cx="3932238" cy="1161234"/>
          </a:xfrm>
        </p:spPr>
        <p:txBody>
          <a:bodyPr anchor="b">
            <a:normAutofit/>
          </a:bodyPr>
          <a:lstStyle>
            <a:lvl1pPr marL="0" indent="0">
              <a:buNone/>
              <a:defRPr sz="2400" b="1" i="0">
                <a:solidFill>
                  <a:srgbClr val="0062B8"/>
                </a:solidFill>
                <a:latin typeface="Rockwell" panose="02060603020205020403" pitchFamily="18" charset="77"/>
                <a:ea typeface="Roboto Slab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104EEF9C-31B3-8E49-AE41-F5C8EEE49BD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183187" y="1391408"/>
            <a:ext cx="6170613" cy="47934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7947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DB5034-1496-0149-AD1B-5BBF33175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03A87-2269-EE4A-AAA2-349CEE4A908A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528B45-390C-1542-8288-36A6B703A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2492F6-50C2-834F-89B7-872294D3B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9B189-EC3B-5448-8F48-F2E723284842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E2F95F90-75A6-7049-8048-D1724D3C9E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544761"/>
            <a:ext cx="3932237" cy="36322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5022C6-C075-2040-B2C9-63500C5E1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09509B-CA19-3048-BEB1-3E306D059D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383527"/>
            <a:ext cx="3932238" cy="1161234"/>
          </a:xfrm>
        </p:spPr>
        <p:txBody>
          <a:bodyPr anchor="b">
            <a:normAutofit/>
          </a:bodyPr>
          <a:lstStyle>
            <a:lvl1pPr marL="0" indent="0">
              <a:buNone/>
              <a:defRPr sz="2400" b="1" i="0">
                <a:solidFill>
                  <a:srgbClr val="0062B8"/>
                </a:solidFill>
                <a:latin typeface="Rockwell" panose="02060603020205020403" pitchFamily="18" charset="77"/>
                <a:ea typeface="Roboto Slab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2561DF4-FEB1-314D-B970-781B73FEBE0D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5183187" y="1383527"/>
            <a:ext cx="6170613" cy="479343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710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ft Column Title With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3BACE19A-9385-F74E-BBE0-06B5C5064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165" y="924337"/>
            <a:ext cx="2574235" cy="50192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83EE6E23-ADFA-8946-973F-1ED0E6DC0C9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33458" y="924336"/>
            <a:ext cx="7020341" cy="50192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308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eft Column Title With 2 Column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3BACE19A-9385-F74E-BBE0-06B5C5064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165" y="924337"/>
            <a:ext cx="2574235" cy="50192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Google Shape;76;p12">
            <a:extLst>
              <a:ext uri="{FF2B5EF4-FFF2-40B4-BE49-F238E27FC236}">
                <a16:creationId xmlns:a16="http://schemas.microsoft.com/office/drawing/2014/main" id="{126B8C6F-A09C-584B-A1DA-445777AAFF11}"/>
              </a:ext>
            </a:extLst>
          </p:cNvPr>
          <p:cNvSpPr txBox="1">
            <a:spLocks noGrp="1"/>
          </p:cNvSpPr>
          <p:nvPr>
            <p:ph type="body" idx="10"/>
          </p:nvPr>
        </p:nvSpPr>
        <p:spPr>
          <a:xfrm>
            <a:off x="4333459" y="924336"/>
            <a:ext cx="3401191" cy="50192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85750" rtl="0">
              <a:spcBef>
                <a:spcPts val="600"/>
              </a:spcBef>
              <a:spcAft>
                <a:spcPts val="0"/>
              </a:spcAft>
              <a:buSzPts val="900"/>
              <a:buChar char="▪"/>
              <a:defRPr sz="1600" b="0" i="0">
                <a:latin typeface="Helvetica" pitchFamily="2" charset="0"/>
                <a:ea typeface="Roboto" panose="02000000000000000000" pitchFamily="2" charset="0"/>
                <a:cs typeface="Helvetica" pitchFamily="2" charset="0"/>
              </a:defRPr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Google Shape;76;p12">
            <a:extLst>
              <a:ext uri="{FF2B5EF4-FFF2-40B4-BE49-F238E27FC236}">
                <a16:creationId xmlns:a16="http://schemas.microsoft.com/office/drawing/2014/main" id="{CEE1F136-9972-4E4E-B189-5B5A61F9113F}"/>
              </a:ext>
            </a:extLst>
          </p:cNvPr>
          <p:cNvSpPr txBox="1">
            <a:spLocks noGrp="1"/>
          </p:cNvSpPr>
          <p:nvPr>
            <p:ph type="body" idx="13"/>
          </p:nvPr>
        </p:nvSpPr>
        <p:spPr>
          <a:xfrm>
            <a:off x="7952609" y="924336"/>
            <a:ext cx="3401191" cy="501926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85750" rtl="0">
              <a:spcBef>
                <a:spcPts val="600"/>
              </a:spcBef>
              <a:spcAft>
                <a:spcPts val="0"/>
              </a:spcAft>
              <a:buSzPts val="900"/>
              <a:buChar char="▪"/>
              <a:defRPr sz="1600" b="0" i="0">
                <a:latin typeface="Helvetica" pitchFamily="2" charset="0"/>
                <a:ea typeface="Roboto" panose="02000000000000000000" pitchFamily="2" charset="0"/>
                <a:cs typeface="Helvetica" pitchFamily="2" charset="0"/>
              </a:defRPr>
            </a:lvl1pPr>
            <a:lvl2pPr marL="914400" lvl="1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2pPr>
            <a:lvl3pPr marL="1371600" lvl="2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3pPr>
            <a:lvl4pPr marL="1828800" lvl="3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4pPr>
            <a:lvl5pPr marL="2286000" lvl="4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5pPr>
            <a:lvl6pPr marL="2743200" lvl="5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6pPr>
            <a:lvl7pPr marL="3200400" lvl="6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7pPr>
            <a:lvl8pPr marL="3657600" lvl="7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SzPts val="900"/>
              <a:buChar char="-"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9649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eft Column Title With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3890B968-1A4A-A549-AF24-1C1E8BDE95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33461" y="924338"/>
            <a:ext cx="7020339" cy="501926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F2D051D-66B5-1D45-803D-09CFBC81B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165" y="924337"/>
            <a:ext cx="2574235" cy="50192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513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8182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Place Your Own Title Image">
    <p:bg>
      <p:bgPr>
        <a:solidFill>
          <a:srgbClr val="2258B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9218AFA-5AD4-A446-A4BF-1944CD713D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2D20EF-1962-CD49-AA67-CF41627439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 i="0">
                <a:solidFill>
                  <a:schemeClr val="bg1"/>
                </a:solidFill>
                <a:latin typeface="Rockwell" panose="02060603020205020403" pitchFamily="18" charset="77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8E9F87-CBB7-9847-BA21-92C0D7001F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Helvetica" pitchFamily="2" charset="0"/>
                <a:ea typeface="Roboto" panose="020000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409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Plain Blue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D20EF-1962-CD49-AA67-CF41627439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 b="1" i="0">
                <a:solidFill>
                  <a:schemeClr val="bg1"/>
                </a:solidFill>
                <a:latin typeface="Rockwell" panose="02060603020205020403" pitchFamily="18" charset="77"/>
                <a:ea typeface="Roboto Slab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8E9F87-CBB7-9847-BA21-92C0D7001F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Helvetica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445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6BEF4-28C1-3747-84FB-43794789E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2pPr>
            <a:lvl3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3pPr>
            <a:lvl4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4pPr>
            <a:lvl5pPr>
              <a:defRPr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746785-B009-754D-A40C-7232ADAFC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03A87-2269-EE4A-AAA2-349CEE4A908A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EB974-F5FB-A242-810D-0116F53340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DD935-9E1D-024B-A1F2-B004DB001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9B189-EC3B-5448-8F48-F2E72328484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253D626A-2D1E-4C4C-9A23-6C361EB76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7662"/>
            <a:ext cx="8114969" cy="557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1" i="0">
                <a:latin typeface="Rockwell" panose="02060603020205020403" pitchFamily="18" charset="77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630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Blue">
    <p:bg>
      <p:bgPr>
        <a:solidFill>
          <a:srgbClr val="0062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BC003-24C1-B64B-BAA2-32F8317B5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3680" y="2608103"/>
            <a:ext cx="733044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AFA7883-69A4-894F-AB40-7C2BEBCD9CF0}"/>
              </a:ext>
            </a:extLst>
          </p:cNvPr>
          <p:cNvCxnSpPr>
            <a:cxnSpLocks/>
          </p:cNvCxnSpPr>
          <p:nvPr userDrawn="1"/>
        </p:nvCxnSpPr>
        <p:spPr>
          <a:xfrm>
            <a:off x="2529840" y="2608103"/>
            <a:ext cx="0" cy="1356043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87D8DC7-DCA5-2246-A280-088122B91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9068" y="4353339"/>
            <a:ext cx="2985052" cy="591172"/>
          </a:xfrm>
        </p:spPr>
        <p:txBody>
          <a:bodyPr>
            <a:normAutofit/>
          </a:bodyPr>
          <a:lstStyle>
            <a:lvl1pPr marL="0" indent="0" algn="r">
              <a:buNone/>
              <a:defRPr sz="1800" b="0" i="0">
                <a:solidFill>
                  <a:schemeClr val="bg1"/>
                </a:solidFill>
                <a:latin typeface="Helvetica" pitchFamily="2" charset="0"/>
                <a:ea typeface="Roboto Slab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679E684-0BB8-874F-AC90-245E6E231FE9}"/>
              </a:ext>
            </a:extLst>
          </p:cNvPr>
          <p:cNvSpPr txBox="1">
            <a:spLocks/>
          </p:cNvSpPr>
          <p:nvPr userDrawn="1"/>
        </p:nvSpPr>
        <p:spPr>
          <a:xfrm>
            <a:off x="1356360" y="3161743"/>
            <a:ext cx="11734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r>
              <a:rPr lang="en-US" sz="20000" dirty="0">
                <a:solidFill>
                  <a:schemeClr val="bg1"/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947949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BC003-24C1-B64B-BAA2-32F8317B5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3680" y="2608103"/>
            <a:ext cx="733044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0062B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F7C88C1-7063-F843-8929-D91E43E47557}"/>
              </a:ext>
            </a:extLst>
          </p:cNvPr>
          <p:cNvSpPr txBox="1">
            <a:spLocks/>
          </p:cNvSpPr>
          <p:nvPr userDrawn="1"/>
        </p:nvSpPr>
        <p:spPr>
          <a:xfrm>
            <a:off x="1356360" y="3161743"/>
            <a:ext cx="117348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r>
              <a:rPr lang="en-US" sz="20000" dirty="0">
                <a:solidFill>
                  <a:srgbClr val="0062B8"/>
                </a:solidFill>
              </a:rPr>
              <a:t>“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AFA7883-69A4-894F-AB40-7C2BEBCD9CF0}"/>
              </a:ext>
            </a:extLst>
          </p:cNvPr>
          <p:cNvCxnSpPr>
            <a:cxnSpLocks/>
          </p:cNvCxnSpPr>
          <p:nvPr userDrawn="1"/>
        </p:nvCxnSpPr>
        <p:spPr>
          <a:xfrm>
            <a:off x="2529840" y="2608103"/>
            <a:ext cx="0" cy="1356043"/>
          </a:xfrm>
          <a:prstGeom prst="line">
            <a:avLst/>
          </a:prstGeom>
          <a:ln w="15875">
            <a:solidFill>
              <a:srgbClr val="0062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87D8DC7-DCA5-2246-A280-088122B91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19068" y="4353339"/>
            <a:ext cx="2985052" cy="591172"/>
          </a:xfrm>
        </p:spPr>
        <p:txBody>
          <a:bodyPr>
            <a:normAutofit/>
          </a:bodyPr>
          <a:lstStyle>
            <a:lvl1pPr marL="0" indent="0" algn="r">
              <a:buNone/>
              <a:defRPr sz="1800" b="0" i="0">
                <a:solidFill>
                  <a:srgbClr val="0062B8"/>
                </a:solidFill>
                <a:latin typeface="Helvetica" pitchFamily="2" charset="0"/>
                <a:ea typeface="Roboto Slab" pitchFamily="2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62230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and Text Block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6BEF4-28C1-3747-84FB-43794789E1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2386" y="4015417"/>
            <a:ext cx="2445687" cy="244512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i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BB6C04E-D7A0-364D-B60E-D99B41B785D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8972386" y="1300166"/>
            <a:ext cx="2445687" cy="24451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816C9E5-C229-134F-905F-D94A08E6D2CE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6213280" y="1300167"/>
            <a:ext cx="2445687" cy="244512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i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E4179027-9FAC-B047-8C74-D7D66490D086}"/>
              </a:ext>
            </a:extLst>
          </p:cNvPr>
          <p:cNvSpPr>
            <a:spLocks noGrp="1"/>
          </p:cNvSpPr>
          <p:nvPr>
            <p:ph type="pic" idx="16"/>
          </p:nvPr>
        </p:nvSpPr>
        <p:spPr>
          <a:xfrm>
            <a:off x="6213281" y="4015416"/>
            <a:ext cx="2445687" cy="24451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3590809-BCCD-EE4C-8E5B-84E2AC997500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3454177" y="4015417"/>
            <a:ext cx="2445687" cy="244512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i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C90BFEE2-18A2-7544-94B6-C8991E089ADE}"/>
              </a:ext>
            </a:extLst>
          </p:cNvPr>
          <p:cNvSpPr>
            <a:spLocks noGrp="1"/>
          </p:cNvSpPr>
          <p:nvPr>
            <p:ph type="pic" idx="18"/>
          </p:nvPr>
        </p:nvSpPr>
        <p:spPr>
          <a:xfrm>
            <a:off x="3454177" y="1304021"/>
            <a:ext cx="2445687" cy="24451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949371E-EE33-3C44-9213-517804CFBC64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695072" y="1300167"/>
            <a:ext cx="2445687" cy="2445126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i="1">
                <a:solidFill>
                  <a:srgbClr val="59595C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8914321-C9E4-CA42-8280-147E984B7A35}"/>
              </a:ext>
            </a:extLst>
          </p:cNvPr>
          <p:cNvSpPr>
            <a:spLocks noGrp="1"/>
          </p:cNvSpPr>
          <p:nvPr>
            <p:ph type="pic" idx="20"/>
          </p:nvPr>
        </p:nvSpPr>
        <p:spPr>
          <a:xfrm>
            <a:off x="695072" y="4015418"/>
            <a:ext cx="2445687" cy="24451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A15F1DA7-8459-404F-87CE-F27AE934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7662"/>
            <a:ext cx="8114969" cy="557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38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A3A7F-2389-944A-B81C-6920AA1A5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rgbClr val="0062B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39265C-C7AA-B94D-B951-7E13DC8E54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5D634-9E10-0E4B-932C-A7740F9E2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03A87-2269-EE4A-AAA2-349CEE4A908A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3F8A2B-7CD2-3341-84FE-8A580CE3C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8D817F-663A-2C49-B731-3261956BD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9B189-EC3B-5448-8F48-F2E723284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455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004BAE-DA31-FC4B-AF75-B9E30F2261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83527"/>
            <a:ext cx="5181600" cy="47934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05B4DE-663C-4D46-B492-4AB0DD4CF3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83527"/>
            <a:ext cx="5181600" cy="47934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134028-1E1C-1D46-B1C5-4472A6F5D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03A87-2269-EE4A-AAA2-349CEE4A908A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3D164F-13F7-0A4D-A000-5F5AA0987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06F37C-9CEA-E245-8318-BBCC836A7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E9B189-EC3B-5448-8F48-F2E72328484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57AC4B16-4357-FE4E-AF1F-FDD7F220C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7662"/>
            <a:ext cx="8114969" cy="557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5268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ADD0BC-25A1-6E48-BB91-9BC5FF568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7662"/>
            <a:ext cx="8114969" cy="5572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5CF2B1-5948-3247-91E1-EDA7AC83C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11965"/>
            <a:ext cx="10515600" cy="4864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82827B-E079-6042-9436-956CE4D868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03A87-2269-EE4A-AAA2-349CEE4A908A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4DBFC-C6B2-4847-A83E-36CC850F79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7E531-26EA-9C48-9262-9A369D13CB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9B189-EC3B-5448-8F48-F2E7232848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3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9" r:id="rId2"/>
    <p:sldLayoutId id="2147483680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8" r:id="rId14"/>
    <p:sldLayoutId id="2147483677" r:id="rId15"/>
    <p:sldLayoutId id="214748368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bg1"/>
          </a:solidFill>
          <a:latin typeface="Rockwell" panose="02060603020205020403" pitchFamily="18" charset="77"/>
          <a:ea typeface="Roboto Slab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rgbClr val="59595C"/>
          </a:solidFill>
          <a:latin typeface="Helvetica" pitchFamily="2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59595C"/>
          </a:solidFill>
          <a:latin typeface="Helvetica" pitchFamily="2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rgbClr val="59595C"/>
          </a:solidFill>
          <a:latin typeface="Helvetica" pitchFamily="2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rgbClr val="59595C"/>
          </a:solidFill>
          <a:latin typeface="Helvetica" pitchFamily="2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rgbClr val="59595C"/>
          </a:solidFill>
          <a:latin typeface="Helvetica" pitchFamily="2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45.jpeg"/><Relationship Id="rId18" Type="http://schemas.openxmlformats.org/officeDocument/2006/relationships/image" Target="../media/image50.pn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5" Type="http://schemas.openxmlformats.org/officeDocument/2006/relationships/image" Target="../media/image4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Relationship Id="rId1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5" Type="http://schemas.openxmlformats.org/officeDocument/2006/relationships/image" Target="../media/image49.pn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Relationship Id="rId1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gif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D47CC-FC58-4CB9-88DD-2B664DA548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55762"/>
          </a:xfrm>
        </p:spPr>
        <p:txBody>
          <a:bodyPr>
            <a:noAutofit/>
          </a:bodyPr>
          <a:lstStyle/>
          <a:p>
            <a:r>
              <a:rPr lang="en-US" sz="5400" dirty="0"/>
              <a:t>The Water–Energy Nexus</a:t>
            </a:r>
            <a:endParaRPr lang="en-US" sz="2800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9140A30-CB0A-1B46-508D-767AD32F2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61699"/>
            <a:ext cx="9144000" cy="21961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000" b="1" dirty="0"/>
              <a:t>Robert B. Sowby, Ph.D., P.E., ENV SP</a:t>
            </a:r>
          </a:p>
          <a:p>
            <a:pPr marL="0" indent="0">
              <a:buNone/>
            </a:pPr>
            <a:r>
              <a:rPr lang="en-US" sz="1800" b="1" dirty="0"/>
              <a:t>Brigham Young University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The Energy Council</a:t>
            </a:r>
          </a:p>
          <a:p>
            <a:pPr marL="0" indent="0">
              <a:buNone/>
            </a:pPr>
            <a:r>
              <a:rPr lang="en-US" sz="1800" dirty="0"/>
              <a:t>2024 Global Energy and Environmental Issues Conference</a:t>
            </a:r>
          </a:p>
          <a:p>
            <a:pPr marL="0" indent="0">
              <a:buNone/>
            </a:pPr>
            <a:r>
              <a:rPr lang="en-US" sz="1800" dirty="0"/>
              <a:t>Dec. 6, 2024 | Salt Lake City</a:t>
            </a:r>
          </a:p>
        </p:txBody>
      </p:sp>
    </p:spTree>
    <p:extLst>
      <p:ext uri="{BB962C8B-B14F-4D97-AF65-F5344CB8AC3E}">
        <p14:creationId xmlns:p14="http://schemas.microsoft.com/office/powerpoint/2010/main" val="1367670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B00E9-30CA-6819-EF16-9C54748DF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for Water: Irrigation</a:t>
            </a:r>
          </a:p>
        </p:txBody>
      </p:sp>
      <p:pic>
        <p:nvPicPr>
          <p:cNvPr id="2050" name="Picture 2" descr="Fig. 1">
            <a:extLst>
              <a:ext uri="{FF2B5EF4-FFF2-40B4-BE49-F238E27FC236}">
                <a16:creationId xmlns:a16="http://schemas.microsoft.com/office/drawing/2014/main" id="{4C08FAE3-10C3-014B-1928-28C61B423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201" y="226808"/>
            <a:ext cx="4306618" cy="288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36E439-8CCF-4751-88B8-630159CBFCFF}"/>
              </a:ext>
            </a:extLst>
          </p:cNvPr>
          <p:cNvSpPr txBox="1"/>
          <p:nvPr/>
        </p:nvSpPr>
        <p:spPr>
          <a:xfrm>
            <a:off x="626164" y="3108050"/>
            <a:ext cx="2811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ptos" panose="020B0004020202020204" pitchFamily="34" charset="0"/>
              </a:rPr>
              <a:t>1% of all U.S. energy</a:t>
            </a:r>
          </a:p>
        </p:txBody>
      </p:sp>
      <p:pic>
        <p:nvPicPr>
          <p:cNvPr id="2052" name="Picture 4" descr="Fig. 2">
            <a:extLst>
              <a:ext uri="{FF2B5EF4-FFF2-40B4-BE49-F238E27FC236}">
                <a16:creationId xmlns:a16="http://schemas.microsoft.com/office/drawing/2014/main" id="{B5C5A4F0-41AA-4A04-1FBC-1A45E80E8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437" y="3603907"/>
            <a:ext cx="4086782" cy="288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B86AB8-E5E1-9AE0-1D5E-172A1E717B29}"/>
              </a:ext>
            </a:extLst>
          </p:cNvPr>
          <p:cNvSpPr txBox="1"/>
          <p:nvPr/>
        </p:nvSpPr>
        <p:spPr>
          <a:xfrm>
            <a:off x="8821206" y="6331260"/>
            <a:ext cx="31210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Aptos" panose="020B0004020202020204" pitchFamily="34" charset="0"/>
              </a:rPr>
              <a:t>Sowby and Dicataldo 2022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4225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45EC6-C4FF-14A9-87A0-4585832F8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ABB21-EF09-717B-E8FA-308927071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692" y="924337"/>
            <a:ext cx="2985571" cy="5019261"/>
          </a:xfrm>
        </p:spPr>
        <p:txBody>
          <a:bodyPr/>
          <a:lstStyle/>
          <a:p>
            <a:r>
              <a:rPr lang="en-US" dirty="0"/>
              <a:t>Energy for Water: </a:t>
            </a:r>
            <a:br>
              <a:rPr lang="en-US" dirty="0"/>
            </a:br>
            <a:r>
              <a:rPr lang="en-US" dirty="0"/>
              <a:t>Drinking Water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AAA823-4BF8-9A34-CBC4-EE584D43200A}"/>
              </a:ext>
            </a:extLst>
          </p:cNvPr>
          <p:cNvSpPr txBox="1"/>
          <p:nvPr/>
        </p:nvSpPr>
        <p:spPr>
          <a:xfrm>
            <a:off x="451692" y="3108050"/>
            <a:ext cx="29855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ptos" panose="020B0004020202020204" pitchFamily="34" charset="0"/>
              </a:rPr>
              <a:t>1%–2% of all U.S. energy</a:t>
            </a:r>
          </a:p>
        </p:txBody>
      </p:sp>
      <p:pic>
        <p:nvPicPr>
          <p:cNvPr id="3074" name="Picture 2" descr="Details are in the caption following the image">
            <a:extLst>
              <a:ext uri="{FF2B5EF4-FFF2-40B4-BE49-F238E27FC236}">
                <a16:creationId xmlns:a16="http://schemas.microsoft.com/office/drawing/2014/main" id="{480192A1-4969-6EC7-D7C3-C21027FE4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261" y="352356"/>
            <a:ext cx="8045175" cy="559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844064-B67B-C893-7F37-0A6D4AA19244}"/>
              </a:ext>
            </a:extLst>
          </p:cNvPr>
          <p:cNvSpPr txBox="1"/>
          <p:nvPr/>
        </p:nvSpPr>
        <p:spPr>
          <a:xfrm>
            <a:off x="9504802" y="5943598"/>
            <a:ext cx="25366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Aptos" panose="020B0004020202020204" pitchFamily="34" charset="0"/>
              </a:rPr>
              <a:t>Sowby and Burian 2017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47101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>
            <a:spLocks noChangeAspect="1"/>
          </p:cNvSpPr>
          <p:nvPr/>
        </p:nvSpPr>
        <p:spPr>
          <a:xfrm>
            <a:off x="6889550" y="228600"/>
            <a:ext cx="3962400" cy="3962400"/>
          </a:xfrm>
          <a:prstGeom prst="ellipse">
            <a:avLst/>
          </a:prstGeom>
          <a:solidFill>
            <a:srgbClr val="00B05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+mj-lt"/>
              <a:ea typeface="Verdana" panose="020B0604030504040204" pitchFamily="34" charset="0"/>
            </a:endParaRPr>
          </a:p>
        </p:txBody>
      </p:sp>
      <p:sp>
        <p:nvSpPr>
          <p:cNvPr id="14" name="Oval 13"/>
          <p:cNvSpPr>
            <a:spLocks noChangeAspect="1"/>
          </p:cNvSpPr>
          <p:nvPr/>
        </p:nvSpPr>
        <p:spPr>
          <a:xfrm>
            <a:off x="7837183" y="2159000"/>
            <a:ext cx="3962400" cy="3962400"/>
          </a:xfrm>
          <a:prstGeom prst="ellipse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+mj-lt"/>
              <a:ea typeface="Verdana" panose="020B0604030504040204" pitchFamily="34" charset="0"/>
            </a:endParaRP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5805183" y="2143760"/>
            <a:ext cx="3962400" cy="3962400"/>
          </a:xfrm>
          <a:prstGeom prst="ellipse">
            <a:avLst/>
          </a:prstGeom>
          <a:solidFill>
            <a:srgbClr val="0070C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+mj-lt"/>
              <a:ea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18315" y="1165186"/>
            <a:ext cx="250486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ENERGY</a:t>
            </a:r>
          </a:p>
          <a:p>
            <a:pPr algn="ctr"/>
            <a:r>
              <a:rPr lang="en-US" sz="1867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EFFICIENCY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93156" y="3159303"/>
            <a:ext cx="26416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OPTIMIZED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SYSTEM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67583" y="4160871"/>
            <a:ext cx="1727200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WATER QUALITY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65467" y="4161553"/>
            <a:ext cx="2575133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67" dirty="0">
                <a:solidFill>
                  <a:schemeClr val="bg1"/>
                </a:solidFill>
                <a:latin typeface="+mj-lt"/>
                <a:ea typeface="Verdana" panose="020B0604030504040204" pitchFamily="34" charset="0"/>
              </a:rPr>
              <a:t>HYDRAULIC PERFORMANCE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9829800" y="5979282"/>
            <a:ext cx="2603500" cy="747636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067" dirty="0">
                <a:ea typeface="Verdana" panose="020B0604030504040204" pitchFamily="34" charset="0"/>
              </a:rPr>
              <a:t>Jones and Sowby 2014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15E95D-5A4E-4598-A91B-AAE5BE813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Optimized Water System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AA7B89-9841-7066-70AD-B0C5457F1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970" y="1018782"/>
            <a:ext cx="1181101" cy="849221"/>
          </a:xfrm>
          <a:prstGeom prst="rect">
            <a:avLst/>
          </a:prstGeom>
        </p:spPr>
      </p:pic>
      <p:pic>
        <p:nvPicPr>
          <p:cNvPr id="4" name="Picture 2" descr="Cascade Energy">
            <a:extLst>
              <a:ext uri="{FF2B5EF4-FFF2-40B4-BE49-F238E27FC236}">
                <a16:creationId xmlns:a16="http://schemas.microsoft.com/office/drawing/2014/main" id="{103DF318-5E4C-3645-4918-F4CF0E03A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970" y="228600"/>
            <a:ext cx="3011637" cy="79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307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5" grpId="0"/>
      <p:bldP spid="6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30440" y="1143708"/>
            <a:ext cx="406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152" y="1194607"/>
            <a:ext cx="692164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Franklin Gothic Book" panose="020B05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JORDAN VALLEY WATER CONSERVANCY DISTRICT</a:t>
            </a:r>
          </a:p>
          <a:p>
            <a:r>
              <a:rPr lang="en-US" dirty="0">
                <a:latin typeface="Franklin Gothic Book" panose="020B05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Salt Lake City, UT | 700,000 people</a:t>
            </a:r>
          </a:p>
          <a:p>
            <a:r>
              <a:rPr lang="en-US" sz="4000" dirty="0">
                <a:latin typeface="Franklin Gothic Book" panose="020B05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19% reduction from baseline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702" y="3071973"/>
            <a:ext cx="5480431" cy="3405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1975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FA52AAB-DE18-4ED5-B59D-188D7B77B44A}"/>
              </a:ext>
            </a:extLst>
          </p:cNvPr>
          <p:cNvGraphicFramePr/>
          <p:nvPr/>
        </p:nvGraphicFramePr>
        <p:xfrm>
          <a:off x="750711" y="966047"/>
          <a:ext cx="9906000" cy="5955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C96A3C64-02C6-4271-A0E1-9F3BC95DE831}"/>
              </a:ext>
            </a:extLst>
          </p:cNvPr>
          <p:cNvSpPr/>
          <p:nvPr/>
        </p:nvSpPr>
        <p:spPr>
          <a:xfrm>
            <a:off x="2624666" y="1066800"/>
            <a:ext cx="7586134" cy="5220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1897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6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6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1325820"/>
            <a:ext cx="3911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Franklin Gothic Book" panose="020B05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CITY OF NORTH SALT LAKE, UTAH</a:t>
            </a:r>
          </a:p>
          <a:p>
            <a:r>
              <a:rPr lang="en-US" sz="1600" dirty="0">
                <a:latin typeface="Franklin Gothic Book" panose="020B05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21,000 people</a:t>
            </a:r>
          </a:p>
          <a:p>
            <a:r>
              <a:rPr lang="en-US" sz="3600" dirty="0">
                <a:latin typeface="Franklin Gothic Book" panose="020B05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25% reduction from baseline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3696" y="3777854"/>
            <a:ext cx="4839504" cy="235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nsl1_tal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7200" y="887982"/>
            <a:ext cx="2350304" cy="386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B1EEDDC-9A29-4B45-BB48-2B6A800851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600" y="2172357"/>
            <a:ext cx="4839504" cy="313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332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121920"/>
            <a:ext cx="12192000" cy="6604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121920"/>
            <a:ext cx="12192000" cy="6604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121920"/>
            <a:ext cx="12192000" cy="6604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121920"/>
            <a:ext cx="12192000" cy="6604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121920"/>
            <a:ext cx="12192000" cy="6604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121920"/>
            <a:ext cx="12192000" cy="6604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121920"/>
            <a:ext cx="12192000" cy="6604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121920"/>
            <a:ext cx="12192000" cy="6604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121920"/>
            <a:ext cx="12192000" cy="6604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121920"/>
            <a:ext cx="12192000" cy="6604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121920"/>
            <a:ext cx="12192000" cy="6604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121920"/>
            <a:ext cx="12192000" cy="6604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121920"/>
            <a:ext cx="12192000" cy="6604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121920"/>
            <a:ext cx="12192000" cy="660400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8428745" y="4749801"/>
            <a:ext cx="2313040" cy="504825"/>
            <a:chOff x="6321559" y="3562350"/>
            <a:chExt cx="1734780" cy="378619"/>
          </a:xfrm>
        </p:grpSpPr>
        <p:pic>
          <p:nvPicPr>
            <p:cNvPr id="37" name="Picture 5"/>
            <p:cNvPicPr>
              <a:picLocks noChangeAspect="1" noChangeArrowheads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1559" y="3628714"/>
              <a:ext cx="242888" cy="1643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7720" y="3562350"/>
              <a:ext cx="378619" cy="378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6CF34A21-34CD-495E-9119-B6CD396FA67E}"/>
              </a:ext>
            </a:extLst>
          </p:cNvPr>
          <p:cNvSpPr txBox="1"/>
          <p:nvPr/>
        </p:nvSpPr>
        <p:spPr>
          <a:xfrm>
            <a:off x="9153380" y="579699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High elevation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0" y="-32173"/>
            <a:ext cx="12700000" cy="6890173"/>
            <a:chOff x="-10551" y="0"/>
            <a:chExt cx="9525000" cy="5167630"/>
          </a:xfrm>
        </p:grpSpPr>
        <p:grpSp>
          <p:nvGrpSpPr>
            <p:cNvPr id="11" name="Group 10"/>
            <p:cNvGrpSpPr/>
            <p:nvPr/>
          </p:nvGrpSpPr>
          <p:grpSpPr>
            <a:xfrm>
              <a:off x="-10551" y="0"/>
              <a:ext cx="9525000" cy="5167630"/>
              <a:chOff x="0" y="0"/>
              <a:chExt cx="9525000" cy="5167630"/>
            </a:xfrm>
            <a:solidFill>
              <a:srgbClr val="242428"/>
            </a:solidFill>
          </p:grpSpPr>
          <p:sp>
            <p:nvSpPr>
              <p:cNvPr id="4" name="Rectangle 3"/>
              <p:cNvSpPr/>
              <p:nvPr/>
            </p:nvSpPr>
            <p:spPr>
              <a:xfrm>
                <a:off x="0" y="0"/>
                <a:ext cx="3559126" cy="51676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3352800" y="0"/>
                <a:ext cx="6172200" cy="7048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581400" y="4857750"/>
                <a:ext cx="5943600" cy="3098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  <p:sp>
          <p:nvSpPr>
            <p:cNvPr id="7" name="Rectangle 2"/>
            <p:cNvSpPr>
              <a:spLocks noChangeArrowheads="1"/>
            </p:cNvSpPr>
            <p:nvPr/>
          </p:nvSpPr>
          <p:spPr bwMode="auto">
            <a:xfrm>
              <a:off x="228600" y="1962150"/>
              <a:ext cx="2514600" cy="807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58595B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58595B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58595B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58595B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58595B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8595B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8595B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8595B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8595B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3200" dirty="0">
                  <a:latin typeface="+mj-lt"/>
                  <a:cs typeface="Arial" panose="020B0604020202020204" pitchFamily="34" charset="0"/>
                </a:rPr>
                <a:t>Pumping in Circles 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3200" dirty="0">
                  <a:latin typeface="+mj-lt"/>
                  <a:cs typeface="Arial" panose="020B0604020202020204" pitchFamily="34" charset="0"/>
                </a:rPr>
                <a:t>BEFORE</a:t>
              </a: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4114800" y="766689"/>
              <a:ext cx="3629465" cy="3868616"/>
              <a:chOff x="4114800" y="766689"/>
              <a:chExt cx="3629465" cy="3868616"/>
            </a:xfrm>
          </p:grpSpPr>
          <p:sp>
            <p:nvSpPr>
              <p:cNvPr id="31" name="Freeform 30"/>
              <p:cNvSpPr/>
              <p:nvPr/>
            </p:nvSpPr>
            <p:spPr>
              <a:xfrm>
                <a:off x="6028007" y="2328203"/>
                <a:ext cx="1674056" cy="2166426"/>
              </a:xfrm>
              <a:custGeom>
                <a:avLst/>
                <a:gdLst>
                  <a:gd name="connsiteX0" fmla="*/ 1526345 w 1526345"/>
                  <a:gd name="connsiteY0" fmla="*/ 0 h 1814733"/>
                  <a:gd name="connsiteX1" fmla="*/ 1448972 w 1526345"/>
                  <a:gd name="connsiteY1" fmla="*/ 267287 h 1814733"/>
                  <a:gd name="connsiteX2" fmla="*/ 1441939 w 1526345"/>
                  <a:gd name="connsiteY2" fmla="*/ 414997 h 1814733"/>
                  <a:gd name="connsiteX3" fmla="*/ 576776 w 1526345"/>
                  <a:gd name="connsiteY3" fmla="*/ 956603 h 1814733"/>
                  <a:gd name="connsiteX4" fmla="*/ 0 w 1526345"/>
                  <a:gd name="connsiteY4" fmla="*/ 1814733 h 1814733"/>
                  <a:gd name="connsiteX0" fmla="*/ 1526345 w 1526345"/>
                  <a:gd name="connsiteY0" fmla="*/ 0 h 1814733"/>
                  <a:gd name="connsiteX1" fmla="*/ 1448972 w 1526345"/>
                  <a:gd name="connsiteY1" fmla="*/ 267287 h 1814733"/>
                  <a:gd name="connsiteX2" fmla="*/ 1280160 w 1526345"/>
                  <a:gd name="connsiteY2" fmla="*/ 520504 h 1814733"/>
                  <a:gd name="connsiteX3" fmla="*/ 576776 w 1526345"/>
                  <a:gd name="connsiteY3" fmla="*/ 956603 h 1814733"/>
                  <a:gd name="connsiteX4" fmla="*/ 0 w 1526345"/>
                  <a:gd name="connsiteY4" fmla="*/ 1814733 h 1814733"/>
                  <a:gd name="connsiteX0" fmla="*/ 1674056 w 1674056"/>
                  <a:gd name="connsiteY0" fmla="*/ 0 h 2482949"/>
                  <a:gd name="connsiteX1" fmla="*/ 1448972 w 1674056"/>
                  <a:gd name="connsiteY1" fmla="*/ 935503 h 2482949"/>
                  <a:gd name="connsiteX2" fmla="*/ 1280160 w 1674056"/>
                  <a:gd name="connsiteY2" fmla="*/ 1188720 h 2482949"/>
                  <a:gd name="connsiteX3" fmla="*/ 576776 w 1674056"/>
                  <a:gd name="connsiteY3" fmla="*/ 1624819 h 2482949"/>
                  <a:gd name="connsiteX4" fmla="*/ 0 w 1674056"/>
                  <a:gd name="connsiteY4" fmla="*/ 2482949 h 2482949"/>
                  <a:gd name="connsiteX0" fmla="*/ 1674056 w 1674056"/>
                  <a:gd name="connsiteY0" fmla="*/ 0 h 2482949"/>
                  <a:gd name="connsiteX1" fmla="*/ 1448972 w 1674056"/>
                  <a:gd name="connsiteY1" fmla="*/ 935503 h 2482949"/>
                  <a:gd name="connsiteX2" fmla="*/ 1280160 w 1674056"/>
                  <a:gd name="connsiteY2" fmla="*/ 1188720 h 2482949"/>
                  <a:gd name="connsiteX3" fmla="*/ 576776 w 1674056"/>
                  <a:gd name="connsiteY3" fmla="*/ 1624819 h 2482949"/>
                  <a:gd name="connsiteX4" fmla="*/ 0 w 1674056"/>
                  <a:gd name="connsiteY4" fmla="*/ 2482949 h 2482949"/>
                  <a:gd name="connsiteX0" fmla="*/ 1674056 w 1674056"/>
                  <a:gd name="connsiteY0" fmla="*/ 0 h 2482949"/>
                  <a:gd name="connsiteX1" fmla="*/ 1448972 w 1674056"/>
                  <a:gd name="connsiteY1" fmla="*/ 935503 h 2482949"/>
                  <a:gd name="connsiteX2" fmla="*/ 1280160 w 1674056"/>
                  <a:gd name="connsiteY2" fmla="*/ 1188720 h 2482949"/>
                  <a:gd name="connsiteX3" fmla="*/ 576776 w 1674056"/>
                  <a:gd name="connsiteY3" fmla="*/ 1624819 h 2482949"/>
                  <a:gd name="connsiteX4" fmla="*/ 0 w 1674056"/>
                  <a:gd name="connsiteY4" fmla="*/ 2482949 h 2482949"/>
                  <a:gd name="connsiteX0" fmla="*/ 1674056 w 1674056"/>
                  <a:gd name="connsiteY0" fmla="*/ 0 h 2166426"/>
                  <a:gd name="connsiteX1" fmla="*/ 1448972 w 1674056"/>
                  <a:gd name="connsiteY1" fmla="*/ 618980 h 2166426"/>
                  <a:gd name="connsiteX2" fmla="*/ 1280160 w 1674056"/>
                  <a:gd name="connsiteY2" fmla="*/ 872197 h 2166426"/>
                  <a:gd name="connsiteX3" fmla="*/ 576776 w 1674056"/>
                  <a:gd name="connsiteY3" fmla="*/ 1308296 h 2166426"/>
                  <a:gd name="connsiteX4" fmla="*/ 0 w 1674056"/>
                  <a:gd name="connsiteY4" fmla="*/ 2166426 h 2166426"/>
                  <a:gd name="connsiteX0" fmla="*/ 1674056 w 1674056"/>
                  <a:gd name="connsiteY0" fmla="*/ 0 h 2166426"/>
                  <a:gd name="connsiteX1" fmla="*/ 1448972 w 1674056"/>
                  <a:gd name="connsiteY1" fmla="*/ 618980 h 2166426"/>
                  <a:gd name="connsiteX2" fmla="*/ 1280160 w 1674056"/>
                  <a:gd name="connsiteY2" fmla="*/ 872197 h 2166426"/>
                  <a:gd name="connsiteX3" fmla="*/ 576776 w 1674056"/>
                  <a:gd name="connsiteY3" fmla="*/ 1308296 h 2166426"/>
                  <a:gd name="connsiteX4" fmla="*/ 0 w 1674056"/>
                  <a:gd name="connsiteY4" fmla="*/ 2166426 h 2166426"/>
                  <a:gd name="connsiteX0" fmla="*/ 1674056 w 1674056"/>
                  <a:gd name="connsiteY0" fmla="*/ 0 h 2166426"/>
                  <a:gd name="connsiteX1" fmla="*/ 1448972 w 1674056"/>
                  <a:gd name="connsiteY1" fmla="*/ 618980 h 2166426"/>
                  <a:gd name="connsiteX2" fmla="*/ 1336431 w 1674056"/>
                  <a:gd name="connsiteY2" fmla="*/ 815926 h 2166426"/>
                  <a:gd name="connsiteX3" fmla="*/ 576776 w 1674056"/>
                  <a:gd name="connsiteY3" fmla="*/ 1308296 h 2166426"/>
                  <a:gd name="connsiteX4" fmla="*/ 0 w 1674056"/>
                  <a:gd name="connsiteY4" fmla="*/ 2166426 h 2166426"/>
                  <a:gd name="connsiteX0" fmla="*/ 1674056 w 1674056"/>
                  <a:gd name="connsiteY0" fmla="*/ 0 h 2166426"/>
                  <a:gd name="connsiteX1" fmla="*/ 1448972 w 1674056"/>
                  <a:gd name="connsiteY1" fmla="*/ 618980 h 2166426"/>
                  <a:gd name="connsiteX2" fmla="*/ 1336431 w 1674056"/>
                  <a:gd name="connsiteY2" fmla="*/ 815926 h 2166426"/>
                  <a:gd name="connsiteX3" fmla="*/ 576776 w 1674056"/>
                  <a:gd name="connsiteY3" fmla="*/ 1308296 h 2166426"/>
                  <a:gd name="connsiteX4" fmla="*/ 0 w 1674056"/>
                  <a:gd name="connsiteY4" fmla="*/ 2166426 h 2166426"/>
                  <a:gd name="connsiteX0" fmla="*/ 1674056 w 1674056"/>
                  <a:gd name="connsiteY0" fmla="*/ 0 h 2166426"/>
                  <a:gd name="connsiteX1" fmla="*/ 1448972 w 1674056"/>
                  <a:gd name="connsiteY1" fmla="*/ 618980 h 2166426"/>
                  <a:gd name="connsiteX2" fmla="*/ 1160585 w 1674056"/>
                  <a:gd name="connsiteY2" fmla="*/ 949569 h 2166426"/>
                  <a:gd name="connsiteX3" fmla="*/ 576776 w 1674056"/>
                  <a:gd name="connsiteY3" fmla="*/ 1308296 h 2166426"/>
                  <a:gd name="connsiteX4" fmla="*/ 0 w 1674056"/>
                  <a:gd name="connsiteY4" fmla="*/ 2166426 h 2166426"/>
                  <a:gd name="connsiteX0" fmla="*/ 1674056 w 1674056"/>
                  <a:gd name="connsiteY0" fmla="*/ 0 h 2166426"/>
                  <a:gd name="connsiteX1" fmla="*/ 1448972 w 1674056"/>
                  <a:gd name="connsiteY1" fmla="*/ 618980 h 2166426"/>
                  <a:gd name="connsiteX2" fmla="*/ 1160585 w 1674056"/>
                  <a:gd name="connsiteY2" fmla="*/ 949569 h 2166426"/>
                  <a:gd name="connsiteX3" fmla="*/ 576776 w 1674056"/>
                  <a:gd name="connsiteY3" fmla="*/ 1308296 h 2166426"/>
                  <a:gd name="connsiteX4" fmla="*/ 0 w 1674056"/>
                  <a:gd name="connsiteY4" fmla="*/ 2166426 h 2166426"/>
                  <a:gd name="connsiteX0" fmla="*/ 1674056 w 1674056"/>
                  <a:gd name="connsiteY0" fmla="*/ 0 h 2166426"/>
                  <a:gd name="connsiteX1" fmla="*/ 1448972 w 1674056"/>
                  <a:gd name="connsiteY1" fmla="*/ 618980 h 2166426"/>
                  <a:gd name="connsiteX2" fmla="*/ 1160585 w 1674056"/>
                  <a:gd name="connsiteY2" fmla="*/ 949569 h 2166426"/>
                  <a:gd name="connsiteX3" fmla="*/ 801858 w 1674056"/>
                  <a:gd name="connsiteY3" fmla="*/ 1104314 h 2166426"/>
                  <a:gd name="connsiteX4" fmla="*/ 576776 w 1674056"/>
                  <a:gd name="connsiteY4" fmla="*/ 1308296 h 2166426"/>
                  <a:gd name="connsiteX5" fmla="*/ 0 w 1674056"/>
                  <a:gd name="connsiteY5" fmla="*/ 2166426 h 2166426"/>
                  <a:gd name="connsiteX0" fmla="*/ 1674056 w 1674056"/>
                  <a:gd name="connsiteY0" fmla="*/ 0 h 2166426"/>
                  <a:gd name="connsiteX1" fmla="*/ 1448972 w 1674056"/>
                  <a:gd name="connsiteY1" fmla="*/ 618980 h 2166426"/>
                  <a:gd name="connsiteX2" fmla="*/ 1350499 w 1674056"/>
                  <a:gd name="connsiteY2" fmla="*/ 844061 h 2166426"/>
                  <a:gd name="connsiteX3" fmla="*/ 801858 w 1674056"/>
                  <a:gd name="connsiteY3" fmla="*/ 1104314 h 2166426"/>
                  <a:gd name="connsiteX4" fmla="*/ 576776 w 1674056"/>
                  <a:gd name="connsiteY4" fmla="*/ 1308296 h 2166426"/>
                  <a:gd name="connsiteX5" fmla="*/ 0 w 1674056"/>
                  <a:gd name="connsiteY5" fmla="*/ 2166426 h 2166426"/>
                  <a:gd name="connsiteX0" fmla="*/ 1674056 w 1674056"/>
                  <a:gd name="connsiteY0" fmla="*/ 0 h 2166426"/>
                  <a:gd name="connsiteX1" fmla="*/ 1498209 w 1674056"/>
                  <a:gd name="connsiteY1" fmla="*/ 569743 h 2166426"/>
                  <a:gd name="connsiteX2" fmla="*/ 1350499 w 1674056"/>
                  <a:gd name="connsiteY2" fmla="*/ 844061 h 2166426"/>
                  <a:gd name="connsiteX3" fmla="*/ 801858 w 1674056"/>
                  <a:gd name="connsiteY3" fmla="*/ 1104314 h 2166426"/>
                  <a:gd name="connsiteX4" fmla="*/ 576776 w 1674056"/>
                  <a:gd name="connsiteY4" fmla="*/ 1308296 h 2166426"/>
                  <a:gd name="connsiteX5" fmla="*/ 0 w 1674056"/>
                  <a:gd name="connsiteY5" fmla="*/ 2166426 h 2166426"/>
                  <a:gd name="connsiteX0" fmla="*/ 1674056 w 1674056"/>
                  <a:gd name="connsiteY0" fmla="*/ 0 h 2166426"/>
                  <a:gd name="connsiteX1" fmla="*/ 1498209 w 1674056"/>
                  <a:gd name="connsiteY1" fmla="*/ 569743 h 2166426"/>
                  <a:gd name="connsiteX2" fmla="*/ 1350499 w 1674056"/>
                  <a:gd name="connsiteY2" fmla="*/ 844061 h 2166426"/>
                  <a:gd name="connsiteX3" fmla="*/ 956602 w 1674056"/>
                  <a:gd name="connsiteY3" fmla="*/ 1104314 h 2166426"/>
                  <a:gd name="connsiteX4" fmla="*/ 576776 w 1674056"/>
                  <a:gd name="connsiteY4" fmla="*/ 1308296 h 2166426"/>
                  <a:gd name="connsiteX5" fmla="*/ 0 w 1674056"/>
                  <a:gd name="connsiteY5" fmla="*/ 2166426 h 2166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74056" h="2166426">
                    <a:moveTo>
                      <a:pt x="1674056" y="0"/>
                    </a:moveTo>
                    <a:cubicBezTo>
                      <a:pt x="1466557" y="577362"/>
                      <a:pt x="1552135" y="429066"/>
                      <a:pt x="1498209" y="569743"/>
                    </a:cubicBezTo>
                    <a:cubicBezTo>
                      <a:pt x="1444283" y="710420"/>
                      <a:pt x="1440767" y="754966"/>
                      <a:pt x="1350499" y="844061"/>
                    </a:cubicBezTo>
                    <a:cubicBezTo>
                      <a:pt x="1260231" y="933156"/>
                      <a:pt x="1053904" y="1044526"/>
                      <a:pt x="956602" y="1104314"/>
                    </a:cubicBezTo>
                    <a:cubicBezTo>
                      <a:pt x="859301" y="1164102"/>
                      <a:pt x="736210" y="1131277"/>
                      <a:pt x="576776" y="1308296"/>
                    </a:cubicBezTo>
                    <a:cubicBezTo>
                      <a:pt x="417342" y="1485315"/>
                      <a:pt x="168226" y="1854005"/>
                      <a:pt x="0" y="2166426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4403188" y="1667022"/>
                <a:ext cx="3341077" cy="2968283"/>
              </a:xfrm>
              <a:custGeom>
                <a:avLst/>
                <a:gdLst>
                  <a:gd name="connsiteX0" fmla="*/ 3341077 w 3341077"/>
                  <a:gd name="connsiteY0" fmla="*/ 0 h 2968283"/>
                  <a:gd name="connsiteX1" fmla="*/ 2841674 w 3341077"/>
                  <a:gd name="connsiteY1" fmla="*/ 422030 h 2968283"/>
                  <a:gd name="connsiteX2" fmla="*/ 2581421 w 3341077"/>
                  <a:gd name="connsiteY2" fmla="*/ 815926 h 2968283"/>
                  <a:gd name="connsiteX3" fmla="*/ 2504049 w 3341077"/>
                  <a:gd name="connsiteY3" fmla="*/ 879230 h 2968283"/>
                  <a:gd name="connsiteX4" fmla="*/ 2349304 w 3341077"/>
                  <a:gd name="connsiteY4" fmla="*/ 914400 h 2968283"/>
                  <a:gd name="connsiteX5" fmla="*/ 2293034 w 3341077"/>
                  <a:gd name="connsiteY5" fmla="*/ 1097280 h 2968283"/>
                  <a:gd name="connsiteX6" fmla="*/ 2208627 w 3341077"/>
                  <a:gd name="connsiteY6" fmla="*/ 1533378 h 2968283"/>
                  <a:gd name="connsiteX7" fmla="*/ 2018714 w 3341077"/>
                  <a:gd name="connsiteY7" fmla="*/ 1709224 h 2968283"/>
                  <a:gd name="connsiteX8" fmla="*/ 1512277 w 3341077"/>
                  <a:gd name="connsiteY8" fmla="*/ 1842867 h 2968283"/>
                  <a:gd name="connsiteX9" fmla="*/ 1223889 w 3341077"/>
                  <a:gd name="connsiteY9" fmla="*/ 2110153 h 2968283"/>
                  <a:gd name="connsiteX10" fmla="*/ 1055077 w 3341077"/>
                  <a:gd name="connsiteY10" fmla="*/ 2356338 h 2968283"/>
                  <a:gd name="connsiteX11" fmla="*/ 597877 w 3341077"/>
                  <a:gd name="connsiteY11" fmla="*/ 2616590 h 2968283"/>
                  <a:gd name="connsiteX12" fmla="*/ 295421 w 3341077"/>
                  <a:gd name="connsiteY12" fmla="*/ 2827606 h 2968283"/>
                  <a:gd name="connsiteX13" fmla="*/ 0 w 3341077"/>
                  <a:gd name="connsiteY13" fmla="*/ 2968283 h 2968283"/>
                  <a:gd name="connsiteX0" fmla="*/ 3341077 w 3341077"/>
                  <a:gd name="connsiteY0" fmla="*/ 0 h 2968283"/>
                  <a:gd name="connsiteX1" fmla="*/ 2841674 w 3341077"/>
                  <a:gd name="connsiteY1" fmla="*/ 422030 h 2968283"/>
                  <a:gd name="connsiteX2" fmla="*/ 2672861 w 3341077"/>
                  <a:gd name="connsiteY2" fmla="*/ 640080 h 2968283"/>
                  <a:gd name="connsiteX3" fmla="*/ 2581421 w 3341077"/>
                  <a:gd name="connsiteY3" fmla="*/ 815926 h 2968283"/>
                  <a:gd name="connsiteX4" fmla="*/ 2504049 w 3341077"/>
                  <a:gd name="connsiteY4" fmla="*/ 879230 h 2968283"/>
                  <a:gd name="connsiteX5" fmla="*/ 2349304 w 3341077"/>
                  <a:gd name="connsiteY5" fmla="*/ 914400 h 2968283"/>
                  <a:gd name="connsiteX6" fmla="*/ 2293034 w 3341077"/>
                  <a:gd name="connsiteY6" fmla="*/ 1097280 h 2968283"/>
                  <a:gd name="connsiteX7" fmla="*/ 2208627 w 3341077"/>
                  <a:gd name="connsiteY7" fmla="*/ 1533378 h 2968283"/>
                  <a:gd name="connsiteX8" fmla="*/ 2018714 w 3341077"/>
                  <a:gd name="connsiteY8" fmla="*/ 1709224 h 2968283"/>
                  <a:gd name="connsiteX9" fmla="*/ 1512277 w 3341077"/>
                  <a:gd name="connsiteY9" fmla="*/ 1842867 h 2968283"/>
                  <a:gd name="connsiteX10" fmla="*/ 1223889 w 3341077"/>
                  <a:gd name="connsiteY10" fmla="*/ 2110153 h 2968283"/>
                  <a:gd name="connsiteX11" fmla="*/ 1055077 w 3341077"/>
                  <a:gd name="connsiteY11" fmla="*/ 2356338 h 2968283"/>
                  <a:gd name="connsiteX12" fmla="*/ 597877 w 3341077"/>
                  <a:gd name="connsiteY12" fmla="*/ 2616590 h 2968283"/>
                  <a:gd name="connsiteX13" fmla="*/ 295421 w 3341077"/>
                  <a:gd name="connsiteY13" fmla="*/ 2827606 h 2968283"/>
                  <a:gd name="connsiteX14" fmla="*/ 0 w 3341077"/>
                  <a:gd name="connsiteY14" fmla="*/ 2968283 h 2968283"/>
                  <a:gd name="connsiteX0" fmla="*/ 3341077 w 3341077"/>
                  <a:gd name="connsiteY0" fmla="*/ 0 h 2968283"/>
                  <a:gd name="connsiteX1" fmla="*/ 2841674 w 3341077"/>
                  <a:gd name="connsiteY1" fmla="*/ 422030 h 2968283"/>
                  <a:gd name="connsiteX2" fmla="*/ 2743200 w 3341077"/>
                  <a:gd name="connsiteY2" fmla="*/ 626012 h 2968283"/>
                  <a:gd name="connsiteX3" fmla="*/ 2581421 w 3341077"/>
                  <a:gd name="connsiteY3" fmla="*/ 815926 h 2968283"/>
                  <a:gd name="connsiteX4" fmla="*/ 2504049 w 3341077"/>
                  <a:gd name="connsiteY4" fmla="*/ 879230 h 2968283"/>
                  <a:gd name="connsiteX5" fmla="*/ 2349304 w 3341077"/>
                  <a:gd name="connsiteY5" fmla="*/ 914400 h 2968283"/>
                  <a:gd name="connsiteX6" fmla="*/ 2293034 w 3341077"/>
                  <a:gd name="connsiteY6" fmla="*/ 1097280 h 2968283"/>
                  <a:gd name="connsiteX7" fmla="*/ 2208627 w 3341077"/>
                  <a:gd name="connsiteY7" fmla="*/ 1533378 h 2968283"/>
                  <a:gd name="connsiteX8" fmla="*/ 2018714 w 3341077"/>
                  <a:gd name="connsiteY8" fmla="*/ 1709224 h 2968283"/>
                  <a:gd name="connsiteX9" fmla="*/ 1512277 w 3341077"/>
                  <a:gd name="connsiteY9" fmla="*/ 1842867 h 2968283"/>
                  <a:gd name="connsiteX10" fmla="*/ 1223889 w 3341077"/>
                  <a:gd name="connsiteY10" fmla="*/ 2110153 h 2968283"/>
                  <a:gd name="connsiteX11" fmla="*/ 1055077 w 3341077"/>
                  <a:gd name="connsiteY11" fmla="*/ 2356338 h 2968283"/>
                  <a:gd name="connsiteX12" fmla="*/ 597877 w 3341077"/>
                  <a:gd name="connsiteY12" fmla="*/ 2616590 h 2968283"/>
                  <a:gd name="connsiteX13" fmla="*/ 295421 w 3341077"/>
                  <a:gd name="connsiteY13" fmla="*/ 2827606 h 2968283"/>
                  <a:gd name="connsiteX14" fmla="*/ 0 w 3341077"/>
                  <a:gd name="connsiteY14" fmla="*/ 2968283 h 2968283"/>
                  <a:gd name="connsiteX0" fmla="*/ 3341077 w 3341077"/>
                  <a:gd name="connsiteY0" fmla="*/ 0 h 2968283"/>
                  <a:gd name="connsiteX1" fmla="*/ 2940148 w 3341077"/>
                  <a:gd name="connsiteY1" fmla="*/ 344658 h 2968283"/>
                  <a:gd name="connsiteX2" fmla="*/ 2743200 w 3341077"/>
                  <a:gd name="connsiteY2" fmla="*/ 626012 h 2968283"/>
                  <a:gd name="connsiteX3" fmla="*/ 2581421 w 3341077"/>
                  <a:gd name="connsiteY3" fmla="*/ 815926 h 2968283"/>
                  <a:gd name="connsiteX4" fmla="*/ 2504049 w 3341077"/>
                  <a:gd name="connsiteY4" fmla="*/ 879230 h 2968283"/>
                  <a:gd name="connsiteX5" fmla="*/ 2349304 w 3341077"/>
                  <a:gd name="connsiteY5" fmla="*/ 914400 h 2968283"/>
                  <a:gd name="connsiteX6" fmla="*/ 2293034 w 3341077"/>
                  <a:gd name="connsiteY6" fmla="*/ 1097280 h 2968283"/>
                  <a:gd name="connsiteX7" fmla="*/ 2208627 w 3341077"/>
                  <a:gd name="connsiteY7" fmla="*/ 1533378 h 2968283"/>
                  <a:gd name="connsiteX8" fmla="*/ 2018714 w 3341077"/>
                  <a:gd name="connsiteY8" fmla="*/ 1709224 h 2968283"/>
                  <a:gd name="connsiteX9" fmla="*/ 1512277 w 3341077"/>
                  <a:gd name="connsiteY9" fmla="*/ 1842867 h 2968283"/>
                  <a:gd name="connsiteX10" fmla="*/ 1223889 w 3341077"/>
                  <a:gd name="connsiteY10" fmla="*/ 2110153 h 2968283"/>
                  <a:gd name="connsiteX11" fmla="*/ 1055077 w 3341077"/>
                  <a:gd name="connsiteY11" fmla="*/ 2356338 h 2968283"/>
                  <a:gd name="connsiteX12" fmla="*/ 597877 w 3341077"/>
                  <a:gd name="connsiteY12" fmla="*/ 2616590 h 2968283"/>
                  <a:gd name="connsiteX13" fmla="*/ 295421 w 3341077"/>
                  <a:gd name="connsiteY13" fmla="*/ 2827606 h 2968283"/>
                  <a:gd name="connsiteX14" fmla="*/ 0 w 3341077"/>
                  <a:gd name="connsiteY14" fmla="*/ 2968283 h 2968283"/>
                  <a:gd name="connsiteX0" fmla="*/ 3341077 w 3341077"/>
                  <a:gd name="connsiteY0" fmla="*/ 0 h 2968283"/>
                  <a:gd name="connsiteX1" fmla="*/ 2912013 w 3341077"/>
                  <a:gd name="connsiteY1" fmla="*/ 330590 h 2968283"/>
                  <a:gd name="connsiteX2" fmla="*/ 2743200 w 3341077"/>
                  <a:gd name="connsiteY2" fmla="*/ 626012 h 2968283"/>
                  <a:gd name="connsiteX3" fmla="*/ 2581421 w 3341077"/>
                  <a:gd name="connsiteY3" fmla="*/ 815926 h 2968283"/>
                  <a:gd name="connsiteX4" fmla="*/ 2504049 w 3341077"/>
                  <a:gd name="connsiteY4" fmla="*/ 879230 h 2968283"/>
                  <a:gd name="connsiteX5" fmla="*/ 2349304 w 3341077"/>
                  <a:gd name="connsiteY5" fmla="*/ 914400 h 2968283"/>
                  <a:gd name="connsiteX6" fmla="*/ 2293034 w 3341077"/>
                  <a:gd name="connsiteY6" fmla="*/ 1097280 h 2968283"/>
                  <a:gd name="connsiteX7" fmla="*/ 2208627 w 3341077"/>
                  <a:gd name="connsiteY7" fmla="*/ 1533378 h 2968283"/>
                  <a:gd name="connsiteX8" fmla="*/ 2018714 w 3341077"/>
                  <a:gd name="connsiteY8" fmla="*/ 1709224 h 2968283"/>
                  <a:gd name="connsiteX9" fmla="*/ 1512277 w 3341077"/>
                  <a:gd name="connsiteY9" fmla="*/ 1842867 h 2968283"/>
                  <a:gd name="connsiteX10" fmla="*/ 1223889 w 3341077"/>
                  <a:gd name="connsiteY10" fmla="*/ 2110153 h 2968283"/>
                  <a:gd name="connsiteX11" fmla="*/ 1055077 w 3341077"/>
                  <a:gd name="connsiteY11" fmla="*/ 2356338 h 2968283"/>
                  <a:gd name="connsiteX12" fmla="*/ 597877 w 3341077"/>
                  <a:gd name="connsiteY12" fmla="*/ 2616590 h 2968283"/>
                  <a:gd name="connsiteX13" fmla="*/ 295421 w 3341077"/>
                  <a:gd name="connsiteY13" fmla="*/ 2827606 h 2968283"/>
                  <a:gd name="connsiteX14" fmla="*/ 0 w 3341077"/>
                  <a:gd name="connsiteY14" fmla="*/ 2968283 h 2968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341077" h="2968283">
                    <a:moveTo>
                      <a:pt x="3341077" y="0"/>
                    </a:moveTo>
                    <a:cubicBezTo>
                      <a:pt x="3154680" y="143021"/>
                      <a:pt x="3011659" y="226255"/>
                      <a:pt x="2912013" y="330590"/>
                    </a:cubicBezTo>
                    <a:cubicBezTo>
                      <a:pt x="2812367" y="434925"/>
                      <a:pt x="2786576" y="560363"/>
                      <a:pt x="2743200" y="626012"/>
                    </a:cubicBezTo>
                    <a:cubicBezTo>
                      <a:pt x="2699825" y="691661"/>
                      <a:pt x="2621280" y="773723"/>
                      <a:pt x="2581421" y="815926"/>
                    </a:cubicBezTo>
                    <a:cubicBezTo>
                      <a:pt x="2541562" y="858129"/>
                      <a:pt x="2542735" y="862818"/>
                      <a:pt x="2504049" y="879230"/>
                    </a:cubicBezTo>
                    <a:cubicBezTo>
                      <a:pt x="2465363" y="895642"/>
                      <a:pt x="2384473" y="878058"/>
                      <a:pt x="2349304" y="914400"/>
                    </a:cubicBezTo>
                    <a:cubicBezTo>
                      <a:pt x="2314135" y="950742"/>
                      <a:pt x="2316480" y="994117"/>
                      <a:pt x="2293034" y="1097280"/>
                    </a:cubicBezTo>
                    <a:cubicBezTo>
                      <a:pt x="2269588" y="1200443"/>
                      <a:pt x="2254347" y="1431387"/>
                      <a:pt x="2208627" y="1533378"/>
                    </a:cubicBezTo>
                    <a:cubicBezTo>
                      <a:pt x="2162907" y="1635369"/>
                      <a:pt x="2134772" y="1657643"/>
                      <a:pt x="2018714" y="1709224"/>
                    </a:cubicBezTo>
                    <a:cubicBezTo>
                      <a:pt x="1902656" y="1760805"/>
                      <a:pt x="1644748" y="1776046"/>
                      <a:pt x="1512277" y="1842867"/>
                    </a:cubicBezTo>
                    <a:cubicBezTo>
                      <a:pt x="1379806" y="1909688"/>
                      <a:pt x="1300089" y="2024575"/>
                      <a:pt x="1223889" y="2110153"/>
                    </a:cubicBezTo>
                    <a:cubicBezTo>
                      <a:pt x="1147689" y="2195731"/>
                      <a:pt x="1159412" y="2271932"/>
                      <a:pt x="1055077" y="2356338"/>
                    </a:cubicBezTo>
                    <a:cubicBezTo>
                      <a:pt x="950742" y="2440744"/>
                      <a:pt x="724486" y="2538045"/>
                      <a:pt x="597877" y="2616590"/>
                    </a:cubicBezTo>
                    <a:cubicBezTo>
                      <a:pt x="471268" y="2695135"/>
                      <a:pt x="395067" y="2768991"/>
                      <a:pt x="295421" y="2827606"/>
                    </a:cubicBezTo>
                    <a:cubicBezTo>
                      <a:pt x="195775" y="2886221"/>
                      <a:pt x="97887" y="2927252"/>
                      <a:pt x="0" y="2968283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33" name="Freeform 32"/>
              <p:cNvSpPr/>
              <p:nvPr/>
            </p:nvSpPr>
            <p:spPr>
              <a:xfrm>
                <a:off x="4178105" y="949569"/>
                <a:ext cx="3559126" cy="2722099"/>
              </a:xfrm>
              <a:custGeom>
                <a:avLst/>
                <a:gdLst>
                  <a:gd name="connsiteX0" fmla="*/ 3559126 w 3559126"/>
                  <a:gd name="connsiteY0" fmla="*/ 0 h 2722099"/>
                  <a:gd name="connsiteX1" fmla="*/ 3179298 w 3559126"/>
                  <a:gd name="connsiteY1" fmla="*/ 281354 h 2722099"/>
                  <a:gd name="connsiteX2" fmla="*/ 2672861 w 3559126"/>
                  <a:gd name="connsiteY2" fmla="*/ 633046 h 2722099"/>
                  <a:gd name="connsiteX3" fmla="*/ 2588455 w 3559126"/>
                  <a:gd name="connsiteY3" fmla="*/ 886265 h 2722099"/>
                  <a:gd name="connsiteX4" fmla="*/ 2468880 w 3559126"/>
                  <a:gd name="connsiteY4" fmla="*/ 956603 h 2722099"/>
                  <a:gd name="connsiteX5" fmla="*/ 2145323 w 3559126"/>
                  <a:gd name="connsiteY5" fmla="*/ 1104314 h 2722099"/>
                  <a:gd name="connsiteX6" fmla="*/ 1955409 w 3559126"/>
                  <a:gd name="connsiteY6" fmla="*/ 1259059 h 2722099"/>
                  <a:gd name="connsiteX7" fmla="*/ 1913206 w 3559126"/>
                  <a:gd name="connsiteY7" fmla="*/ 1512277 h 2722099"/>
                  <a:gd name="connsiteX8" fmla="*/ 1631852 w 3559126"/>
                  <a:gd name="connsiteY8" fmla="*/ 1603717 h 2722099"/>
                  <a:gd name="connsiteX9" fmla="*/ 1202787 w 3559126"/>
                  <a:gd name="connsiteY9" fmla="*/ 1899139 h 2722099"/>
                  <a:gd name="connsiteX10" fmla="*/ 829993 w 3559126"/>
                  <a:gd name="connsiteY10" fmla="*/ 2574388 h 2722099"/>
                  <a:gd name="connsiteX11" fmla="*/ 668215 w 3559126"/>
                  <a:gd name="connsiteY11" fmla="*/ 2518117 h 2722099"/>
                  <a:gd name="connsiteX12" fmla="*/ 414997 w 3559126"/>
                  <a:gd name="connsiteY12" fmla="*/ 2426677 h 2722099"/>
                  <a:gd name="connsiteX13" fmla="*/ 0 w 3559126"/>
                  <a:gd name="connsiteY13" fmla="*/ 2722099 h 2722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59126" h="2722099">
                    <a:moveTo>
                      <a:pt x="3559126" y="0"/>
                    </a:moveTo>
                    <a:cubicBezTo>
                      <a:pt x="3443067" y="87923"/>
                      <a:pt x="3327009" y="175846"/>
                      <a:pt x="3179298" y="281354"/>
                    </a:cubicBezTo>
                    <a:cubicBezTo>
                      <a:pt x="3031587" y="386862"/>
                      <a:pt x="2771335" y="532228"/>
                      <a:pt x="2672861" y="633046"/>
                    </a:cubicBezTo>
                    <a:cubicBezTo>
                      <a:pt x="2574387" y="733864"/>
                      <a:pt x="2622452" y="832339"/>
                      <a:pt x="2588455" y="886265"/>
                    </a:cubicBezTo>
                    <a:cubicBezTo>
                      <a:pt x="2554458" y="940191"/>
                      <a:pt x="2542735" y="920262"/>
                      <a:pt x="2468880" y="956603"/>
                    </a:cubicBezTo>
                    <a:cubicBezTo>
                      <a:pt x="2395025" y="992944"/>
                      <a:pt x="2230901" y="1053905"/>
                      <a:pt x="2145323" y="1104314"/>
                    </a:cubicBezTo>
                    <a:cubicBezTo>
                      <a:pt x="2059745" y="1154723"/>
                      <a:pt x="1994095" y="1191065"/>
                      <a:pt x="1955409" y="1259059"/>
                    </a:cubicBezTo>
                    <a:cubicBezTo>
                      <a:pt x="1916723" y="1327053"/>
                      <a:pt x="1967132" y="1454834"/>
                      <a:pt x="1913206" y="1512277"/>
                    </a:cubicBezTo>
                    <a:cubicBezTo>
                      <a:pt x="1859280" y="1569720"/>
                      <a:pt x="1750255" y="1539240"/>
                      <a:pt x="1631852" y="1603717"/>
                    </a:cubicBezTo>
                    <a:cubicBezTo>
                      <a:pt x="1513449" y="1668194"/>
                      <a:pt x="1336430" y="1737361"/>
                      <a:pt x="1202787" y="1899139"/>
                    </a:cubicBezTo>
                    <a:cubicBezTo>
                      <a:pt x="1069144" y="2060917"/>
                      <a:pt x="919088" y="2471225"/>
                      <a:pt x="829993" y="2574388"/>
                    </a:cubicBezTo>
                    <a:cubicBezTo>
                      <a:pt x="740898" y="2677551"/>
                      <a:pt x="668215" y="2518117"/>
                      <a:pt x="668215" y="2518117"/>
                    </a:cubicBezTo>
                    <a:cubicBezTo>
                      <a:pt x="599049" y="2493499"/>
                      <a:pt x="526366" y="2392680"/>
                      <a:pt x="414997" y="2426677"/>
                    </a:cubicBezTo>
                    <a:cubicBezTo>
                      <a:pt x="303628" y="2460674"/>
                      <a:pt x="151814" y="2591386"/>
                      <a:pt x="0" y="2722099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34" name="Freeform 33"/>
              <p:cNvSpPr/>
              <p:nvPr/>
            </p:nvSpPr>
            <p:spPr>
              <a:xfrm>
                <a:off x="4114800" y="766689"/>
                <a:ext cx="2525151" cy="2616591"/>
              </a:xfrm>
              <a:custGeom>
                <a:avLst/>
                <a:gdLst>
                  <a:gd name="connsiteX0" fmla="*/ 2525151 w 2525151"/>
                  <a:gd name="connsiteY0" fmla="*/ 0 h 2616591"/>
                  <a:gd name="connsiteX1" fmla="*/ 2321169 w 2525151"/>
                  <a:gd name="connsiteY1" fmla="*/ 288388 h 2616591"/>
                  <a:gd name="connsiteX2" fmla="*/ 2243797 w 2525151"/>
                  <a:gd name="connsiteY2" fmla="*/ 478302 h 2616591"/>
                  <a:gd name="connsiteX3" fmla="*/ 2215662 w 2525151"/>
                  <a:gd name="connsiteY3" fmla="*/ 647114 h 2616591"/>
                  <a:gd name="connsiteX4" fmla="*/ 2060917 w 2525151"/>
                  <a:gd name="connsiteY4" fmla="*/ 640080 h 2616591"/>
                  <a:gd name="connsiteX5" fmla="*/ 1934308 w 2525151"/>
                  <a:gd name="connsiteY5" fmla="*/ 738554 h 2616591"/>
                  <a:gd name="connsiteX6" fmla="*/ 1863969 w 2525151"/>
                  <a:gd name="connsiteY6" fmla="*/ 970671 h 2616591"/>
                  <a:gd name="connsiteX7" fmla="*/ 1512277 w 2525151"/>
                  <a:gd name="connsiteY7" fmla="*/ 1315329 h 2616591"/>
                  <a:gd name="connsiteX8" fmla="*/ 1357532 w 2525151"/>
                  <a:gd name="connsiteY8" fmla="*/ 1463040 h 2616591"/>
                  <a:gd name="connsiteX9" fmla="*/ 1216855 w 2525151"/>
                  <a:gd name="connsiteY9" fmla="*/ 1674056 h 2616591"/>
                  <a:gd name="connsiteX10" fmla="*/ 1132449 w 2525151"/>
                  <a:gd name="connsiteY10" fmla="*/ 1983545 h 2616591"/>
                  <a:gd name="connsiteX11" fmla="*/ 963637 w 2525151"/>
                  <a:gd name="connsiteY11" fmla="*/ 2286000 h 2616591"/>
                  <a:gd name="connsiteX12" fmla="*/ 829994 w 2525151"/>
                  <a:gd name="connsiteY12" fmla="*/ 2286000 h 2616591"/>
                  <a:gd name="connsiteX13" fmla="*/ 541606 w 2525151"/>
                  <a:gd name="connsiteY13" fmla="*/ 2286000 h 2616591"/>
                  <a:gd name="connsiteX14" fmla="*/ 0 w 2525151"/>
                  <a:gd name="connsiteY14" fmla="*/ 2616591 h 2616591"/>
                  <a:gd name="connsiteX0" fmla="*/ 2525151 w 2525151"/>
                  <a:gd name="connsiteY0" fmla="*/ 0 h 2616591"/>
                  <a:gd name="connsiteX1" fmla="*/ 2321169 w 2525151"/>
                  <a:gd name="connsiteY1" fmla="*/ 288388 h 2616591"/>
                  <a:gd name="connsiteX2" fmla="*/ 2243797 w 2525151"/>
                  <a:gd name="connsiteY2" fmla="*/ 478302 h 2616591"/>
                  <a:gd name="connsiteX3" fmla="*/ 2215662 w 2525151"/>
                  <a:gd name="connsiteY3" fmla="*/ 647114 h 2616591"/>
                  <a:gd name="connsiteX4" fmla="*/ 2060917 w 2525151"/>
                  <a:gd name="connsiteY4" fmla="*/ 640080 h 2616591"/>
                  <a:gd name="connsiteX5" fmla="*/ 1934308 w 2525151"/>
                  <a:gd name="connsiteY5" fmla="*/ 738554 h 2616591"/>
                  <a:gd name="connsiteX6" fmla="*/ 1863969 w 2525151"/>
                  <a:gd name="connsiteY6" fmla="*/ 970671 h 2616591"/>
                  <a:gd name="connsiteX7" fmla="*/ 1512277 w 2525151"/>
                  <a:gd name="connsiteY7" fmla="*/ 1315329 h 2616591"/>
                  <a:gd name="connsiteX8" fmla="*/ 1357532 w 2525151"/>
                  <a:gd name="connsiteY8" fmla="*/ 1463040 h 2616591"/>
                  <a:gd name="connsiteX9" fmla="*/ 1216855 w 2525151"/>
                  <a:gd name="connsiteY9" fmla="*/ 1674056 h 2616591"/>
                  <a:gd name="connsiteX10" fmla="*/ 1132449 w 2525151"/>
                  <a:gd name="connsiteY10" fmla="*/ 1983545 h 2616591"/>
                  <a:gd name="connsiteX11" fmla="*/ 963637 w 2525151"/>
                  <a:gd name="connsiteY11" fmla="*/ 2286000 h 2616591"/>
                  <a:gd name="connsiteX12" fmla="*/ 731520 w 2525151"/>
                  <a:gd name="connsiteY12" fmla="*/ 2264899 h 2616591"/>
                  <a:gd name="connsiteX13" fmla="*/ 541606 w 2525151"/>
                  <a:gd name="connsiteY13" fmla="*/ 2286000 h 2616591"/>
                  <a:gd name="connsiteX14" fmla="*/ 0 w 2525151"/>
                  <a:gd name="connsiteY14" fmla="*/ 2616591 h 2616591"/>
                  <a:gd name="connsiteX0" fmla="*/ 2525151 w 2525151"/>
                  <a:gd name="connsiteY0" fmla="*/ 0 h 2616591"/>
                  <a:gd name="connsiteX1" fmla="*/ 2321169 w 2525151"/>
                  <a:gd name="connsiteY1" fmla="*/ 288388 h 2616591"/>
                  <a:gd name="connsiteX2" fmla="*/ 2243797 w 2525151"/>
                  <a:gd name="connsiteY2" fmla="*/ 478302 h 2616591"/>
                  <a:gd name="connsiteX3" fmla="*/ 2215662 w 2525151"/>
                  <a:gd name="connsiteY3" fmla="*/ 647114 h 2616591"/>
                  <a:gd name="connsiteX4" fmla="*/ 2060917 w 2525151"/>
                  <a:gd name="connsiteY4" fmla="*/ 640080 h 2616591"/>
                  <a:gd name="connsiteX5" fmla="*/ 1934308 w 2525151"/>
                  <a:gd name="connsiteY5" fmla="*/ 738554 h 2616591"/>
                  <a:gd name="connsiteX6" fmla="*/ 1863969 w 2525151"/>
                  <a:gd name="connsiteY6" fmla="*/ 970671 h 2616591"/>
                  <a:gd name="connsiteX7" fmla="*/ 1512277 w 2525151"/>
                  <a:gd name="connsiteY7" fmla="*/ 1315329 h 2616591"/>
                  <a:gd name="connsiteX8" fmla="*/ 1357532 w 2525151"/>
                  <a:gd name="connsiteY8" fmla="*/ 1463040 h 2616591"/>
                  <a:gd name="connsiteX9" fmla="*/ 1216855 w 2525151"/>
                  <a:gd name="connsiteY9" fmla="*/ 1674056 h 2616591"/>
                  <a:gd name="connsiteX10" fmla="*/ 1132449 w 2525151"/>
                  <a:gd name="connsiteY10" fmla="*/ 1983545 h 2616591"/>
                  <a:gd name="connsiteX11" fmla="*/ 907366 w 2525151"/>
                  <a:gd name="connsiteY11" fmla="*/ 2257865 h 2616591"/>
                  <a:gd name="connsiteX12" fmla="*/ 731520 w 2525151"/>
                  <a:gd name="connsiteY12" fmla="*/ 2264899 h 2616591"/>
                  <a:gd name="connsiteX13" fmla="*/ 541606 w 2525151"/>
                  <a:gd name="connsiteY13" fmla="*/ 2286000 h 2616591"/>
                  <a:gd name="connsiteX14" fmla="*/ 0 w 2525151"/>
                  <a:gd name="connsiteY14" fmla="*/ 2616591 h 2616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25151" h="2616591">
                    <a:moveTo>
                      <a:pt x="2525151" y="0"/>
                    </a:moveTo>
                    <a:cubicBezTo>
                      <a:pt x="2446606" y="104335"/>
                      <a:pt x="2368061" y="208671"/>
                      <a:pt x="2321169" y="288388"/>
                    </a:cubicBezTo>
                    <a:cubicBezTo>
                      <a:pt x="2274277" y="368105"/>
                      <a:pt x="2261381" y="418514"/>
                      <a:pt x="2243797" y="478302"/>
                    </a:cubicBezTo>
                    <a:cubicBezTo>
                      <a:pt x="2226213" y="538090"/>
                      <a:pt x="2246142" y="620151"/>
                      <a:pt x="2215662" y="647114"/>
                    </a:cubicBezTo>
                    <a:cubicBezTo>
                      <a:pt x="2185182" y="674077"/>
                      <a:pt x="2107809" y="624840"/>
                      <a:pt x="2060917" y="640080"/>
                    </a:cubicBezTo>
                    <a:cubicBezTo>
                      <a:pt x="2014025" y="655320"/>
                      <a:pt x="1967133" y="683456"/>
                      <a:pt x="1934308" y="738554"/>
                    </a:cubicBezTo>
                    <a:cubicBezTo>
                      <a:pt x="1901483" y="793653"/>
                      <a:pt x="1934307" y="874542"/>
                      <a:pt x="1863969" y="970671"/>
                    </a:cubicBezTo>
                    <a:cubicBezTo>
                      <a:pt x="1793630" y="1066800"/>
                      <a:pt x="1596683" y="1233268"/>
                      <a:pt x="1512277" y="1315329"/>
                    </a:cubicBezTo>
                    <a:cubicBezTo>
                      <a:pt x="1427871" y="1397390"/>
                      <a:pt x="1406769" y="1403252"/>
                      <a:pt x="1357532" y="1463040"/>
                    </a:cubicBezTo>
                    <a:cubicBezTo>
                      <a:pt x="1308295" y="1522828"/>
                      <a:pt x="1254369" y="1587305"/>
                      <a:pt x="1216855" y="1674056"/>
                    </a:cubicBezTo>
                    <a:cubicBezTo>
                      <a:pt x="1179341" y="1760807"/>
                      <a:pt x="1184030" y="1886244"/>
                      <a:pt x="1132449" y="1983545"/>
                    </a:cubicBezTo>
                    <a:cubicBezTo>
                      <a:pt x="1080868" y="2080846"/>
                      <a:pt x="974187" y="2210973"/>
                      <a:pt x="907366" y="2257865"/>
                    </a:cubicBezTo>
                    <a:cubicBezTo>
                      <a:pt x="840545" y="2304757"/>
                      <a:pt x="792480" y="2260210"/>
                      <a:pt x="731520" y="2264899"/>
                    </a:cubicBezTo>
                    <a:cubicBezTo>
                      <a:pt x="670560" y="2269588"/>
                      <a:pt x="663526" y="2227385"/>
                      <a:pt x="541606" y="2286000"/>
                    </a:cubicBezTo>
                    <a:cubicBezTo>
                      <a:pt x="419686" y="2344615"/>
                      <a:pt x="201637" y="2478844"/>
                      <a:pt x="0" y="2616591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698A1E3-6B08-4580-AD1E-E385978F1C36}"/>
              </a:ext>
            </a:extLst>
          </p:cNvPr>
          <p:cNvSpPr txBox="1"/>
          <p:nvPr/>
        </p:nvSpPr>
        <p:spPr>
          <a:xfrm>
            <a:off x="5181600" y="398931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Low elevation</a:t>
            </a:r>
          </a:p>
        </p:txBody>
      </p:sp>
    </p:spTree>
    <p:extLst>
      <p:ext uri="{BB962C8B-B14F-4D97-AF65-F5344CB8AC3E}">
        <p14:creationId xmlns:p14="http://schemas.microsoft.com/office/powerpoint/2010/main" val="28526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121920"/>
            <a:ext cx="12192000" cy="6604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121920"/>
            <a:ext cx="12192000" cy="6604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121920"/>
            <a:ext cx="12192000" cy="6604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121920"/>
            <a:ext cx="12192000" cy="6604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121920"/>
            <a:ext cx="12192000" cy="6604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121920"/>
            <a:ext cx="12192000" cy="6604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121920"/>
            <a:ext cx="12192000" cy="66040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121920"/>
            <a:ext cx="12192000" cy="6604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121920"/>
            <a:ext cx="12192000" cy="66040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121920"/>
            <a:ext cx="12192000" cy="66040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121920"/>
            <a:ext cx="12192000" cy="66040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121920"/>
            <a:ext cx="12192000" cy="66040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0" y="121920"/>
            <a:ext cx="12192000" cy="6604000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8428745" y="4749801"/>
            <a:ext cx="2313040" cy="504825"/>
            <a:chOff x="6321559" y="3562350"/>
            <a:chExt cx="1734780" cy="378619"/>
          </a:xfrm>
        </p:grpSpPr>
        <p:pic>
          <p:nvPicPr>
            <p:cNvPr id="44" name="Picture 5"/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1559" y="3628714"/>
              <a:ext cx="242888" cy="1643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5" name="Picture 2"/>
            <p:cNvPicPr>
              <a:picLocks noChangeAspect="1" noChangeArrowheads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7720" y="3562350"/>
              <a:ext cx="378619" cy="378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C6F23B4F-2D64-47C8-A232-825C3FBF9BE5}"/>
              </a:ext>
            </a:extLst>
          </p:cNvPr>
          <p:cNvSpPr txBox="1"/>
          <p:nvPr/>
        </p:nvSpPr>
        <p:spPr>
          <a:xfrm>
            <a:off x="9153380" y="579699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High elevation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07FC105-27E9-44A1-8EAD-9875439BA05B}"/>
              </a:ext>
            </a:extLst>
          </p:cNvPr>
          <p:cNvGrpSpPr/>
          <p:nvPr/>
        </p:nvGrpSpPr>
        <p:grpSpPr>
          <a:xfrm>
            <a:off x="0" y="-32173"/>
            <a:ext cx="12700000" cy="6890173"/>
            <a:chOff x="-10551" y="0"/>
            <a:chExt cx="9525000" cy="516763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8D9AB613-9AAA-40E1-8EC3-16CB95EBD9AD}"/>
                </a:ext>
              </a:extLst>
            </p:cNvPr>
            <p:cNvGrpSpPr/>
            <p:nvPr/>
          </p:nvGrpSpPr>
          <p:grpSpPr>
            <a:xfrm>
              <a:off x="-10551" y="0"/>
              <a:ext cx="9525000" cy="5167630"/>
              <a:chOff x="0" y="0"/>
              <a:chExt cx="9525000" cy="5167630"/>
            </a:xfrm>
            <a:solidFill>
              <a:srgbClr val="242428"/>
            </a:solidFill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7F4D9959-4C5E-4E50-911B-AD9CDEC91B9D}"/>
                  </a:ext>
                </a:extLst>
              </p:cNvPr>
              <p:cNvSpPr/>
              <p:nvPr/>
            </p:nvSpPr>
            <p:spPr>
              <a:xfrm>
                <a:off x="0" y="0"/>
                <a:ext cx="3581400" cy="51676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D9ACFEF6-60F6-4AF1-B32D-D5A46D59D9D1}"/>
                  </a:ext>
                </a:extLst>
              </p:cNvPr>
              <p:cNvSpPr/>
              <p:nvPr/>
            </p:nvSpPr>
            <p:spPr>
              <a:xfrm>
                <a:off x="3352800" y="0"/>
                <a:ext cx="6172200" cy="7048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9197F98C-61F9-40BD-810A-07D53DF68D7D}"/>
                  </a:ext>
                </a:extLst>
              </p:cNvPr>
              <p:cNvSpPr/>
              <p:nvPr/>
            </p:nvSpPr>
            <p:spPr>
              <a:xfrm>
                <a:off x="3581400" y="4857750"/>
                <a:ext cx="5943600" cy="30988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  <p:sp>
          <p:nvSpPr>
            <p:cNvPr id="50" name="Rectangle 2">
              <a:extLst>
                <a:ext uri="{FF2B5EF4-FFF2-40B4-BE49-F238E27FC236}">
                  <a16:creationId xmlns:a16="http://schemas.microsoft.com/office/drawing/2014/main" id="{E839D5F9-1D6C-43ED-8757-D913709AB5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600" y="1962150"/>
              <a:ext cx="2514600" cy="807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58595B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Corbel" panose="020B0503020204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58595B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Corbel" panose="020B0503020204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58595B"/>
                </a:buClr>
                <a:buFont typeface="Wingdings" panose="05000000000000000000" pitchFamily="2" charset="2"/>
                <a:buChar char="§"/>
                <a:defRPr>
                  <a:solidFill>
                    <a:schemeClr val="tx1"/>
                  </a:solidFill>
                  <a:latin typeface="Corbel" panose="020B0503020204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58595B"/>
                </a:buClr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Corbel" panose="020B0503020204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58595B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Corbel" panose="020B0503020204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8595B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Corbel" panose="020B0503020204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8595B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Corbel" panose="020B0503020204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8595B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Corbel" panose="020B0503020204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58595B"/>
                </a:buClr>
                <a:buFont typeface="Wingdings" panose="05000000000000000000" pitchFamily="2" charset="2"/>
                <a:buChar char="§"/>
                <a:defRPr sz="1400">
                  <a:solidFill>
                    <a:schemeClr val="tx1"/>
                  </a:solidFill>
                  <a:latin typeface="Corbel" panose="020B0503020204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3200" dirty="0">
                  <a:latin typeface="+mj-lt"/>
                  <a:cs typeface="Arial" panose="020B0604020202020204" pitchFamily="34" charset="0"/>
                </a:rPr>
                <a:t>Pumping in Circles </a:t>
              </a:r>
            </a:p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3200" dirty="0">
                  <a:latin typeface="+mj-lt"/>
                  <a:cs typeface="Arial" panose="020B0604020202020204" pitchFamily="34" charset="0"/>
                </a:rPr>
                <a:t>AFTER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59AD54A-5411-4117-908E-E164631DC2DC}"/>
                </a:ext>
              </a:extLst>
            </p:cNvPr>
            <p:cNvGrpSpPr/>
            <p:nvPr/>
          </p:nvGrpSpPr>
          <p:grpSpPr>
            <a:xfrm>
              <a:off x="4114800" y="766689"/>
              <a:ext cx="3629465" cy="3868616"/>
              <a:chOff x="4114800" y="766689"/>
              <a:chExt cx="3629465" cy="3868616"/>
            </a:xfrm>
          </p:grpSpPr>
          <p:sp>
            <p:nvSpPr>
              <p:cNvPr id="52" name="Freeform 30">
                <a:extLst>
                  <a:ext uri="{FF2B5EF4-FFF2-40B4-BE49-F238E27FC236}">
                    <a16:creationId xmlns:a16="http://schemas.microsoft.com/office/drawing/2014/main" id="{668E854C-CC7B-44A1-968B-6B834590D8B6}"/>
                  </a:ext>
                </a:extLst>
              </p:cNvPr>
              <p:cNvSpPr/>
              <p:nvPr/>
            </p:nvSpPr>
            <p:spPr>
              <a:xfrm>
                <a:off x="6028007" y="2328203"/>
                <a:ext cx="1674056" cy="2166426"/>
              </a:xfrm>
              <a:custGeom>
                <a:avLst/>
                <a:gdLst>
                  <a:gd name="connsiteX0" fmla="*/ 1526345 w 1526345"/>
                  <a:gd name="connsiteY0" fmla="*/ 0 h 1814733"/>
                  <a:gd name="connsiteX1" fmla="*/ 1448972 w 1526345"/>
                  <a:gd name="connsiteY1" fmla="*/ 267287 h 1814733"/>
                  <a:gd name="connsiteX2" fmla="*/ 1441939 w 1526345"/>
                  <a:gd name="connsiteY2" fmla="*/ 414997 h 1814733"/>
                  <a:gd name="connsiteX3" fmla="*/ 576776 w 1526345"/>
                  <a:gd name="connsiteY3" fmla="*/ 956603 h 1814733"/>
                  <a:gd name="connsiteX4" fmla="*/ 0 w 1526345"/>
                  <a:gd name="connsiteY4" fmla="*/ 1814733 h 1814733"/>
                  <a:gd name="connsiteX0" fmla="*/ 1526345 w 1526345"/>
                  <a:gd name="connsiteY0" fmla="*/ 0 h 1814733"/>
                  <a:gd name="connsiteX1" fmla="*/ 1448972 w 1526345"/>
                  <a:gd name="connsiteY1" fmla="*/ 267287 h 1814733"/>
                  <a:gd name="connsiteX2" fmla="*/ 1280160 w 1526345"/>
                  <a:gd name="connsiteY2" fmla="*/ 520504 h 1814733"/>
                  <a:gd name="connsiteX3" fmla="*/ 576776 w 1526345"/>
                  <a:gd name="connsiteY3" fmla="*/ 956603 h 1814733"/>
                  <a:gd name="connsiteX4" fmla="*/ 0 w 1526345"/>
                  <a:gd name="connsiteY4" fmla="*/ 1814733 h 1814733"/>
                  <a:gd name="connsiteX0" fmla="*/ 1674056 w 1674056"/>
                  <a:gd name="connsiteY0" fmla="*/ 0 h 2482949"/>
                  <a:gd name="connsiteX1" fmla="*/ 1448972 w 1674056"/>
                  <a:gd name="connsiteY1" fmla="*/ 935503 h 2482949"/>
                  <a:gd name="connsiteX2" fmla="*/ 1280160 w 1674056"/>
                  <a:gd name="connsiteY2" fmla="*/ 1188720 h 2482949"/>
                  <a:gd name="connsiteX3" fmla="*/ 576776 w 1674056"/>
                  <a:gd name="connsiteY3" fmla="*/ 1624819 h 2482949"/>
                  <a:gd name="connsiteX4" fmla="*/ 0 w 1674056"/>
                  <a:gd name="connsiteY4" fmla="*/ 2482949 h 2482949"/>
                  <a:gd name="connsiteX0" fmla="*/ 1674056 w 1674056"/>
                  <a:gd name="connsiteY0" fmla="*/ 0 h 2482949"/>
                  <a:gd name="connsiteX1" fmla="*/ 1448972 w 1674056"/>
                  <a:gd name="connsiteY1" fmla="*/ 935503 h 2482949"/>
                  <a:gd name="connsiteX2" fmla="*/ 1280160 w 1674056"/>
                  <a:gd name="connsiteY2" fmla="*/ 1188720 h 2482949"/>
                  <a:gd name="connsiteX3" fmla="*/ 576776 w 1674056"/>
                  <a:gd name="connsiteY3" fmla="*/ 1624819 h 2482949"/>
                  <a:gd name="connsiteX4" fmla="*/ 0 w 1674056"/>
                  <a:gd name="connsiteY4" fmla="*/ 2482949 h 2482949"/>
                  <a:gd name="connsiteX0" fmla="*/ 1674056 w 1674056"/>
                  <a:gd name="connsiteY0" fmla="*/ 0 h 2482949"/>
                  <a:gd name="connsiteX1" fmla="*/ 1448972 w 1674056"/>
                  <a:gd name="connsiteY1" fmla="*/ 935503 h 2482949"/>
                  <a:gd name="connsiteX2" fmla="*/ 1280160 w 1674056"/>
                  <a:gd name="connsiteY2" fmla="*/ 1188720 h 2482949"/>
                  <a:gd name="connsiteX3" fmla="*/ 576776 w 1674056"/>
                  <a:gd name="connsiteY3" fmla="*/ 1624819 h 2482949"/>
                  <a:gd name="connsiteX4" fmla="*/ 0 w 1674056"/>
                  <a:gd name="connsiteY4" fmla="*/ 2482949 h 2482949"/>
                  <a:gd name="connsiteX0" fmla="*/ 1674056 w 1674056"/>
                  <a:gd name="connsiteY0" fmla="*/ 0 h 2166426"/>
                  <a:gd name="connsiteX1" fmla="*/ 1448972 w 1674056"/>
                  <a:gd name="connsiteY1" fmla="*/ 618980 h 2166426"/>
                  <a:gd name="connsiteX2" fmla="*/ 1280160 w 1674056"/>
                  <a:gd name="connsiteY2" fmla="*/ 872197 h 2166426"/>
                  <a:gd name="connsiteX3" fmla="*/ 576776 w 1674056"/>
                  <a:gd name="connsiteY3" fmla="*/ 1308296 h 2166426"/>
                  <a:gd name="connsiteX4" fmla="*/ 0 w 1674056"/>
                  <a:gd name="connsiteY4" fmla="*/ 2166426 h 2166426"/>
                  <a:gd name="connsiteX0" fmla="*/ 1674056 w 1674056"/>
                  <a:gd name="connsiteY0" fmla="*/ 0 h 2166426"/>
                  <a:gd name="connsiteX1" fmla="*/ 1448972 w 1674056"/>
                  <a:gd name="connsiteY1" fmla="*/ 618980 h 2166426"/>
                  <a:gd name="connsiteX2" fmla="*/ 1280160 w 1674056"/>
                  <a:gd name="connsiteY2" fmla="*/ 872197 h 2166426"/>
                  <a:gd name="connsiteX3" fmla="*/ 576776 w 1674056"/>
                  <a:gd name="connsiteY3" fmla="*/ 1308296 h 2166426"/>
                  <a:gd name="connsiteX4" fmla="*/ 0 w 1674056"/>
                  <a:gd name="connsiteY4" fmla="*/ 2166426 h 2166426"/>
                  <a:gd name="connsiteX0" fmla="*/ 1674056 w 1674056"/>
                  <a:gd name="connsiteY0" fmla="*/ 0 h 2166426"/>
                  <a:gd name="connsiteX1" fmla="*/ 1448972 w 1674056"/>
                  <a:gd name="connsiteY1" fmla="*/ 618980 h 2166426"/>
                  <a:gd name="connsiteX2" fmla="*/ 1336431 w 1674056"/>
                  <a:gd name="connsiteY2" fmla="*/ 815926 h 2166426"/>
                  <a:gd name="connsiteX3" fmla="*/ 576776 w 1674056"/>
                  <a:gd name="connsiteY3" fmla="*/ 1308296 h 2166426"/>
                  <a:gd name="connsiteX4" fmla="*/ 0 w 1674056"/>
                  <a:gd name="connsiteY4" fmla="*/ 2166426 h 2166426"/>
                  <a:gd name="connsiteX0" fmla="*/ 1674056 w 1674056"/>
                  <a:gd name="connsiteY0" fmla="*/ 0 h 2166426"/>
                  <a:gd name="connsiteX1" fmla="*/ 1448972 w 1674056"/>
                  <a:gd name="connsiteY1" fmla="*/ 618980 h 2166426"/>
                  <a:gd name="connsiteX2" fmla="*/ 1336431 w 1674056"/>
                  <a:gd name="connsiteY2" fmla="*/ 815926 h 2166426"/>
                  <a:gd name="connsiteX3" fmla="*/ 576776 w 1674056"/>
                  <a:gd name="connsiteY3" fmla="*/ 1308296 h 2166426"/>
                  <a:gd name="connsiteX4" fmla="*/ 0 w 1674056"/>
                  <a:gd name="connsiteY4" fmla="*/ 2166426 h 2166426"/>
                  <a:gd name="connsiteX0" fmla="*/ 1674056 w 1674056"/>
                  <a:gd name="connsiteY0" fmla="*/ 0 h 2166426"/>
                  <a:gd name="connsiteX1" fmla="*/ 1448972 w 1674056"/>
                  <a:gd name="connsiteY1" fmla="*/ 618980 h 2166426"/>
                  <a:gd name="connsiteX2" fmla="*/ 1160585 w 1674056"/>
                  <a:gd name="connsiteY2" fmla="*/ 949569 h 2166426"/>
                  <a:gd name="connsiteX3" fmla="*/ 576776 w 1674056"/>
                  <a:gd name="connsiteY3" fmla="*/ 1308296 h 2166426"/>
                  <a:gd name="connsiteX4" fmla="*/ 0 w 1674056"/>
                  <a:gd name="connsiteY4" fmla="*/ 2166426 h 2166426"/>
                  <a:gd name="connsiteX0" fmla="*/ 1674056 w 1674056"/>
                  <a:gd name="connsiteY0" fmla="*/ 0 h 2166426"/>
                  <a:gd name="connsiteX1" fmla="*/ 1448972 w 1674056"/>
                  <a:gd name="connsiteY1" fmla="*/ 618980 h 2166426"/>
                  <a:gd name="connsiteX2" fmla="*/ 1160585 w 1674056"/>
                  <a:gd name="connsiteY2" fmla="*/ 949569 h 2166426"/>
                  <a:gd name="connsiteX3" fmla="*/ 576776 w 1674056"/>
                  <a:gd name="connsiteY3" fmla="*/ 1308296 h 2166426"/>
                  <a:gd name="connsiteX4" fmla="*/ 0 w 1674056"/>
                  <a:gd name="connsiteY4" fmla="*/ 2166426 h 2166426"/>
                  <a:gd name="connsiteX0" fmla="*/ 1674056 w 1674056"/>
                  <a:gd name="connsiteY0" fmla="*/ 0 h 2166426"/>
                  <a:gd name="connsiteX1" fmla="*/ 1448972 w 1674056"/>
                  <a:gd name="connsiteY1" fmla="*/ 618980 h 2166426"/>
                  <a:gd name="connsiteX2" fmla="*/ 1160585 w 1674056"/>
                  <a:gd name="connsiteY2" fmla="*/ 949569 h 2166426"/>
                  <a:gd name="connsiteX3" fmla="*/ 801858 w 1674056"/>
                  <a:gd name="connsiteY3" fmla="*/ 1104314 h 2166426"/>
                  <a:gd name="connsiteX4" fmla="*/ 576776 w 1674056"/>
                  <a:gd name="connsiteY4" fmla="*/ 1308296 h 2166426"/>
                  <a:gd name="connsiteX5" fmla="*/ 0 w 1674056"/>
                  <a:gd name="connsiteY5" fmla="*/ 2166426 h 2166426"/>
                  <a:gd name="connsiteX0" fmla="*/ 1674056 w 1674056"/>
                  <a:gd name="connsiteY0" fmla="*/ 0 h 2166426"/>
                  <a:gd name="connsiteX1" fmla="*/ 1448972 w 1674056"/>
                  <a:gd name="connsiteY1" fmla="*/ 618980 h 2166426"/>
                  <a:gd name="connsiteX2" fmla="*/ 1350499 w 1674056"/>
                  <a:gd name="connsiteY2" fmla="*/ 844061 h 2166426"/>
                  <a:gd name="connsiteX3" fmla="*/ 801858 w 1674056"/>
                  <a:gd name="connsiteY3" fmla="*/ 1104314 h 2166426"/>
                  <a:gd name="connsiteX4" fmla="*/ 576776 w 1674056"/>
                  <a:gd name="connsiteY4" fmla="*/ 1308296 h 2166426"/>
                  <a:gd name="connsiteX5" fmla="*/ 0 w 1674056"/>
                  <a:gd name="connsiteY5" fmla="*/ 2166426 h 2166426"/>
                  <a:gd name="connsiteX0" fmla="*/ 1674056 w 1674056"/>
                  <a:gd name="connsiteY0" fmla="*/ 0 h 2166426"/>
                  <a:gd name="connsiteX1" fmla="*/ 1498209 w 1674056"/>
                  <a:gd name="connsiteY1" fmla="*/ 569743 h 2166426"/>
                  <a:gd name="connsiteX2" fmla="*/ 1350499 w 1674056"/>
                  <a:gd name="connsiteY2" fmla="*/ 844061 h 2166426"/>
                  <a:gd name="connsiteX3" fmla="*/ 801858 w 1674056"/>
                  <a:gd name="connsiteY3" fmla="*/ 1104314 h 2166426"/>
                  <a:gd name="connsiteX4" fmla="*/ 576776 w 1674056"/>
                  <a:gd name="connsiteY4" fmla="*/ 1308296 h 2166426"/>
                  <a:gd name="connsiteX5" fmla="*/ 0 w 1674056"/>
                  <a:gd name="connsiteY5" fmla="*/ 2166426 h 2166426"/>
                  <a:gd name="connsiteX0" fmla="*/ 1674056 w 1674056"/>
                  <a:gd name="connsiteY0" fmla="*/ 0 h 2166426"/>
                  <a:gd name="connsiteX1" fmla="*/ 1498209 w 1674056"/>
                  <a:gd name="connsiteY1" fmla="*/ 569743 h 2166426"/>
                  <a:gd name="connsiteX2" fmla="*/ 1350499 w 1674056"/>
                  <a:gd name="connsiteY2" fmla="*/ 844061 h 2166426"/>
                  <a:gd name="connsiteX3" fmla="*/ 956602 w 1674056"/>
                  <a:gd name="connsiteY3" fmla="*/ 1104314 h 2166426"/>
                  <a:gd name="connsiteX4" fmla="*/ 576776 w 1674056"/>
                  <a:gd name="connsiteY4" fmla="*/ 1308296 h 2166426"/>
                  <a:gd name="connsiteX5" fmla="*/ 0 w 1674056"/>
                  <a:gd name="connsiteY5" fmla="*/ 2166426 h 2166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74056" h="2166426">
                    <a:moveTo>
                      <a:pt x="1674056" y="0"/>
                    </a:moveTo>
                    <a:cubicBezTo>
                      <a:pt x="1466557" y="577362"/>
                      <a:pt x="1552135" y="429066"/>
                      <a:pt x="1498209" y="569743"/>
                    </a:cubicBezTo>
                    <a:cubicBezTo>
                      <a:pt x="1444283" y="710420"/>
                      <a:pt x="1440767" y="754966"/>
                      <a:pt x="1350499" y="844061"/>
                    </a:cubicBezTo>
                    <a:cubicBezTo>
                      <a:pt x="1260231" y="933156"/>
                      <a:pt x="1053904" y="1044526"/>
                      <a:pt x="956602" y="1104314"/>
                    </a:cubicBezTo>
                    <a:cubicBezTo>
                      <a:pt x="859301" y="1164102"/>
                      <a:pt x="736210" y="1131277"/>
                      <a:pt x="576776" y="1308296"/>
                    </a:cubicBezTo>
                    <a:cubicBezTo>
                      <a:pt x="417342" y="1485315"/>
                      <a:pt x="168226" y="1854005"/>
                      <a:pt x="0" y="2166426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53" name="Freeform 31">
                <a:extLst>
                  <a:ext uri="{FF2B5EF4-FFF2-40B4-BE49-F238E27FC236}">
                    <a16:creationId xmlns:a16="http://schemas.microsoft.com/office/drawing/2014/main" id="{A270CB72-53F0-4428-B00C-C4E55A3C57FB}"/>
                  </a:ext>
                </a:extLst>
              </p:cNvPr>
              <p:cNvSpPr/>
              <p:nvPr/>
            </p:nvSpPr>
            <p:spPr>
              <a:xfrm>
                <a:off x="4403188" y="1667022"/>
                <a:ext cx="3341077" cy="2968283"/>
              </a:xfrm>
              <a:custGeom>
                <a:avLst/>
                <a:gdLst>
                  <a:gd name="connsiteX0" fmla="*/ 3341077 w 3341077"/>
                  <a:gd name="connsiteY0" fmla="*/ 0 h 2968283"/>
                  <a:gd name="connsiteX1" fmla="*/ 2841674 w 3341077"/>
                  <a:gd name="connsiteY1" fmla="*/ 422030 h 2968283"/>
                  <a:gd name="connsiteX2" fmla="*/ 2581421 w 3341077"/>
                  <a:gd name="connsiteY2" fmla="*/ 815926 h 2968283"/>
                  <a:gd name="connsiteX3" fmla="*/ 2504049 w 3341077"/>
                  <a:gd name="connsiteY3" fmla="*/ 879230 h 2968283"/>
                  <a:gd name="connsiteX4" fmla="*/ 2349304 w 3341077"/>
                  <a:gd name="connsiteY4" fmla="*/ 914400 h 2968283"/>
                  <a:gd name="connsiteX5" fmla="*/ 2293034 w 3341077"/>
                  <a:gd name="connsiteY5" fmla="*/ 1097280 h 2968283"/>
                  <a:gd name="connsiteX6" fmla="*/ 2208627 w 3341077"/>
                  <a:gd name="connsiteY6" fmla="*/ 1533378 h 2968283"/>
                  <a:gd name="connsiteX7" fmla="*/ 2018714 w 3341077"/>
                  <a:gd name="connsiteY7" fmla="*/ 1709224 h 2968283"/>
                  <a:gd name="connsiteX8" fmla="*/ 1512277 w 3341077"/>
                  <a:gd name="connsiteY8" fmla="*/ 1842867 h 2968283"/>
                  <a:gd name="connsiteX9" fmla="*/ 1223889 w 3341077"/>
                  <a:gd name="connsiteY9" fmla="*/ 2110153 h 2968283"/>
                  <a:gd name="connsiteX10" fmla="*/ 1055077 w 3341077"/>
                  <a:gd name="connsiteY10" fmla="*/ 2356338 h 2968283"/>
                  <a:gd name="connsiteX11" fmla="*/ 597877 w 3341077"/>
                  <a:gd name="connsiteY11" fmla="*/ 2616590 h 2968283"/>
                  <a:gd name="connsiteX12" fmla="*/ 295421 w 3341077"/>
                  <a:gd name="connsiteY12" fmla="*/ 2827606 h 2968283"/>
                  <a:gd name="connsiteX13" fmla="*/ 0 w 3341077"/>
                  <a:gd name="connsiteY13" fmla="*/ 2968283 h 2968283"/>
                  <a:gd name="connsiteX0" fmla="*/ 3341077 w 3341077"/>
                  <a:gd name="connsiteY0" fmla="*/ 0 h 2968283"/>
                  <a:gd name="connsiteX1" fmla="*/ 2841674 w 3341077"/>
                  <a:gd name="connsiteY1" fmla="*/ 422030 h 2968283"/>
                  <a:gd name="connsiteX2" fmla="*/ 2672861 w 3341077"/>
                  <a:gd name="connsiteY2" fmla="*/ 640080 h 2968283"/>
                  <a:gd name="connsiteX3" fmla="*/ 2581421 w 3341077"/>
                  <a:gd name="connsiteY3" fmla="*/ 815926 h 2968283"/>
                  <a:gd name="connsiteX4" fmla="*/ 2504049 w 3341077"/>
                  <a:gd name="connsiteY4" fmla="*/ 879230 h 2968283"/>
                  <a:gd name="connsiteX5" fmla="*/ 2349304 w 3341077"/>
                  <a:gd name="connsiteY5" fmla="*/ 914400 h 2968283"/>
                  <a:gd name="connsiteX6" fmla="*/ 2293034 w 3341077"/>
                  <a:gd name="connsiteY6" fmla="*/ 1097280 h 2968283"/>
                  <a:gd name="connsiteX7" fmla="*/ 2208627 w 3341077"/>
                  <a:gd name="connsiteY7" fmla="*/ 1533378 h 2968283"/>
                  <a:gd name="connsiteX8" fmla="*/ 2018714 w 3341077"/>
                  <a:gd name="connsiteY8" fmla="*/ 1709224 h 2968283"/>
                  <a:gd name="connsiteX9" fmla="*/ 1512277 w 3341077"/>
                  <a:gd name="connsiteY9" fmla="*/ 1842867 h 2968283"/>
                  <a:gd name="connsiteX10" fmla="*/ 1223889 w 3341077"/>
                  <a:gd name="connsiteY10" fmla="*/ 2110153 h 2968283"/>
                  <a:gd name="connsiteX11" fmla="*/ 1055077 w 3341077"/>
                  <a:gd name="connsiteY11" fmla="*/ 2356338 h 2968283"/>
                  <a:gd name="connsiteX12" fmla="*/ 597877 w 3341077"/>
                  <a:gd name="connsiteY12" fmla="*/ 2616590 h 2968283"/>
                  <a:gd name="connsiteX13" fmla="*/ 295421 w 3341077"/>
                  <a:gd name="connsiteY13" fmla="*/ 2827606 h 2968283"/>
                  <a:gd name="connsiteX14" fmla="*/ 0 w 3341077"/>
                  <a:gd name="connsiteY14" fmla="*/ 2968283 h 2968283"/>
                  <a:gd name="connsiteX0" fmla="*/ 3341077 w 3341077"/>
                  <a:gd name="connsiteY0" fmla="*/ 0 h 2968283"/>
                  <a:gd name="connsiteX1" fmla="*/ 2841674 w 3341077"/>
                  <a:gd name="connsiteY1" fmla="*/ 422030 h 2968283"/>
                  <a:gd name="connsiteX2" fmla="*/ 2743200 w 3341077"/>
                  <a:gd name="connsiteY2" fmla="*/ 626012 h 2968283"/>
                  <a:gd name="connsiteX3" fmla="*/ 2581421 w 3341077"/>
                  <a:gd name="connsiteY3" fmla="*/ 815926 h 2968283"/>
                  <a:gd name="connsiteX4" fmla="*/ 2504049 w 3341077"/>
                  <a:gd name="connsiteY4" fmla="*/ 879230 h 2968283"/>
                  <a:gd name="connsiteX5" fmla="*/ 2349304 w 3341077"/>
                  <a:gd name="connsiteY5" fmla="*/ 914400 h 2968283"/>
                  <a:gd name="connsiteX6" fmla="*/ 2293034 w 3341077"/>
                  <a:gd name="connsiteY6" fmla="*/ 1097280 h 2968283"/>
                  <a:gd name="connsiteX7" fmla="*/ 2208627 w 3341077"/>
                  <a:gd name="connsiteY7" fmla="*/ 1533378 h 2968283"/>
                  <a:gd name="connsiteX8" fmla="*/ 2018714 w 3341077"/>
                  <a:gd name="connsiteY8" fmla="*/ 1709224 h 2968283"/>
                  <a:gd name="connsiteX9" fmla="*/ 1512277 w 3341077"/>
                  <a:gd name="connsiteY9" fmla="*/ 1842867 h 2968283"/>
                  <a:gd name="connsiteX10" fmla="*/ 1223889 w 3341077"/>
                  <a:gd name="connsiteY10" fmla="*/ 2110153 h 2968283"/>
                  <a:gd name="connsiteX11" fmla="*/ 1055077 w 3341077"/>
                  <a:gd name="connsiteY11" fmla="*/ 2356338 h 2968283"/>
                  <a:gd name="connsiteX12" fmla="*/ 597877 w 3341077"/>
                  <a:gd name="connsiteY12" fmla="*/ 2616590 h 2968283"/>
                  <a:gd name="connsiteX13" fmla="*/ 295421 w 3341077"/>
                  <a:gd name="connsiteY13" fmla="*/ 2827606 h 2968283"/>
                  <a:gd name="connsiteX14" fmla="*/ 0 w 3341077"/>
                  <a:gd name="connsiteY14" fmla="*/ 2968283 h 2968283"/>
                  <a:gd name="connsiteX0" fmla="*/ 3341077 w 3341077"/>
                  <a:gd name="connsiteY0" fmla="*/ 0 h 2968283"/>
                  <a:gd name="connsiteX1" fmla="*/ 2940148 w 3341077"/>
                  <a:gd name="connsiteY1" fmla="*/ 344658 h 2968283"/>
                  <a:gd name="connsiteX2" fmla="*/ 2743200 w 3341077"/>
                  <a:gd name="connsiteY2" fmla="*/ 626012 h 2968283"/>
                  <a:gd name="connsiteX3" fmla="*/ 2581421 w 3341077"/>
                  <a:gd name="connsiteY3" fmla="*/ 815926 h 2968283"/>
                  <a:gd name="connsiteX4" fmla="*/ 2504049 w 3341077"/>
                  <a:gd name="connsiteY4" fmla="*/ 879230 h 2968283"/>
                  <a:gd name="connsiteX5" fmla="*/ 2349304 w 3341077"/>
                  <a:gd name="connsiteY5" fmla="*/ 914400 h 2968283"/>
                  <a:gd name="connsiteX6" fmla="*/ 2293034 w 3341077"/>
                  <a:gd name="connsiteY6" fmla="*/ 1097280 h 2968283"/>
                  <a:gd name="connsiteX7" fmla="*/ 2208627 w 3341077"/>
                  <a:gd name="connsiteY7" fmla="*/ 1533378 h 2968283"/>
                  <a:gd name="connsiteX8" fmla="*/ 2018714 w 3341077"/>
                  <a:gd name="connsiteY8" fmla="*/ 1709224 h 2968283"/>
                  <a:gd name="connsiteX9" fmla="*/ 1512277 w 3341077"/>
                  <a:gd name="connsiteY9" fmla="*/ 1842867 h 2968283"/>
                  <a:gd name="connsiteX10" fmla="*/ 1223889 w 3341077"/>
                  <a:gd name="connsiteY10" fmla="*/ 2110153 h 2968283"/>
                  <a:gd name="connsiteX11" fmla="*/ 1055077 w 3341077"/>
                  <a:gd name="connsiteY11" fmla="*/ 2356338 h 2968283"/>
                  <a:gd name="connsiteX12" fmla="*/ 597877 w 3341077"/>
                  <a:gd name="connsiteY12" fmla="*/ 2616590 h 2968283"/>
                  <a:gd name="connsiteX13" fmla="*/ 295421 w 3341077"/>
                  <a:gd name="connsiteY13" fmla="*/ 2827606 h 2968283"/>
                  <a:gd name="connsiteX14" fmla="*/ 0 w 3341077"/>
                  <a:gd name="connsiteY14" fmla="*/ 2968283 h 2968283"/>
                  <a:gd name="connsiteX0" fmla="*/ 3341077 w 3341077"/>
                  <a:gd name="connsiteY0" fmla="*/ 0 h 2968283"/>
                  <a:gd name="connsiteX1" fmla="*/ 2912013 w 3341077"/>
                  <a:gd name="connsiteY1" fmla="*/ 330590 h 2968283"/>
                  <a:gd name="connsiteX2" fmla="*/ 2743200 w 3341077"/>
                  <a:gd name="connsiteY2" fmla="*/ 626012 h 2968283"/>
                  <a:gd name="connsiteX3" fmla="*/ 2581421 w 3341077"/>
                  <a:gd name="connsiteY3" fmla="*/ 815926 h 2968283"/>
                  <a:gd name="connsiteX4" fmla="*/ 2504049 w 3341077"/>
                  <a:gd name="connsiteY4" fmla="*/ 879230 h 2968283"/>
                  <a:gd name="connsiteX5" fmla="*/ 2349304 w 3341077"/>
                  <a:gd name="connsiteY5" fmla="*/ 914400 h 2968283"/>
                  <a:gd name="connsiteX6" fmla="*/ 2293034 w 3341077"/>
                  <a:gd name="connsiteY6" fmla="*/ 1097280 h 2968283"/>
                  <a:gd name="connsiteX7" fmla="*/ 2208627 w 3341077"/>
                  <a:gd name="connsiteY7" fmla="*/ 1533378 h 2968283"/>
                  <a:gd name="connsiteX8" fmla="*/ 2018714 w 3341077"/>
                  <a:gd name="connsiteY8" fmla="*/ 1709224 h 2968283"/>
                  <a:gd name="connsiteX9" fmla="*/ 1512277 w 3341077"/>
                  <a:gd name="connsiteY9" fmla="*/ 1842867 h 2968283"/>
                  <a:gd name="connsiteX10" fmla="*/ 1223889 w 3341077"/>
                  <a:gd name="connsiteY10" fmla="*/ 2110153 h 2968283"/>
                  <a:gd name="connsiteX11" fmla="*/ 1055077 w 3341077"/>
                  <a:gd name="connsiteY11" fmla="*/ 2356338 h 2968283"/>
                  <a:gd name="connsiteX12" fmla="*/ 597877 w 3341077"/>
                  <a:gd name="connsiteY12" fmla="*/ 2616590 h 2968283"/>
                  <a:gd name="connsiteX13" fmla="*/ 295421 w 3341077"/>
                  <a:gd name="connsiteY13" fmla="*/ 2827606 h 2968283"/>
                  <a:gd name="connsiteX14" fmla="*/ 0 w 3341077"/>
                  <a:gd name="connsiteY14" fmla="*/ 2968283 h 2968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341077" h="2968283">
                    <a:moveTo>
                      <a:pt x="3341077" y="0"/>
                    </a:moveTo>
                    <a:cubicBezTo>
                      <a:pt x="3154680" y="143021"/>
                      <a:pt x="3011659" y="226255"/>
                      <a:pt x="2912013" y="330590"/>
                    </a:cubicBezTo>
                    <a:cubicBezTo>
                      <a:pt x="2812367" y="434925"/>
                      <a:pt x="2786576" y="560363"/>
                      <a:pt x="2743200" y="626012"/>
                    </a:cubicBezTo>
                    <a:cubicBezTo>
                      <a:pt x="2699825" y="691661"/>
                      <a:pt x="2621280" y="773723"/>
                      <a:pt x="2581421" y="815926"/>
                    </a:cubicBezTo>
                    <a:cubicBezTo>
                      <a:pt x="2541562" y="858129"/>
                      <a:pt x="2542735" y="862818"/>
                      <a:pt x="2504049" y="879230"/>
                    </a:cubicBezTo>
                    <a:cubicBezTo>
                      <a:pt x="2465363" y="895642"/>
                      <a:pt x="2384473" y="878058"/>
                      <a:pt x="2349304" y="914400"/>
                    </a:cubicBezTo>
                    <a:cubicBezTo>
                      <a:pt x="2314135" y="950742"/>
                      <a:pt x="2316480" y="994117"/>
                      <a:pt x="2293034" y="1097280"/>
                    </a:cubicBezTo>
                    <a:cubicBezTo>
                      <a:pt x="2269588" y="1200443"/>
                      <a:pt x="2254347" y="1431387"/>
                      <a:pt x="2208627" y="1533378"/>
                    </a:cubicBezTo>
                    <a:cubicBezTo>
                      <a:pt x="2162907" y="1635369"/>
                      <a:pt x="2134772" y="1657643"/>
                      <a:pt x="2018714" y="1709224"/>
                    </a:cubicBezTo>
                    <a:cubicBezTo>
                      <a:pt x="1902656" y="1760805"/>
                      <a:pt x="1644748" y="1776046"/>
                      <a:pt x="1512277" y="1842867"/>
                    </a:cubicBezTo>
                    <a:cubicBezTo>
                      <a:pt x="1379806" y="1909688"/>
                      <a:pt x="1300089" y="2024575"/>
                      <a:pt x="1223889" y="2110153"/>
                    </a:cubicBezTo>
                    <a:cubicBezTo>
                      <a:pt x="1147689" y="2195731"/>
                      <a:pt x="1159412" y="2271932"/>
                      <a:pt x="1055077" y="2356338"/>
                    </a:cubicBezTo>
                    <a:cubicBezTo>
                      <a:pt x="950742" y="2440744"/>
                      <a:pt x="724486" y="2538045"/>
                      <a:pt x="597877" y="2616590"/>
                    </a:cubicBezTo>
                    <a:cubicBezTo>
                      <a:pt x="471268" y="2695135"/>
                      <a:pt x="395067" y="2768991"/>
                      <a:pt x="295421" y="2827606"/>
                    </a:cubicBezTo>
                    <a:cubicBezTo>
                      <a:pt x="195775" y="2886221"/>
                      <a:pt x="97887" y="2927252"/>
                      <a:pt x="0" y="2968283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54" name="Freeform 32">
                <a:extLst>
                  <a:ext uri="{FF2B5EF4-FFF2-40B4-BE49-F238E27FC236}">
                    <a16:creationId xmlns:a16="http://schemas.microsoft.com/office/drawing/2014/main" id="{5B47B980-5AEB-49BF-9433-5DE3EEBD2D6E}"/>
                  </a:ext>
                </a:extLst>
              </p:cNvPr>
              <p:cNvSpPr/>
              <p:nvPr/>
            </p:nvSpPr>
            <p:spPr>
              <a:xfrm>
                <a:off x="4178105" y="949569"/>
                <a:ext cx="3559126" cy="2722099"/>
              </a:xfrm>
              <a:custGeom>
                <a:avLst/>
                <a:gdLst>
                  <a:gd name="connsiteX0" fmla="*/ 3559126 w 3559126"/>
                  <a:gd name="connsiteY0" fmla="*/ 0 h 2722099"/>
                  <a:gd name="connsiteX1" fmla="*/ 3179298 w 3559126"/>
                  <a:gd name="connsiteY1" fmla="*/ 281354 h 2722099"/>
                  <a:gd name="connsiteX2" fmla="*/ 2672861 w 3559126"/>
                  <a:gd name="connsiteY2" fmla="*/ 633046 h 2722099"/>
                  <a:gd name="connsiteX3" fmla="*/ 2588455 w 3559126"/>
                  <a:gd name="connsiteY3" fmla="*/ 886265 h 2722099"/>
                  <a:gd name="connsiteX4" fmla="*/ 2468880 w 3559126"/>
                  <a:gd name="connsiteY4" fmla="*/ 956603 h 2722099"/>
                  <a:gd name="connsiteX5" fmla="*/ 2145323 w 3559126"/>
                  <a:gd name="connsiteY5" fmla="*/ 1104314 h 2722099"/>
                  <a:gd name="connsiteX6" fmla="*/ 1955409 w 3559126"/>
                  <a:gd name="connsiteY6" fmla="*/ 1259059 h 2722099"/>
                  <a:gd name="connsiteX7" fmla="*/ 1913206 w 3559126"/>
                  <a:gd name="connsiteY7" fmla="*/ 1512277 h 2722099"/>
                  <a:gd name="connsiteX8" fmla="*/ 1631852 w 3559126"/>
                  <a:gd name="connsiteY8" fmla="*/ 1603717 h 2722099"/>
                  <a:gd name="connsiteX9" fmla="*/ 1202787 w 3559126"/>
                  <a:gd name="connsiteY9" fmla="*/ 1899139 h 2722099"/>
                  <a:gd name="connsiteX10" fmla="*/ 829993 w 3559126"/>
                  <a:gd name="connsiteY10" fmla="*/ 2574388 h 2722099"/>
                  <a:gd name="connsiteX11" fmla="*/ 668215 w 3559126"/>
                  <a:gd name="connsiteY11" fmla="*/ 2518117 h 2722099"/>
                  <a:gd name="connsiteX12" fmla="*/ 414997 w 3559126"/>
                  <a:gd name="connsiteY12" fmla="*/ 2426677 h 2722099"/>
                  <a:gd name="connsiteX13" fmla="*/ 0 w 3559126"/>
                  <a:gd name="connsiteY13" fmla="*/ 2722099 h 2722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559126" h="2722099">
                    <a:moveTo>
                      <a:pt x="3559126" y="0"/>
                    </a:moveTo>
                    <a:cubicBezTo>
                      <a:pt x="3443067" y="87923"/>
                      <a:pt x="3327009" y="175846"/>
                      <a:pt x="3179298" y="281354"/>
                    </a:cubicBezTo>
                    <a:cubicBezTo>
                      <a:pt x="3031587" y="386862"/>
                      <a:pt x="2771335" y="532228"/>
                      <a:pt x="2672861" y="633046"/>
                    </a:cubicBezTo>
                    <a:cubicBezTo>
                      <a:pt x="2574387" y="733864"/>
                      <a:pt x="2622452" y="832339"/>
                      <a:pt x="2588455" y="886265"/>
                    </a:cubicBezTo>
                    <a:cubicBezTo>
                      <a:pt x="2554458" y="940191"/>
                      <a:pt x="2542735" y="920262"/>
                      <a:pt x="2468880" y="956603"/>
                    </a:cubicBezTo>
                    <a:cubicBezTo>
                      <a:pt x="2395025" y="992944"/>
                      <a:pt x="2230901" y="1053905"/>
                      <a:pt x="2145323" y="1104314"/>
                    </a:cubicBezTo>
                    <a:cubicBezTo>
                      <a:pt x="2059745" y="1154723"/>
                      <a:pt x="1994095" y="1191065"/>
                      <a:pt x="1955409" y="1259059"/>
                    </a:cubicBezTo>
                    <a:cubicBezTo>
                      <a:pt x="1916723" y="1327053"/>
                      <a:pt x="1967132" y="1454834"/>
                      <a:pt x="1913206" y="1512277"/>
                    </a:cubicBezTo>
                    <a:cubicBezTo>
                      <a:pt x="1859280" y="1569720"/>
                      <a:pt x="1750255" y="1539240"/>
                      <a:pt x="1631852" y="1603717"/>
                    </a:cubicBezTo>
                    <a:cubicBezTo>
                      <a:pt x="1513449" y="1668194"/>
                      <a:pt x="1336430" y="1737361"/>
                      <a:pt x="1202787" y="1899139"/>
                    </a:cubicBezTo>
                    <a:cubicBezTo>
                      <a:pt x="1069144" y="2060917"/>
                      <a:pt x="919088" y="2471225"/>
                      <a:pt x="829993" y="2574388"/>
                    </a:cubicBezTo>
                    <a:cubicBezTo>
                      <a:pt x="740898" y="2677551"/>
                      <a:pt x="668215" y="2518117"/>
                      <a:pt x="668215" y="2518117"/>
                    </a:cubicBezTo>
                    <a:cubicBezTo>
                      <a:pt x="599049" y="2493499"/>
                      <a:pt x="526366" y="2392680"/>
                      <a:pt x="414997" y="2426677"/>
                    </a:cubicBezTo>
                    <a:cubicBezTo>
                      <a:pt x="303628" y="2460674"/>
                      <a:pt x="151814" y="2591386"/>
                      <a:pt x="0" y="2722099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55" name="Freeform 33">
                <a:extLst>
                  <a:ext uri="{FF2B5EF4-FFF2-40B4-BE49-F238E27FC236}">
                    <a16:creationId xmlns:a16="http://schemas.microsoft.com/office/drawing/2014/main" id="{67335AB2-B9AD-495F-9239-CCF5B4EA0102}"/>
                  </a:ext>
                </a:extLst>
              </p:cNvPr>
              <p:cNvSpPr/>
              <p:nvPr/>
            </p:nvSpPr>
            <p:spPr>
              <a:xfrm>
                <a:off x="4114800" y="766689"/>
                <a:ext cx="2525151" cy="2616591"/>
              </a:xfrm>
              <a:custGeom>
                <a:avLst/>
                <a:gdLst>
                  <a:gd name="connsiteX0" fmla="*/ 2525151 w 2525151"/>
                  <a:gd name="connsiteY0" fmla="*/ 0 h 2616591"/>
                  <a:gd name="connsiteX1" fmla="*/ 2321169 w 2525151"/>
                  <a:gd name="connsiteY1" fmla="*/ 288388 h 2616591"/>
                  <a:gd name="connsiteX2" fmla="*/ 2243797 w 2525151"/>
                  <a:gd name="connsiteY2" fmla="*/ 478302 h 2616591"/>
                  <a:gd name="connsiteX3" fmla="*/ 2215662 w 2525151"/>
                  <a:gd name="connsiteY3" fmla="*/ 647114 h 2616591"/>
                  <a:gd name="connsiteX4" fmla="*/ 2060917 w 2525151"/>
                  <a:gd name="connsiteY4" fmla="*/ 640080 h 2616591"/>
                  <a:gd name="connsiteX5" fmla="*/ 1934308 w 2525151"/>
                  <a:gd name="connsiteY5" fmla="*/ 738554 h 2616591"/>
                  <a:gd name="connsiteX6" fmla="*/ 1863969 w 2525151"/>
                  <a:gd name="connsiteY6" fmla="*/ 970671 h 2616591"/>
                  <a:gd name="connsiteX7" fmla="*/ 1512277 w 2525151"/>
                  <a:gd name="connsiteY7" fmla="*/ 1315329 h 2616591"/>
                  <a:gd name="connsiteX8" fmla="*/ 1357532 w 2525151"/>
                  <a:gd name="connsiteY8" fmla="*/ 1463040 h 2616591"/>
                  <a:gd name="connsiteX9" fmla="*/ 1216855 w 2525151"/>
                  <a:gd name="connsiteY9" fmla="*/ 1674056 h 2616591"/>
                  <a:gd name="connsiteX10" fmla="*/ 1132449 w 2525151"/>
                  <a:gd name="connsiteY10" fmla="*/ 1983545 h 2616591"/>
                  <a:gd name="connsiteX11" fmla="*/ 963637 w 2525151"/>
                  <a:gd name="connsiteY11" fmla="*/ 2286000 h 2616591"/>
                  <a:gd name="connsiteX12" fmla="*/ 829994 w 2525151"/>
                  <a:gd name="connsiteY12" fmla="*/ 2286000 h 2616591"/>
                  <a:gd name="connsiteX13" fmla="*/ 541606 w 2525151"/>
                  <a:gd name="connsiteY13" fmla="*/ 2286000 h 2616591"/>
                  <a:gd name="connsiteX14" fmla="*/ 0 w 2525151"/>
                  <a:gd name="connsiteY14" fmla="*/ 2616591 h 2616591"/>
                  <a:gd name="connsiteX0" fmla="*/ 2525151 w 2525151"/>
                  <a:gd name="connsiteY0" fmla="*/ 0 h 2616591"/>
                  <a:gd name="connsiteX1" fmla="*/ 2321169 w 2525151"/>
                  <a:gd name="connsiteY1" fmla="*/ 288388 h 2616591"/>
                  <a:gd name="connsiteX2" fmla="*/ 2243797 w 2525151"/>
                  <a:gd name="connsiteY2" fmla="*/ 478302 h 2616591"/>
                  <a:gd name="connsiteX3" fmla="*/ 2215662 w 2525151"/>
                  <a:gd name="connsiteY3" fmla="*/ 647114 h 2616591"/>
                  <a:gd name="connsiteX4" fmla="*/ 2060917 w 2525151"/>
                  <a:gd name="connsiteY4" fmla="*/ 640080 h 2616591"/>
                  <a:gd name="connsiteX5" fmla="*/ 1934308 w 2525151"/>
                  <a:gd name="connsiteY5" fmla="*/ 738554 h 2616591"/>
                  <a:gd name="connsiteX6" fmla="*/ 1863969 w 2525151"/>
                  <a:gd name="connsiteY6" fmla="*/ 970671 h 2616591"/>
                  <a:gd name="connsiteX7" fmla="*/ 1512277 w 2525151"/>
                  <a:gd name="connsiteY7" fmla="*/ 1315329 h 2616591"/>
                  <a:gd name="connsiteX8" fmla="*/ 1357532 w 2525151"/>
                  <a:gd name="connsiteY8" fmla="*/ 1463040 h 2616591"/>
                  <a:gd name="connsiteX9" fmla="*/ 1216855 w 2525151"/>
                  <a:gd name="connsiteY9" fmla="*/ 1674056 h 2616591"/>
                  <a:gd name="connsiteX10" fmla="*/ 1132449 w 2525151"/>
                  <a:gd name="connsiteY10" fmla="*/ 1983545 h 2616591"/>
                  <a:gd name="connsiteX11" fmla="*/ 963637 w 2525151"/>
                  <a:gd name="connsiteY11" fmla="*/ 2286000 h 2616591"/>
                  <a:gd name="connsiteX12" fmla="*/ 731520 w 2525151"/>
                  <a:gd name="connsiteY12" fmla="*/ 2264899 h 2616591"/>
                  <a:gd name="connsiteX13" fmla="*/ 541606 w 2525151"/>
                  <a:gd name="connsiteY13" fmla="*/ 2286000 h 2616591"/>
                  <a:gd name="connsiteX14" fmla="*/ 0 w 2525151"/>
                  <a:gd name="connsiteY14" fmla="*/ 2616591 h 2616591"/>
                  <a:gd name="connsiteX0" fmla="*/ 2525151 w 2525151"/>
                  <a:gd name="connsiteY0" fmla="*/ 0 h 2616591"/>
                  <a:gd name="connsiteX1" fmla="*/ 2321169 w 2525151"/>
                  <a:gd name="connsiteY1" fmla="*/ 288388 h 2616591"/>
                  <a:gd name="connsiteX2" fmla="*/ 2243797 w 2525151"/>
                  <a:gd name="connsiteY2" fmla="*/ 478302 h 2616591"/>
                  <a:gd name="connsiteX3" fmla="*/ 2215662 w 2525151"/>
                  <a:gd name="connsiteY3" fmla="*/ 647114 h 2616591"/>
                  <a:gd name="connsiteX4" fmla="*/ 2060917 w 2525151"/>
                  <a:gd name="connsiteY4" fmla="*/ 640080 h 2616591"/>
                  <a:gd name="connsiteX5" fmla="*/ 1934308 w 2525151"/>
                  <a:gd name="connsiteY5" fmla="*/ 738554 h 2616591"/>
                  <a:gd name="connsiteX6" fmla="*/ 1863969 w 2525151"/>
                  <a:gd name="connsiteY6" fmla="*/ 970671 h 2616591"/>
                  <a:gd name="connsiteX7" fmla="*/ 1512277 w 2525151"/>
                  <a:gd name="connsiteY7" fmla="*/ 1315329 h 2616591"/>
                  <a:gd name="connsiteX8" fmla="*/ 1357532 w 2525151"/>
                  <a:gd name="connsiteY8" fmla="*/ 1463040 h 2616591"/>
                  <a:gd name="connsiteX9" fmla="*/ 1216855 w 2525151"/>
                  <a:gd name="connsiteY9" fmla="*/ 1674056 h 2616591"/>
                  <a:gd name="connsiteX10" fmla="*/ 1132449 w 2525151"/>
                  <a:gd name="connsiteY10" fmla="*/ 1983545 h 2616591"/>
                  <a:gd name="connsiteX11" fmla="*/ 907366 w 2525151"/>
                  <a:gd name="connsiteY11" fmla="*/ 2257865 h 2616591"/>
                  <a:gd name="connsiteX12" fmla="*/ 731520 w 2525151"/>
                  <a:gd name="connsiteY12" fmla="*/ 2264899 h 2616591"/>
                  <a:gd name="connsiteX13" fmla="*/ 541606 w 2525151"/>
                  <a:gd name="connsiteY13" fmla="*/ 2286000 h 2616591"/>
                  <a:gd name="connsiteX14" fmla="*/ 0 w 2525151"/>
                  <a:gd name="connsiteY14" fmla="*/ 2616591 h 2616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525151" h="2616591">
                    <a:moveTo>
                      <a:pt x="2525151" y="0"/>
                    </a:moveTo>
                    <a:cubicBezTo>
                      <a:pt x="2446606" y="104335"/>
                      <a:pt x="2368061" y="208671"/>
                      <a:pt x="2321169" y="288388"/>
                    </a:cubicBezTo>
                    <a:cubicBezTo>
                      <a:pt x="2274277" y="368105"/>
                      <a:pt x="2261381" y="418514"/>
                      <a:pt x="2243797" y="478302"/>
                    </a:cubicBezTo>
                    <a:cubicBezTo>
                      <a:pt x="2226213" y="538090"/>
                      <a:pt x="2246142" y="620151"/>
                      <a:pt x="2215662" y="647114"/>
                    </a:cubicBezTo>
                    <a:cubicBezTo>
                      <a:pt x="2185182" y="674077"/>
                      <a:pt x="2107809" y="624840"/>
                      <a:pt x="2060917" y="640080"/>
                    </a:cubicBezTo>
                    <a:cubicBezTo>
                      <a:pt x="2014025" y="655320"/>
                      <a:pt x="1967133" y="683456"/>
                      <a:pt x="1934308" y="738554"/>
                    </a:cubicBezTo>
                    <a:cubicBezTo>
                      <a:pt x="1901483" y="793653"/>
                      <a:pt x="1934307" y="874542"/>
                      <a:pt x="1863969" y="970671"/>
                    </a:cubicBezTo>
                    <a:cubicBezTo>
                      <a:pt x="1793630" y="1066800"/>
                      <a:pt x="1596683" y="1233268"/>
                      <a:pt x="1512277" y="1315329"/>
                    </a:cubicBezTo>
                    <a:cubicBezTo>
                      <a:pt x="1427871" y="1397390"/>
                      <a:pt x="1406769" y="1403252"/>
                      <a:pt x="1357532" y="1463040"/>
                    </a:cubicBezTo>
                    <a:cubicBezTo>
                      <a:pt x="1308295" y="1522828"/>
                      <a:pt x="1254369" y="1587305"/>
                      <a:pt x="1216855" y="1674056"/>
                    </a:cubicBezTo>
                    <a:cubicBezTo>
                      <a:pt x="1179341" y="1760807"/>
                      <a:pt x="1184030" y="1886244"/>
                      <a:pt x="1132449" y="1983545"/>
                    </a:cubicBezTo>
                    <a:cubicBezTo>
                      <a:pt x="1080868" y="2080846"/>
                      <a:pt x="974187" y="2210973"/>
                      <a:pt x="907366" y="2257865"/>
                    </a:cubicBezTo>
                    <a:cubicBezTo>
                      <a:pt x="840545" y="2304757"/>
                      <a:pt x="792480" y="2260210"/>
                      <a:pt x="731520" y="2264899"/>
                    </a:cubicBezTo>
                    <a:cubicBezTo>
                      <a:pt x="670560" y="2269588"/>
                      <a:pt x="663526" y="2227385"/>
                      <a:pt x="541606" y="2286000"/>
                    </a:cubicBezTo>
                    <a:cubicBezTo>
                      <a:pt x="419686" y="2344615"/>
                      <a:pt x="201637" y="2478844"/>
                      <a:pt x="0" y="2616591"/>
                    </a:cubicBezTo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E23D855A-F028-4C33-BFC9-760710BB951A}"/>
              </a:ext>
            </a:extLst>
          </p:cNvPr>
          <p:cNvSpPr txBox="1"/>
          <p:nvPr/>
        </p:nvSpPr>
        <p:spPr>
          <a:xfrm>
            <a:off x="5181600" y="398931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Low elevation</a:t>
            </a:r>
          </a:p>
        </p:txBody>
      </p:sp>
    </p:spTree>
    <p:extLst>
      <p:ext uri="{BB962C8B-B14F-4D97-AF65-F5344CB8AC3E}">
        <p14:creationId xmlns:p14="http://schemas.microsoft.com/office/powerpoint/2010/main" val="88616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3200" y="990600"/>
            <a:ext cx="711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Franklin Gothic Book" panose="020B05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LOGAN CITY, UTAH</a:t>
            </a:r>
          </a:p>
          <a:p>
            <a:r>
              <a:rPr lang="en-US" dirty="0">
                <a:latin typeface="Franklin Gothic Book" panose="020B05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50,000 people</a:t>
            </a:r>
          </a:p>
          <a:p>
            <a:r>
              <a:rPr lang="en-US" sz="2800" dirty="0">
                <a:latin typeface="Franklin Gothic Book" panose="020B050302010202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32% energy cost reduction from baseline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71650" y="1270502"/>
            <a:ext cx="4020383" cy="516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Chart 4"/>
          <p:cNvGraphicFramePr/>
          <p:nvPr/>
        </p:nvGraphicFramePr>
        <p:xfrm>
          <a:off x="329324" y="2413000"/>
          <a:ext cx="6197600" cy="345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2"/>
          <p:cNvSpPr txBox="1"/>
          <p:nvPr/>
        </p:nvSpPr>
        <p:spPr>
          <a:xfrm>
            <a:off x="685774" y="5562601"/>
            <a:ext cx="1370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latin typeface="Franklin Gothic Book" panose="020B0503020102020204" pitchFamily="34" charset="0"/>
              </a:rPr>
              <a:t>↓ 40%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2641600" y="5562601"/>
            <a:ext cx="142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latin typeface="Franklin Gothic Book" panose="020B0503020102020204" pitchFamily="34" charset="0"/>
              </a:rPr>
              <a:t>↓ 17%</a:t>
            </a:r>
          </a:p>
        </p:txBody>
      </p:sp>
      <p:sp>
        <p:nvSpPr>
          <p:cNvPr id="8" name="TextBox 6"/>
          <p:cNvSpPr txBox="1"/>
          <p:nvPr/>
        </p:nvSpPr>
        <p:spPr>
          <a:xfrm>
            <a:off x="4368800" y="5562600"/>
            <a:ext cx="162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latin typeface="Franklin Gothic Book" panose="020B0503020102020204" pitchFamily="34" charset="0"/>
              </a:rPr>
              <a:t>↓ 32%</a:t>
            </a:r>
          </a:p>
        </p:txBody>
      </p:sp>
    </p:spTree>
    <p:extLst>
      <p:ext uri="{BB962C8B-B14F-4D97-AF65-F5344CB8AC3E}">
        <p14:creationId xmlns:p14="http://schemas.microsoft.com/office/powerpoint/2010/main" val="7239280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gan project named Public Works Project of the Year">
            <a:extLst>
              <a:ext uri="{FF2B5EF4-FFF2-40B4-BE49-F238E27FC236}">
                <a16:creationId xmlns:a16="http://schemas.microsoft.com/office/drawing/2014/main" id="{1ACE6752-2791-4B12-891A-4F1E762A3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180" y="1905001"/>
            <a:ext cx="5829641" cy="396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CD24820F-7C6D-4263-8586-F129FAF0E641}"/>
              </a:ext>
            </a:extLst>
          </p:cNvPr>
          <p:cNvSpPr/>
          <p:nvPr/>
        </p:nvSpPr>
        <p:spPr>
          <a:xfrm>
            <a:off x="1524000" y="177800"/>
            <a:ext cx="4368800" cy="1905000"/>
          </a:xfrm>
          <a:prstGeom prst="wedgeRectCallout">
            <a:avLst>
              <a:gd name="adj1" fmla="val 36295"/>
              <a:gd name="adj2" fmla="val 705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sz="1867" dirty="0">
                <a:solidFill>
                  <a:srgbClr val="000000"/>
                </a:solidFill>
              </a:rPr>
              <a:t>The savings and operational efficiency have continued each year since 2013. … If the current savings continue, the payback period for this project will be shorter than projected.</a:t>
            </a:r>
          </a:p>
          <a:p>
            <a:pPr algn="r" fontAlgn="base"/>
            <a:r>
              <a:rPr lang="en-US" sz="1600" dirty="0">
                <a:solidFill>
                  <a:srgbClr val="000000"/>
                </a:solidFill>
              </a:rPr>
              <a:t>—Paul </a:t>
            </a:r>
            <a:r>
              <a:rPr lang="en-US" sz="1600" dirty="0" err="1">
                <a:solidFill>
                  <a:srgbClr val="000000"/>
                </a:solidFill>
              </a:rPr>
              <a:t>Lindhardt</a:t>
            </a:r>
            <a:r>
              <a:rPr lang="en-US" sz="1600" dirty="0">
                <a:solidFill>
                  <a:srgbClr val="000000"/>
                </a:solidFill>
              </a:rPr>
              <a:t>, W/WW Manager</a:t>
            </a:r>
          </a:p>
        </p:txBody>
      </p:sp>
    </p:spTree>
    <p:extLst>
      <p:ext uri="{BB962C8B-B14F-4D97-AF65-F5344CB8AC3E}">
        <p14:creationId xmlns:p14="http://schemas.microsoft.com/office/powerpoint/2010/main" val="3331211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77FE79E-47AB-32D0-9E76-3E214660C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6862"/>
            <a:ext cx="8114969" cy="557226"/>
          </a:xfrm>
        </p:spPr>
        <p:txBody>
          <a:bodyPr/>
          <a:lstStyle/>
          <a:p>
            <a:r>
              <a:rPr lang="en-US" dirty="0"/>
              <a:t>1986 and 2022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3A7EA64-79EF-49EC-A9C0-BD3663741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6388"/>
            <a:ext cx="12192000" cy="411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0513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F28BF-9CC0-343E-5B13-628EB2051E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0DD897-912E-313A-6220-C35083324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Nexus</a:t>
            </a:r>
          </a:p>
        </p:txBody>
      </p:sp>
      <p:sp>
        <p:nvSpPr>
          <p:cNvPr id="4" name="Arrow: Curved Up 3">
            <a:extLst>
              <a:ext uri="{FF2B5EF4-FFF2-40B4-BE49-F238E27FC236}">
                <a16:creationId xmlns:a16="http://schemas.microsoft.com/office/drawing/2014/main" id="{D846BD00-44C1-9D20-B5FE-E32A89AA1633}"/>
              </a:ext>
            </a:extLst>
          </p:cNvPr>
          <p:cNvSpPr/>
          <p:nvPr/>
        </p:nvSpPr>
        <p:spPr>
          <a:xfrm>
            <a:off x="5993177" y="3811836"/>
            <a:ext cx="4087258" cy="1553378"/>
          </a:xfrm>
          <a:prstGeom prst="curvedUpArrow">
            <a:avLst/>
          </a:prstGeom>
          <a:solidFill>
            <a:srgbClr val="0057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Arrow: Curved Up 4">
            <a:extLst>
              <a:ext uri="{FF2B5EF4-FFF2-40B4-BE49-F238E27FC236}">
                <a16:creationId xmlns:a16="http://schemas.microsoft.com/office/drawing/2014/main" id="{15A49C14-BFAF-6473-C24E-F6BED6E4C2D6}"/>
              </a:ext>
            </a:extLst>
          </p:cNvPr>
          <p:cNvSpPr/>
          <p:nvPr/>
        </p:nvSpPr>
        <p:spPr>
          <a:xfrm rot="10800000">
            <a:off x="5794874" y="1222872"/>
            <a:ext cx="4087258" cy="1553378"/>
          </a:xfrm>
          <a:prstGeom prst="curvedUpArrow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B66A72-8E37-B9DF-3769-D4C23EAD0F02}"/>
              </a:ext>
            </a:extLst>
          </p:cNvPr>
          <p:cNvSpPr txBox="1"/>
          <p:nvPr/>
        </p:nvSpPr>
        <p:spPr>
          <a:xfrm>
            <a:off x="5221995" y="2952522"/>
            <a:ext cx="1961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ptos" panose="020B0004020202020204" pitchFamily="34" charset="0"/>
              </a:rPr>
              <a:t>WATER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6BFEEC-B2EA-D32E-16C1-725F84136135}"/>
              </a:ext>
            </a:extLst>
          </p:cNvPr>
          <p:cNvSpPr txBox="1"/>
          <p:nvPr/>
        </p:nvSpPr>
        <p:spPr>
          <a:xfrm>
            <a:off x="8679456" y="2956200"/>
            <a:ext cx="1961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ptos" panose="020B0004020202020204" pitchFamily="34" charset="0"/>
              </a:rPr>
              <a:t>ENERGY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3D5B6B-62CA-9A4A-4E2E-31044E56E615}"/>
              </a:ext>
            </a:extLst>
          </p:cNvPr>
          <p:cNvSpPr txBox="1"/>
          <p:nvPr/>
        </p:nvSpPr>
        <p:spPr>
          <a:xfrm>
            <a:off x="6455884" y="299542"/>
            <a:ext cx="2996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ptos" panose="020B0004020202020204" pitchFamily="34" charset="0"/>
              </a:rPr>
              <a:t>Energy for Water</a:t>
            </a:r>
          </a:p>
          <a:p>
            <a:pPr algn="ctr"/>
            <a:r>
              <a:rPr lang="en-US" dirty="0">
                <a:latin typeface="Aptos" panose="020B0004020202020204" pitchFamily="34" charset="0"/>
              </a:rPr>
              <a:t>(pumping, treatment, water heating, wastewater)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614502-887C-4409-969E-CC0CA089E6CF}"/>
              </a:ext>
            </a:extLst>
          </p:cNvPr>
          <p:cNvSpPr txBox="1"/>
          <p:nvPr/>
        </p:nvSpPr>
        <p:spPr>
          <a:xfrm>
            <a:off x="6340209" y="5437613"/>
            <a:ext cx="2996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ptos" panose="020B0004020202020204" pitchFamily="34" charset="0"/>
              </a:rPr>
              <a:t>Water for Energy</a:t>
            </a:r>
          </a:p>
          <a:p>
            <a:pPr algn="ctr"/>
            <a:r>
              <a:rPr lang="en-US" dirty="0">
                <a:latin typeface="Aptos" panose="020B0004020202020204" pitchFamily="34" charset="0"/>
              </a:rPr>
              <a:t>(thermoelectric cooling, steam, hydropower)</a:t>
            </a:r>
          </a:p>
        </p:txBody>
      </p:sp>
    </p:spTree>
    <p:extLst>
      <p:ext uri="{BB962C8B-B14F-4D97-AF65-F5344CB8AC3E}">
        <p14:creationId xmlns:p14="http://schemas.microsoft.com/office/powerpoint/2010/main" val="28220226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B73E7-F03B-1FD5-0733-CC0F86819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21764-512C-7423-D77F-EAFF5CD6D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Water conservation is </a:t>
            </a:r>
            <a:br>
              <a:rPr lang="en-US" sz="4000" dirty="0"/>
            </a:br>
            <a:r>
              <a:rPr lang="en-US" sz="4000" dirty="0"/>
              <a:t>energy conservation</a:t>
            </a:r>
          </a:p>
        </p:txBody>
      </p:sp>
    </p:spTree>
    <p:extLst>
      <p:ext uri="{BB962C8B-B14F-4D97-AF65-F5344CB8AC3E}">
        <p14:creationId xmlns:p14="http://schemas.microsoft.com/office/powerpoint/2010/main" val="3970493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D47CC-FC58-4CB9-88DD-2B664DA54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31801"/>
            <a:ext cx="3238499" cy="5511798"/>
          </a:xfrm>
        </p:spPr>
        <p:txBody>
          <a:bodyPr>
            <a:normAutofit/>
          </a:bodyPr>
          <a:lstStyle/>
          <a:p>
            <a:r>
              <a:rPr lang="en-US" sz="2400" dirty="0"/>
              <a:t>Pumping Pacific Ocean Water to Great Salt Lake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818DF9D-EE45-9B90-C988-BAC3946E087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266369" y="1855159"/>
            <a:ext cx="2537242" cy="36956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400 MW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11% of UT elec.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$300M/</a:t>
            </a:r>
            <a:r>
              <a:rPr lang="en-US" sz="2400" dirty="0" err="1">
                <a:solidFill>
                  <a:schemeClr val="bg1"/>
                </a:solidFill>
              </a:rPr>
              <a:t>yr</a:t>
            </a: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1 MMT CO</a:t>
            </a:r>
            <a:r>
              <a:rPr lang="en-US" sz="2400" baseline="-25000" dirty="0">
                <a:solidFill>
                  <a:schemeClr val="bg1"/>
                </a:solidFill>
              </a:rPr>
              <a:t>2</a:t>
            </a:r>
            <a:r>
              <a:rPr lang="en-US" sz="2400" dirty="0">
                <a:solidFill>
                  <a:schemeClr val="bg1"/>
                </a:solidFill>
              </a:rPr>
              <a:t>e/</a:t>
            </a:r>
            <a:r>
              <a:rPr lang="en-US" sz="2400" dirty="0" err="1">
                <a:solidFill>
                  <a:schemeClr val="bg1"/>
                </a:solidFill>
              </a:rPr>
              <a:t>yr</a:t>
            </a:r>
            <a:endParaRPr lang="en-US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200,000 cars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67D404-3E09-597E-C0F3-49B899869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3147" y="354541"/>
            <a:ext cx="3512128" cy="35771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B3F9BF-4BED-EA85-8CA0-22AB27127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1010" y="0"/>
            <a:ext cx="4286250" cy="42862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41502FF-AB1E-2DEA-2A6E-0F81B9644FC7}"/>
              </a:ext>
            </a:extLst>
          </p:cNvPr>
          <p:cNvSpPr/>
          <p:nvPr/>
        </p:nvSpPr>
        <p:spPr>
          <a:xfrm>
            <a:off x="5530467" y="1685581"/>
            <a:ext cx="804232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761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82674-5A79-347F-1F58-6574FD906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Nexus</a:t>
            </a:r>
          </a:p>
        </p:txBody>
      </p:sp>
      <p:sp>
        <p:nvSpPr>
          <p:cNvPr id="4" name="Arrow: Curved Up 3">
            <a:extLst>
              <a:ext uri="{FF2B5EF4-FFF2-40B4-BE49-F238E27FC236}">
                <a16:creationId xmlns:a16="http://schemas.microsoft.com/office/drawing/2014/main" id="{45783A69-DC18-E7CA-19EA-7B07B80E35DE}"/>
              </a:ext>
            </a:extLst>
          </p:cNvPr>
          <p:cNvSpPr/>
          <p:nvPr/>
        </p:nvSpPr>
        <p:spPr>
          <a:xfrm>
            <a:off x="5993177" y="3811836"/>
            <a:ext cx="4087258" cy="1553378"/>
          </a:xfrm>
          <a:prstGeom prst="curvedUpArrow">
            <a:avLst/>
          </a:prstGeom>
          <a:solidFill>
            <a:srgbClr val="0057B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Arrow: Curved Up 4">
            <a:extLst>
              <a:ext uri="{FF2B5EF4-FFF2-40B4-BE49-F238E27FC236}">
                <a16:creationId xmlns:a16="http://schemas.microsoft.com/office/drawing/2014/main" id="{E88B7DB2-43F8-88DC-C80A-C34F78C3FA61}"/>
              </a:ext>
            </a:extLst>
          </p:cNvPr>
          <p:cNvSpPr/>
          <p:nvPr/>
        </p:nvSpPr>
        <p:spPr>
          <a:xfrm rot="10800000">
            <a:off x="5794874" y="1222872"/>
            <a:ext cx="4087258" cy="1553378"/>
          </a:xfrm>
          <a:prstGeom prst="curvedUpArrow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F7E6CF-4E7B-1B4D-523A-DE193CC1C493}"/>
              </a:ext>
            </a:extLst>
          </p:cNvPr>
          <p:cNvSpPr txBox="1"/>
          <p:nvPr/>
        </p:nvSpPr>
        <p:spPr>
          <a:xfrm>
            <a:off x="5221995" y="2952522"/>
            <a:ext cx="1961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ptos" panose="020B0004020202020204" pitchFamily="34" charset="0"/>
              </a:rPr>
              <a:t>WATER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4AEC57-7E92-D7AF-D000-A055C81E9B9B}"/>
              </a:ext>
            </a:extLst>
          </p:cNvPr>
          <p:cNvSpPr txBox="1"/>
          <p:nvPr/>
        </p:nvSpPr>
        <p:spPr>
          <a:xfrm>
            <a:off x="8679456" y="2956200"/>
            <a:ext cx="1961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ptos" panose="020B0004020202020204" pitchFamily="34" charset="0"/>
              </a:rPr>
              <a:t>ENERGY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1699EC-D646-1AFE-BA53-EA00E9AB47BC}"/>
              </a:ext>
            </a:extLst>
          </p:cNvPr>
          <p:cNvSpPr txBox="1"/>
          <p:nvPr/>
        </p:nvSpPr>
        <p:spPr>
          <a:xfrm>
            <a:off x="6455884" y="299542"/>
            <a:ext cx="2996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ptos" panose="020B0004020202020204" pitchFamily="34" charset="0"/>
              </a:rPr>
              <a:t>Energy for Water</a:t>
            </a:r>
          </a:p>
          <a:p>
            <a:pPr algn="ctr"/>
            <a:r>
              <a:rPr lang="en-US" dirty="0">
                <a:latin typeface="Aptos" panose="020B0004020202020204" pitchFamily="34" charset="0"/>
              </a:rPr>
              <a:t>(pumping, treatment, water heating, wastewater)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C01A84-FA4B-FE39-5321-EC9E78FD2C38}"/>
              </a:ext>
            </a:extLst>
          </p:cNvPr>
          <p:cNvSpPr txBox="1"/>
          <p:nvPr/>
        </p:nvSpPr>
        <p:spPr>
          <a:xfrm>
            <a:off x="6340209" y="5437613"/>
            <a:ext cx="2996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ptos" panose="020B0004020202020204" pitchFamily="34" charset="0"/>
              </a:rPr>
              <a:t>Water for Energy</a:t>
            </a:r>
          </a:p>
          <a:p>
            <a:pPr algn="ctr"/>
            <a:r>
              <a:rPr lang="en-US" dirty="0">
                <a:latin typeface="Aptos" panose="020B0004020202020204" pitchFamily="34" charset="0"/>
              </a:rPr>
              <a:t>(thermoelectric cooling, steam, hydropower)</a:t>
            </a:r>
          </a:p>
        </p:txBody>
      </p:sp>
    </p:spTree>
    <p:extLst>
      <p:ext uri="{BB962C8B-B14F-4D97-AF65-F5344CB8AC3E}">
        <p14:creationId xmlns:p14="http://schemas.microsoft.com/office/powerpoint/2010/main" val="2295683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hould we just burn hydrogen for electricity?">
            <a:extLst>
              <a:ext uri="{FF2B5EF4-FFF2-40B4-BE49-F238E27FC236}">
                <a16:creationId xmlns:a16="http://schemas.microsoft.com/office/drawing/2014/main" id="{204435F5-65A4-80AF-4AAA-45009414A6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6" t="6682" r="26867"/>
          <a:stretch/>
        </p:blipFill>
        <p:spPr bwMode="auto">
          <a:xfrm>
            <a:off x="3754897" y="2858141"/>
            <a:ext cx="4122163" cy="399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886DD9-C970-2586-7299-72CAF2B4F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for Energy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C197E9-D562-62EB-C74D-F27623C848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612" r="46048"/>
          <a:stretch/>
        </p:blipFill>
        <p:spPr>
          <a:xfrm>
            <a:off x="7877060" y="-1"/>
            <a:ext cx="4314940" cy="6858000"/>
          </a:xfrm>
          <a:prstGeom prst="rect">
            <a:avLst/>
          </a:prstGeom>
        </p:spPr>
      </p:pic>
      <p:pic>
        <p:nvPicPr>
          <p:cNvPr id="1028" name="Picture 4" descr="Intermountain Power Plant | Controversial coal fired power p… | Flickr">
            <a:extLst>
              <a:ext uri="{FF2B5EF4-FFF2-40B4-BE49-F238E27FC236}">
                <a16:creationId xmlns:a16="http://schemas.microsoft.com/office/drawing/2014/main" id="{48B711BB-A255-EAED-AEEB-EAAC64327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897" y="1"/>
            <a:ext cx="4122163" cy="285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37F6A7-D806-0AED-1AE1-B700398BE66F}"/>
              </a:ext>
            </a:extLst>
          </p:cNvPr>
          <p:cNvSpPr txBox="1"/>
          <p:nvPr/>
        </p:nvSpPr>
        <p:spPr>
          <a:xfrm>
            <a:off x="491207" y="3428999"/>
            <a:ext cx="284414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ptos" panose="020B0004020202020204" pitchFamily="34" charset="0"/>
              </a:rPr>
              <a:t>Thermoelectric power: </a:t>
            </a:r>
          </a:p>
          <a:p>
            <a:r>
              <a:rPr lang="en-US" sz="2000" dirty="0">
                <a:solidFill>
                  <a:schemeClr val="bg1"/>
                </a:solidFill>
                <a:latin typeface="Aptos" panose="020B0004020202020204" pitchFamily="34" charset="0"/>
              </a:rPr>
              <a:t>41% of all U.S. water withdrawals</a:t>
            </a:r>
          </a:p>
          <a:p>
            <a:r>
              <a:rPr lang="en-US" sz="1400" dirty="0">
                <a:solidFill>
                  <a:schemeClr val="bg1"/>
                </a:solidFill>
                <a:latin typeface="Aptos" panose="020B0004020202020204" pitchFamily="34" charset="0"/>
              </a:rPr>
              <a:t>(Dieter et al. 2018)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4627F1-4007-2C39-7E86-3FBD0E28D391}"/>
              </a:ext>
            </a:extLst>
          </p:cNvPr>
          <p:cNvSpPr txBox="1"/>
          <p:nvPr/>
        </p:nvSpPr>
        <p:spPr>
          <a:xfrm>
            <a:off x="3754897" y="25546"/>
            <a:ext cx="30497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ptos" panose="020B0004020202020204" pitchFamily="34" charset="0"/>
              </a:rPr>
              <a:t>Intermountain Power Project</a:t>
            </a:r>
          </a:p>
        </p:txBody>
      </p:sp>
    </p:spTree>
    <p:extLst>
      <p:ext uri="{BB962C8B-B14F-4D97-AF65-F5344CB8AC3E}">
        <p14:creationId xmlns:p14="http://schemas.microsoft.com/office/powerpoint/2010/main" val="3375541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artouchbase.fr/wp-content/uploads/2011/07/blue-marble-west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89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44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WP High-Head Wells Project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6060" y="2780742"/>
            <a:ext cx="3710989" cy="1848426"/>
          </a:xfrm>
          <a:prstGeom prst="rect">
            <a:avLst/>
          </a:prstGeom>
          <a:noFill/>
        </p:spPr>
      </p:pic>
      <p:pic>
        <p:nvPicPr>
          <p:cNvPr id="5" name="Picture 8" descr="http://www.vactor.com/portals/0/Images/Application%20Images/Water-Treatment.gi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2552" y="4981594"/>
            <a:ext cx="4179051" cy="1857356"/>
          </a:xfrm>
          <a:prstGeom prst="rect">
            <a:avLst/>
          </a:prstGeom>
          <a:noFill/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9392" y="2872083"/>
            <a:ext cx="2893189" cy="1848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2178" y="828668"/>
            <a:ext cx="2747832" cy="155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947" y="4826207"/>
            <a:ext cx="2410991" cy="1857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8907" y="1085846"/>
            <a:ext cx="2105598" cy="155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10237" y="3069470"/>
            <a:ext cx="2877115" cy="3786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5112" y="1230567"/>
            <a:ext cx="2235319" cy="155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131" y="733421"/>
            <a:ext cx="2330625" cy="155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46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B3E7E-0808-BC57-3BB9-C86DD68F77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EA70B-0C0E-BBEB-14A7-17BC8F62F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for Water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100239-E978-D650-F0CD-03159B6BB4A3}"/>
              </a:ext>
            </a:extLst>
          </p:cNvPr>
          <p:cNvSpPr txBox="1"/>
          <p:nvPr/>
        </p:nvSpPr>
        <p:spPr>
          <a:xfrm>
            <a:off x="458096" y="1445964"/>
            <a:ext cx="1107656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Aptos" panose="020B0004020202020204" pitchFamily="34" charset="0"/>
              </a:rPr>
              <a:t>U.S.: 13% of total energy </a:t>
            </a:r>
            <a:r>
              <a:rPr lang="en-US" sz="2000" dirty="0">
                <a:latin typeface="Aptos" panose="020B0004020202020204" pitchFamily="34" charset="0"/>
              </a:rPr>
              <a:t>(Sanders and Webber 2012)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Aptos" panose="020B0004020202020204" pitchFamily="34" charset="0"/>
              </a:rPr>
              <a:t>Utah: 7% of total energy </a:t>
            </a:r>
            <a:r>
              <a:rPr lang="en-US" sz="2000" dirty="0">
                <a:latin typeface="Aptos" panose="020B0004020202020204" pitchFamily="34" charset="0"/>
              </a:rPr>
              <a:t>(</a:t>
            </a:r>
            <a:r>
              <a:rPr lang="en-US" sz="2000" dirty="0" err="1">
                <a:latin typeface="Aptos" panose="020B0004020202020204" pitchFamily="34" charset="0"/>
              </a:rPr>
              <a:t>DWRe</a:t>
            </a:r>
            <a:r>
              <a:rPr lang="en-US" sz="2000" dirty="0">
                <a:latin typeface="Aptos" panose="020B0004020202020204" pitchFamily="34" charset="0"/>
              </a:rPr>
              <a:t> 2012)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Aptos" panose="020B0004020202020204" pitchFamily="34" charset="0"/>
              </a:rPr>
              <a:t>California: 19% of electricity and 30% of natural gas </a:t>
            </a:r>
            <a:r>
              <a:rPr lang="en-US" sz="2000" dirty="0">
                <a:latin typeface="Aptos" panose="020B0004020202020204" pitchFamily="34" charset="0"/>
              </a:rPr>
              <a:t>(CEC 2005)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>
                <a:latin typeface="Aptos" panose="020B0004020202020204" pitchFamily="34" charset="0"/>
              </a:rPr>
              <a:t>Idaho: 34%–49% of electricity </a:t>
            </a:r>
            <a:r>
              <a:rPr lang="en-US" sz="2000" dirty="0">
                <a:latin typeface="Aptos" panose="020B0004020202020204" pitchFamily="34" charset="0"/>
              </a:rPr>
              <a:t>(Tidwell et al. 2014)</a:t>
            </a:r>
            <a:endParaRPr lang="en-US" sz="3200" dirty="0">
              <a:latin typeface="Aptos" panose="020B0004020202020204" pitchFamily="34" charset="0"/>
            </a:endParaRPr>
          </a:p>
        </p:txBody>
      </p:sp>
      <p:pic>
        <p:nvPicPr>
          <p:cNvPr id="1026" name="Picture 2" descr="New water heater | My water heater stopped working last nigh… | Flickr">
            <a:extLst>
              <a:ext uri="{FF2B5EF4-FFF2-40B4-BE49-F238E27FC236}">
                <a16:creationId xmlns:a16="http://schemas.microsoft.com/office/drawing/2014/main" id="{4B472C88-4D80-9FD5-6DED-1382C3675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932" y="3508067"/>
            <a:ext cx="1763043" cy="313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807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60281B9-FD8E-5AF7-0397-164EA8C85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for Water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02115D6-6F26-5254-B1E1-9F077D63C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7173" y="1108075"/>
            <a:ext cx="6634827" cy="568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95893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2BACFA9-6280-BF44-8DC1-51368A850F56}" vid="{CA4155AD-63D9-0144-BA51-4C46309670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691</TotalTime>
  <Words>511</Words>
  <Application>Microsoft Office PowerPoint</Application>
  <PresentationFormat>Widescreen</PresentationFormat>
  <Paragraphs>98</Paragraphs>
  <Slides>21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Aptos</vt:lpstr>
      <vt:lpstr>Arial</vt:lpstr>
      <vt:lpstr>Calibri</vt:lpstr>
      <vt:lpstr>Franklin Gothic Book</vt:lpstr>
      <vt:lpstr>Helvetica</vt:lpstr>
      <vt:lpstr>Helvetica Neue</vt:lpstr>
      <vt:lpstr>Rockwell</vt:lpstr>
      <vt:lpstr>Verdana</vt:lpstr>
      <vt:lpstr>Office Theme</vt:lpstr>
      <vt:lpstr>The Water–Energy Nexus</vt:lpstr>
      <vt:lpstr>1986 and 2022</vt:lpstr>
      <vt:lpstr>Pumping Pacific Ocean Water to Great Salt Lake</vt:lpstr>
      <vt:lpstr>The Nexus</vt:lpstr>
      <vt:lpstr>Water for Energy</vt:lpstr>
      <vt:lpstr>PowerPoint Presentation</vt:lpstr>
      <vt:lpstr>PowerPoint Presentation</vt:lpstr>
      <vt:lpstr>Energy for Water</vt:lpstr>
      <vt:lpstr>Energy for Water</vt:lpstr>
      <vt:lpstr>Energy for Water: Irrigation</vt:lpstr>
      <vt:lpstr>Energy for Water:  Drinking Water</vt:lpstr>
      <vt:lpstr>Optimized Water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Nexus</vt:lpstr>
      <vt:lpstr>Water conservation is  energy conservation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Example Template</dc:title>
  <dc:creator>Rob Sowby</dc:creator>
  <cp:lastModifiedBy>Rob Sowby</cp:lastModifiedBy>
  <cp:revision>271</cp:revision>
  <dcterms:created xsi:type="dcterms:W3CDTF">2021-12-21T03:53:46Z</dcterms:created>
  <dcterms:modified xsi:type="dcterms:W3CDTF">2024-11-18T16:49:23Z</dcterms:modified>
</cp:coreProperties>
</file>