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13"/>
  </p:notesMasterIdLst>
  <p:sldIdLst>
    <p:sldId id="384" r:id="rId6"/>
    <p:sldId id="10349" r:id="rId7"/>
    <p:sldId id="10353" r:id="rId8"/>
    <p:sldId id="2146847191" r:id="rId9"/>
    <p:sldId id="2146847188" r:id="rId10"/>
    <p:sldId id="2146847186" r:id="rId11"/>
    <p:sldId id="214684718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CDBE75-5234-71AE-4280-9A37B7BA9249}" name="Van Hoose, Kelsie" initials="VK" userId="S::kelsie.vanhoose1@williams.com::4c54b04b-6ef0-4adf-aa32-a7ac2b837b4a" providerId="AD"/>
  <p188:author id="{4083B478-B5CA-60E3-2445-24CE82447503}" name="Van Hoose, Kelsie" initials="KV" userId="S::Kelsie.VanHoose1@williams.com::4c54b04b-6ef0-4adf-aa32-a7ac2b837b4a" providerId="AD"/>
  <p188:author id="{73CC298B-3024-B622-A5B9-CF6A7F46D335}" name="Hughes, Liz" initials="HL" userId="S::liz.hughes@williams.com::c78e01c0-3cb5-4390-85b7-466eda21fe49" providerId="AD"/>
  <p188:author id="{3500EA9B-442F-CFB1-58C4-0062711BCC8C}" name="Schaper, Kyle" initials="SK" userId="S::Kyle.Schaper@williams.com::4577824e-b314-4832-9070-0840ff052c8c" providerId="AD"/>
  <p188:author id="{16EAABBB-9F5A-96C5-2618-3AF77174C8BE}" name="Kaiser, Hal" initials="HK" userId="S::Hal.Kaiser@williams.com::c1d28d73-a650-4ecc-89dd-d51103c78e00" providerId="AD"/>
  <p188:author id="{88F4B7EA-FEBC-9113-2490-E0DF59EFCC97}" name="Kaiser, Hal" initials="KH" userId="S::hal.kaiser@williams.com::c1d28d73-a650-4ecc-89dd-d51103c78e0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7E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C5CEC-07A7-AA1A-CC48-E36A0705DDE3}" v="21" dt="2024-12-05T17:34:21.436"/>
    <p1510:client id="{3A9F70CB-242D-429B-A169-85C5200DA5CE}" v="432" dt="2024-12-05T17:39:25.826"/>
    <p1510:client id="{620BBBBE-607E-44AB-9EC3-BD8A2BA2FA3B}" v="920" dt="2024-12-05T17:53:03.405"/>
    <p1510:client id="{9A29532F-DCCC-41F9-B390-0ED0F5D4EA68}" v="1" dt="2024-12-05T17:41:31.028"/>
    <p1510:client id="{DC6D2EE5-5AB2-BC87-28DB-B885DBE89EB2}" v="52" dt="2024-12-05T17:11:49.1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059" autoAdjust="0"/>
  </p:normalViewPr>
  <p:slideViewPr>
    <p:cSldViewPr snapToGrid="0">
      <p:cViewPr varScale="1">
        <p:scale>
          <a:sx n="60" d="100"/>
          <a:sy n="60" d="100"/>
        </p:scale>
        <p:origin x="14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drillinginfo-my.sharepoint.com/personal/graham_bain_drillinginfo_com/Documents/ET%20Research%20(Compliant%20Team)/ETR_Projects/2024.03.22_CCUS%20Play%20Fundamentals/Figures/Class%20VI%20Tracker%20-%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84643993041992"/>
          <c:y val="3.1725829689462387E-2"/>
          <c:w val="0.87207170088477992"/>
          <c:h val="0.88483780982237326"/>
        </c:manualLayout>
      </c:layout>
      <c:lineChart>
        <c:grouping val="standard"/>
        <c:varyColors val="0"/>
        <c:ser>
          <c:idx val="0"/>
          <c:order val="0"/>
          <c:tx>
            <c:strRef>
              <c:f>Sheet1!$A$2</c:f>
              <c:strCache>
                <c:ptCount val="1"/>
                <c:pt idx="0">
                  <c:v>Net on-grid demand</c:v>
                </c:pt>
              </c:strCache>
            </c:strRef>
          </c:tx>
          <c:spPr>
            <a:ln w="28575" cap="rnd">
              <a:solidFill>
                <a:schemeClr val="accent1"/>
              </a:solidFill>
              <a:prstDash val="sysDash"/>
              <a:round/>
            </a:ln>
            <a:effectLst/>
          </c:spPr>
          <c:marker>
            <c:symbol val="none"/>
          </c:marker>
          <c:dPt>
            <c:idx val="1"/>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1A-D132-4430-9F9E-432FC35A78C0}"/>
              </c:ext>
            </c:extLst>
          </c:dPt>
          <c:dPt>
            <c:idx val="2"/>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1C-D132-4430-9F9E-432FC35A78C0}"/>
              </c:ext>
            </c:extLst>
          </c:dPt>
          <c:dPt>
            <c:idx val="3"/>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1B-D132-4430-9F9E-432FC35A78C0}"/>
              </c:ext>
            </c:extLst>
          </c:dPt>
          <c:dPt>
            <c:idx val="4"/>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1D-D132-4430-9F9E-432FC35A78C0}"/>
              </c:ext>
            </c:extLst>
          </c:dPt>
          <c:dPt>
            <c:idx val="5"/>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1E-D132-4430-9F9E-432FC35A78C0}"/>
              </c:ext>
            </c:extLst>
          </c:dPt>
          <c:dPt>
            <c:idx val="6"/>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1F-D132-4430-9F9E-432FC35A78C0}"/>
              </c:ext>
            </c:extLst>
          </c:dPt>
          <c:dPt>
            <c:idx val="7"/>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20-D132-4430-9F9E-432FC35A78C0}"/>
              </c:ext>
            </c:extLst>
          </c:dPt>
          <c:dPt>
            <c:idx val="8"/>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21-D132-4430-9F9E-432FC35A78C0}"/>
              </c:ext>
            </c:extLst>
          </c:dPt>
          <c:dPt>
            <c:idx val="9"/>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11-11D6-4459-A181-B2F217D7D46A}"/>
              </c:ext>
            </c:extLst>
          </c:dPt>
          <c:dPt>
            <c:idx val="10"/>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13-11D6-4459-A181-B2F217D7D46A}"/>
              </c:ext>
            </c:extLst>
          </c:dPt>
          <c:dPt>
            <c:idx val="11"/>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15-11D6-4459-A181-B2F217D7D46A}"/>
              </c:ext>
            </c:extLst>
          </c:dPt>
          <c:dPt>
            <c:idx val="12"/>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17-11D6-4459-A181-B2F217D7D46A}"/>
              </c:ext>
            </c:extLst>
          </c:dPt>
          <c:dPt>
            <c:idx val="13"/>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19-11D6-4459-A181-B2F217D7D46A}"/>
              </c:ext>
            </c:extLst>
          </c:dPt>
          <c:cat>
            <c:strRef>
              <c:f>Sheet1!$B$1:$AF$1</c:f>
              <c:strCach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strCache>
            </c:strRef>
          </c:cat>
          <c:val>
            <c:numRef>
              <c:f>Sheet1!$B$2:$AF$2</c:f>
              <c:numCache>
                <c:formatCode>#,##0_);\(#,##0\)</c:formatCode>
                <c:ptCount val="31"/>
                <c:pt idx="0">
                  <c:v>4002324.2513552471</c:v>
                </c:pt>
                <c:pt idx="1">
                  <c:v>4002400.5645498876</c:v>
                </c:pt>
                <c:pt idx="2">
                  <c:v>3974561.9744175291</c:v>
                </c:pt>
                <c:pt idx="3">
                  <c:v>4008900.3791721691</c:v>
                </c:pt>
                <c:pt idx="4">
                  <c:v>3995307.8158158339</c:v>
                </c:pt>
                <c:pt idx="5">
                  <c:v>3992327.67033068</c:v>
                </c:pt>
                <c:pt idx="6">
                  <c:v>3979825.2150399974</c:v>
                </c:pt>
                <c:pt idx="7">
                  <c:v>3937260.9050150015</c:v>
                </c:pt>
                <c:pt idx="8">
                  <c:v>4069847.9786279993</c:v>
                </c:pt>
                <c:pt idx="9">
                  <c:v>4008859.2313789991</c:v>
                </c:pt>
                <c:pt idx="10">
                  <c:v>3892493.2352091437</c:v>
                </c:pt>
                <c:pt idx="11">
                  <c:v>3998866.591440503</c:v>
                </c:pt>
                <c:pt idx="12">
                  <c:v>4128528.2445045593</c:v>
                </c:pt>
                <c:pt idx="13">
                  <c:v>4089978.3509905622</c:v>
                </c:pt>
                <c:pt idx="14">
                  <c:v>4142835.7836914063</c:v>
                </c:pt>
                <c:pt idx="15">
                  <c:v>4150696.900390625</c:v>
                </c:pt>
                <c:pt idx="16">
                  <c:v>4177577.8999023438</c:v>
                </c:pt>
                <c:pt idx="17">
                  <c:v>4202845.7182617188</c:v>
                </c:pt>
                <c:pt idx="18">
                  <c:v>4243657.4838867188</c:v>
                </c:pt>
                <c:pt idx="19">
                  <c:v>4264844.302734375</c:v>
                </c:pt>
                <c:pt idx="20">
                  <c:v>4303797.2875976563</c:v>
                </c:pt>
                <c:pt idx="21">
                  <c:v>4343259.8383789063</c:v>
                </c:pt>
                <c:pt idx="22">
                  <c:v>4399109.6513671875</c:v>
                </c:pt>
                <c:pt idx="23">
                  <c:v>4439100.6787109375</c:v>
                </c:pt>
                <c:pt idx="24">
                  <c:v>4494587.1616210938</c:v>
                </c:pt>
                <c:pt idx="25">
                  <c:v>4550398.9711914063</c:v>
                </c:pt>
                <c:pt idx="26">
                  <c:v>4623937.1040039063</c:v>
                </c:pt>
                <c:pt idx="27">
                  <c:v>4673279.0126953125</c:v>
                </c:pt>
                <c:pt idx="28">
                  <c:v>4733297.7768554688</c:v>
                </c:pt>
                <c:pt idx="29">
                  <c:v>4794133.130859375</c:v>
                </c:pt>
                <c:pt idx="30">
                  <c:v>4872893.6254882813</c:v>
                </c:pt>
              </c:numCache>
            </c:numRef>
          </c:val>
          <c:smooth val="0"/>
          <c:extLst>
            <c:ext xmlns:c16="http://schemas.microsoft.com/office/drawing/2014/chart" uri="{C3380CC4-5D6E-409C-BE32-E72D297353CC}">
              <c16:uniqueId val="{00000000-D132-4430-9F9E-432FC35A78C0}"/>
            </c:ext>
          </c:extLst>
        </c:ser>
        <c:dLbls>
          <c:showLegendKey val="0"/>
          <c:showVal val="0"/>
          <c:showCatName val="0"/>
          <c:showSerName val="0"/>
          <c:showPercent val="0"/>
          <c:showBubbleSize val="0"/>
        </c:dLbls>
        <c:smooth val="0"/>
        <c:axId val="125642208"/>
        <c:axId val="1769641615"/>
      </c:lineChart>
      <c:catAx>
        <c:axId val="125642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Arial" panose="020B0604020202020204" pitchFamily="34" charset="0"/>
              </a:defRPr>
            </a:pPr>
            <a:endParaRPr lang="en-US"/>
          </a:p>
        </c:txPr>
        <c:crossAx val="1769641615"/>
        <c:crosses val="autoZero"/>
        <c:auto val="0"/>
        <c:lblAlgn val="ctr"/>
        <c:lblOffset val="100"/>
        <c:tickLblSkip val="10"/>
        <c:noMultiLvlLbl val="0"/>
      </c:catAx>
      <c:valAx>
        <c:axId val="1769641615"/>
        <c:scaling>
          <c:orientation val="minMax"/>
          <c:min val="3000000"/>
        </c:scaling>
        <c:delete val="0"/>
        <c:axPos val="l"/>
        <c:majorGridlines>
          <c:spPr>
            <a:ln w="9525" cap="flat" cmpd="sng" algn="ctr">
              <a:no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Arial" panose="020B0604020202020204" pitchFamily="34" charset="0"/>
              </a:defRPr>
            </a:pPr>
            <a:endParaRPr lang="en-US"/>
          </a:p>
        </c:txPr>
        <c:crossAx val="125642208"/>
        <c:crossesAt val="1"/>
        <c:crossBetween val="between"/>
        <c:majorUnit val="500000"/>
        <c:dispUnits>
          <c:builtInUnit val="thousands"/>
          <c:dispUnitsLbl>
            <c:layout>
              <c:manualLayout>
                <c:xMode val="edge"/>
                <c:yMode val="edge"/>
                <c:x val="2.5556276502859145E-4"/>
                <c:y val="0.42952522566797302"/>
              </c:manualLayout>
            </c:layout>
            <c:tx>
              <c:rich>
                <a:bodyPr rot="-5400000" spcFirstLastPara="1" vertOverflow="ellipsis" vert="horz" wrap="square" anchor="ctr" anchorCtr="1"/>
                <a:lstStyle/>
                <a:p>
                  <a:pPr>
                    <a:defRPr sz="1200" b="1" i="0" u="none" strike="noStrike" kern="1200" baseline="0">
                      <a:solidFill>
                        <a:schemeClr val="tx1"/>
                      </a:solidFill>
                      <a:latin typeface="+mn-lt"/>
                      <a:ea typeface="+mn-ea"/>
                      <a:cs typeface="Arial" panose="020B0604020202020204" pitchFamily="34" charset="0"/>
                    </a:defRPr>
                  </a:pPr>
                  <a:r>
                    <a:rPr lang="en-US"/>
                    <a:t>TWh</a:t>
                  </a:r>
                </a:p>
              </c:rich>
            </c:tx>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Arial" panose="020B0604020202020204" pitchFamily="34" charset="0"/>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mn-lt"/>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14821352046835E-2"/>
          <c:y val="4.1301668462742067E-2"/>
          <c:w val="0.87675449941434269"/>
          <c:h val="0.94198098954043374"/>
        </c:manualLayout>
      </c:layout>
      <c:lineChart>
        <c:grouping val="standard"/>
        <c:varyColors val="0"/>
        <c:ser>
          <c:idx val="0"/>
          <c:order val="0"/>
          <c:tx>
            <c:strRef>
              <c:f>Sheet1!$B$1</c:f>
              <c:strCache>
                <c:ptCount val="1"/>
                <c:pt idx="0">
                  <c:v>Series 1</c:v>
                </c:pt>
              </c:strCache>
            </c:strRef>
          </c:tx>
          <c:spPr>
            <a:ln w="69850" cap="rnd">
              <a:solidFill>
                <a:schemeClr val="accent1"/>
              </a:solidFill>
              <a:round/>
            </a:ln>
            <a:effectLst/>
          </c:spPr>
          <c:marker>
            <c:symbol val="circle"/>
            <c:size val="17"/>
            <c:spPr>
              <a:solidFill>
                <a:schemeClr val="accent1"/>
              </a:solidFill>
              <a:ln w="9525">
                <a:solidFill>
                  <a:schemeClr val="bg1"/>
                </a:solidFill>
              </a:ln>
              <a:effectLst/>
            </c:spPr>
          </c:marker>
          <c:cat>
            <c:strRef>
              <c:f>Sheet1!$A$2:$A$4</c:f>
              <c:strCache>
                <c:ptCount val="3"/>
                <c:pt idx="0">
                  <c:v>Category 1</c:v>
                </c:pt>
                <c:pt idx="1">
                  <c:v>Category 2</c:v>
                </c:pt>
                <c:pt idx="2">
                  <c:v>Category 3</c:v>
                </c:pt>
              </c:strCache>
            </c:strRef>
          </c:cat>
          <c:val>
            <c:numRef>
              <c:f>Sheet1!$B$2:$B$4</c:f>
              <c:numCache>
                <c:formatCode>General</c:formatCode>
                <c:ptCount val="3"/>
                <c:pt idx="0">
                  <c:v>2.4</c:v>
                </c:pt>
                <c:pt idx="1">
                  <c:v>2</c:v>
                </c:pt>
                <c:pt idx="2">
                  <c:v>1.5</c:v>
                </c:pt>
              </c:numCache>
            </c:numRef>
          </c:val>
          <c:smooth val="0"/>
          <c:extLst>
            <c:ext xmlns:c16="http://schemas.microsoft.com/office/drawing/2014/chart" uri="{C3380CC4-5D6E-409C-BE32-E72D297353CC}">
              <c16:uniqueId val="{00000000-5F9D-4738-AC4C-3D81E0C31677}"/>
            </c:ext>
          </c:extLst>
        </c:ser>
        <c:dLbls>
          <c:showLegendKey val="0"/>
          <c:showVal val="0"/>
          <c:showCatName val="0"/>
          <c:showSerName val="0"/>
          <c:showPercent val="0"/>
          <c:showBubbleSize val="0"/>
        </c:dLbls>
        <c:marker val="1"/>
        <c:smooth val="0"/>
        <c:axId val="1092113391"/>
        <c:axId val="1092130447"/>
      </c:lineChart>
      <c:lineChart>
        <c:grouping val="standard"/>
        <c:varyColors val="0"/>
        <c:ser>
          <c:idx val="1"/>
          <c:order val="1"/>
          <c:tx>
            <c:strRef>
              <c:f>Sheet1!$C$1</c:f>
              <c:strCache>
                <c:ptCount val="1"/>
                <c:pt idx="0">
                  <c:v>Series 2</c:v>
                </c:pt>
              </c:strCache>
            </c:strRef>
          </c:tx>
          <c:spPr>
            <a:ln w="69850" cap="rnd">
              <a:solidFill>
                <a:schemeClr val="tx2"/>
              </a:solidFill>
              <a:round/>
            </a:ln>
            <a:effectLst/>
          </c:spPr>
          <c:marker>
            <c:symbol val="circle"/>
            <c:size val="17"/>
            <c:spPr>
              <a:solidFill>
                <a:schemeClr val="tx2"/>
              </a:solidFill>
              <a:ln w="9525">
                <a:solidFill>
                  <a:schemeClr val="tx1"/>
                </a:solidFill>
              </a:ln>
              <a:effectLst/>
            </c:spPr>
          </c:marker>
          <c:cat>
            <c:strRef>
              <c:f>Sheet1!$A$2:$A$4</c:f>
              <c:strCache>
                <c:ptCount val="3"/>
                <c:pt idx="0">
                  <c:v>Category 1</c:v>
                </c:pt>
                <c:pt idx="1">
                  <c:v>Category 2</c:v>
                </c:pt>
                <c:pt idx="2">
                  <c:v>Category 3</c:v>
                </c:pt>
              </c:strCache>
            </c:strRef>
          </c:cat>
          <c:val>
            <c:numRef>
              <c:f>Sheet1!$C$2:$C$4</c:f>
              <c:numCache>
                <c:formatCode>0%</c:formatCode>
                <c:ptCount val="3"/>
                <c:pt idx="0">
                  <c:v>0.17524225941494465</c:v>
                </c:pt>
                <c:pt idx="1">
                  <c:v>0.26358191833570754</c:v>
                </c:pt>
                <c:pt idx="2">
                  <c:v>0.38778980319074868</c:v>
                </c:pt>
              </c:numCache>
            </c:numRef>
          </c:val>
          <c:smooth val="0"/>
          <c:extLst>
            <c:ext xmlns:c16="http://schemas.microsoft.com/office/drawing/2014/chart" uri="{C3380CC4-5D6E-409C-BE32-E72D297353CC}">
              <c16:uniqueId val="{00000001-5F9D-4738-AC4C-3D81E0C31677}"/>
            </c:ext>
          </c:extLst>
        </c:ser>
        <c:dLbls>
          <c:showLegendKey val="0"/>
          <c:showVal val="0"/>
          <c:showCatName val="0"/>
          <c:showSerName val="0"/>
          <c:showPercent val="0"/>
          <c:showBubbleSize val="0"/>
        </c:dLbls>
        <c:marker val="1"/>
        <c:smooth val="0"/>
        <c:axId val="784263039"/>
        <c:axId val="784257631"/>
      </c:lineChart>
      <c:catAx>
        <c:axId val="1092113391"/>
        <c:scaling>
          <c:orientation val="minMax"/>
        </c:scaling>
        <c:delete val="1"/>
        <c:axPos val="b"/>
        <c:numFmt formatCode="General" sourceLinked="1"/>
        <c:majorTickMark val="out"/>
        <c:minorTickMark val="none"/>
        <c:tickLblPos val="nextTo"/>
        <c:crossAx val="1092130447"/>
        <c:crosses val="autoZero"/>
        <c:auto val="1"/>
        <c:lblAlgn val="ctr"/>
        <c:lblOffset val="100"/>
        <c:noMultiLvlLbl val="0"/>
      </c:catAx>
      <c:valAx>
        <c:axId val="1092130447"/>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092113391"/>
        <c:crosses val="autoZero"/>
        <c:crossBetween val="between"/>
      </c:valAx>
      <c:valAx>
        <c:axId val="784257631"/>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784263039"/>
        <c:crosses val="max"/>
        <c:crossBetween val="between"/>
      </c:valAx>
      <c:catAx>
        <c:axId val="784263039"/>
        <c:scaling>
          <c:orientation val="minMax"/>
        </c:scaling>
        <c:delete val="1"/>
        <c:axPos val="b"/>
        <c:numFmt formatCode="General" sourceLinked="1"/>
        <c:majorTickMark val="out"/>
        <c:minorTickMark val="none"/>
        <c:tickLblPos val="nextTo"/>
        <c:crossAx val="784257631"/>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34988647779701"/>
          <c:y val="2.3655913978494623E-2"/>
          <c:w val="0.79218902153367599"/>
          <c:h val="0.73701813053558263"/>
        </c:manualLayout>
      </c:layout>
      <c:areaChart>
        <c:grouping val="stacked"/>
        <c:varyColors val="0"/>
        <c:ser>
          <c:idx val="10"/>
          <c:order val="0"/>
          <c:tx>
            <c:strRef>
              <c:f>'[Class VI Tracker - Charts.xlsx]Injection Timeline'!$L$97</c:f>
              <c:strCache>
                <c:ptCount val="1"/>
                <c:pt idx="0">
                  <c:v>Region 3 - Ready</c:v>
                </c:pt>
              </c:strCache>
            </c:strRef>
          </c:tx>
          <c:spPr>
            <a:solidFill>
              <a:srgbClr val="44546A"/>
            </a:solidFill>
            <a:ln w="25400">
              <a:noFill/>
            </a:ln>
            <a:effectLst/>
          </c:spPr>
          <c:cat>
            <c:numRef>
              <c:f>'[Class VI Tracker - Charts.xlsx]Injection Timeline'!$M$88:$BT$88</c:f>
              <c:numCache>
                <c:formatCode>mmm\-yy</c:formatCode>
                <c:ptCount val="60"/>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pt idx="17">
                  <c:v>45809</c:v>
                </c:pt>
                <c:pt idx="18">
                  <c:v>45839</c:v>
                </c:pt>
                <c:pt idx="19">
                  <c:v>45870</c:v>
                </c:pt>
                <c:pt idx="20">
                  <c:v>45901</c:v>
                </c:pt>
                <c:pt idx="21">
                  <c:v>45931</c:v>
                </c:pt>
                <c:pt idx="22">
                  <c:v>45962</c:v>
                </c:pt>
                <c:pt idx="23">
                  <c:v>45992</c:v>
                </c:pt>
                <c:pt idx="24">
                  <c:v>46023</c:v>
                </c:pt>
                <c:pt idx="25">
                  <c:v>46054</c:v>
                </c:pt>
                <c:pt idx="26">
                  <c:v>46082</c:v>
                </c:pt>
                <c:pt idx="27">
                  <c:v>46113</c:v>
                </c:pt>
                <c:pt idx="28">
                  <c:v>46143</c:v>
                </c:pt>
                <c:pt idx="29">
                  <c:v>46174</c:v>
                </c:pt>
                <c:pt idx="30">
                  <c:v>46204</c:v>
                </c:pt>
                <c:pt idx="31">
                  <c:v>46235</c:v>
                </c:pt>
                <c:pt idx="32">
                  <c:v>46266</c:v>
                </c:pt>
                <c:pt idx="33">
                  <c:v>46296</c:v>
                </c:pt>
                <c:pt idx="34">
                  <c:v>46327</c:v>
                </c:pt>
                <c:pt idx="35">
                  <c:v>46357</c:v>
                </c:pt>
                <c:pt idx="36">
                  <c:v>46388</c:v>
                </c:pt>
                <c:pt idx="37">
                  <c:v>46419</c:v>
                </c:pt>
                <c:pt idx="38">
                  <c:v>46447</c:v>
                </c:pt>
                <c:pt idx="39">
                  <c:v>46478</c:v>
                </c:pt>
                <c:pt idx="40">
                  <c:v>46508</c:v>
                </c:pt>
                <c:pt idx="41">
                  <c:v>46539</c:v>
                </c:pt>
                <c:pt idx="42">
                  <c:v>46569</c:v>
                </c:pt>
                <c:pt idx="43">
                  <c:v>46600</c:v>
                </c:pt>
                <c:pt idx="44">
                  <c:v>46631</c:v>
                </c:pt>
                <c:pt idx="45">
                  <c:v>46661</c:v>
                </c:pt>
                <c:pt idx="46">
                  <c:v>46692</c:v>
                </c:pt>
                <c:pt idx="47">
                  <c:v>46722</c:v>
                </c:pt>
                <c:pt idx="48">
                  <c:v>46753</c:v>
                </c:pt>
                <c:pt idx="49">
                  <c:v>46784</c:v>
                </c:pt>
                <c:pt idx="50">
                  <c:v>46813</c:v>
                </c:pt>
                <c:pt idx="51">
                  <c:v>46844</c:v>
                </c:pt>
                <c:pt idx="52">
                  <c:v>46874</c:v>
                </c:pt>
                <c:pt idx="53">
                  <c:v>46905</c:v>
                </c:pt>
                <c:pt idx="54">
                  <c:v>46935</c:v>
                </c:pt>
                <c:pt idx="55">
                  <c:v>46966</c:v>
                </c:pt>
                <c:pt idx="56">
                  <c:v>46997</c:v>
                </c:pt>
                <c:pt idx="57">
                  <c:v>47027</c:v>
                </c:pt>
                <c:pt idx="58">
                  <c:v>47058</c:v>
                </c:pt>
                <c:pt idx="59">
                  <c:v>47088</c:v>
                </c:pt>
              </c:numCache>
            </c:numRef>
          </c:cat>
          <c:val>
            <c:numRef>
              <c:f>'[Class VI Tracker - Charts.xlsx]Injection Timeline'!$M$97:$BT$97</c:f>
              <c:numCache>
                <c:formatCode>0.000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numCache>
            </c:numRef>
          </c:val>
          <c:extLst>
            <c:ext xmlns:c16="http://schemas.microsoft.com/office/drawing/2014/chart" uri="{C3380CC4-5D6E-409C-BE32-E72D297353CC}">
              <c16:uniqueId val="{00000000-D22F-41EB-85A6-0E6C326FB699}"/>
            </c:ext>
          </c:extLst>
        </c:ser>
        <c:ser>
          <c:idx val="38"/>
          <c:order val="1"/>
          <c:tx>
            <c:strRef>
              <c:f>'[Class VI Tracker - Charts.xlsx]Injection Timeline'!$L$98</c:f>
              <c:strCache>
                <c:ptCount val="1"/>
                <c:pt idx="0">
                  <c:v>Region 4 - Ready</c:v>
                </c:pt>
              </c:strCache>
            </c:strRef>
          </c:tx>
          <c:spPr>
            <a:solidFill>
              <a:schemeClr val="accent1"/>
            </a:solidFill>
            <a:ln w="25400">
              <a:noFill/>
            </a:ln>
            <a:effectLst/>
          </c:spPr>
          <c:cat>
            <c:numRef>
              <c:f>'[Class VI Tracker - Charts.xlsx]Injection Timeline'!$M$88:$BT$88</c:f>
              <c:numCache>
                <c:formatCode>mmm\-yy</c:formatCode>
                <c:ptCount val="60"/>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pt idx="17">
                  <c:v>45809</c:v>
                </c:pt>
                <c:pt idx="18">
                  <c:v>45839</c:v>
                </c:pt>
                <c:pt idx="19">
                  <c:v>45870</c:v>
                </c:pt>
                <c:pt idx="20">
                  <c:v>45901</c:v>
                </c:pt>
                <c:pt idx="21">
                  <c:v>45931</c:v>
                </c:pt>
                <c:pt idx="22">
                  <c:v>45962</c:v>
                </c:pt>
                <c:pt idx="23">
                  <c:v>45992</c:v>
                </c:pt>
                <c:pt idx="24">
                  <c:v>46023</c:v>
                </c:pt>
                <c:pt idx="25">
                  <c:v>46054</c:v>
                </c:pt>
                <c:pt idx="26">
                  <c:v>46082</c:v>
                </c:pt>
                <c:pt idx="27">
                  <c:v>46113</c:v>
                </c:pt>
                <c:pt idx="28">
                  <c:v>46143</c:v>
                </c:pt>
                <c:pt idx="29">
                  <c:v>46174</c:v>
                </c:pt>
                <c:pt idx="30">
                  <c:v>46204</c:v>
                </c:pt>
                <c:pt idx="31">
                  <c:v>46235</c:v>
                </c:pt>
                <c:pt idx="32">
                  <c:v>46266</c:v>
                </c:pt>
                <c:pt idx="33">
                  <c:v>46296</c:v>
                </c:pt>
                <c:pt idx="34">
                  <c:v>46327</c:v>
                </c:pt>
                <c:pt idx="35">
                  <c:v>46357</c:v>
                </c:pt>
                <c:pt idx="36">
                  <c:v>46388</c:v>
                </c:pt>
                <c:pt idx="37">
                  <c:v>46419</c:v>
                </c:pt>
                <c:pt idx="38">
                  <c:v>46447</c:v>
                </c:pt>
                <c:pt idx="39">
                  <c:v>46478</c:v>
                </c:pt>
                <c:pt idx="40">
                  <c:v>46508</c:v>
                </c:pt>
                <c:pt idx="41">
                  <c:v>46539</c:v>
                </c:pt>
                <c:pt idx="42">
                  <c:v>46569</c:v>
                </c:pt>
                <c:pt idx="43">
                  <c:v>46600</c:v>
                </c:pt>
                <c:pt idx="44">
                  <c:v>46631</c:v>
                </c:pt>
                <c:pt idx="45">
                  <c:v>46661</c:v>
                </c:pt>
                <c:pt idx="46">
                  <c:v>46692</c:v>
                </c:pt>
                <c:pt idx="47">
                  <c:v>46722</c:v>
                </c:pt>
                <c:pt idx="48">
                  <c:v>46753</c:v>
                </c:pt>
                <c:pt idx="49">
                  <c:v>46784</c:v>
                </c:pt>
                <c:pt idx="50">
                  <c:v>46813</c:v>
                </c:pt>
                <c:pt idx="51">
                  <c:v>46844</c:v>
                </c:pt>
                <c:pt idx="52">
                  <c:v>46874</c:v>
                </c:pt>
                <c:pt idx="53">
                  <c:v>46905</c:v>
                </c:pt>
                <c:pt idx="54">
                  <c:v>46935</c:v>
                </c:pt>
                <c:pt idx="55">
                  <c:v>46966</c:v>
                </c:pt>
                <c:pt idx="56">
                  <c:v>46997</c:v>
                </c:pt>
                <c:pt idx="57">
                  <c:v>47027</c:v>
                </c:pt>
                <c:pt idx="58">
                  <c:v>47058</c:v>
                </c:pt>
                <c:pt idx="59">
                  <c:v>47088</c:v>
                </c:pt>
              </c:numCache>
            </c:numRef>
          </c:cat>
          <c:val>
            <c:numRef>
              <c:f>'[Class VI Tracker - Charts.xlsx]Injection Timeline'!$M$98:$BT$98</c:f>
              <c:numCache>
                <c:formatCode>0.000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numCache>
            </c:numRef>
          </c:val>
          <c:extLst>
            <c:ext xmlns:c16="http://schemas.microsoft.com/office/drawing/2014/chart" uri="{C3380CC4-5D6E-409C-BE32-E72D297353CC}">
              <c16:uniqueId val="{00000001-D22F-41EB-85A6-0E6C326FB699}"/>
            </c:ext>
          </c:extLst>
        </c:ser>
        <c:ser>
          <c:idx val="40"/>
          <c:order val="2"/>
          <c:tx>
            <c:strRef>
              <c:f>'[Class VI Tracker - Charts.xlsx]Injection Timeline'!$L$99</c:f>
              <c:strCache>
                <c:ptCount val="1"/>
                <c:pt idx="0">
                  <c:v>Region 5 - Ready</c:v>
                </c:pt>
              </c:strCache>
            </c:strRef>
          </c:tx>
          <c:spPr>
            <a:solidFill>
              <a:schemeClr val="accent3"/>
            </a:solidFill>
            <a:ln w="25400">
              <a:noFill/>
            </a:ln>
            <a:effectLst/>
          </c:spPr>
          <c:cat>
            <c:numRef>
              <c:f>'[Class VI Tracker - Charts.xlsx]Injection Timeline'!$M$88:$BT$88</c:f>
              <c:numCache>
                <c:formatCode>mmm\-yy</c:formatCode>
                <c:ptCount val="60"/>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pt idx="17">
                  <c:v>45809</c:v>
                </c:pt>
                <c:pt idx="18">
                  <c:v>45839</c:v>
                </c:pt>
                <c:pt idx="19">
                  <c:v>45870</c:v>
                </c:pt>
                <c:pt idx="20">
                  <c:v>45901</c:v>
                </c:pt>
                <c:pt idx="21">
                  <c:v>45931</c:v>
                </c:pt>
                <c:pt idx="22">
                  <c:v>45962</c:v>
                </c:pt>
                <c:pt idx="23">
                  <c:v>45992</c:v>
                </c:pt>
                <c:pt idx="24">
                  <c:v>46023</c:v>
                </c:pt>
                <c:pt idx="25">
                  <c:v>46054</c:v>
                </c:pt>
                <c:pt idx="26">
                  <c:v>46082</c:v>
                </c:pt>
                <c:pt idx="27">
                  <c:v>46113</c:v>
                </c:pt>
                <c:pt idx="28">
                  <c:v>46143</c:v>
                </c:pt>
                <c:pt idx="29">
                  <c:v>46174</c:v>
                </c:pt>
                <c:pt idx="30">
                  <c:v>46204</c:v>
                </c:pt>
                <c:pt idx="31">
                  <c:v>46235</c:v>
                </c:pt>
                <c:pt idx="32">
                  <c:v>46266</c:v>
                </c:pt>
                <c:pt idx="33">
                  <c:v>46296</c:v>
                </c:pt>
                <c:pt idx="34">
                  <c:v>46327</c:v>
                </c:pt>
                <c:pt idx="35">
                  <c:v>46357</c:v>
                </c:pt>
                <c:pt idx="36">
                  <c:v>46388</c:v>
                </c:pt>
                <c:pt idx="37">
                  <c:v>46419</c:v>
                </c:pt>
                <c:pt idx="38">
                  <c:v>46447</c:v>
                </c:pt>
                <c:pt idx="39">
                  <c:v>46478</c:v>
                </c:pt>
                <c:pt idx="40">
                  <c:v>46508</c:v>
                </c:pt>
                <c:pt idx="41">
                  <c:v>46539</c:v>
                </c:pt>
                <c:pt idx="42">
                  <c:v>46569</c:v>
                </c:pt>
                <c:pt idx="43">
                  <c:v>46600</c:v>
                </c:pt>
                <c:pt idx="44">
                  <c:v>46631</c:v>
                </c:pt>
                <c:pt idx="45">
                  <c:v>46661</c:v>
                </c:pt>
                <c:pt idx="46">
                  <c:v>46692</c:v>
                </c:pt>
                <c:pt idx="47">
                  <c:v>46722</c:v>
                </c:pt>
                <c:pt idx="48">
                  <c:v>46753</c:v>
                </c:pt>
                <c:pt idx="49">
                  <c:v>46784</c:v>
                </c:pt>
                <c:pt idx="50">
                  <c:v>46813</c:v>
                </c:pt>
                <c:pt idx="51">
                  <c:v>46844</c:v>
                </c:pt>
                <c:pt idx="52">
                  <c:v>46874</c:v>
                </c:pt>
                <c:pt idx="53">
                  <c:v>46905</c:v>
                </c:pt>
                <c:pt idx="54">
                  <c:v>46935</c:v>
                </c:pt>
                <c:pt idx="55">
                  <c:v>46966</c:v>
                </c:pt>
                <c:pt idx="56">
                  <c:v>46997</c:v>
                </c:pt>
                <c:pt idx="57">
                  <c:v>47027</c:v>
                </c:pt>
                <c:pt idx="58">
                  <c:v>47058</c:v>
                </c:pt>
                <c:pt idx="59">
                  <c:v>47088</c:v>
                </c:pt>
              </c:numCache>
            </c:numRef>
          </c:cat>
          <c:val>
            <c:numRef>
              <c:f>'[Class VI Tracker - Charts.xlsx]Injection Timeline'!$M$99:$BT$99</c:f>
              <c:numCache>
                <c:formatCode>0.000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1.95</c:v>
                </c:pt>
                <c:pt idx="25">
                  <c:v>2.0700000000000003</c:v>
                </c:pt>
                <c:pt idx="26">
                  <c:v>2.0700000000000003</c:v>
                </c:pt>
                <c:pt idx="27">
                  <c:v>2.0700000000000003</c:v>
                </c:pt>
                <c:pt idx="28">
                  <c:v>2.0700000000000003</c:v>
                </c:pt>
                <c:pt idx="29">
                  <c:v>6.2700000000000005</c:v>
                </c:pt>
                <c:pt idx="30">
                  <c:v>6.2700000000000005</c:v>
                </c:pt>
                <c:pt idx="31">
                  <c:v>6.2700000000000005</c:v>
                </c:pt>
                <c:pt idx="32">
                  <c:v>6.2700000000000005</c:v>
                </c:pt>
                <c:pt idx="33">
                  <c:v>6.2700000000000005</c:v>
                </c:pt>
                <c:pt idx="34">
                  <c:v>6.9700000000000006</c:v>
                </c:pt>
                <c:pt idx="35">
                  <c:v>6.9700000000000006</c:v>
                </c:pt>
                <c:pt idx="36">
                  <c:v>6.9700000000000006</c:v>
                </c:pt>
                <c:pt idx="37">
                  <c:v>6.9700000000000006</c:v>
                </c:pt>
                <c:pt idx="38">
                  <c:v>6.9700000000000006</c:v>
                </c:pt>
                <c:pt idx="39">
                  <c:v>6.9700000000000006</c:v>
                </c:pt>
                <c:pt idx="40">
                  <c:v>6.9700000000000006</c:v>
                </c:pt>
                <c:pt idx="41">
                  <c:v>6.9700000000000006</c:v>
                </c:pt>
                <c:pt idx="42">
                  <c:v>6.9700000000000006</c:v>
                </c:pt>
                <c:pt idx="43">
                  <c:v>6.9700000000000006</c:v>
                </c:pt>
                <c:pt idx="44">
                  <c:v>6.9700000000000006</c:v>
                </c:pt>
                <c:pt idx="45">
                  <c:v>6.9700000000000006</c:v>
                </c:pt>
                <c:pt idx="46">
                  <c:v>6.9700000000000006</c:v>
                </c:pt>
                <c:pt idx="47">
                  <c:v>6.9700000000000006</c:v>
                </c:pt>
                <c:pt idx="48">
                  <c:v>6.9700000000000006</c:v>
                </c:pt>
                <c:pt idx="49">
                  <c:v>6.9700000000000006</c:v>
                </c:pt>
                <c:pt idx="50">
                  <c:v>6.9700000000000006</c:v>
                </c:pt>
                <c:pt idx="51">
                  <c:v>6.9700000000000006</c:v>
                </c:pt>
                <c:pt idx="52">
                  <c:v>6.9700000000000006</c:v>
                </c:pt>
                <c:pt idx="53">
                  <c:v>6.9700000000000006</c:v>
                </c:pt>
                <c:pt idx="54">
                  <c:v>6.9700000000000006</c:v>
                </c:pt>
                <c:pt idx="55">
                  <c:v>6.9700000000000006</c:v>
                </c:pt>
                <c:pt idx="56">
                  <c:v>6.9700000000000006</c:v>
                </c:pt>
                <c:pt idx="57">
                  <c:v>6.9700000000000006</c:v>
                </c:pt>
                <c:pt idx="58">
                  <c:v>6.9700000000000006</c:v>
                </c:pt>
                <c:pt idx="59">
                  <c:v>6.9700000000000006</c:v>
                </c:pt>
              </c:numCache>
            </c:numRef>
          </c:val>
          <c:extLst>
            <c:ext xmlns:c16="http://schemas.microsoft.com/office/drawing/2014/chart" uri="{C3380CC4-5D6E-409C-BE32-E72D297353CC}">
              <c16:uniqueId val="{00000002-D22F-41EB-85A6-0E6C326FB699}"/>
            </c:ext>
          </c:extLst>
        </c:ser>
        <c:ser>
          <c:idx val="0"/>
          <c:order val="3"/>
          <c:tx>
            <c:strRef>
              <c:f>'[Class VI Tracker - Charts.xlsx]Injection Timeline'!$L$100</c:f>
              <c:strCache>
                <c:ptCount val="1"/>
                <c:pt idx="0">
                  <c:v>Region 6 - Ready</c:v>
                </c:pt>
              </c:strCache>
            </c:strRef>
          </c:tx>
          <c:spPr>
            <a:solidFill>
              <a:schemeClr val="accent4"/>
            </a:solidFill>
            <a:ln w="25400">
              <a:noFill/>
            </a:ln>
            <a:effectLst/>
          </c:spPr>
          <c:cat>
            <c:numRef>
              <c:f>'[Class VI Tracker - Charts.xlsx]Injection Timeline'!$M$88:$BT$88</c:f>
              <c:numCache>
                <c:formatCode>mmm\-yy</c:formatCode>
                <c:ptCount val="60"/>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pt idx="17">
                  <c:v>45809</c:v>
                </c:pt>
                <c:pt idx="18">
                  <c:v>45839</c:v>
                </c:pt>
                <c:pt idx="19">
                  <c:v>45870</c:v>
                </c:pt>
                <c:pt idx="20">
                  <c:v>45901</c:v>
                </c:pt>
                <c:pt idx="21">
                  <c:v>45931</c:v>
                </c:pt>
                <c:pt idx="22">
                  <c:v>45962</c:v>
                </c:pt>
                <c:pt idx="23">
                  <c:v>45992</c:v>
                </c:pt>
                <c:pt idx="24">
                  <c:v>46023</c:v>
                </c:pt>
                <c:pt idx="25">
                  <c:v>46054</c:v>
                </c:pt>
                <c:pt idx="26">
                  <c:v>46082</c:v>
                </c:pt>
                <c:pt idx="27">
                  <c:v>46113</c:v>
                </c:pt>
                <c:pt idx="28">
                  <c:v>46143</c:v>
                </c:pt>
                <c:pt idx="29">
                  <c:v>46174</c:v>
                </c:pt>
                <c:pt idx="30">
                  <c:v>46204</c:v>
                </c:pt>
                <c:pt idx="31">
                  <c:v>46235</c:v>
                </c:pt>
                <c:pt idx="32">
                  <c:v>46266</c:v>
                </c:pt>
                <c:pt idx="33">
                  <c:v>46296</c:v>
                </c:pt>
                <c:pt idx="34">
                  <c:v>46327</c:v>
                </c:pt>
                <c:pt idx="35">
                  <c:v>46357</c:v>
                </c:pt>
                <c:pt idx="36">
                  <c:v>46388</c:v>
                </c:pt>
                <c:pt idx="37">
                  <c:v>46419</c:v>
                </c:pt>
                <c:pt idx="38">
                  <c:v>46447</c:v>
                </c:pt>
                <c:pt idx="39">
                  <c:v>46478</c:v>
                </c:pt>
                <c:pt idx="40">
                  <c:v>46508</c:v>
                </c:pt>
                <c:pt idx="41">
                  <c:v>46539</c:v>
                </c:pt>
                <c:pt idx="42">
                  <c:v>46569</c:v>
                </c:pt>
                <c:pt idx="43">
                  <c:v>46600</c:v>
                </c:pt>
                <c:pt idx="44">
                  <c:v>46631</c:v>
                </c:pt>
                <c:pt idx="45">
                  <c:v>46661</c:v>
                </c:pt>
                <c:pt idx="46">
                  <c:v>46692</c:v>
                </c:pt>
                <c:pt idx="47">
                  <c:v>46722</c:v>
                </c:pt>
                <c:pt idx="48">
                  <c:v>46753</c:v>
                </c:pt>
                <c:pt idx="49">
                  <c:v>46784</c:v>
                </c:pt>
                <c:pt idx="50">
                  <c:v>46813</c:v>
                </c:pt>
                <c:pt idx="51">
                  <c:v>46844</c:v>
                </c:pt>
                <c:pt idx="52">
                  <c:v>46874</c:v>
                </c:pt>
                <c:pt idx="53">
                  <c:v>46905</c:v>
                </c:pt>
                <c:pt idx="54">
                  <c:v>46935</c:v>
                </c:pt>
                <c:pt idx="55">
                  <c:v>46966</c:v>
                </c:pt>
                <c:pt idx="56">
                  <c:v>46997</c:v>
                </c:pt>
                <c:pt idx="57">
                  <c:v>47027</c:v>
                </c:pt>
                <c:pt idx="58">
                  <c:v>47058</c:v>
                </c:pt>
                <c:pt idx="59">
                  <c:v>47088</c:v>
                </c:pt>
              </c:numCache>
            </c:numRef>
          </c:cat>
          <c:val>
            <c:numRef>
              <c:f>'[Class VI Tracker - Charts.xlsx]Injection Timeline'!$M$100:$BT$100</c:f>
              <c:numCache>
                <c:formatCode>0.000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0.5</c:v>
                </c:pt>
                <c:pt idx="24">
                  <c:v>0.5</c:v>
                </c:pt>
                <c:pt idx="25">
                  <c:v>0.5</c:v>
                </c:pt>
                <c:pt idx="26">
                  <c:v>0.5</c:v>
                </c:pt>
                <c:pt idx="27">
                  <c:v>0.5</c:v>
                </c:pt>
                <c:pt idx="28">
                  <c:v>0.5</c:v>
                </c:pt>
                <c:pt idx="29">
                  <c:v>0.95</c:v>
                </c:pt>
                <c:pt idx="30">
                  <c:v>0.95</c:v>
                </c:pt>
                <c:pt idx="31">
                  <c:v>0.95</c:v>
                </c:pt>
                <c:pt idx="32">
                  <c:v>0.95</c:v>
                </c:pt>
                <c:pt idx="33">
                  <c:v>0.95</c:v>
                </c:pt>
                <c:pt idx="34">
                  <c:v>1.5</c:v>
                </c:pt>
                <c:pt idx="35">
                  <c:v>1.5</c:v>
                </c:pt>
                <c:pt idx="36">
                  <c:v>1.5</c:v>
                </c:pt>
                <c:pt idx="37">
                  <c:v>1.5</c:v>
                </c:pt>
                <c:pt idx="38">
                  <c:v>2.2000000000000002</c:v>
                </c:pt>
                <c:pt idx="39">
                  <c:v>2.2000000000000002</c:v>
                </c:pt>
                <c:pt idx="40">
                  <c:v>2.2000000000000002</c:v>
                </c:pt>
                <c:pt idx="41">
                  <c:v>2.2000000000000002</c:v>
                </c:pt>
                <c:pt idx="42">
                  <c:v>2.2000000000000002</c:v>
                </c:pt>
                <c:pt idx="43">
                  <c:v>2.2000000000000002</c:v>
                </c:pt>
                <c:pt idx="44">
                  <c:v>2.2000000000000002</c:v>
                </c:pt>
                <c:pt idx="45">
                  <c:v>2.2000000000000002</c:v>
                </c:pt>
                <c:pt idx="46">
                  <c:v>2.2000000000000002</c:v>
                </c:pt>
                <c:pt idx="47">
                  <c:v>2.2000000000000002</c:v>
                </c:pt>
                <c:pt idx="48">
                  <c:v>2.2000000000000002</c:v>
                </c:pt>
                <c:pt idx="49">
                  <c:v>2.2000000000000002</c:v>
                </c:pt>
                <c:pt idx="50">
                  <c:v>2.2000000000000002</c:v>
                </c:pt>
                <c:pt idx="51">
                  <c:v>2.2000000000000002</c:v>
                </c:pt>
                <c:pt idx="52">
                  <c:v>2.2000000000000002</c:v>
                </c:pt>
                <c:pt idx="53">
                  <c:v>2.2000000000000002</c:v>
                </c:pt>
                <c:pt idx="54">
                  <c:v>2.2000000000000002</c:v>
                </c:pt>
                <c:pt idx="55">
                  <c:v>2.2000000000000002</c:v>
                </c:pt>
                <c:pt idx="56">
                  <c:v>2.2000000000000002</c:v>
                </c:pt>
                <c:pt idx="57">
                  <c:v>2.2000000000000002</c:v>
                </c:pt>
                <c:pt idx="58">
                  <c:v>2.2000000000000002</c:v>
                </c:pt>
                <c:pt idx="59">
                  <c:v>2.2000000000000002</c:v>
                </c:pt>
              </c:numCache>
            </c:numRef>
          </c:val>
          <c:extLst>
            <c:ext xmlns:c16="http://schemas.microsoft.com/office/drawing/2014/chart" uri="{C3380CC4-5D6E-409C-BE32-E72D297353CC}">
              <c16:uniqueId val="{00000003-D22F-41EB-85A6-0E6C326FB699}"/>
            </c:ext>
          </c:extLst>
        </c:ser>
        <c:ser>
          <c:idx val="8"/>
          <c:order val="4"/>
          <c:tx>
            <c:strRef>
              <c:f>'[Class VI Tracker - Charts.xlsx]Injection Timeline'!$L$101</c:f>
              <c:strCache>
                <c:ptCount val="1"/>
                <c:pt idx="0">
                  <c:v>Region 7 - Ready</c:v>
                </c:pt>
              </c:strCache>
            </c:strRef>
          </c:tx>
          <c:spPr>
            <a:solidFill>
              <a:schemeClr val="accent5"/>
            </a:solidFill>
            <a:ln w="25400">
              <a:noFill/>
            </a:ln>
            <a:effectLst/>
          </c:spPr>
          <c:cat>
            <c:numRef>
              <c:f>'[Class VI Tracker - Charts.xlsx]Injection Timeline'!$M$88:$BT$88</c:f>
              <c:numCache>
                <c:formatCode>mmm\-yy</c:formatCode>
                <c:ptCount val="60"/>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pt idx="17">
                  <c:v>45809</c:v>
                </c:pt>
                <c:pt idx="18">
                  <c:v>45839</c:v>
                </c:pt>
                <c:pt idx="19">
                  <c:v>45870</c:v>
                </c:pt>
                <c:pt idx="20">
                  <c:v>45901</c:v>
                </c:pt>
                <c:pt idx="21">
                  <c:v>45931</c:v>
                </c:pt>
                <c:pt idx="22">
                  <c:v>45962</c:v>
                </c:pt>
                <c:pt idx="23">
                  <c:v>45992</c:v>
                </c:pt>
                <c:pt idx="24">
                  <c:v>46023</c:v>
                </c:pt>
                <c:pt idx="25">
                  <c:v>46054</c:v>
                </c:pt>
                <c:pt idx="26">
                  <c:v>46082</c:v>
                </c:pt>
                <c:pt idx="27">
                  <c:v>46113</c:v>
                </c:pt>
                <c:pt idx="28">
                  <c:v>46143</c:v>
                </c:pt>
                <c:pt idx="29">
                  <c:v>46174</c:v>
                </c:pt>
                <c:pt idx="30">
                  <c:v>46204</c:v>
                </c:pt>
                <c:pt idx="31">
                  <c:v>46235</c:v>
                </c:pt>
                <c:pt idx="32">
                  <c:v>46266</c:v>
                </c:pt>
                <c:pt idx="33">
                  <c:v>46296</c:v>
                </c:pt>
                <c:pt idx="34">
                  <c:v>46327</c:v>
                </c:pt>
                <c:pt idx="35">
                  <c:v>46357</c:v>
                </c:pt>
                <c:pt idx="36">
                  <c:v>46388</c:v>
                </c:pt>
                <c:pt idx="37">
                  <c:v>46419</c:v>
                </c:pt>
                <c:pt idx="38">
                  <c:v>46447</c:v>
                </c:pt>
                <c:pt idx="39">
                  <c:v>46478</c:v>
                </c:pt>
                <c:pt idx="40">
                  <c:v>46508</c:v>
                </c:pt>
                <c:pt idx="41">
                  <c:v>46539</c:v>
                </c:pt>
                <c:pt idx="42">
                  <c:v>46569</c:v>
                </c:pt>
                <c:pt idx="43">
                  <c:v>46600</c:v>
                </c:pt>
                <c:pt idx="44">
                  <c:v>46631</c:v>
                </c:pt>
                <c:pt idx="45">
                  <c:v>46661</c:v>
                </c:pt>
                <c:pt idx="46">
                  <c:v>46692</c:v>
                </c:pt>
                <c:pt idx="47">
                  <c:v>46722</c:v>
                </c:pt>
                <c:pt idx="48">
                  <c:v>46753</c:v>
                </c:pt>
                <c:pt idx="49">
                  <c:v>46784</c:v>
                </c:pt>
                <c:pt idx="50">
                  <c:v>46813</c:v>
                </c:pt>
                <c:pt idx="51">
                  <c:v>46844</c:v>
                </c:pt>
                <c:pt idx="52">
                  <c:v>46874</c:v>
                </c:pt>
                <c:pt idx="53">
                  <c:v>46905</c:v>
                </c:pt>
                <c:pt idx="54">
                  <c:v>46935</c:v>
                </c:pt>
                <c:pt idx="55">
                  <c:v>46966</c:v>
                </c:pt>
                <c:pt idx="56">
                  <c:v>46997</c:v>
                </c:pt>
                <c:pt idx="57">
                  <c:v>47027</c:v>
                </c:pt>
                <c:pt idx="58">
                  <c:v>47058</c:v>
                </c:pt>
                <c:pt idx="59">
                  <c:v>47088</c:v>
                </c:pt>
              </c:numCache>
            </c:numRef>
          </c:cat>
          <c:val>
            <c:numRef>
              <c:f>'[Class VI Tracker - Charts.xlsx]Injection Timeline'!$M$101:$BT$101</c:f>
              <c:numCache>
                <c:formatCode>0.000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0.15</c:v>
                </c:pt>
                <c:pt idx="35">
                  <c:v>0.15</c:v>
                </c:pt>
                <c:pt idx="36">
                  <c:v>0.15</c:v>
                </c:pt>
                <c:pt idx="37">
                  <c:v>0.15</c:v>
                </c:pt>
                <c:pt idx="38">
                  <c:v>0.15</c:v>
                </c:pt>
                <c:pt idx="39">
                  <c:v>0.15</c:v>
                </c:pt>
                <c:pt idx="40">
                  <c:v>0.15</c:v>
                </c:pt>
                <c:pt idx="41">
                  <c:v>0.26500000000000001</c:v>
                </c:pt>
                <c:pt idx="42">
                  <c:v>0.26500000000000001</c:v>
                </c:pt>
                <c:pt idx="43">
                  <c:v>0.26500000000000001</c:v>
                </c:pt>
                <c:pt idx="44">
                  <c:v>0.26500000000000001</c:v>
                </c:pt>
                <c:pt idx="45">
                  <c:v>0.26500000000000001</c:v>
                </c:pt>
                <c:pt idx="46">
                  <c:v>0.26500000000000001</c:v>
                </c:pt>
                <c:pt idx="47">
                  <c:v>0.26500000000000001</c:v>
                </c:pt>
                <c:pt idx="48">
                  <c:v>0.26500000000000001</c:v>
                </c:pt>
                <c:pt idx="49">
                  <c:v>0.26500000000000001</c:v>
                </c:pt>
                <c:pt idx="50">
                  <c:v>0.26500000000000001</c:v>
                </c:pt>
                <c:pt idx="51">
                  <c:v>0.26500000000000001</c:v>
                </c:pt>
                <c:pt idx="52">
                  <c:v>0.26500000000000001</c:v>
                </c:pt>
                <c:pt idx="53">
                  <c:v>0.26500000000000001</c:v>
                </c:pt>
                <c:pt idx="54">
                  <c:v>0.26500000000000001</c:v>
                </c:pt>
                <c:pt idx="55">
                  <c:v>0.26500000000000001</c:v>
                </c:pt>
                <c:pt idx="56">
                  <c:v>0.26500000000000001</c:v>
                </c:pt>
                <c:pt idx="57">
                  <c:v>0.26500000000000001</c:v>
                </c:pt>
                <c:pt idx="58">
                  <c:v>0.26500000000000001</c:v>
                </c:pt>
                <c:pt idx="59">
                  <c:v>0.26500000000000001</c:v>
                </c:pt>
              </c:numCache>
            </c:numRef>
          </c:val>
          <c:extLst>
            <c:ext xmlns:c16="http://schemas.microsoft.com/office/drawing/2014/chart" uri="{C3380CC4-5D6E-409C-BE32-E72D297353CC}">
              <c16:uniqueId val="{00000004-D22F-41EB-85A6-0E6C326FB699}"/>
            </c:ext>
          </c:extLst>
        </c:ser>
        <c:ser>
          <c:idx val="2"/>
          <c:order val="5"/>
          <c:tx>
            <c:strRef>
              <c:f>'[Class VI Tracker - Charts.xlsx]Injection Timeline'!$L$102</c:f>
              <c:strCache>
                <c:ptCount val="1"/>
                <c:pt idx="0">
                  <c:v>Region 8 - Ready</c:v>
                </c:pt>
              </c:strCache>
            </c:strRef>
          </c:tx>
          <c:spPr>
            <a:solidFill>
              <a:schemeClr val="accent2"/>
            </a:solidFill>
            <a:ln w="25400">
              <a:noFill/>
            </a:ln>
            <a:effectLst/>
          </c:spPr>
          <c:cat>
            <c:numRef>
              <c:f>'[Class VI Tracker - Charts.xlsx]Injection Timeline'!$M$88:$BT$88</c:f>
              <c:numCache>
                <c:formatCode>mmm\-yy</c:formatCode>
                <c:ptCount val="60"/>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pt idx="17">
                  <c:v>45809</c:v>
                </c:pt>
                <c:pt idx="18">
                  <c:v>45839</c:v>
                </c:pt>
                <c:pt idx="19">
                  <c:v>45870</c:v>
                </c:pt>
                <c:pt idx="20">
                  <c:v>45901</c:v>
                </c:pt>
                <c:pt idx="21">
                  <c:v>45931</c:v>
                </c:pt>
                <c:pt idx="22">
                  <c:v>45962</c:v>
                </c:pt>
                <c:pt idx="23">
                  <c:v>45992</c:v>
                </c:pt>
                <c:pt idx="24">
                  <c:v>46023</c:v>
                </c:pt>
                <c:pt idx="25">
                  <c:v>46054</c:v>
                </c:pt>
                <c:pt idx="26">
                  <c:v>46082</c:v>
                </c:pt>
                <c:pt idx="27">
                  <c:v>46113</c:v>
                </c:pt>
                <c:pt idx="28">
                  <c:v>46143</c:v>
                </c:pt>
                <c:pt idx="29">
                  <c:v>46174</c:v>
                </c:pt>
                <c:pt idx="30">
                  <c:v>46204</c:v>
                </c:pt>
                <c:pt idx="31">
                  <c:v>46235</c:v>
                </c:pt>
                <c:pt idx="32">
                  <c:v>46266</c:v>
                </c:pt>
                <c:pt idx="33">
                  <c:v>46296</c:v>
                </c:pt>
                <c:pt idx="34">
                  <c:v>46327</c:v>
                </c:pt>
                <c:pt idx="35">
                  <c:v>46357</c:v>
                </c:pt>
                <c:pt idx="36">
                  <c:v>46388</c:v>
                </c:pt>
                <c:pt idx="37">
                  <c:v>46419</c:v>
                </c:pt>
                <c:pt idx="38">
                  <c:v>46447</c:v>
                </c:pt>
                <c:pt idx="39">
                  <c:v>46478</c:v>
                </c:pt>
                <c:pt idx="40">
                  <c:v>46508</c:v>
                </c:pt>
                <c:pt idx="41">
                  <c:v>46539</c:v>
                </c:pt>
                <c:pt idx="42">
                  <c:v>46569</c:v>
                </c:pt>
                <c:pt idx="43">
                  <c:v>46600</c:v>
                </c:pt>
                <c:pt idx="44">
                  <c:v>46631</c:v>
                </c:pt>
                <c:pt idx="45">
                  <c:v>46661</c:v>
                </c:pt>
                <c:pt idx="46">
                  <c:v>46692</c:v>
                </c:pt>
                <c:pt idx="47">
                  <c:v>46722</c:v>
                </c:pt>
                <c:pt idx="48">
                  <c:v>46753</c:v>
                </c:pt>
                <c:pt idx="49">
                  <c:v>46784</c:v>
                </c:pt>
                <c:pt idx="50">
                  <c:v>46813</c:v>
                </c:pt>
                <c:pt idx="51">
                  <c:v>46844</c:v>
                </c:pt>
                <c:pt idx="52">
                  <c:v>46874</c:v>
                </c:pt>
                <c:pt idx="53">
                  <c:v>46905</c:v>
                </c:pt>
                <c:pt idx="54">
                  <c:v>46935</c:v>
                </c:pt>
                <c:pt idx="55">
                  <c:v>46966</c:v>
                </c:pt>
                <c:pt idx="56">
                  <c:v>46997</c:v>
                </c:pt>
                <c:pt idx="57">
                  <c:v>47027</c:v>
                </c:pt>
                <c:pt idx="58">
                  <c:v>47058</c:v>
                </c:pt>
                <c:pt idx="59">
                  <c:v>47088</c:v>
                </c:pt>
              </c:numCache>
            </c:numRef>
          </c:cat>
          <c:val>
            <c:numRef>
              <c:f>'[Class VI Tracker - Charts.xlsx]Injection Timeline'!$M$102:$BT$102</c:f>
              <c:numCache>
                <c:formatCode>0.000</c:formatCode>
                <c:ptCount val="60"/>
                <c:pt idx="0">
                  <c:v>0.38</c:v>
                </c:pt>
                <c:pt idx="1">
                  <c:v>0.38</c:v>
                </c:pt>
                <c:pt idx="2">
                  <c:v>1.38</c:v>
                </c:pt>
                <c:pt idx="3">
                  <c:v>1.38</c:v>
                </c:pt>
                <c:pt idx="4">
                  <c:v>1.38</c:v>
                </c:pt>
                <c:pt idx="5">
                  <c:v>1.38</c:v>
                </c:pt>
                <c:pt idx="6">
                  <c:v>1.38</c:v>
                </c:pt>
                <c:pt idx="7">
                  <c:v>1.38</c:v>
                </c:pt>
                <c:pt idx="8">
                  <c:v>1.38</c:v>
                </c:pt>
                <c:pt idx="9">
                  <c:v>1.38</c:v>
                </c:pt>
                <c:pt idx="10">
                  <c:v>1.38</c:v>
                </c:pt>
                <c:pt idx="11">
                  <c:v>1.38</c:v>
                </c:pt>
                <c:pt idx="12">
                  <c:v>1.38</c:v>
                </c:pt>
                <c:pt idx="13">
                  <c:v>1.38</c:v>
                </c:pt>
                <c:pt idx="14">
                  <c:v>1.38</c:v>
                </c:pt>
                <c:pt idx="15">
                  <c:v>1.38</c:v>
                </c:pt>
                <c:pt idx="16">
                  <c:v>1.38</c:v>
                </c:pt>
                <c:pt idx="17">
                  <c:v>1.38</c:v>
                </c:pt>
                <c:pt idx="18">
                  <c:v>1.38</c:v>
                </c:pt>
                <c:pt idx="19">
                  <c:v>1.38</c:v>
                </c:pt>
                <c:pt idx="20">
                  <c:v>1.38</c:v>
                </c:pt>
                <c:pt idx="21">
                  <c:v>1.38</c:v>
                </c:pt>
                <c:pt idx="22">
                  <c:v>1.38</c:v>
                </c:pt>
                <c:pt idx="23">
                  <c:v>1.38</c:v>
                </c:pt>
                <c:pt idx="24">
                  <c:v>2.5800000000000005</c:v>
                </c:pt>
                <c:pt idx="25">
                  <c:v>2.6920000000000006</c:v>
                </c:pt>
                <c:pt idx="26">
                  <c:v>2.6920000000000006</c:v>
                </c:pt>
                <c:pt idx="27">
                  <c:v>2.6920000000000006</c:v>
                </c:pt>
                <c:pt idx="28">
                  <c:v>2.6920000000000006</c:v>
                </c:pt>
                <c:pt idx="29">
                  <c:v>2.6920000000000006</c:v>
                </c:pt>
                <c:pt idx="30">
                  <c:v>2.6920000000000006</c:v>
                </c:pt>
                <c:pt idx="31">
                  <c:v>2.6920000000000006</c:v>
                </c:pt>
                <c:pt idx="32">
                  <c:v>2.6920000000000006</c:v>
                </c:pt>
                <c:pt idx="33">
                  <c:v>2.6920000000000006</c:v>
                </c:pt>
                <c:pt idx="34">
                  <c:v>2.6920000000000006</c:v>
                </c:pt>
                <c:pt idx="35">
                  <c:v>2.6920000000000006</c:v>
                </c:pt>
                <c:pt idx="36">
                  <c:v>2.6920000000000006</c:v>
                </c:pt>
                <c:pt idx="37">
                  <c:v>2.6920000000000006</c:v>
                </c:pt>
                <c:pt idx="38">
                  <c:v>2.6920000000000006</c:v>
                </c:pt>
                <c:pt idx="39">
                  <c:v>2.6920000000000006</c:v>
                </c:pt>
                <c:pt idx="40">
                  <c:v>2.6920000000000006</c:v>
                </c:pt>
                <c:pt idx="41">
                  <c:v>2.6920000000000006</c:v>
                </c:pt>
                <c:pt idx="42">
                  <c:v>2.6920000000000006</c:v>
                </c:pt>
                <c:pt idx="43">
                  <c:v>2.6920000000000006</c:v>
                </c:pt>
                <c:pt idx="44">
                  <c:v>2.6920000000000006</c:v>
                </c:pt>
                <c:pt idx="45">
                  <c:v>2.6920000000000006</c:v>
                </c:pt>
                <c:pt idx="46">
                  <c:v>2.6920000000000006</c:v>
                </c:pt>
                <c:pt idx="47">
                  <c:v>2.6920000000000006</c:v>
                </c:pt>
                <c:pt idx="48">
                  <c:v>2.6920000000000006</c:v>
                </c:pt>
                <c:pt idx="49">
                  <c:v>6.6920000000000002</c:v>
                </c:pt>
                <c:pt idx="50">
                  <c:v>6.6920000000000002</c:v>
                </c:pt>
                <c:pt idx="51">
                  <c:v>6.6920000000000002</c:v>
                </c:pt>
                <c:pt idx="52">
                  <c:v>6.6920000000000002</c:v>
                </c:pt>
                <c:pt idx="53">
                  <c:v>6.6920000000000002</c:v>
                </c:pt>
                <c:pt idx="54">
                  <c:v>6.6920000000000002</c:v>
                </c:pt>
                <c:pt idx="55">
                  <c:v>6.6920000000000002</c:v>
                </c:pt>
                <c:pt idx="56">
                  <c:v>6.6920000000000002</c:v>
                </c:pt>
                <c:pt idx="57">
                  <c:v>6.6920000000000002</c:v>
                </c:pt>
                <c:pt idx="58">
                  <c:v>6.6920000000000002</c:v>
                </c:pt>
                <c:pt idx="59">
                  <c:v>6.6920000000000002</c:v>
                </c:pt>
              </c:numCache>
            </c:numRef>
          </c:val>
          <c:extLst>
            <c:ext xmlns:c16="http://schemas.microsoft.com/office/drawing/2014/chart" uri="{C3380CC4-5D6E-409C-BE32-E72D297353CC}">
              <c16:uniqueId val="{00000005-D22F-41EB-85A6-0E6C326FB699}"/>
            </c:ext>
          </c:extLst>
        </c:ser>
        <c:ser>
          <c:idx val="3"/>
          <c:order val="6"/>
          <c:tx>
            <c:strRef>
              <c:f>'[Class VI Tracker - Charts.xlsx]Injection Timeline'!$L$103</c:f>
              <c:strCache>
                <c:ptCount val="1"/>
                <c:pt idx="0">
                  <c:v>Region 9 - Ready</c:v>
                </c:pt>
              </c:strCache>
            </c:strRef>
          </c:tx>
          <c:spPr>
            <a:solidFill>
              <a:schemeClr val="accent6"/>
            </a:solidFill>
            <a:ln w="25400">
              <a:noFill/>
            </a:ln>
            <a:effectLst/>
          </c:spPr>
          <c:cat>
            <c:numRef>
              <c:f>'[Class VI Tracker - Charts.xlsx]Injection Timeline'!$M$88:$BT$88</c:f>
              <c:numCache>
                <c:formatCode>mmm\-yy</c:formatCode>
                <c:ptCount val="60"/>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pt idx="17">
                  <c:v>45809</c:v>
                </c:pt>
                <c:pt idx="18">
                  <c:v>45839</c:v>
                </c:pt>
                <c:pt idx="19">
                  <c:v>45870</c:v>
                </c:pt>
                <c:pt idx="20">
                  <c:v>45901</c:v>
                </c:pt>
                <c:pt idx="21">
                  <c:v>45931</c:v>
                </c:pt>
                <c:pt idx="22">
                  <c:v>45962</c:v>
                </c:pt>
                <c:pt idx="23">
                  <c:v>45992</c:v>
                </c:pt>
                <c:pt idx="24">
                  <c:v>46023</c:v>
                </c:pt>
                <c:pt idx="25">
                  <c:v>46054</c:v>
                </c:pt>
                <c:pt idx="26">
                  <c:v>46082</c:v>
                </c:pt>
                <c:pt idx="27">
                  <c:v>46113</c:v>
                </c:pt>
                <c:pt idx="28">
                  <c:v>46143</c:v>
                </c:pt>
                <c:pt idx="29">
                  <c:v>46174</c:v>
                </c:pt>
                <c:pt idx="30">
                  <c:v>46204</c:v>
                </c:pt>
                <c:pt idx="31">
                  <c:v>46235</c:v>
                </c:pt>
                <c:pt idx="32">
                  <c:v>46266</c:v>
                </c:pt>
                <c:pt idx="33">
                  <c:v>46296</c:v>
                </c:pt>
                <c:pt idx="34">
                  <c:v>46327</c:v>
                </c:pt>
                <c:pt idx="35">
                  <c:v>46357</c:v>
                </c:pt>
                <c:pt idx="36">
                  <c:v>46388</c:v>
                </c:pt>
                <c:pt idx="37">
                  <c:v>46419</c:v>
                </c:pt>
                <c:pt idx="38">
                  <c:v>46447</c:v>
                </c:pt>
                <c:pt idx="39">
                  <c:v>46478</c:v>
                </c:pt>
                <c:pt idx="40">
                  <c:v>46508</c:v>
                </c:pt>
                <c:pt idx="41">
                  <c:v>46539</c:v>
                </c:pt>
                <c:pt idx="42">
                  <c:v>46569</c:v>
                </c:pt>
                <c:pt idx="43">
                  <c:v>46600</c:v>
                </c:pt>
                <c:pt idx="44">
                  <c:v>46631</c:v>
                </c:pt>
                <c:pt idx="45">
                  <c:v>46661</c:v>
                </c:pt>
                <c:pt idx="46">
                  <c:v>46692</c:v>
                </c:pt>
                <c:pt idx="47">
                  <c:v>46722</c:v>
                </c:pt>
                <c:pt idx="48">
                  <c:v>46753</c:v>
                </c:pt>
                <c:pt idx="49">
                  <c:v>46784</c:v>
                </c:pt>
                <c:pt idx="50">
                  <c:v>46813</c:v>
                </c:pt>
                <c:pt idx="51">
                  <c:v>46844</c:v>
                </c:pt>
                <c:pt idx="52">
                  <c:v>46874</c:v>
                </c:pt>
                <c:pt idx="53">
                  <c:v>46905</c:v>
                </c:pt>
                <c:pt idx="54">
                  <c:v>46935</c:v>
                </c:pt>
                <c:pt idx="55">
                  <c:v>46966</c:v>
                </c:pt>
                <c:pt idx="56">
                  <c:v>46997</c:v>
                </c:pt>
                <c:pt idx="57">
                  <c:v>47027</c:v>
                </c:pt>
                <c:pt idx="58">
                  <c:v>47058</c:v>
                </c:pt>
                <c:pt idx="59">
                  <c:v>47088</c:v>
                </c:pt>
              </c:numCache>
            </c:numRef>
          </c:cat>
          <c:val>
            <c:numRef>
              <c:f>'[Class VI Tracker - Charts.xlsx]Injection Timeline'!$M$103:$BT$103</c:f>
              <c:numCache>
                <c:formatCode>0.000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1.46</c:v>
                </c:pt>
                <c:pt idx="19">
                  <c:v>1.46</c:v>
                </c:pt>
                <c:pt idx="20">
                  <c:v>1.46</c:v>
                </c:pt>
                <c:pt idx="21">
                  <c:v>1.46</c:v>
                </c:pt>
                <c:pt idx="22">
                  <c:v>1.46</c:v>
                </c:pt>
                <c:pt idx="23">
                  <c:v>1.46</c:v>
                </c:pt>
                <c:pt idx="24">
                  <c:v>1.46</c:v>
                </c:pt>
                <c:pt idx="25">
                  <c:v>1.46</c:v>
                </c:pt>
                <c:pt idx="26">
                  <c:v>1.46</c:v>
                </c:pt>
                <c:pt idx="27">
                  <c:v>1.46</c:v>
                </c:pt>
                <c:pt idx="28">
                  <c:v>1.46</c:v>
                </c:pt>
                <c:pt idx="29">
                  <c:v>1.46</c:v>
                </c:pt>
                <c:pt idx="30">
                  <c:v>1.46</c:v>
                </c:pt>
                <c:pt idx="31">
                  <c:v>1.46</c:v>
                </c:pt>
                <c:pt idx="32">
                  <c:v>1.46</c:v>
                </c:pt>
                <c:pt idx="33">
                  <c:v>1.46</c:v>
                </c:pt>
                <c:pt idx="34">
                  <c:v>1.46</c:v>
                </c:pt>
                <c:pt idx="35">
                  <c:v>1.46</c:v>
                </c:pt>
                <c:pt idx="36">
                  <c:v>1.46</c:v>
                </c:pt>
                <c:pt idx="37">
                  <c:v>1.46</c:v>
                </c:pt>
                <c:pt idx="38">
                  <c:v>1.46</c:v>
                </c:pt>
                <c:pt idx="39">
                  <c:v>1.46</c:v>
                </c:pt>
                <c:pt idx="40">
                  <c:v>1.8599999999999999</c:v>
                </c:pt>
                <c:pt idx="41">
                  <c:v>1.8599999999999999</c:v>
                </c:pt>
                <c:pt idx="42">
                  <c:v>1.8599999999999999</c:v>
                </c:pt>
                <c:pt idx="43">
                  <c:v>1.8599999999999999</c:v>
                </c:pt>
                <c:pt idx="44">
                  <c:v>1.8599999999999999</c:v>
                </c:pt>
                <c:pt idx="45">
                  <c:v>1.8599999999999999</c:v>
                </c:pt>
                <c:pt idx="46">
                  <c:v>1.8599999999999999</c:v>
                </c:pt>
                <c:pt idx="47">
                  <c:v>1.8599999999999999</c:v>
                </c:pt>
                <c:pt idx="48">
                  <c:v>1.8599999999999999</c:v>
                </c:pt>
                <c:pt idx="49">
                  <c:v>1.8599999999999999</c:v>
                </c:pt>
                <c:pt idx="50">
                  <c:v>1.8599999999999999</c:v>
                </c:pt>
                <c:pt idx="51">
                  <c:v>1.8599999999999999</c:v>
                </c:pt>
                <c:pt idx="52">
                  <c:v>1.8599999999999999</c:v>
                </c:pt>
                <c:pt idx="53">
                  <c:v>1.8599999999999999</c:v>
                </c:pt>
                <c:pt idx="54">
                  <c:v>1.8599999999999999</c:v>
                </c:pt>
                <c:pt idx="55">
                  <c:v>1.8599999999999999</c:v>
                </c:pt>
                <c:pt idx="56">
                  <c:v>1.8599999999999999</c:v>
                </c:pt>
                <c:pt idx="57">
                  <c:v>1.8599999999999999</c:v>
                </c:pt>
                <c:pt idx="58">
                  <c:v>1.8599999999999999</c:v>
                </c:pt>
                <c:pt idx="59">
                  <c:v>1.8599999999999999</c:v>
                </c:pt>
              </c:numCache>
            </c:numRef>
          </c:val>
          <c:extLst>
            <c:ext xmlns:c16="http://schemas.microsoft.com/office/drawing/2014/chart" uri="{C3380CC4-5D6E-409C-BE32-E72D297353CC}">
              <c16:uniqueId val="{00000006-D22F-41EB-85A6-0E6C326FB699}"/>
            </c:ext>
          </c:extLst>
        </c:ser>
        <c:ser>
          <c:idx val="11"/>
          <c:order val="7"/>
          <c:tx>
            <c:strRef>
              <c:f>'[Class VI Tracker - Charts.xlsx]Injection Timeline'!$L$105</c:f>
              <c:strCache>
                <c:ptCount val="1"/>
                <c:pt idx="0">
                  <c:v>Region 3 - Not Ready</c:v>
                </c:pt>
              </c:strCache>
            </c:strRef>
          </c:tx>
          <c:spPr>
            <a:solidFill>
              <a:srgbClr val="ADB9CA"/>
            </a:solidFill>
            <a:ln w="25400">
              <a:noFill/>
            </a:ln>
            <a:effectLst/>
          </c:spPr>
          <c:val>
            <c:numRef>
              <c:f>'[Class VI Tracker - Charts.xlsx]Injection Timeline'!$M$105:$BT$105</c:f>
              <c:numCache>
                <c:formatCode>0.000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numCache>
            </c:numRef>
          </c:val>
          <c:extLst>
            <c:ext xmlns:c16="http://schemas.microsoft.com/office/drawing/2014/chart" uri="{C3380CC4-5D6E-409C-BE32-E72D297353CC}">
              <c16:uniqueId val="{00000007-D22F-41EB-85A6-0E6C326FB699}"/>
            </c:ext>
          </c:extLst>
        </c:ser>
        <c:ser>
          <c:idx val="4"/>
          <c:order val="8"/>
          <c:tx>
            <c:strRef>
              <c:f>'[Class VI Tracker - Charts.xlsx]Injection Timeline'!$L$106</c:f>
              <c:strCache>
                <c:ptCount val="1"/>
                <c:pt idx="0">
                  <c:v>Region 4 - Not Ready</c:v>
                </c:pt>
              </c:strCache>
            </c:strRef>
          </c:tx>
          <c:spPr>
            <a:solidFill>
              <a:schemeClr val="accent1">
                <a:lumMod val="40000"/>
                <a:lumOff val="60000"/>
              </a:schemeClr>
            </a:solidFill>
            <a:ln w="25400">
              <a:noFill/>
            </a:ln>
            <a:effectLst/>
          </c:spPr>
          <c:cat>
            <c:numRef>
              <c:f>'[Class VI Tracker - Charts.xlsx]Injection Timeline'!$M$88:$BT$88</c:f>
              <c:numCache>
                <c:formatCode>mmm\-yy</c:formatCode>
                <c:ptCount val="60"/>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pt idx="17">
                  <c:v>45809</c:v>
                </c:pt>
                <c:pt idx="18">
                  <c:v>45839</c:v>
                </c:pt>
                <c:pt idx="19">
                  <c:v>45870</c:v>
                </c:pt>
                <c:pt idx="20">
                  <c:v>45901</c:v>
                </c:pt>
                <c:pt idx="21">
                  <c:v>45931</c:v>
                </c:pt>
                <c:pt idx="22">
                  <c:v>45962</c:v>
                </c:pt>
                <c:pt idx="23">
                  <c:v>45992</c:v>
                </c:pt>
                <c:pt idx="24">
                  <c:v>46023</c:v>
                </c:pt>
                <c:pt idx="25">
                  <c:v>46054</c:v>
                </c:pt>
                <c:pt idx="26">
                  <c:v>46082</c:v>
                </c:pt>
                <c:pt idx="27">
                  <c:v>46113</c:v>
                </c:pt>
                <c:pt idx="28">
                  <c:v>46143</c:v>
                </c:pt>
                <c:pt idx="29">
                  <c:v>46174</c:v>
                </c:pt>
                <c:pt idx="30">
                  <c:v>46204</c:v>
                </c:pt>
                <c:pt idx="31">
                  <c:v>46235</c:v>
                </c:pt>
                <c:pt idx="32">
                  <c:v>46266</c:v>
                </c:pt>
                <c:pt idx="33">
                  <c:v>46296</c:v>
                </c:pt>
                <c:pt idx="34">
                  <c:v>46327</c:v>
                </c:pt>
                <c:pt idx="35">
                  <c:v>46357</c:v>
                </c:pt>
                <c:pt idx="36">
                  <c:v>46388</c:v>
                </c:pt>
                <c:pt idx="37">
                  <c:v>46419</c:v>
                </c:pt>
                <c:pt idx="38">
                  <c:v>46447</c:v>
                </c:pt>
                <c:pt idx="39">
                  <c:v>46478</c:v>
                </c:pt>
                <c:pt idx="40">
                  <c:v>46508</c:v>
                </c:pt>
                <c:pt idx="41">
                  <c:v>46539</c:v>
                </c:pt>
                <c:pt idx="42">
                  <c:v>46569</c:v>
                </c:pt>
                <c:pt idx="43">
                  <c:v>46600</c:v>
                </c:pt>
                <c:pt idx="44">
                  <c:v>46631</c:v>
                </c:pt>
                <c:pt idx="45">
                  <c:v>46661</c:v>
                </c:pt>
                <c:pt idx="46">
                  <c:v>46692</c:v>
                </c:pt>
                <c:pt idx="47">
                  <c:v>46722</c:v>
                </c:pt>
                <c:pt idx="48">
                  <c:v>46753</c:v>
                </c:pt>
                <c:pt idx="49">
                  <c:v>46784</c:v>
                </c:pt>
                <c:pt idx="50">
                  <c:v>46813</c:v>
                </c:pt>
                <c:pt idx="51">
                  <c:v>46844</c:v>
                </c:pt>
                <c:pt idx="52">
                  <c:v>46874</c:v>
                </c:pt>
                <c:pt idx="53">
                  <c:v>46905</c:v>
                </c:pt>
                <c:pt idx="54">
                  <c:v>46935</c:v>
                </c:pt>
                <c:pt idx="55">
                  <c:v>46966</c:v>
                </c:pt>
                <c:pt idx="56">
                  <c:v>46997</c:v>
                </c:pt>
                <c:pt idx="57">
                  <c:v>47027</c:v>
                </c:pt>
                <c:pt idx="58">
                  <c:v>47058</c:v>
                </c:pt>
                <c:pt idx="59">
                  <c:v>47088</c:v>
                </c:pt>
              </c:numCache>
            </c:numRef>
          </c:cat>
          <c:val>
            <c:numRef>
              <c:f>'[Class VI Tracker - Charts.xlsx]Injection Timeline'!$M$106:$BT$106</c:f>
              <c:numCache>
                <c:formatCode>0.000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3</c:v>
                </c:pt>
                <c:pt idx="26">
                  <c:v>3</c:v>
                </c:pt>
                <c:pt idx="27">
                  <c:v>3</c:v>
                </c:pt>
                <c:pt idx="28">
                  <c:v>3</c:v>
                </c:pt>
                <c:pt idx="29">
                  <c:v>3</c:v>
                </c:pt>
                <c:pt idx="30">
                  <c:v>8</c:v>
                </c:pt>
                <c:pt idx="31">
                  <c:v>8</c:v>
                </c:pt>
                <c:pt idx="32">
                  <c:v>8</c:v>
                </c:pt>
                <c:pt idx="33">
                  <c:v>8</c:v>
                </c:pt>
                <c:pt idx="34">
                  <c:v>8</c:v>
                </c:pt>
                <c:pt idx="35">
                  <c:v>8</c:v>
                </c:pt>
                <c:pt idx="36">
                  <c:v>8</c:v>
                </c:pt>
                <c:pt idx="37">
                  <c:v>13</c:v>
                </c:pt>
                <c:pt idx="38">
                  <c:v>13</c:v>
                </c:pt>
                <c:pt idx="39">
                  <c:v>13</c:v>
                </c:pt>
                <c:pt idx="40">
                  <c:v>13</c:v>
                </c:pt>
                <c:pt idx="41">
                  <c:v>13</c:v>
                </c:pt>
                <c:pt idx="42">
                  <c:v>13</c:v>
                </c:pt>
                <c:pt idx="43">
                  <c:v>13</c:v>
                </c:pt>
                <c:pt idx="44">
                  <c:v>13</c:v>
                </c:pt>
                <c:pt idx="45">
                  <c:v>13</c:v>
                </c:pt>
                <c:pt idx="46">
                  <c:v>13</c:v>
                </c:pt>
                <c:pt idx="47">
                  <c:v>13</c:v>
                </c:pt>
                <c:pt idx="48">
                  <c:v>13</c:v>
                </c:pt>
                <c:pt idx="49">
                  <c:v>13</c:v>
                </c:pt>
                <c:pt idx="50">
                  <c:v>13</c:v>
                </c:pt>
                <c:pt idx="51">
                  <c:v>13</c:v>
                </c:pt>
                <c:pt idx="52">
                  <c:v>13</c:v>
                </c:pt>
                <c:pt idx="53">
                  <c:v>13</c:v>
                </c:pt>
                <c:pt idx="54">
                  <c:v>13</c:v>
                </c:pt>
                <c:pt idx="55">
                  <c:v>13</c:v>
                </c:pt>
                <c:pt idx="56">
                  <c:v>13</c:v>
                </c:pt>
                <c:pt idx="57">
                  <c:v>13</c:v>
                </c:pt>
                <c:pt idx="58">
                  <c:v>13</c:v>
                </c:pt>
                <c:pt idx="59">
                  <c:v>13</c:v>
                </c:pt>
              </c:numCache>
            </c:numRef>
          </c:val>
          <c:extLst>
            <c:ext xmlns:c16="http://schemas.microsoft.com/office/drawing/2014/chart" uri="{C3380CC4-5D6E-409C-BE32-E72D297353CC}">
              <c16:uniqueId val="{00000008-D22F-41EB-85A6-0E6C326FB699}"/>
            </c:ext>
          </c:extLst>
        </c:ser>
        <c:ser>
          <c:idx val="5"/>
          <c:order val="9"/>
          <c:tx>
            <c:strRef>
              <c:f>'[Class VI Tracker - Charts.xlsx]Injection Timeline'!$L$107</c:f>
              <c:strCache>
                <c:ptCount val="1"/>
                <c:pt idx="0">
                  <c:v>Region 5 - Not Ready</c:v>
                </c:pt>
              </c:strCache>
            </c:strRef>
          </c:tx>
          <c:spPr>
            <a:solidFill>
              <a:schemeClr val="accent3">
                <a:lumMod val="40000"/>
                <a:lumOff val="60000"/>
              </a:schemeClr>
            </a:solidFill>
            <a:ln w="25400">
              <a:noFill/>
            </a:ln>
            <a:effectLst/>
          </c:spPr>
          <c:cat>
            <c:numRef>
              <c:f>'[Class VI Tracker - Charts.xlsx]Injection Timeline'!$M$88:$BT$88</c:f>
              <c:numCache>
                <c:formatCode>mmm\-yy</c:formatCode>
                <c:ptCount val="60"/>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pt idx="17">
                  <c:v>45809</c:v>
                </c:pt>
                <c:pt idx="18">
                  <c:v>45839</c:v>
                </c:pt>
                <c:pt idx="19">
                  <c:v>45870</c:v>
                </c:pt>
                <c:pt idx="20">
                  <c:v>45901</c:v>
                </c:pt>
                <c:pt idx="21">
                  <c:v>45931</c:v>
                </c:pt>
                <c:pt idx="22">
                  <c:v>45962</c:v>
                </c:pt>
                <c:pt idx="23">
                  <c:v>45992</c:v>
                </c:pt>
                <c:pt idx="24">
                  <c:v>46023</c:v>
                </c:pt>
                <c:pt idx="25">
                  <c:v>46054</c:v>
                </c:pt>
                <c:pt idx="26">
                  <c:v>46082</c:v>
                </c:pt>
                <c:pt idx="27">
                  <c:v>46113</c:v>
                </c:pt>
                <c:pt idx="28">
                  <c:v>46143</c:v>
                </c:pt>
                <c:pt idx="29">
                  <c:v>46174</c:v>
                </c:pt>
                <c:pt idx="30">
                  <c:v>46204</c:v>
                </c:pt>
                <c:pt idx="31">
                  <c:v>46235</c:v>
                </c:pt>
                <c:pt idx="32">
                  <c:v>46266</c:v>
                </c:pt>
                <c:pt idx="33">
                  <c:v>46296</c:v>
                </c:pt>
                <c:pt idx="34">
                  <c:v>46327</c:v>
                </c:pt>
                <c:pt idx="35">
                  <c:v>46357</c:v>
                </c:pt>
                <c:pt idx="36">
                  <c:v>46388</c:v>
                </c:pt>
                <c:pt idx="37">
                  <c:v>46419</c:v>
                </c:pt>
                <c:pt idx="38">
                  <c:v>46447</c:v>
                </c:pt>
                <c:pt idx="39">
                  <c:v>46478</c:v>
                </c:pt>
                <c:pt idx="40">
                  <c:v>46508</c:v>
                </c:pt>
                <c:pt idx="41">
                  <c:v>46539</c:v>
                </c:pt>
                <c:pt idx="42">
                  <c:v>46569</c:v>
                </c:pt>
                <c:pt idx="43">
                  <c:v>46600</c:v>
                </c:pt>
                <c:pt idx="44">
                  <c:v>46631</c:v>
                </c:pt>
                <c:pt idx="45">
                  <c:v>46661</c:v>
                </c:pt>
                <c:pt idx="46">
                  <c:v>46692</c:v>
                </c:pt>
                <c:pt idx="47">
                  <c:v>46722</c:v>
                </c:pt>
                <c:pt idx="48">
                  <c:v>46753</c:v>
                </c:pt>
                <c:pt idx="49">
                  <c:v>46784</c:v>
                </c:pt>
                <c:pt idx="50">
                  <c:v>46813</c:v>
                </c:pt>
                <c:pt idx="51">
                  <c:v>46844</c:v>
                </c:pt>
                <c:pt idx="52">
                  <c:v>46874</c:v>
                </c:pt>
                <c:pt idx="53">
                  <c:v>46905</c:v>
                </c:pt>
                <c:pt idx="54">
                  <c:v>46935</c:v>
                </c:pt>
                <c:pt idx="55">
                  <c:v>46966</c:v>
                </c:pt>
                <c:pt idx="56">
                  <c:v>46997</c:v>
                </c:pt>
                <c:pt idx="57">
                  <c:v>47027</c:v>
                </c:pt>
                <c:pt idx="58">
                  <c:v>47058</c:v>
                </c:pt>
                <c:pt idx="59">
                  <c:v>47088</c:v>
                </c:pt>
              </c:numCache>
            </c:numRef>
          </c:cat>
          <c:val>
            <c:numRef>
              <c:f>'[Class VI Tracker - Charts.xlsx]Injection Timeline'!$M$107:$BT$107</c:f>
              <c:numCache>
                <c:formatCode>0.000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1.67</c:v>
                </c:pt>
                <c:pt idx="14">
                  <c:v>1.67</c:v>
                </c:pt>
                <c:pt idx="15">
                  <c:v>1.67</c:v>
                </c:pt>
                <c:pt idx="16">
                  <c:v>1.67</c:v>
                </c:pt>
                <c:pt idx="17">
                  <c:v>1.67</c:v>
                </c:pt>
                <c:pt idx="18">
                  <c:v>1.67</c:v>
                </c:pt>
                <c:pt idx="19">
                  <c:v>1.67</c:v>
                </c:pt>
                <c:pt idx="20">
                  <c:v>1.67</c:v>
                </c:pt>
                <c:pt idx="21">
                  <c:v>1.67</c:v>
                </c:pt>
                <c:pt idx="22">
                  <c:v>1.67</c:v>
                </c:pt>
                <c:pt idx="23">
                  <c:v>1.67</c:v>
                </c:pt>
                <c:pt idx="24">
                  <c:v>1.67</c:v>
                </c:pt>
                <c:pt idx="25">
                  <c:v>12.17</c:v>
                </c:pt>
                <c:pt idx="26">
                  <c:v>12.17</c:v>
                </c:pt>
                <c:pt idx="27">
                  <c:v>12.17</c:v>
                </c:pt>
                <c:pt idx="28">
                  <c:v>12.17</c:v>
                </c:pt>
                <c:pt idx="29">
                  <c:v>15.469999999999999</c:v>
                </c:pt>
                <c:pt idx="30">
                  <c:v>20.47</c:v>
                </c:pt>
                <c:pt idx="31">
                  <c:v>20.47</c:v>
                </c:pt>
                <c:pt idx="32">
                  <c:v>20.47</c:v>
                </c:pt>
                <c:pt idx="33">
                  <c:v>20.47</c:v>
                </c:pt>
                <c:pt idx="34">
                  <c:v>20.47</c:v>
                </c:pt>
                <c:pt idx="35">
                  <c:v>20.47</c:v>
                </c:pt>
                <c:pt idx="36">
                  <c:v>20.47</c:v>
                </c:pt>
                <c:pt idx="37">
                  <c:v>20.47</c:v>
                </c:pt>
                <c:pt idx="38">
                  <c:v>20.47</c:v>
                </c:pt>
                <c:pt idx="39">
                  <c:v>20.47</c:v>
                </c:pt>
                <c:pt idx="40">
                  <c:v>20.47</c:v>
                </c:pt>
                <c:pt idx="41">
                  <c:v>20.47</c:v>
                </c:pt>
                <c:pt idx="42">
                  <c:v>20.47</c:v>
                </c:pt>
                <c:pt idx="43">
                  <c:v>20.47</c:v>
                </c:pt>
                <c:pt idx="44">
                  <c:v>20.47</c:v>
                </c:pt>
                <c:pt idx="45">
                  <c:v>20.47</c:v>
                </c:pt>
                <c:pt idx="46">
                  <c:v>20.47</c:v>
                </c:pt>
                <c:pt idx="47">
                  <c:v>20.47</c:v>
                </c:pt>
                <c:pt idx="48">
                  <c:v>20.47</c:v>
                </c:pt>
                <c:pt idx="49">
                  <c:v>20.47</c:v>
                </c:pt>
                <c:pt idx="50">
                  <c:v>20.47</c:v>
                </c:pt>
                <c:pt idx="51">
                  <c:v>20.47</c:v>
                </c:pt>
                <c:pt idx="52">
                  <c:v>20.47</c:v>
                </c:pt>
                <c:pt idx="53">
                  <c:v>20.47</c:v>
                </c:pt>
                <c:pt idx="54">
                  <c:v>20.47</c:v>
                </c:pt>
                <c:pt idx="55">
                  <c:v>20.47</c:v>
                </c:pt>
                <c:pt idx="56">
                  <c:v>20.47</c:v>
                </c:pt>
                <c:pt idx="57">
                  <c:v>20.47</c:v>
                </c:pt>
                <c:pt idx="58">
                  <c:v>20.47</c:v>
                </c:pt>
                <c:pt idx="59">
                  <c:v>20.47</c:v>
                </c:pt>
              </c:numCache>
            </c:numRef>
          </c:val>
          <c:extLst>
            <c:ext xmlns:c16="http://schemas.microsoft.com/office/drawing/2014/chart" uri="{C3380CC4-5D6E-409C-BE32-E72D297353CC}">
              <c16:uniqueId val="{00000009-D22F-41EB-85A6-0E6C326FB699}"/>
            </c:ext>
          </c:extLst>
        </c:ser>
        <c:ser>
          <c:idx val="6"/>
          <c:order val="10"/>
          <c:tx>
            <c:strRef>
              <c:f>'[Class VI Tracker - Charts.xlsx]Injection Timeline'!$L$108</c:f>
              <c:strCache>
                <c:ptCount val="1"/>
                <c:pt idx="0">
                  <c:v>Region 6 - Not Ready</c:v>
                </c:pt>
              </c:strCache>
            </c:strRef>
          </c:tx>
          <c:spPr>
            <a:solidFill>
              <a:schemeClr val="accent4">
                <a:lumMod val="40000"/>
                <a:lumOff val="60000"/>
              </a:schemeClr>
            </a:solidFill>
            <a:ln w="25400">
              <a:noFill/>
            </a:ln>
            <a:effectLst/>
          </c:spPr>
          <c:cat>
            <c:numRef>
              <c:f>'[Class VI Tracker - Charts.xlsx]Injection Timeline'!$M$88:$BT$88</c:f>
              <c:numCache>
                <c:formatCode>mmm\-yy</c:formatCode>
                <c:ptCount val="60"/>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pt idx="17">
                  <c:v>45809</c:v>
                </c:pt>
                <c:pt idx="18">
                  <c:v>45839</c:v>
                </c:pt>
                <c:pt idx="19">
                  <c:v>45870</c:v>
                </c:pt>
                <c:pt idx="20">
                  <c:v>45901</c:v>
                </c:pt>
                <c:pt idx="21">
                  <c:v>45931</c:v>
                </c:pt>
                <c:pt idx="22">
                  <c:v>45962</c:v>
                </c:pt>
                <c:pt idx="23">
                  <c:v>45992</c:v>
                </c:pt>
                <c:pt idx="24">
                  <c:v>46023</c:v>
                </c:pt>
                <c:pt idx="25">
                  <c:v>46054</c:v>
                </c:pt>
                <c:pt idx="26">
                  <c:v>46082</c:v>
                </c:pt>
                <c:pt idx="27">
                  <c:v>46113</c:v>
                </c:pt>
                <c:pt idx="28">
                  <c:v>46143</c:v>
                </c:pt>
                <c:pt idx="29">
                  <c:v>46174</c:v>
                </c:pt>
                <c:pt idx="30">
                  <c:v>46204</c:v>
                </c:pt>
                <c:pt idx="31">
                  <c:v>46235</c:v>
                </c:pt>
                <c:pt idx="32">
                  <c:v>46266</c:v>
                </c:pt>
                <c:pt idx="33">
                  <c:v>46296</c:v>
                </c:pt>
                <c:pt idx="34">
                  <c:v>46327</c:v>
                </c:pt>
                <c:pt idx="35">
                  <c:v>46357</c:v>
                </c:pt>
                <c:pt idx="36">
                  <c:v>46388</c:v>
                </c:pt>
                <c:pt idx="37">
                  <c:v>46419</c:v>
                </c:pt>
                <c:pt idx="38">
                  <c:v>46447</c:v>
                </c:pt>
                <c:pt idx="39">
                  <c:v>46478</c:v>
                </c:pt>
                <c:pt idx="40">
                  <c:v>46508</c:v>
                </c:pt>
                <c:pt idx="41">
                  <c:v>46539</c:v>
                </c:pt>
                <c:pt idx="42">
                  <c:v>46569</c:v>
                </c:pt>
                <c:pt idx="43">
                  <c:v>46600</c:v>
                </c:pt>
                <c:pt idx="44">
                  <c:v>46631</c:v>
                </c:pt>
                <c:pt idx="45">
                  <c:v>46661</c:v>
                </c:pt>
                <c:pt idx="46">
                  <c:v>46692</c:v>
                </c:pt>
                <c:pt idx="47">
                  <c:v>46722</c:v>
                </c:pt>
                <c:pt idx="48">
                  <c:v>46753</c:v>
                </c:pt>
                <c:pt idx="49">
                  <c:v>46784</c:v>
                </c:pt>
                <c:pt idx="50">
                  <c:v>46813</c:v>
                </c:pt>
                <c:pt idx="51">
                  <c:v>46844</c:v>
                </c:pt>
                <c:pt idx="52">
                  <c:v>46874</c:v>
                </c:pt>
                <c:pt idx="53">
                  <c:v>46905</c:v>
                </c:pt>
                <c:pt idx="54">
                  <c:v>46935</c:v>
                </c:pt>
                <c:pt idx="55">
                  <c:v>46966</c:v>
                </c:pt>
                <c:pt idx="56">
                  <c:v>46997</c:v>
                </c:pt>
                <c:pt idx="57">
                  <c:v>47027</c:v>
                </c:pt>
                <c:pt idx="58">
                  <c:v>47058</c:v>
                </c:pt>
                <c:pt idx="59">
                  <c:v>47088</c:v>
                </c:pt>
              </c:numCache>
            </c:numRef>
          </c:cat>
          <c:val>
            <c:numRef>
              <c:f>'[Class VI Tracker - Charts.xlsx]Injection Timeline'!$M$108:$BT$108</c:f>
              <c:numCache>
                <c:formatCode>0.000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2</c:v>
                </c:pt>
                <c:pt idx="21">
                  <c:v>2</c:v>
                </c:pt>
                <c:pt idx="22">
                  <c:v>2</c:v>
                </c:pt>
                <c:pt idx="23">
                  <c:v>9.6999999999999993</c:v>
                </c:pt>
                <c:pt idx="24">
                  <c:v>17.2</c:v>
                </c:pt>
                <c:pt idx="25">
                  <c:v>17.2</c:v>
                </c:pt>
                <c:pt idx="26">
                  <c:v>20.100000000000001</c:v>
                </c:pt>
                <c:pt idx="27">
                  <c:v>28.6</c:v>
                </c:pt>
                <c:pt idx="28">
                  <c:v>29.96</c:v>
                </c:pt>
                <c:pt idx="29">
                  <c:v>37.46</c:v>
                </c:pt>
                <c:pt idx="30">
                  <c:v>41.19</c:v>
                </c:pt>
                <c:pt idx="31">
                  <c:v>44.989999999999995</c:v>
                </c:pt>
                <c:pt idx="32">
                  <c:v>45.989999999999995</c:v>
                </c:pt>
                <c:pt idx="33">
                  <c:v>49.12</c:v>
                </c:pt>
                <c:pt idx="34">
                  <c:v>54.12</c:v>
                </c:pt>
                <c:pt idx="35">
                  <c:v>65.12</c:v>
                </c:pt>
                <c:pt idx="36">
                  <c:v>69.12</c:v>
                </c:pt>
                <c:pt idx="37">
                  <c:v>72.12</c:v>
                </c:pt>
                <c:pt idx="38">
                  <c:v>74.12</c:v>
                </c:pt>
                <c:pt idx="39">
                  <c:v>76.12</c:v>
                </c:pt>
                <c:pt idx="40">
                  <c:v>78.320000000000007</c:v>
                </c:pt>
                <c:pt idx="41">
                  <c:v>82.320000000000007</c:v>
                </c:pt>
                <c:pt idx="42">
                  <c:v>82.320000000000007</c:v>
                </c:pt>
                <c:pt idx="43">
                  <c:v>84.320000000000007</c:v>
                </c:pt>
                <c:pt idx="44">
                  <c:v>84.320000000000007</c:v>
                </c:pt>
                <c:pt idx="45">
                  <c:v>84.320000000000007</c:v>
                </c:pt>
                <c:pt idx="46">
                  <c:v>84.320000000000007</c:v>
                </c:pt>
                <c:pt idx="47">
                  <c:v>84.320000000000007</c:v>
                </c:pt>
                <c:pt idx="48">
                  <c:v>84.320000000000007</c:v>
                </c:pt>
                <c:pt idx="49">
                  <c:v>84.320000000000007</c:v>
                </c:pt>
                <c:pt idx="50">
                  <c:v>84.320000000000007</c:v>
                </c:pt>
                <c:pt idx="51">
                  <c:v>84.320000000000007</c:v>
                </c:pt>
                <c:pt idx="52">
                  <c:v>84.320000000000007</c:v>
                </c:pt>
                <c:pt idx="53">
                  <c:v>84.320000000000007</c:v>
                </c:pt>
                <c:pt idx="54">
                  <c:v>84.320000000000007</c:v>
                </c:pt>
                <c:pt idx="55">
                  <c:v>88.11999999999999</c:v>
                </c:pt>
                <c:pt idx="56">
                  <c:v>88.11999999999999</c:v>
                </c:pt>
                <c:pt idx="57">
                  <c:v>88.11999999999999</c:v>
                </c:pt>
                <c:pt idx="58">
                  <c:v>88.11999999999999</c:v>
                </c:pt>
                <c:pt idx="59">
                  <c:v>88.11999999999999</c:v>
                </c:pt>
              </c:numCache>
            </c:numRef>
          </c:val>
          <c:extLst>
            <c:ext xmlns:c16="http://schemas.microsoft.com/office/drawing/2014/chart" uri="{C3380CC4-5D6E-409C-BE32-E72D297353CC}">
              <c16:uniqueId val="{0000000A-D22F-41EB-85A6-0E6C326FB699}"/>
            </c:ext>
          </c:extLst>
        </c:ser>
        <c:ser>
          <c:idx val="9"/>
          <c:order val="11"/>
          <c:tx>
            <c:strRef>
              <c:f>'[Class VI Tracker - Charts.xlsx]Injection Timeline'!$L$109</c:f>
              <c:strCache>
                <c:ptCount val="1"/>
                <c:pt idx="0">
                  <c:v>Region 7 - Not Ready</c:v>
                </c:pt>
              </c:strCache>
            </c:strRef>
          </c:tx>
          <c:spPr>
            <a:solidFill>
              <a:schemeClr val="accent5">
                <a:lumMod val="40000"/>
                <a:lumOff val="60000"/>
              </a:schemeClr>
            </a:solidFill>
            <a:ln w="25400">
              <a:noFill/>
            </a:ln>
            <a:effectLst/>
          </c:spPr>
          <c:cat>
            <c:numRef>
              <c:f>'[Class VI Tracker - Charts.xlsx]Injection Timeline'!$M$88:$BT$88</c:f>
              <c:numCache>
                <c:formatCode>mmm\-yy</c:formatCode>
                <c:ptCount val="60"/>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pt idx="17">
                  <c:v>45809</c:v>
                </c:pt>
                <c:pt idx="18">
                  <c:v>45839</c:v>
                </c:pt>
                <c:pt idx="19">
                  <c:v>45870</c:v>
                </c:pt>
                <c:pt idx="20">
                  <c:v>45901</c:v>
                </c:pt>
                <c:pt idx="21">
                  <c:v>45931</c:v>
                </c:pt>
                <c:pt idx="22">
                  <c:v>45962</c:v>
                </c:pt>
                <c:pt idx="23">
                  <c:v>45992</c:v>
                </c:pt>
                <c:pt idx="24">
                  <c:v>46023</c:v>
                </c:pt>
                <c:pt idx="25">
                  <c:v>46054</c:v>
                </c:pt>
                <c:pt idx="26">
                  <c:v>46082</c:v>
                </c:pt>
                <c:pt idx="27">
                  <c:v>46113</c:v>
                </c:pt>
                <c:pt idx="28">
                  <c:v>46143</c:v>
                </c:pt>
                <c:pt idx="29">
                  <c:v>46174</c:v>
                </c:pt>
                <c:pt idx="30">
                  <c:v>46204</c:v>
                </c:pt>
                <c:pt idx="31">
                  <c:v>46235</c:v>
                </c:pt>
                <c:pt idx="32">
                  <c:v>46266</c:v>
                </c:pt>
                <c:pt idx="33">
                  <c:v>46296</c:v>
                </c:pt>
                <c:pt idx="34">
                  <c:v>46327</c:v>
                </c:pt>
                <c:pt idx="35">
                  <c:v>46357</c:v>
                </c:pt>
                <c:pt idx="36">
                  <c:v>46388</c:v>
                </c:pt>
                <c:pt idx="37">
                  <c:v>46419</c:v>
                </c:pt>
                <c:pt idx="38">
                  <c:v>46447</c:v>
                </c:pt>
                <c:pt idx="39">
                  <c:v>46478</c:v>
                </c:pt>
                <c:pt idx="40">
                  <c:v>46508</c:v>
                </c:pt>
                <c:pt idx="41">
                  <c:v>46539</c:v>
                </c:pt>
                <c:pt idx="42">
                  <c:v>46569</c:v>
                </c:pt>
                <c:pt idx="43">
                  <c:v>46600</c:v>
                </c:pt>
                <c:pt idx="44">
                  <c:v>46631</c:v>
                </c:pt>
                <c:pt idx="45">
                  <c:v>46661</c:v>
                </c:pt>
                <c:pt idx="46">
                  <c:v>46692</c:v>
                </c:pt>
                <c:pt idx="47">
                  <c:v>46722</c:v>
                </c:pt>
                <c:pt idx="48">
                  <c:v>46753</c:v>
                </c:pt>
                <c:pt idx="49">
                  <c:v>46784</c:v>
                </c:pt>
                <c:pt idx="50">
                  <c:v>46813</c:v>
                </c:pt>
                <c:pt idx="51">
                  <c:v>46844</c:v>
                </c:pt>
                <c:pt idx="52">
                  <c:v>46874</c:v>
                </c:pt>
                <c:pt idx="53">
                  <c:v>46905</c:v>
                </c:pt>
                <c:pt idx="54">
                  <c:v>46935</c:v>
                </c:pt>
                <c:pt idx="55">
                  <c:v>46966</c:v>
                </c:pt>
                <c:pt idx="56">
                  <c:v>46997</c:v>
                </c:pt>
                <c:pt idx="57">
                  <c:v>47027</c:v>
                </c:pt>
                <c:pt idx="58">
                  <c:v>47058</c:v>
                </c:pt>
                <c:pt idx="59">
                  <c:v>47088</c:v>
                </c:pt>
              </c:numCache>
            </c:numRef>
          </c:cat>
          <c:val>
            <c:numRef>
              <c:f>'[Class VI Tracker - Charts.xlsx]Injection Timeline'!$M$109:$BT$109</c:f>
              <c:numCache>
                <c:formatCode>0.000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0.17499999999999999</c:v>
                </c:pt>
                <c:pt idx="42">
                  <c:v>0.17499999999999999</c:v>
                </c:pt>
                <c:pt idx="43">
                  <c:v>0.17499999999999999</c:v>
                </c:pt>
                <c:pt idx="44">
                  <c:v>0.17499999999999999</c:v>
                </c:pt>
                <c:pt idx="45">
                  <c:v>0.17499999999999999</c:v>
                </c:pt>
                <c:pt idx="46">
                  <c:v>0.17499999999999999</c:v>
                </c:pt>
                <c:pt idx="47">
                  <c:v>0.17499999999999999</c:v>
                </c:pt>
                <c:pt idx="48">
                  <c:v>0.17499999999999999</c:v>
                </c:pt>
                <c:pt idx="49">
                  <c:v>0.17499999999999999</c:v>
                </c:pt>
                <c:pt idx="50">
                  <c:v>0.17499999999999999</c:v>
                </c:pt>
                <c:pt idx="51">
                  <c:v>0.17499999999999999</c:v>
                </c:pt>
                <c:pt idx="52">
                  <c:v>0.17499999999999999</c:v>
                </c:pt>
                <c:pt idx="53">
                  <c:v>0.17499999999999999</c:v>
                </c:pt>
                <c:pt idx="54">
                  <c:v>0.17499999999999999</c:v>
                </c:pt>
                <c:pt idx="55">
                  <c:v>0.17499999999999999</c:v>
                </c:pt>
                <c:pt idx="56">
                  <c:v>0.17499999999999999</c:v>
                </c:pt>
                <c:pt idx="57">
                  <c:v>0.17499999999999999</c:v>
                </c:pt>
                <c:pt idx="58">
                  <c:v>0.17499999999999999</c:v>
                </c:pt>
                <c:pt idx="59">
                  <c:v>0.17499999999999999</c:v>
                </c:pt>
              </c:numCache>
            </c:numRef>
          </c:val>
          <c:extLst>
            <c:ext xmlns:c16="http://schemas.microsoft.com/office/drawing/2014/chart" uri="{C3380CC4-5D6E-409C-BE32-E72D297353CC}">
              <c16:uniqueId val="{0000000B-D22F-41EB-85A6-0E6C326FB699}"/>
            </c:ext>
          </c:extLst>
        </c:ser>
        <c:ser>
          <c:idx val="1"/>
          <c:order val="12"/>
          <c:tx>
            <c:strRef>
              <c:f>'[Class VI Tracker - Charts.xlsx]Injection Timeline'!$L$110</c:f>
              <c:strCache>
                <c:ptCount val="1"/>
                <c:pt idx="0">
                  <c:v>Region 8 - Not Ready</c:v>
                </c:pt>
              </c:strCache>
            </c:strRef>
          </c:tx>
          <c:spPr>
            <a:solidFill>
              <a:schemeClr val="accent2">
                <a:lumMod val="40000"/>
                <a:lumOff val="60000"/>
              </a:schemeClr>
            </a:solidFill>
            <a:ln w="25400">
              <a:noFill/>
            </a:ln>
            <a:effectLst/>
          </c:spPr>
          <c:cat>
            <c:numRef>
              <c:f>'[Class VI Tracker - Charts.xlsx]Injection Timeline'!$M$88:$BT$88</c:f>
              <c:numCache>
                <c:formatCode>mmm\-yy</c:formatCode>
                <c:ptCount val="60"/>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pt idx="17">
                  <c:v>45809</c:v>
                </c:pt>
                <c:pt idx="18">
                  <c:v>45839</c:v>
                </c:pt>
                <c:pt idx="19">
                  <c:v>45870</c:v>
                </c:pt>
                <c:pt idx="20">
                  <c:v>45901</c:v>
                </c:pt>
                <c:pt idx="21">
                  <c:v>45931</c:v>
                </c:pt>
                <c:pt idx="22">
                  <c:v>45962</c:v>
                </c:pt>
                <c:pt idx="23">
                  <c:v>45992</c:v>
                </c:pt>
                <c:pt idx="24">
                  <c:v>46023</c:v>
                </c:pt>
                <c:pt idx="25">
                  <c:v>46054</c:v>
                </c:pt>
                <c:pt idx="26">
                  <c:v>46082</c:v>
                </c:pt>
                <c:pt idx="27">
                  <c:v>46113</c:v>
                </c:pt>
                <c:pt idx="28">
                  <c:v>46143</c:v>
                </c:pt>
                <c:pt idx="29">
                  <c:v>46174</c:v>
                </c:pt>
                <c:pt idx="30">
                  <c:v>46204</c:v>
                </c:pt>
                <c:pt idx="31">
                  <c:v>46235</c:v>
                </c:pt>
                <c:pt idx="32">
                  <c:v>46266</c:v>
                </c:pt>
                <c:pt idx="33">
                  <c:v>46296</c:v>
                </c:pt>
                <c:pt idx="34">
                  <c:v>46327</c:v>
                </c:pt>
                <c:pt idx="35">
                  <c:v>46357</c:v>
                </c:pt>
                <c:pt idx="36">
                  <c:v>46388</c:v>
                </c:pt>
                <c:pt idx="37">
                  <c:v>46419</c:v>
                </c:pt>
                <c:pt idx="38">
                  <c:v>46447</c:v>
                </c:pt>
                <c:pt idx="39">
                  <c:v>46478</c:v>
                </c:pt>
                <c:pt idx="40">
                  <c:v>46508</c:v>
                </c:pt>
                <c:pt idx="41">
                  <c:v>46539</c:v>
                </c:pt>
                <c:pt idx="42">
                  <c:v>46569</c:v>
                </c:pt>
                <c:pt idx="43">
                  <c:v>46600</c:v>
                </c:pt>
                <c:pt idx="44">
                  <c:v>46631</c:v>
                </c:pt>
                <c:pt idx="45">
                  <c:v>46661</c:v>
                </c:pt>
                <c:pt idx="46">
                  <c:v>46692</c:v>
                </c:pt>
                <c:pt idx="47">
                  <c:v>46722</c:v>
                </c:pt>
                <c:pt idx="48">
                  <c:v>46753</c:v>
                </c:pt>
                <c:pt idx="49">
                  <c:v>46784</c:v>
                </c:pt>
                <c:pt idx="50">
                  <c:v>46813</c:v>
                </c:pt>
                <c:pt idx="51">
                  <c:v>46844</c:v>
                </c:pt>
                <c:pt idx="52">
                  <c:v>46874</c:v>
                </c:pt>
                <c:pt idx="53">
                  <c:v>46905</c:v>
                </c:pt>
                <c:pt idx="54">
                  <c:v>46935</c:v>
                </c:pt>
                <c:pt idx="55">
                  <c:v>46966</c:v>
                </c:pt>
                <c:pt idx="56">
                  <c:v>46997</c:v>
                </c:pt>
                <c:pt idx="57">
                  <c:v>47027</c:v>
                </c:pt>
                <c:pt idx="58">
                  <c:v>47058</c:v>
                </c:pt>
                <c:pt idx="59">
                  <c:v>47088</c:v>
                </c:pt>
              </c:numCache>
            </c:numRef>
          </c:cat>
          <c:val>
            <c:numRef>
              <c:f>'[Class VI Tracker - Charts.xlsx]Injection Timeline'!$M$110:$BT$110</c:f>
              <c:numCache>
                <c:formatCode>0.000</c:formatCode>
                <c:ptCount val="60"/>
                <c:pt idx="0">
                  <c:v>0</c:v>
                </c:pt>
                <c:pt idx="1">
                  <c:v>0</c:v>
                </c:pt>
                <c:pt idx="2">
                  <c:v>0</c:v>
                </c:pt>
                <c:pt idx="3">
                  <c:v>0</c:v>
                </c:pt>
                <c:pt idx="4">
                  <c:v>0</c:v>
                </c:pt>
                <c:pt idx="5">
                  <c:v>0</c:v>
                </c:pt>
                <c:pt idx="6">
                  <c:v>0</c:v>
                </c:pt>
                <c:pt idx="7">
                  <c:v>0</c:v>
                </c:pt>
                <c:pt idx="8">
                  <c:v>0</c:v>
                </c:pt>
                <c:pt idx="9">
                  <c:v>0</c:v>
                </c:pt>
                <c:pt idx="10">
                  <c:v>0</c:v>
                </c:pt>
                <c:pt idx="11">
                  <c:v>0</c:v>
                </c:pt>
                <c:pt idx="12">
                  <c:v>5</c:v>
                </c:pt>
                <c:pt idx="13">
                  <c:v>5</c:v>
                </c:pt>
                <c:pt idx="14">
                  <c:v>5</c:v>
                </c:pt>
                <c:pt idx="15">
                  <c:v>5</c:v>
                </c:pt>
                <c:pt idx="16">
                  <c:v>5</c:v>
                </c:pt>
                <c:pt idx="17">
                  <c:v>5</c:v>
                </c:pt>
                <c:pt idx="18">
                  <c:v>5</c:v>
                </c:pt>
                <c:pt idx="19">
                  <c:v>5</c:v>
                </c:pt>
                <c:pt idx="20">
                  <c:v>5</c:v>
                </c:pt>
                <c:pt idx="21">
                  <c:v>5</c:v>
                </c:pt>
                <c:pt idx="22">
                  <c:v>5</c:v>
                </c:pt>
                <c:pt idx="23">
                  <c:v>5</c:v>
                </c:pt>
                <c:pt idx="24">
                  <c:v>10.1</c:v>
                </c:pt>
                <c:pt idx="25">
                  <c:v>10.1</c:v>
                </c:pt>
                <c:pt idx="26">
                  <c:v>10.1</c:v>
                </c:pt>
                <c:pt idx="27">
                  <c:v>10.1</c:v>
                </c:pt>
                <c:pt idx="28">
                  <c:v>10.1</c:v>
                </c:pt>
                <c:pt idx="29">
                  <c:v>10.1</c:v>
                </c:pt>
                <c:pt idx="30">
                  <c:v>10.1</c:v>
                </c:pt>
                <c:pt idx="31">
                  <c:v>28.1</c:v>
                </c:pt>
                <c:pt idx="32">
                  <c:v>28.1</c:v>
                </c:pt>
                <c:pt idx="33">
                  <c:v>28.1</c:v>
                </c:pt>
                <c:pt idx="34">
                  <c:v>28.1</c:v>
                </c:pt>
                <c:pt idx="35">
                  <c:v>28.1</c:v>
                </c:pt>
                <c:pt idx="36">
                  <c:v>28.1</c:v>
                </c:pt>
                <c:pt idx="37">
                  <c:v>28.45</c:v>
                </c:pt>
                <c:pt idx="38">
                  <c:v>28.45</c:v>
                </c:pt>
                <c:pt idx="39">
                  <c:v>28.45</c:v>
                </c:pt>
                <c:pt idx="40">
                  <c:v>28.45</c:v>
                </c:pt>
                <c:pt idx="41">
                  <c:v>28.45</c:v>
                </c:pt>
                <c:pt idx="42">
                  <c:v>28.45</c:v>
                </c:pt>
                <c:pt idx="43">
                  <c:v>28.45</c:v>
                </c:pt>
                <c:pt idx="44">
                  <c:v>28.45</c:v>
                </c:pt>
                <c:pt idx="45">
                  <c:v>28.45</c:v>
                </c:pt>
                <c:pt idx="46">
                  <c:v>28.45</c:v>
                </c:pt>
                <c:pt idx="47">
                  <c:v>28.45</c:v>
                </c:pt>
                <c:pt idx="48">
                  <c:v>28.45</c:v>
                </c:pt>
                <c:pt idx="49">
                  <c:v>28.45</c:v>
                </c:pt>
                <c:pt idx="50">
                  <c:v>28.45</c:v>
                </c:pt>
                <c:pt idx="51">
                  <c:v>28.45</c:v>
                </c:pt>
                <c:pt idx="52">
                  <c:v>28.45</c:v>
                </c:pt>
                <c:pt idx="53">
                  <c:v>28.45</c:v>
                </c:pt>
                <c:pt idx="54">
                  <c:v>28.45</c:v>
                </c:pt>
                <c:pt idx="55">
                  <c:v>28.45</c:v>
                </c:pt>
                <c:pt idx="56">
                  <c:v>28.45</c:v>
                </c:pt>
                <c:pt idx="57">
                  <c:v>28.45</c:v>
                </c:pt>
                <c:pt idx="58">
                  <c:v>28.45</c:v>
                </c:pt>
                <c:pt idx="59">
                  <c:v>28.45</c:v>
                </c:pt>
              </c:numCache>
            </c:numRef>
          </c:val>
          <c:extLst>
            <c:ext xmlns:c16="http://schemas.microsoft.com/office/drawing/2014/chart" uri="{C3380CC4-5D6E-409C-BE32-E72D297353CC}">
              <c16:uniqueId val="{0000000C-D22F-41EB-85A6-0E6C326FB699}"/>
            </c:ext>
          </c:extLst>
        </c:ser>
        <c:ser>
          <c:idx val="7"/>
          <c:order val="13"/>
          <c:tx>
            <c:strRef>
              <c:f>'[Class VI Tracker - Charts.xlsx]Injection Timeline'!$L$111</c:f>
              <c:strCache>
                <c:ptCount val="1"/>
                <c:pt idx="0">
                  <c:v>Region 9 - Not Ready</c:v>
                </c:pt>
              </c:strCache>
            </c:strRef>
          </c:tx>
          <c:spPr>
            <a:solidFill>
              <a:schemeClr val="accent6">
                <a:lumMod val="40000"/>
                <a:lumOff val="60000"/>
              </a:schemeClr>
            </a:solidFill>
            <a:ln w="25400">
              <a:noFill/>
            </a:ln>
            <a:effectLst/>
          </c:spPr>
          <c:cat>
            <c:numRef>
              <c:f>'[Class VI Tracker - Charts.xlsx]Injection Timeline'!$M$88:$BT$88</c:f>
              <c:numCache>
                <c:formatCode>mmm\-yy</c:formatCode>
                <c:ptCount val="60"/>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pt idx="17">
                  <c:v>45809</c:v>
                </c:pt>
                <c:pt idx="18">
                  <c:v>45839</c:v>
                </c:pt>
                <c:pt idx="19">
                  <c:v>45870</c:v>
                </c:pt>
                <c:pt idx="20">
                  <c:v>45901</c:v>
                </c:pt>
                <c:pt idx="21">
                  <c:v>45931</c:v>
                </c:pt>
                <c:pt idx="22">
                  <c:v>45962</c:v>
                </c:pt>
                <c:pt idx="23">
                  <c:v>45992</c:v>
                </c:pt>
                <c:pt idx="24">
                  <c:v>46023</c:v>
                </c:pt>
                <c:pt idx="25">
                  <c:v>46054</c:v>
                </c:pt>
                <c:pt idx="26">
                  <c:v>46082</c:v>
                </c:pt>
                <c:pt idx="27">
                  <c:v>46113</c:v>
                </c:pt>
                <c:pt idx="28">
                  <c:v>46143</c:v>
                </c:pt>
                <c:pt idx="29">
                  <c:v>46174</c:v>
                </c:pt>
                <c:pt idx="30">
                  <c:v>46204</c:v>
                </c:pt>
                <c:pt idx="31">
                  <c:v>46235</c:v>
                </c:pt>
                <c:pt idx="32">
                  <c:v>46266</c:v>
                </c:pt>
                <c:pt idx="33">
                  <c:v>46296</c:v>
                </c:pt>
                <c:pt idx="34">
                  <c:v>46327</c:v>
                </c:pt>
                <c:pt idx="35">
                  <c:v>46357</c:v>
                </c:pt>
                <c:pt idx="36">
                  <c:v>46388</c:v>
                </c:pt>
                <c:pt idx="37">
                  <c:v>46419</c:v>
                </c:pt>
                <c:pt idx="38">
                  <c:v>46447</c:v>
                </c:pt>
                <c:pt idx="39">
                  <c:v>46478</c:v>
                </c:pt>
                <c:pt idx="40">
                  <c:v>46508</c:v>
                </c:pt>
                <c:pt idx="41">
                  <c:v>46539</c:v>
                </c:pt>
                <c:pt idx="42">
                  <c:v>46569</c:v>
                </c:pt>
                <c:pt idx="43">
                  <c:v>46600</c:v>
                </c:pt>
                <c:pt idx="44">
                  <c:v>46631</c:v>
                </c:pt>
                <c:pt idx="45">
                  <c:v>46661</c:v>
                </c:pt>
                <c:pt idx="46">
                  <c:v>46692</c:v>
                </c:pt>
                <c:pt idx="47">
                  <c:v>46722</c:v>
                </c:pt>
                <c:pt idx="48">
                  <c:v>46753</c:v>
                </c:pt>
                <c:pt idx="49">
                  <c:v>46784</c:v>
                </c:pt>
                <c:pt idx="50">
                  <c:v>46813</c:v>
                </c:pt>
                <c:pt idx="51">
                  <c:v>46844</c:v>
                </c:pt>
                <c:pt idx="52">
                  <c:v>46874</c:v>
                </c:pt>
                <c:pt idx="53">
                  <c:v>46905</c:v>
                </c:pt>
                <c:pt idx="54">
                  <c:v>46935</c:v>
                </c:pt>
                <c:pt idx="55">
                  <c:v>46966</c:v>
                </c:pt>
                <c:pt idx="56">
                  <c:v>46997</c:v>
                </c:pt>
                <c:pt idx="57">
                  <c:v>47027</c:v>
                </c:pt>
                <c:pt idx="58">
                  <c:v>47058</c:v>
                </c:pt>
                <c:pt idx="59">
                  <c:v>47088</c:v>
                </c:pt>
              </c:numCache>
            </c:numRef>
          </c:cat>
          <c:val>
            <c:numRef>
              <c:f>'[Class VI Tracker - Charts.xlsx]Injection Timeline'!$M$111:$BT$111</c:f>
              <c:numCache>
                <c:formatCode>0.000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0.75</c:v>
                </c:pt>
                <c:pt idx="24">
                  <c:v>0.75</c:v>
                </c:pt>
                <c:pt idx="25">
                  <c:v>3.25</c:v>
                </c:pt>
                <c:pt idx="26">
                  <c:v>4.22</c:v>
                </c:pt>
                <c:pt idx="27">
                  <c:v>7.82</c:v>
                </c:pt>
                <c:pt idx="28">
                  <c:v>9.82</c:v>
                </c:pt>
                <c:pt idx="29">
                  <c:v>9.82</c:v>
                </c:pt>
                <c:pt idx="30">
                  <c:v>9.82</c:v>
                </c:pt>
                <c:pt idx="31">
                  <c:v>10.72</c:v>
                </c:pt>
                <c:pt idx="32">
                  <c:v>10.72</c:v>
                </c:pt>
                <c:pt idx="33">
                  <c:v>10.72</c:v>
                </c:pt>
                <c:pt idx="34">
                  <c:v>11.72</c:v>
                </c:pt>
                <c:pt idx="35">
                  <c:v>11.72</c:v>
                </c:pt>
                <c:pt idx="36">
                  <c:v>12.39</c:v>
                </c:pt>
                <c:pt idx="37">
                  <c:v>12.39</c:v>
                </c:pt>
                <c:pt idx="38">
                  <c:v>12.39</c:v>
                </c:pt>
                <c:pt idx="39">
                  <c:v>14.22</c:v>
                </c:pt>
                <c:pt idx="40">
                  <c:v>14.22</c:v>
                </c:pt>
                <c:pt idx="41">
                  <c:v>14.22</c:v>
                </c:pt>
                <c:pt idx="42">
                  <c:v>14.22</c:v>
                </c:pt>
                <c:pt idx="43">
                  <c:v>14.22</c:v>
                </c:pt>
                <c:pt idx="44">
                  <c:v>14.22</c:v>
                </c:pt>
                <c:pt idx="45">
                  <c:v>14.22</c:v>
                </c:pt>
                <c:pt idx="46">
                  <c:v>14.22</c:v>
                </c:pt>
                <c:pt idx="47">
                  <c:v>14.22</c:v>
                </c:pt>
                <c:pt idx="48">
                  <c:v>14.22</c:v>
                </c:pt>
                <c:pt idx="49">
                  <c:v>14.22</c:v>
                </c:pt>
                <c:pt idx="50">
                  <c:v>14.22</c:v>
                </c:pt>
                <c:pt idx="51">
                  <c:v>14.22</c:v>
                </c:pt>
                <c:pt idx="52">
                  <c:v>14.22</c:v>
                </c:pt>
                <c:pt idx="53">
                  <c:v>14.22</c:v>
                </c:pt>
                <c:pt idx="54">
                  <c:v>14.22</c:v>
                </c:pt>
                <c:pt idx="55">
                  <c:v>14.22</c:v>
                </c:pt>
                <c:pt idx="56">
                  <c:v>14.22</c:v>
                </c:pt>
                <c:pt idx="57">
                  <c:v>14.22</c:v>
                </c:pt>
                <c:pt idx="58">
                  <c:v>14.22</c:v>
                </c:pt>
                <c:pt idx="59">
                  <c:v>14.22</c:v>
                </c:pt>
              </c:numCache>
            </c:numRef>
          </c:val>
          <c:extLst>
            <c:ext xmlns:c16="http://schemas.microsoft.com/office/drawing/2014/chart" uri="{C3380CC4-5D6E-409C-BE32-E72D297353CC}">
              <c16:uniqueId val="{0000000D-D22F-41EB-85A6-0E6C326FB699}"/>
            </c:ext>
          </c:extLst>
        </c:ser>
        <c:dLbls>
          <c:showLegendKey val="0"/>
          <c:showVal val="0"/>
          <c:showCatName val="0"/>
          <c:showSerName val="0"/>
          <c:showPercent val="0"/>
          <c:showBubbleSize val="0"/>
        </c:dLbls>
        <c:axId val="5250415"/>
        <c:axId val="5241263"/>
      </c:areaChart>
      <c:dateAx>
        <c:axId val="5250415"/>
        <c:scaling>
          <c:orientation val="minMax"/>
        </c:scaling>
        <c:delete val="0"/>
        <c:axPos val="b"/>
        <c:title>
          <c:tx>
            <c:rich>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CA"/>
                  <a:t>Estimated Injection Date</a:t>
                </a:r>
              </a:p>
            </c:rich>
          </c:tx>
          <c:layout>
            <c:manualLayout>
              <c:xMode val="edge"/>
              <c:yMode val="edge"/>
              <c:x val="0.43075539583749067"/>
              <c:y val="0.81704313080267965"/>
            </c:manualLayout>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yyyy" sourceLinked="0"/>
        <c:majorTickMark val="out"/>
        <c:minorTickMark val="none"/>
        <c:tickLblPos val="nextTo"/>
        <c:spPr>
          <a:noFill/>
          <a:ln w="9525" cap="flat" cmpd="sng" algn="ctr">
            <a:noFill/>
            <a:round/>
          </a:ln>
          <a:effectLst/>
        </c:spPr>
        <c:txPr>
          <a:bodyPr rot="0" spcFirstLastPara="1" vertOverflow="ellipsis" wrap="square" anchor="ctr" anchorCtr="1"/>
          <a:lstStyle/>
          <a:p>
            <a:pPr>
              <a:defRPr sz="900" b="1" i="0" u="none" strike="noStrike" kern="1200" spc="-1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241263"/>
        <c:crosses val="autoZero"/>
        <c:auto val="1"/>
        <c:lblOffset val="100"/>
        <c:baseTimeUnit val="months"/>
        <c:majorUnit val="1"/>
        <c:majorTimeUnit val="years"/>
      </c:dateAx>
      <c:valAx>
        <c:axId val="5241263"/>
        <c:scaling>
          <c:orientation val="minMax"/>
          <c:max val="200"/>
        </c:scaling>
        <c:delete val="0"/>
        <c:axPos val="l"/>
        <c:majorGridlines>
          <c:spPr>
            <a:ln w="3175" cap="flat" cmpd="sng" algn="ctr">
              <a:solidFill>
                <a:schemeClr val="bg1">
                  <a:lumMod val="65000"/>
                </a:schemeClr>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900" b="1" i="0" u="none" strike="noStrike" kern="1200" spc="-10" baseline="0">
                    <a:solidFill>
                      <a:sysClr val="windowText" lastClr="000000"/>
                    </a:solidFill>
                    <a:latin typeface="Arial" panose="020B0604020202020204" pitchFamily="34" charset="0"/>
                    <a:ea typeface="+mn-ea"/>
                    <a:cs typeface="Arial" panose="020B0604020202020204" pitchFamily="34" charset="0"/>
                  </a:defRPr>
                </a:pPr>
                <a:r>
                  <a:rPr lang="en-CA" spc="-10" baseline="0"/>
                  <a:t>Estimated Injection Volume (</a:t>
                </a:r>
                <a:r>
                  <a:rPr lang="en-CA" spc="-10" baseline="0" err="1"/>
                  <a:t>mtpa</a:t>
                </a:r>
                <a:r>
                  <a:rPr lang="en-CA" spc="-10" baseline="0"/>
                  <a:t>)</a:t>
                </a:r>
              </a:p>
            </c:rich>
          </c:tx>
          <c:layout>
            <c:manualLayout>
              <c:xMode val="edge"/>
              <c:yMode val="edge"/>
              <c:x val="3.5234105821021176E-2"/>
              <c:y val="0.17527858203613286"/>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900" b="1" i="0" u="none" strike="noStrike" kern="1200" spc="-1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spc="-1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250415"/>
        <c:crosses val="autoZero"/>
        <c:crossBetween val="midCat"/>
        <c:majorUnit val="20"/>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9A3E1-730B-440A-99C7-E9199DC7FAA4}"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D3205-D8E9-44AB-ABC6-03439747D8EF}" type="slidenum">
              <a:rPr lang="en-US" smtClean="0"/>
              <a:t>‹#›</a:t>
            </a:fld>
            <a:endParaRPr lang="en-US"/>
          </a:p>
        </p:txBody>
      </p:sp>
    </p:spTree>
    <p:extLst>
      <p:ext uri="{BB962C8B-B14F-4D97-AF65-F5344CB8AC3E}">
        <p14:creationId xmlns:p14="http://schemas.microsoft.com/office/powerpoint/2010/main" val="3582827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sgs.gov/faqs/how-many-turbines-are-contained-us-wind-turbine-database#:~:text=Frequently%20Asked%20Questions-,How%20many%20turbines%20are%20contained%20in%20the%20U.S.%20Wind%20Turbine,plus%20Puerto%20Rico%20and%20Gua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FD3205-D8E9-44AB-ABC6-03439747D8EF}" type="slidenum">
              <a:rPr lang="en-US" smtClean="0"/>
              <a:t>1</a:t>
            </a:fld>
            <a:endParaRPr lang="en-US"/>
          </a:p>
        </p:txBody>
      </p:sp>
    </p:spTree>
    <p:extLst>
      <p:ext uri="{BB962C8B-B14F-4D97-AF65-F5344CB8AC3E}">
        <p14:creationId xmlns:p14="http://schemas.microsoft.com/office/powerpoint/2010/main" val="3396730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spcBef>
                <a:spcPts val="0"/>
              </a:spcBef>
              <a:spcAft>
                <a:spcPts val="600"/>
              </a:spcAft>
              <a:buSzPts val="1200"/>
              <a:buFont typeface="Symbol" panose="05050102010706020507" pitchFamily="18" charset="2"/>
              <a:buNone/>
            </a:pPr>
            <a:r>
              <a:rPr lang="en-US" sz="1200" b="1" dirty="0">
                <a:effectLst/>
                <a:latin typeface="Arial" panose="020B0604020202020204" pitchFamily="34" charset="0"/>
                <a:ea typeface="Calibri" panose="020F0502020204030204" pitchFamily="34" charset="0"/>
                <a:cs typeface="Arial" panose="020B0604020202020204" pitchFamily="34" charset="0"/>
              </a:rPr>
              <a:t>Market Intelligence Punchy Facts: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just">
              <a:spcBef>
                <a:spcPts val="0"/>
              </a:spcBef>
              <a:spcAft>
                <a:spcPts val="600"/>
              </a:spcAft>
              <a:buSzPts val="1200"/>
              <a:buFont typeface="Arial" panose="020B0604020202020204" pitchFamily="34" charset="0"/>
              <a:buChar char="•"/>
            </a:pPr>
            <a:r>
              <a:rPr lang="en-US" sz="1200" dirty="0">
                <a:latin typeface="Helvetica" panose="020B0604020202020204" pitchFamily="34" charset="0"/>
                <a:cs typeface="Helvetica" panose="020B0604020202020204" pitchFamily="34" charset="0"/>
              </a:rPr>
              <a:t>Electricity demand is projected to grow by 1% per year through 2030 — fueled, in part, by datacenters and other large loads (datacenters, manufacturing and industrial facilities, electrification of oil and gas operations and cryptocurrency mining facilities)</a:t>
            </a:r>
          </a:p>
          <a:p>
            <a:pPr marL="742882" marR="0" lvl="1" indent="-285750" algn="just">
              <a:spcBef>
                <a:spcPts val="0"/>
              </a:spcBef>
              <a:spcAft>
                <a:spcPts val="600"/>
              </a:spcAft>
              <a:buSzPts val="1200"/>
              <a:buFont typeface="Arial" panose="020B0604020202020204" pitchFamily="34" charset="0"/>
              <a:buChar char="•"/>
            </a:pPr>
            <a:r>
              <a:rPr lang="en-US" sz="1200" dirty="0">
                <a:latin typeface="Helvetica" panose="020B0604020202020204" pitchFamily="34" charset="0"/>
                <a:cs typeface="Helvetica" panose="020B0604020202020204" pitchFamily="34" charset="0"/>
              </a:rPr>
              <a:t>By 2030, incremental demand growth attributed to large loads nears 150 TWh — equivalent to NYISO annual demand in 2023</a:t>
            </a:r>
          </a:p>
          <a:p>
            <a:pPr marL="285750" marR="0" lvl="0" indent="-285750" algn="just">
              <a:spcBef>
                <a:spcPts val="0"/>
              </a:spcBef>
              <a:spcAft>
                <a:spcPts val="600"/>
              </a:spcAft>
              <a:buSzPts val="1200"/>
              <a:buFont typeface="Arial" panose="020B0604020202020204" pitchFamily="34" charset="0"/>
              <a:buChar char="•"/>
            </a:pPr>
            <a:r>
              <a:rPr lang="en-US" sz="1200" dirty="0">
                <a:latin typeface="Helvetica" panose="020B0604020202020204" pitchFamily="34" charset="0"/>
                <a:cs typeface="Helvetica" panose="020B0604020202020204" pitchFamily="34" charset="0"/>
              </a:rPr>
              <a:t>The pace of growth in electricity usage accelerates further as electrification intensifies in the 2030s, with growth averaging 1.3% per year 2030-2040 across the US Lower 48</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a:spcBef>
                <a:spcPts val="0"/>
              </a:spcBef>
              <a:spcAft>
                <a:spcPts val="600"/>
              </a:spcAft>
              <a:buSzPts val="1200"/>
              <a:buFont typeface="Symbol" panose="05050102010706020507" pitchFamily="18" charset="2"/>
              <a:buNone/>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a:spcBef>
                <a:spcPts val="0"/>
              </a:spcBef>
              <a:spcAft>
                <a:spcPts val="600"/>
              </a:spcAft>
              <a:buSzPts val="1200"/>
              <a:buFont typeface="Symbol" panose="05050102010706020507" pitchFamily="18" charset="2"/>
              <a:buNone/>
            </a:pPr>
            <a:r>
              <a:rPr lang="en-US" sz="1100" b="1" dirty="0">
                <a:effectLst/>
                <a:latin typeface="Arial" panose="020B0604020202020204" pitchFamily="34" charset="0"/>
                <a:ea typeface="Calibri" panose="020F0502020204030204" pitchFamily="34" charset="0"/>
                <a:cs typeface="Arial" panose="020B0604020202020204" pitchFamily="34" charset="0"/>
              </a:rPr>
              <a:t>Other Notes for Mkt Intel:</a:t>
            </a:r>
          </a:p>
          <a:p>
            <a:pPr marL="228600" marR="0" lvl="0" indent="-228600" algn="l" defTabSz="914400" rtl="0" eaLnBrk="1" latinLnBrk="0" hangingPunct="1">
              <a:lnSpc>
                <a:spcPct val="90000"/>
              </a:lnSpc>
              <a:spcBef>
                <a:spcPts val="1000"/>
              </a:spcBef>
              <a:spcAft>
                <a:spcPts val="600"/>
              </a:spcAft>
              <a:buSzPct val="100000"/>
              <a:buFont typeface="Arial" panose="020B0604020202020204" pitchFamily="34" charset="0"/>
              <a:buChar char="•"/>
              <a:defRPr/>
            </a:pPr>
            <a:r>
              <a:rPr lang="en-US" sz="1200" b="0" kern="1200" dirty="0">
                <a:solidFill>
                  <a:schemeClr val="tx1"/>
                </a:solidFill>
                <a:effectLst/>
                <a:latin typeface="Helvetica" panose="020B0604020202020204" pitchFamily="34" charset="0"/>
                <a:ea typeface="+mn-ea"/>
                <a:cs typeface="Helvetica" panose="020B0604020202020204" pitchFamily="34" charset="0"/>
              </a:rPr>
              <a:t>Electrification and renewables will drive higher demand for natural gas pipeline and storage capacity</a:t>
            </a:r>
          </a:p>
          <a:p>
            <a:pPr marL="228600" marR="0" lvl="0" indent="-228600" algn="l" defTabSz="914400" rtl="0" eaLnBrk="1" latinLnBrk="0" hangingPunct="1">
              <a:lnSpc>
                <a:spcPct val="90000"/>
              </a:lnSpc>
              <a:spcBef>
                <a:spcPts val="1000"/>
              </a:spcBef>
              <a:spcAft>
                <a:spcPts val="600"/>
              </a:spcAft>
              <a:buSzPct val="100000"/>
              <a:buFont typeface="Arial" panose="020B0604020202020204" pitchFamily="34" charset="0"/>
              <a:buChar char="•"/>
              <a:defRPr/>
            </a:pPr>
            <a:r>
              <a:rPr lang="en-US" sz="1200" b="0" kern="1200" dirty="0">
                <a:solidFill>
                  <a:schemeClr val="tx1"/>
                </a:solidFill>
                <a:effectLst/>
                <a:latin typeface="Helvetica" panose="020B0604020202020204" pitchFamily="34" charset="0"/>
                <a:ea typeface="+mn-ea"/>
                <a:cs typeface="Helvetica" panose="020B0604020202020204" pitchFamily="34" charset="0"/>
              </a:rPr>
              <a:t>Growing renewables requires reliable natural gas as firming backstop</a:t>
            </a:r>
          </a:p>
          <a:p>
            <a:pPr marL="228600" marR="0" lvl="0" indent="-228600" algn="l" defTabSz="914400" rtl="0" eaLnBrk="1" latinLnBrk="0" hangingPunct="1">
              <a:lnSpc>
                <a:spcPct val="90000"/>
              </a:lnSpc>
              <a:spcBef>
                <a:spcPts val="1000"/>
              </a:spcBef>
              <a:spcAft>
                <a:spcPts val="600"/>
              </a:spcAft>
              <a:buSzPct val="100000"/>
              <a:buFont typeface="Arial" panose="020B0604020202020204" pitchFamily="34" charset="0"/>
              <a:buChar char="•"/>
              <a:defRPr/>
            </a:pPr>
            <a:r>
              <a:rPr lang="en-US" sz="1200" b="0" kern="1200" dirty="0">
                <a:solidFill>
                  <a:schemeClr val="tx1"/>
                </a:solidFill>
                <a:effectLst/>
                <a:latin typeface="Helvetica" panose="020B0604020202020204" pitchFamily="34" charset="0"/>
                <a:ea typeface="+mn-ea"/>
                <a:cs typeface="Helvetica" panose="020B0604020202020204" pitchFamily="34" charset="0"/>
              </a:rPr>
              <a:t>Date source: S&amp;P Global Planning Case, October 2023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36B91E-A914-6348-8EEA-2234706EA6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71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spcBef>
                <a:spcPts val="0"/>
              </a:spcBef>
              <a:spcAft>
                <a:spcPts val="600"/>
              </a:spcAft>
              <a:buSzPts val="1200"/>
              <a:buFont typeface="Symbol" panose="05050102010706020507" pitchFamily="18" charset="2"/>
              <a:buNone/>
            </a:pPr>
            <a:r>
              <a:rPr lang="en-US" sz="1200" b="1" dirty="0">
                <a:effectLst/>
                <a:latin typeface="Arial" panose="020B0604020202020204" pitchFamily="34" charset="0"/>
                <a:ea typeface="Calibri" panose="020F0502020204030204" pitchFamily="34" charset="0"/>
                <a:cs typeface="Arial" panose="020B0604020202020204" pitchFamily="34" charset="0"/>
              </a:rPr>
              <a:t>Market Intelligence Punchy Facts:</a:t>
            </a:r>
          </a:p>
          <a:p>
            <a:pPr marL="0" marR="0" lvl="0" indent="0" algn="just">
              <a:spcBef>
                <a:spcPts val="0"/>
              </a:spcBef>
              <a:spcAft>
                <a:spcPts val="600"/>
              </a:spcAft>
              <a:buSzPts val="1200"/>
              <a:buFont typeface="Symbol" panose="05050102010706020507" pitchFamily="18" charset="2"/>
              <a:buNone/>
            </a:pPr>
            <a:r>
              <a:rPr lang="en-US" sz="1100" dirty="0">
                <a:effectLst/>
                <a:latin typeface="Arial" panose="020B0604020202020204" pitchFamily="34" charset="0"/>
                <a:ea typeface="Calibri" panose="020F0502020204030204" pitchFamily="34" charset="0"/>
                <a:cs typeface="Arial" panose="020B0604020202020204" pitchFamily="34" charset="0"/>
              </a:rPr>
              <a:t>Replacing coal with natural gas reduced the carbon intensity of US power generation, as natural gas releases around half as much CO2 as coal per unit of energy consumed</a:t>
            </a:r>
          </a:p>
          <a:p>
            <a:pPr marL="0" marR="0" lvl="0" indent="0" algn="just">
              <a:spcBef>
                <a:spcPts val="0"/>
              </a:spcBef>
              <a:spcAft>
                <a:spcPts val="600"/>
              </a:spcAft>
              <a:buSzPts val="1200"/>
              <a:buFont typeface="Symbol" panose="05050102010706020507" pitchFamily="18" charset="2"/>
              <a:buNone/>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a:spcBef>
                <a:spcPts val="0"/>
              </a:spcBef>
              <a:spcAft>
                <a:spcPts val="600"/>
              </a:spcAft>
              <a:buSzPts val="1200"/>
              <a:buFont typeface="Symbol" panose="05050102010706020507" pitchFamily="18" charset="2"/>
              <a:buNone/>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a:spcBef>
                <a:spcPts val="0"/>
              </a:spcBef>
              <a:spcAft>
                <a:spcPts val="600"/>
              </a:spcAft>
              <a:buSzPts val="1200"/>
              <a:buFont typeface="Symbol" panose="05050102010706020507" pitchFamily="18" charset="2"/>
              <a:buNone/>
            </a:pPr>
            <a:r>
              <a:rPr lang="en-US" sz="1100" b="1" dirty="0">
                <a:effectLst/>
                <a:latin typeface="Arial" panose="020B0604020202020204" pitchFamily="34" charset="0"/>
                <a:ea typeface="Calibri" panose="020F0502020204030204" pitchFamily="34" charset="0"/>
                <a:cs typeface="Arial" panose="020B0604020202020204" pitchFamily="34" charset="0"/>
              </a:rPr>
              <a:t>Other Notes for Mkt Intel:</a:t>
            </a:r>
          </a:p>
          <a:p>
            <a:pPr marL="0" marR="0" lvl="0" indent="0" algn="l" defTabSz="914263"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Fuel switching from coal to gas helped decreased the carbon intensity of US’ electricity generation by &gt; 4% in 2022 vs 2021</a:t>
            </a:r>
          </a:p>
          <a:p>
            <a:pPr marL="171450" marR="0" lvl="0" indent="-171450" algn="l" defTabSz="9142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from 392 metric tons of CO2 per GWh in 2021 to 376 metric tons of CO2 per GWh in 2022</a:t>
            </a:r>
          </a:p>
          <a:p>
            <a:pPr marL="0" marR="0" lvl="0" indent="0" algn="l" defTabSz="914263"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263"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Between January 2021 and December 2022, </a:t>
            </a:r>
            <a:r>
              <a:rPr lang="en-US" sz="1800" b="0" i="0" dirty="0">
                <a:solidFill>
                  <a:srgbClr val="333333"/>
                </a:solidFill>
                <a:effectLst/>
                <a:latin typeface="Arial" panose="020B0604020202020204" pitchFamily="34" charset="0"/>
              </a:rPr>
              <a:t>25 GW of coal-fired generating capacity retired while &gt;</a:t>
            </a:r>
            <a:r>
              <a:rPr lang="en-US" sz="1200" dirty="0">
                <a:effectLst/>
                <a:latin typeface="Arial" panose="020B0604020202020204" pitchFamily="34" charset="0"/>
                <a:ea typeface="Calibri" panose="020F0502020204030204" pitchFamily="34" charset="0"/>
                <a:cs typeface="Arial" panose="020B0604020202020204" pitchFamily="34" charset="0"/>
              </a:rPr>
              <a:t>17 GW of new and highly efficient natural gas-fired generating capacity had been installed</a:t>
            </a:r>
          </a:p>
          <a:p>
            <a:pPr marL="0" marR="0" lvl="0" indent="0" algn="l" defTabSz="914263" rtl="0" eaLnBrk="1" fontAlgn="auto" latinLnBrk="0" hangingPunct="1">
              <a:lnSpc>
                <a:spcPct val="100000"/>
              </a:lnSpc>
              <a:spcBef>
                <a:spcPts val="0"/>
              </a:spcBef>
              <a:spcAft>
                <a:spcPts val="0"/>
              </a:spcAft>
              <a:buClrTx/>
              <a:buSzTx/>
              <a:buFontTx/>
              <a:buNone/>
              <a:tabLst/>
              <a:defRPr/>
            </a:pPr>
            <a:endParaRPr lang="en-US" sz="1200" dirty="0">
              <a:solidFill>
                <a:srgbClr val="333333"/>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263" rtl="0" eaLnBrk="1" fontAlgn="auto" latinLnBrk="0" hangingPunct="1">
              <a:lnSpc>
                <a:spcPct val="100000"/>
              </a:lnSpc>
              <a:spcBef>
                <a:spcPts val="0"/>
              </a:spcBef>
              <a:spcAft>
                <a:spcPts val="0"/>
              </a:spcAft>
              <a:buClrTx/>
              <a:buSzTx/>
              <a:buFontTx/>
              <a:buNone/>
              <a:tabLst/>
              <a:defRPr/>
            </a:pPr>
            <a:r>
              <a:rPr lang="en-US" sz="1200" dirty="0">
                <a:solidFill>
                  <a:srgbClr val="333333"/>
                </a:solidFill>
                <a:latin typeface="Lato" panose="020F0502020204030203" pitchFamily="34" charset="0"/>
                <a:ea typeface="Lato" panose="020F0502020204030203" pitchFamily="34" charset="0"/>
                <a:cs typeface="Lato" panose="020F0502020204030203" pitchFamily="34" charset="0"/>
              </a:rPr>
              <a:t>Per EIA, 58% of the CO2 emissions reductions in electric power sector 2005-2021 was due to switching from coal to natural gas while 42% is attributed to renewables</a:t>
            </a:r>
          </a:p>
          <a:p>
            <a:r>
              <a:rPr lang="en-US" sz="1200" dirty="0">
                <a:solidFill>
                  <a:srgbClr val="333333"/>
                </a:solidFill>
                <a:latin typeface="Lato" panose="020F0502020204030203" pitchFamily="34" charset="0"/>
                <a:ea typeface="Lato" panose="020F0502020204030203" pitchFamily="34" charset="0"/>
                <a:cs typeface="Lato" panose="020F0502020204030203" pitchFamily="34" charset="0"/>
              </a:rPr>
              <a:t>There were </a:t>
            </a:r>
            <a:r>
              <a:rPr lang="en-US" sz="1200" b="1" dirty="0">
                <a:solidFill>
                  <a:srgbClr val="333333"/>
                </a:solidFill>
                <a:latin typeface="Lato" panose="020F0502020204030203" pitchFamily="34" charset="0"/>
                <a:ea typeface="Lato" panose="020F0502020204030203" pitchFamily="34" charset="0"/>
                <a:cs typeface="Lato" panose="020F0502020204030203" pitchFamily="34" charset="0"/>
              </a:rPr>
              <a:t>870</a:t>
            </a:r>
            <a:r>
              <a:rPr lang="en-US" sz="1200" dirty="0">
                <a:solidFill>
                  <a:srgbClr val="333333"/>
                </a:solidFill>
                <a:latin typeface="Lato" panose="020F0502020204030203" pitchFamily="34" charset="0"/>
                <a:ea typeface="Lato" panose="020F0502020204030203" pitchFamily="34" charset="0"/>
                <a:cs typeface="Lato" panose="020F0502020204030203" pitchFamily="34" charset="0"/>
              </a:rPr>
              <a:t> million metric tons of emissions reductions in the </a:t>
            </a:r>
            <a:r>
              <a:rPr lang="en-US" sz="1200" kern="1200" dirty="0">
                <a:solidFill>
                  <a:srgbClr val="333333"/>
                </a:solidFill>
                <a:latin typeface="Lato" panose="020F0502020204030203" pitchFamily="34" charset="0"/>
                <a:ea typeface="Lato" panose="020F0502020204030203" pitchFamily="34" charset="0"/>
                <a:cs typeface="Lato" panose="020F0502020204030203" pitchFamily="34" charset="0"/>
              </a:rPr>
              <a:t>total US electric power sector from 2005-2022; 58 percent, or ~500 million metric tons, of this reduction is from coal to gas switching. A ~500 million metric reduction in emissions is equivalent to ~112 million gasoline-powered passenger vehicles taken off the road for one year </a:t>
            </a:r>
          </a:p>
          <a:p>
            <a:endParaRPr lang="en-US" sz="1200" kern="1200" dirty="0">
              <a:solidFill>
                <a:srgbClr val="333333"/>
              </a:solidFill>
              <a:latin typeface="Lato" panose="020F0502020204030203" pitchFamily="34" charset="0"/>
              <a:ea typeface="Lato" panose="020F0502020204030203" pitchFamily="34" charset="0"/>
              <a:cs typeface="Lato" panose="020F0502020204030203" pitchFamily="34" charset="0"/>
            </a:endParaRPr>
          </a:p>
          <a:p>
            <a:r>
              <a:rPr lang="en-US" sz="1800" b="1" i="0" u="none" strike="noStrike" dirty="0">
                <a:solidFill>
                  <a:srgbClr val="000000"/>
                </a:solidFill>
                <a:effectLst/>
                <a:latin typeface="Calibri" panose="020F0502020204030204" pitchFamily="34" charset="0"/>
              </a:rPr>
              <a:t>504,319,280</a:t>
            </a:r>
            <a:r>
              <a:rPr lang="en-US" dirty="0"/>
              <a:t> </a:t>
            </a:r>
            <a:r>
              <a:rPr lang="en-US" sz="1800" b="1" i="0" u="none" strike="noStrike" dirty="0">
                <a:solidFill>
                  <a:srgbClr val="000000"/>
                </a:solidFill>
                <a:effectLst/>
                <a:latin typeface="Calibri" panose="020F0502020204030204" pitchFamily="34" charset="0"/>
              </a:rPr>
              <a:t>metric tons</a:t>
            </a:r>
            <a:r>
              <a:rPr lang="en-US" b="1" dirty="0"/>
              <a:t> CO2</a:t>
            </a:r>
          </a:p>
          <a:p>
            <a:r>
              <a:rPr lang="en-US" sz="1800" b="0" i="0" u="none" strike="noStrike" dirty="0">
                <a:solidFill>
                  <a:srgbClr val="000000"/>
                </a:solidFill>
                <a:effectLst/>
                <a:latin typeface="Arial" panose="020B0604020202020204" pitchFamily="34" charset="0"/>
              </a:rPr>
              <a:t>Equivalent to CO2 emissions from:</a:t>
            </a:r>
            <a:r>
              <a:rPr lang="en-US" dirty="0"/>
              <a:t> </a:t>
            </a:r>
            <a:r>
              <a:rPr lang="en-US" sz="1800" b="0" i="0" u="none" strike="noStrike" dirty="0">
                <a:solidFill>
                  <a:srgbClr val="000000"/>
                </a:solidFill>
                <a:effectLst/>
                <a:latin typeface="Arial" panose="020B0604020202020204" pitchFamily="34" charset="0"/>
              </a:rPr>
              <a:t>112</a:t>
            </a:r>
            <a:r>
              <a:rPr lang="en-US" dirty="0"/>
              <a:t> </a:t>
            </a:r>
            <a:r>
              <a:rPr lang="en-US" sz="1800" b="0" i="0" u="none" strike="noStrike" dirty="0">
                <a:solidFill>
                  <a:srgbClr val="000000"/>
                </a:solidFill>
                <a:effectLst/>
                <a:latin typeface="Arial" panose="020B0604020202020204" pitchFamily="34" charset="0"/>
              </a:rPr>
              <a:t>Million</a:t>
            </a:r>
            <a:r>
              <a:rPr lang="en-US" dirty="0"/>
              <a:t> </a:t>
            </a:r>
            <a:r>
              <a:rPr lang="en-US" sz="1800" b="0" i="0" u="none" strike="noStrike" dirty="0">
                <a:solidFill>
                  <a:srgbClr val="000000"/>
                </a:solidFill>
                <a:effectLst/>
                <a:latin typeface="Arial" panose="020B0604020202020204" pitchFamily="34" charset="0"/>
              </a:rPr>
              <a:t>gasoline cars for one year</a:t>
            </a:r>
            <a:r>
              <a:rPr lang="en-US" dirty="0"/>
              <a:t> </a:t>
            </a:r>
          </a:p>
          <a:p>
            <a:r>
              <a:rPr lang="en-US" sz="1800" b="0" i="0" u="none" strike="noStrike" dirty="0">
                <a:solidFill>
                  <a:srgbClr val="000000"/>
                </a:solidFill>
                <a:effectLst/>
                <a:latin typeface="Arial" panose="020B0604020202020204" pitchFamily="34" charset="0"/>
              </a:rPr>
              <a:t>Equivalent to CO2 emissions from:</a:t>
            </a:r>
            <a:r>
              <a:rPr lang="en-US" dirty="0"/>
              <a:t> </a:t>
            </a:r>
            <a:r>
              <a:rPr lang="en-US" sz="1800" b="0" i="0" u="none" strike="noStrike" dirty="0">
                <a:solidFill>
                  <a:srgbClr val="000000"/>
                </a:solidFill>
                <a:effectLst/>
                <a:latin typeface="Arial" panose="020B0604020202020204" pitchFamily="34" charset="0"/>
              </a:rPr>
              <a:t>64</a:t>
            </a:r>
            <a:r>
              <a:rPr lang="en-US" dirty="0"/>
              <a:t> </a:t>
            </a:r>
            <a:r>
              <a:rPr lang="en-US" sz="1800" b="0" i="0" u="none" strike="noStrike" dirty="0">
                <a:solidFill>
                  <a:srgbClr val="000000"/>
                </a:solidFill>
                <a:effectLst/>
                <a:latin typeface="Arial" panose="020B0604020202020204" pitchFamily="34" charset="0"/>
              </a:rPr>
              <a:t>Million</a:t>
            </a:r>
            <a:r>
              <a:rPr lang="en-US" dirty="0"/>
              <a:t> </a:t>
            </a:r>
            <a:r>
              <a:rPr lang="en-US" sz="1800" b="0" i="0" u="none" strike="noStrike" dirty="0">
                <a:solidFill>
                  <a:srgbClr val="000000"/>
                </a:solidFill>
                <a:effectLst/>
                <a:latin typeface="Arial" panose="020B0604020202020204" pitchFamily="34" charset="0"/>
              </a:rPr>
              <a:t>homes' energy use for one year</a:t>
            </a:r>
            <a:r>
              <a:rPr lang="en-US" dirty="0"/>
              <a:t> </a:t>
            </a:r>
          </a:p>
          <a:p>
            <a:r>
              <a:rPr lang="en-US" sz="1800" b="0" i="0" u="none" strike="noStrike" dirty="0">
                <a:solidFill>
                  <a:srgbClr val="000000"/>
                </a:solidFill>
                <a:effectLst/>
                <a:latin typeface="Arial" panose="020B0604020202020204" pitchFamily="34" charset="0"/>
              </a:rPr>
              <a:t>Equivalent to CO2 emissions from:</a:t>
            </a:r>
            <a:r>
              <a:rPr lang="en-US" dirty="0"/>
              <a:t> </a:t>
            </a:r>
            <a:r>
              <a:rPr lang="en-US" sz="1800" b="0" i="0" u="none" strike="noStrike" dirty="0">
                <a:solidFill>
                  <a:srgbClr val="000000"/>
                </a:solidFill>
                <a:effectLst/>
                <a:latin typeface="Arial" panose="020B0604020202020204" pitchFamily="34" charset="0"/>
              </a:rPr>
              <a:t>98</a:t>
            </a:r>
            <a:r>
              <a:rPr lang="en-US" dirty="0"/>
              <a:t> </a:t>
            </a:r>
            <a:r>
              <a:rPr lang="en-US" sz="1800" b="0" i="0" u="none" strike="noStrike" dirty="0">
                <a:solidFill>
                  <a:srgbClr val="000000"/>
                </a:solidFill>
                <a:effectLst/>
                <a:latin typeface="Arial" panose="020B0604020202020204" pitchFamily="34" charset="0"/>
              </a:rPr>
              <a:t>Million</a:t>
            </a:r>
            <a:r>
              <a:rPr lang="en-US" dirty="0"/>
              <a:t> </a:t>
            </a:r>
            <a:r>
              <a:rPr lang="en-US" sz="1800" b="0" i="0" u="none" strike="noStrike" dirty="0">
                <a:solidFill>
                  <a:srgbClr val="000000"/>
                </a:solidFill>
                <a:effectLst/>
                <a:latin typeface="Arial" panose="020B0604020202020204" pitchFamily="34" charset="0"/>
              </a:rPr>
              <a:t>homes' electricity use for one year</a:t>
            </a:r>
            <a:r>
              <a:rPr lang="en-US" dirty="0"/>
              <a:t> </a:t>
            </a:r>
          </a:p>
          <a:p>
            <a:r>
              <a:rPr lang="en-US" sz="1800" b="0" i="0" u="none" strike="noStrike" dirty="0">
                <a:solidFill>
                  <a:srgbClr val="000000"/>
                </a:solidFill>
                <a:effectLst/>
                <a:latin typeface="Arial" panose="020B0604020202020204" pitchFamily="34" charset="0"/>
              </a:rPr>
              <a:t>Equivalent to CO2 emissions from:</a:t>
            </a:r>
            <a:r>
              <a:rPr lang="en-US" dirty="0"/>
              <a:t> </a:t>
            </a:r>
            <a:r>
              <a:rPr lang="en-US" sz="1800" b="0" i="0" u="none" strike="noStrike" dirty="0">
                <a:solidFill>
                  <a:srgbClr val="000000"/>
                </a:solidFill>
                <a:effectLst/>
                <a:latin typeface="Arial" panose="020B0604020202020204" pitchFamily="34" charset="0"/>
              </a:rPr>
              <a:t>3</a:t>
            </a:r>
            <a:r>
              <a:rPr lang="en-US" dirty="0"/>
              <a:t> </a:t>
            </a:r>
            <a:r>
              <a:rPr lang="en-US" sz="1800" b="0" i="0" u="none" strike="noStrike" dirty="0">
                <a:solidFill>
                  <a:srgbClr val="000000"/>
                </a:solidFill>
                <a:effectLst/>
                <a:latin typeface="Arial" panose="020B0604020202020204" pitchFamily="34" charset="0"/>
              </a:rPr>
              <a:t>Million</a:t>
            </a:r>
            <a:r>
              <a:rPr lang="en-US" dirty="0"/>
              <a:t> </a:t>
            </a:r>
            <a:r>
              <a:rPr lang="en-US" sz="1800" b="0" i="0" u="none" strike="noStrike" dirty="0">
                <a:solidFill>
                  <a:srgbClr val="000000"/>
                </a:solidFill>
                <a:effectLst/>
                <a:latin typeface="Arial" panose="020B0604020202020204" pitchFamily="34" charset="0"/>
              </a:rPr>
              <a:t>railcars' worth of coal burned</a:t>
            </a:r>
            <a:r>
              <a:rPr lang="en-US" dirty="0"/>
              <a:t> </a:t>
            </a:r>
          </a:p>
          <a:p>
            <a:r>
              <a:rPr lang="en-US" sz="1800" b="0" i="0" u="none" strike="noStrike" dirty="0">
                <a:solidFill>
                  <a:srgbClr val="000000"/>
                </a:solidFill>
                <a:effectLst/>
                <a:latin typeface="Arial" panose="020B0604020202020204" pitchFamily="34" charset="0"/>
              </a:rPr>
              <a:t>Equivalent to CO2 emissions from:</a:t>
            </a:r>
            <a:r>
              <a:rPr lang="en-US" dirty="0"/>
              <a:t> </a:t>
            </a:r>
            <a:r>
              <a:rPr lang="en-US" sz="1800" b="0" i="0" u="none" strike="noStrike" dirty="0">
                <a:solidFill>
                  <a:srgbClr val="000000"/>
                </a:solidFill>
                <a:effectLst/>
                <a:latin typeface="Arial" panose="020B0604020202020204" pitchFamily="34" charset="0"/>
              </a:rPr>
              <a:t>1</a:t>
            </a:r>
            <a:r>
              <a:rPr lang="en-US" dirty="0"/>
              <a:t> </a:t>
            </a:r>
            <a:r>
              <a:rPr lang="en-US" sz="1800" b="0" i="0" u="none" strike="noStrike" dirty="0">
                <a:solidFill>
                  <a:srgbClr val="000000"/>
                </a:solidFill>
                <a:effectLst/>
                <a:latin typeface="Arial" panose="020B0604020202020204" pitchFamily="34" charset="0"/>
              </a:rPr>
              <a:t>Billion</a:t>
            </a:r>
            <a:r>
              <a:rPr lang="en-US" dirty="0"/>
              <a:t> </a:t>
            </a:r>
            <a:r>
              <a:rPr lang="en-US" sz="1800" b="0" i="0" u="none" strike="noStrike" dirty="0">
                <a:solidFill>
                  <a:srgbClr val="000000"/>
                </a:solidFill>
                <a:effectLst/>
                <a:latin typeface="Arial" panose="020B0604020202020204" pitchFamily="34" charset="0"/>
              </a:rPr>
              <a:t>barrels of oil consumed</a:t>
            </a:r>
            <a:r>
              <a:rPr lang="en-US" dirty="0"/>
              <a:t>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Equivalent to CO2 </a:t>
            </a:r>
            <a:r>
              <a:rPr lang="en-US" sz="1800" b="1" i="0" u="none" strike="noStrike" dirty="0">
                <a:solidFill>
                  <a:srgbClr val="000000"/>
                </a:solidFill>
                <a:effectLst/>
                <a:latin typeface="Arial" panose="020B0604020202020204" pitchFamily="34" charset="0"/>
              </a:rPr>
              <a:t>avoided</a:t>
            </a:r>
            <a:r>
              <a:rPr lang="en-US" sz="1800" b="0" i="0" u="none" strike="noStrike" dirty="0">
                <a:solidFill>
                  <a:srgbClr val="000000"/>
                </a:solidFill>
                <a:effectLst/>
                <a:latin typeface="Arial" panose="020B0604020202020204" pitchFamily="34" charset="0"/>
              </a:rPr>
              <a:t> by running:</a:t>
            </a:r>
            <a:r>
              <a:rPr lang="en-US" dirty="0"/>
              <a:t> </a:t>
            </a:r>
            <a:r>
              <a:rPr lang="en-US" sz="1800" b="0" i="0" u="none" strike="noStrike" dirty="0">
                <a:solidFill>
                  <a:srgbClr val="000000"/>
                </a:solidFill>
                <a:effectLst/>
                <a:latin typeface="Arial" panose="020B0604020202020204" pitchFamily="34" charset="0"/>
              </a:rPr>
              <a:t>140</a:t>
            </a:r>
            <a:r>
              <a:rPr lang="en-US" dirty="0"/>
              <a:t> </a:t>
            </a:r>
            <a:r>
              <a:rPr lang="en-US" sz="1800" b="0" i="0" u="none" strike="noStrike" dirty="0">
                <a:solidFill>
                  <a:srgbClr val="000000"/>
                </a:solidFill>
                <a:effectLst/>
                <a:latin typeface="Arial" panose="020B0604020202020204" pitchFamily="34" charset="0"/>
              </a:rPr>
              <a:t>thousand</a:t>
            </a:r>
            <a:r>
              <a:rPr lang="en-US" dirty="0"/>
              <a:t> </a:t>
            </a:r>
            <a:r>
              <a:rPr lang="en-US" sz="1800" b="0" i="0" u="none" strike="noStrike" dirty="0">
                <a:solidFill>
                  <a:srgbClr val="000000"/>
                </a:solidFill>
                <a:effectLst/>
                <a:latin typeface="Arial" panose="020B0604020202020204" pitchFamily="34" charset="0"/>
              </a:rPr>
              <a:t>wind turbines for a year</a:t>
            </a:r>
            <a:r>
              <a:rPr lang="en-US" dirty="0"/>
              <a:t> or ~twice the amount of wind turbines in the US</a:t>
            </a:r>
          </a:p>
          <a:p>
            <a:r>
              <a:rPr lang="en-US" dirty="0"/>
              <a:t>	(as of Jan-2022 there were ~70,800 wind turbines in the US </a:t>
            </a:r>
            <a:r>
              <a:rPr lang="en-US" dirty="0">
                <a:hlinkClick r:id="rId3"/>
              </a:rPr>
              <a:t>How many turbines are contained in the U.S. Wind Turbine Database? | U.S. Geological Survey (usgs.gov)</a:t>
            </a:r>
            <a:r>
              <a:rPr lang="en-US" dirty="0"/>
              <a:t> )</a:t>
            </a:r>
          </a:p>
          <a:p>
            <a:r>
              <a:rPr lang="en-US" sz="1800" b="0" i="0" u="none" strike="noStrike" dirty="0">
                <a:solidFill>
                  <a:srgbClr val="000000"/>
                </a:solidFill>
                <a:effectLst/>
                <a:latin typeface="Arial" panose="020B0604020202020204" pitchFamily="34" charset="0"/>
              </a:rPr>
              <a:t>Equivalent to CO2 </a:t>
            </a:r>
            <a:r>
              <a:rPr lang="en-US" sz="1800" b="1" i="0" u="none" strike="noStrike" dirty="0">
                <a:solidFill>
                  <a:srgbClr val="000000"/>
                </a:solidFill>
                <a:effectLst/>
                <a:latin typeface="Arial" panose="020B0604020202020204" pitchFamily="34" charset="0"/>
              </a:rPr>
              <a:t>avoided</a:t>
            </a:r>
            <a:r>
              <a:rPr lang="en-US" sz="1800" b="0" i="0" u="none" strike="noStrike" dirty="0">
                <a:solidFill>
                  <a:srgbClr val="000000"/>
                </a:solidFill>
                <a:effectLst/>
                <a:latin typeface="Arial" panose="020B0604020202020204" pitchFamily="34" charset="0"/>
              </a:rPr>
              <a:t> by switching:</a:t>
            </a:r>
            <a:r>
              <a:rPr lang="en-US" dirty="0"/>
              <a:t> </a:t>
            </a:r>
            <a:r>
              <a:rPr lang="en-US" sz="1800" b="0" i="0" u="none" strike="noStrike" dirty="0">
                <a:solidFill>
                  <a:srgbClr val="000000"/>
                </a:solidFill>
                <a:effectLst/>
                <a:latin typeface="Arial" panose="020B0604020202020204" pitchFamily="34" charset="0"/>
              </a:rPr>
              <a:t>19</a:t>
            </a:r>
            <a:r>
              <a:rPr lang="en-US" dirty="0"/>
              <a:t> </a:t>
            </a:r>
            <a:r>
              <a:rPr lang="en-US" sz="1800" b="0" i="0" u="none" strike="noStrike" dirty="0">
                <a:solidFill>
                  <a:srgbClr val="000000"/>
                </a:solidFill>
                <a:effectLst/>
                <a:latin typeface="Arial" panose="020B0604020202020204" pitchFamily="34" charset="0"/>
              </a:rPr>
              <a:t>Billion</a:t>
            </a:r>
            <a:r>
              <a:rPr lang="en-US" dirty="0"/>
              <a:t> </a:t>
            </a:r>
            <a:r>
              <a:rPr lang="en-US" sz="1800" b="0" i="0" u="none" strike="noStrike" dirty="0">
                <a:solidFill>
                  <a:srgbClr val="000000"/>
                </a:solidFill>
                <a:effectLst/>
                <a:latin typeface="Arial" panose="020B0604020202020204" pitchFamily="34" charset="0"/>
              </a:rPr>
              <a:t>incandescent lightbulbs to LEDs</a:t>
            </a:r>
            <a:r>
              <a:rPr lang="en-US" dirty="0"/>
              <a:t>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Equivalent to CO2 </a:t>
            </a:r>
            <a:r>
              <a:rPr lang="en-US" sz="1800" b="1" i="0" u="none" strike="noStrike" dirty="0">
                <a:solidFill>
                  <a:srgbClr val="000000"/>
                </a:solidFill>
                <a:effectLst/>
                <a:latin typeface="Arial" panose="020B0604020202020204" pitchFamily="34" charset="0"/>
              </a:rPr>
              <a:t>sequestered</a:t>
            </a:r>
            <a:r>
              <a:rPr lang="en-US" sz="1800" b="0" i="0" u="none" strike="noStrike" dirty="0">
                <a:solidFill>
                  <a:srgbClr val="000000"/>
                </a:solidFill>
                <a:effectLst/>
                <a:latin typeface="Arial" panose="020B0604020202020204" pitchFamily="34" charset="0"/>
              </a:rPr>
              <a:t> by planting &amp; growing:</a:t>
            </a:r>
            <a:r>
              <a:rPr lang="en-US" dirty="0"/>
              <a:t> </a:t>
            </a:r>
            <a:r>
              <a:rPr lang="en-US" sz="1800" b="0" i="0" u="none" strike="noStrike" dirty="0">
                <a:solidFill>
                  <a:srgbClr val="000000"/>
                </a:solidFill>
                <a:effectLst/>
                <a:latin typeface="Arial" panose="020B0604020202020204" pitchFamily="34" charset="0"/>
              </a:rPr>
              <a:t>8</a:t>
            </a:r>
            <a:r>
              <a:rPr lang="en-US" dirty="0"/>
              <a:t> </a:t>
            </a:r>
            <a:r>
              <a:rPr lang="en-US" sz="1800" b="0" i="0" u="none" strike="noStrike" dirty="0">
                <a:solidFill>
                  <a:srgbClr val="000000"/>
                </a:solidFill>
                <a:effectLst/>
                <a:latin typeface="Arial" panose="020B0604020202020204" pitchFamily="34" charset="0"/>
              </a:rPr>
              <a:t>Billion</a:t>
            </a:r>
            <a:r>
              <a:rPr lang="en-US" dirty="0"/>
              <a:t> </a:t>
            </a:r>
            <a:r>
              <a:rPr lang="en-US" sz="1800" b="0" i="0" u="none" strike="noStrike" dirty="0">
                <a:solidFill>
                  <a:srgbClr val="000000"/>
                </a:solidFill>
                <a:effectLst/>
                <a:latin typeface="Arial" panose="020B0604020202020204" pitchFamily="34" charset="0"/>
              </a:rPr>
              <a:t>tree seedlings for 10 years</a:t>
            </a:r>
            <a:r>
              <a:rPr lang="en-US" dirty="0"/>
              <a:t> </a:t>
            </a:r>
          </a:p>
          <a:p>
            <a:r>
              <a:rPr lang="en-US" sz="1800" b="0" i="0" u="none" strike="noStrike" dirty="0">
                <a:solidFill>
                  <a:srgbClr val="000000"/>
                </a:solidFill>
                <a:effectLst/>
                <a:latin typeface="Arial" panose="020B0604020202020204" pitchFamily="34" charset="0"/>
              </a:rPr>
              <a:t>Equivalent to CO2 </a:t>
            </a:r>
            <a:r>
              <a:rPr lang="en-US" sz="1800" b="1" i="0" u="none" strike="noStrike" dirty="0">
                <a:solidFill>
                  <a:srgbClr val="000000"/>
                </a:solidFill>
                <a:effectLst/>
                <a:latin typeface="Arial" panose="020B0604020202020204" pitchFamily="34" charset="0"/>
              </a:rPr>
              <a:t>sequestered</a:t>
            </a:r>
            <a:r>
              <a:rPr lang="en-US" sz="1800" b="0" i="0" u="none" strike="noStrike" dirty="0">
                <a:solidFill>
                  <a:srgbClr val="000000"/>
                </a:solidFill>
                <a:effectLst/>
                <a:latin typeface="Arial" panose="020B0604020202020204" pitchFamily="34" charset="0"/>
              </a:rPr>
              <a:t> by preserving &amp; preventing conversion to cropland:</a:t>
            </a:r>
            <a:r>
              <a:rPr lang="en-US" dirty="0"/>
              <a:t> </a:t>
            </a:r>
            <a:r>
              <a:rPr lang="en-US" sz="1800" b="0" i="0" u="none" strike="noStrike" dirty="0">
                <a:solidFill>
                  <a:srgbClr val="000000"/>
                </a:solidFill>
                <a:effectLst/>
                <a:latin typeface="Arial" panose="020B0604020202020204" pitchFamily="34" charset="0"/>
              </a:rPr>
              <a:t>3</a:t>
            </a:r>
            <a:r>
              <a:rPr lang="en-US" dirty="0"/>
              <a:t> </a:t>
            </a:r>
            <a:r>
              <a:rPr lang="en-US" sz="1800" b="0" i="0" u="none" strike="noStrike" dirty="0">
                <a:solidFill>
                  <a:srgbClr val="000000"/>
                </a:solidFill>
                <a:effectLst/>
                <a:latin typeface="Arial" panose="020B0604020202020204" pitchFamily="34" charset="0"/>
              </a:rPr>
              <a:t>Million</a:t>
            </a:r>
            <a:r>
              <a:rPr lang="en-US" dirty="0"/>
              <a:t> </a:t>
            </a:r>
            <a:r>
              <a:rPr lang="en-US" sz="1800" b="0" i="0" u="none" strike="noStrike" dirty="0">
                <a:solidFill>
                  <a:srgbClr val="000000"/>
                </a:solidFill>
                <a:effectLst/>
                <a:latin typeface="Arial" panose="020B0604020202020204" pitchFamily="34" charset="0"/>
              </a:rPr>
              <a:t>acres of US forests</a:t>
            </a:r>
            <a:r>
              <a:rPr lang="en-US" dirty="0"/>
              <a:t> </a:t>
            </a:r>
          </a:p>
          <a:p>
            <a:r>
              <a:rPr lang="en-US" sz="1800" b="0" i="0" u="none" strike="noStrike" dirty="0">
                <a:solidFill>
                  <a:srgbClr val="000000"/>
                </a:solidFill>
                <a:effectLst/>
                <a:latin typeface="Arial" panose="020B0604020202020204" pitchFamily="34" charset="0"/>
              </a:rPr>
              <a:t>Equivalent to CO2 </a:t>
            </a:r>
            <a:r>
              <a:rPr lang="en-US" sz="1800" b="1" i="0" u="none" strike="noStrike" dirty="0">
                <a:solidFill>
                  <a:srgbClr val="000000"/>
                </a:solidFill>
                <a:effectLst/>
                <a:latin typeface="Arial" panose="020B0604020202020204" pitchFamily="34" charset="0"/>
              </a:rPr>
              <a:t>sequestered</a:t>
            </a:r>
            <a:r>
              <a:rPr lang="en-US" sz="1800" b="0" i="0" u="none" strike="noStrike" dirty="0">
                <a:solidFill>
                  <a:srgbClr val="000000"/>
                </a:solidFill>
                <a:effectLst/>
                <a:latin typeface="Arial" panose="020B0604020202020204" pitchFamily="34" charset="0"/>
              </a:rPr>
              <a:t> by:</a:t>
            </a:r>
            <a:r>
              <a:rPr lang="en-US" dirty="0"/>
              <a:t> </a:t>
            </a:r>
            <a:r>
              <a:rPr lang="en-US" sz="1800" b="0" i="0" u="none" strike="noStrike" dirty="0">
                <a:solidFill>
                  <a:srgbClr val="000000"/>
                </a:solidFill>
                <a:effectLst/>
                <a:latin typeface="Arial" panose="020B0604020202020204" pitchFamily="34" charset="0"/>
              </a:rPr>
              <a:t>603</a:t>
            </a:r>
            <a:r>
              <a:rPr lang="en-US" dirty="0"/>
              <a:t> </a:t>
            </a:r>
            <a:r>
              <a:rPr lang="en-US" sz="1800" b="0" i="0" u="none" strike="noStrike" dirty="0">
                <a:solidFill>
                  <a:srgbClr val="000000"/>
                </a:solidFill>
                <a:effectLst/>
                <a:latin typeface="Arial" panose="020B0604020202020204" pitchFamily="34" charset="0"/>
              </a:rPr>
              <a:t>Million</a:t>
            </a:r>
            <a:r>
              <a:rPr lang="en-US" dirty="0"/>
              <a:t> </a:t>
            </a:r>
            <a:r>
              <a:rPr lang="en-US" sz="1800" b="0" i="0" u="none" strike="noStrike" dirty="0">
                <a:solidFill>
                  <a:srgbClr val="000000"/>
                </a:solidFill>
                <a:effectLst/>
                <a:latin typeface="Arial" panose="020B0604020202020204" pitchFamily="34" charset="0"/>
              </a:rPr>
              <a:t>acres of US forests for one year</a:t>
            </a:r>
            <a:r>
              <a:rPr lang="en-US" sz="1800" b="0" i="0" u="none" strike="noStrike" dirty="0">
                <a:solidFill>
                  <a:srgbClr val="71767A"/>
                </a:solidFill>
                <a:effectLst/>
                <a:latin typeface="Arial" panose="020B0604020202020204" pitchFamily="34" charset="0"/>
              </a:rPr>
              <a:t> </a:t>
            </a:r>
            <a:r>
              <a:rPr lang="en-US" dirty="0"/>
              <a:t> </a:t>
            </a:r>
            <a:endParaRPr lang="en-US" sz="1200" kern="1200" dirty="0">
              <a:solidFill>
                <a:srgbClr val="333333"/>
              </a:solidFill>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36B91E-A914-6348-8EEA-2234706EA6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607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1">
                    <a:lumMod val="75000"/>
                  </a:schemeClr>
                </a:solidFill>
              </a:rPr>
              <a:t>The grid needs clean, firm power and gas with CCUS provides an option for low-carbon power supply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5C29"/>
              </a:solidFill>
              <a:latin typeface="Nunito"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5C29"/>
                </a:solidFill>
                <a:latin typeface="Nunito" panose="020B0604020202020204" charset="0"/>
              </a:rPr>
              <a:t>P</a:t>
            </a:r>
            <a:r>
              <a:rPr kumimoji="0" lang="en-US" sz="1200" b="1" i="0" u="none" strike="noStrike" kern="1200" cap="none" spc="0" normalizeH="0" baseline="0" noProof="0" dirty="0" err="1">
                <a:ln>
                  <a:noFill/>
                </a:ln>
                <a:solidFill>
                  <a:srgbClr val="005C29"/>
                </a:solidFill>
                <a:effectLst/>
                <a:uLnTx/>
                <a:uFillTx/>
                <a:latin typeface="Nunito" panose="020B0604020202020204" charset="0"/>
                <a:ea typeface="+mn-ea"/>
                <a:cs typeface="+mn-cs"/>
              </a:rPr>
              <a:t>olicy</a:t>
            </a:r>
            <a:r>
              <a:rPr kumimoji="0" lang="en-US" sz="1200" b="1" i="0" u="none" strike="noStrike" kern="1200" cap="none" spc="0" normalizeH="0" baseline="0" noProof="0" dirty="0">
                <a:ln>
                  <a:noFill/>
                </a:ln>
                <a:solidFill>
                  <a:srgbClr val="005C29"/>
                </a:solidFill>
                <a:effectLst/>
                <a:uLnTx/>
                <a:uFillTx/>
                <a:latin typeface="Nunito" panose="020B0604020202020204" charset="0"/>
                <a:ea typeface="+mn-ea"/>
                <a:cs typeface="+mn-cs"/>
              </a:rPr>
              <a:t> expansion is putting ‘low hanging fruit’ projects (ethanol, gas processing, some blue hydrogen) in the money. </a:t>
            </a:r>
            <a:r>
              <a:rPr lang="en-US" sz="1200" b="1" dirty="0">
                <a:solidFill>
                  <a:srgbClr val="005C29"/>
                </a:solidFill>
                <a:latin typeface="Nunito" panose="020B0604020202020204" charset="0"/>
              </a:rPr>
              <a:t>Whether CCS can make the leap to much larger opportunities in heavy industry &amp; power is one of the biggest uncertainties of the energy transition. </a:t>
            </a:r>
            <a:endParaRPr kumimoji="0" lang="en-US" sz="1200" b="1" i="0" u="none" strike="noStrike" kern="1200" cap="none" spc="0" normalizeH="0" baseline="0" noProof="0" dirty="0">
              <a:ln>
                <a:noFill/>
              </a:ln>
              <a:solidFill>
                <a:srgbClr val="005C29"/>
              </a:solidFill>
              <a:effectLst/>
              <a:uLnTx/>
              <a:uFillTx/>
              <a:latin typeface="Nunito" panose="020B0604020202020204" charset="0"/>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Amine solvents are the commercially available incumbent to beat. Emerging technologies (better amines, membranes, solid sorbents, and cryogenics) aim to solve for the high energy requirements, CAPEX intensive infrastructure, and environmental concerns of amines.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cost of capture depends on the concentration of CO2 in the flue gas. The 45Q appears to make CCS attractive for high concentration flue gas sources, but lower concentration streams remain questionable.</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‘low hanging fruit’ of CCS: i.e. industrial facilities with very high CO</a:t>
            </a:r>
            <a:r>
              <a:rPr lang="en-US" b="1" baseline="-25000" dirty="0"/>
              <a:t>2</a:t>
            </a:r>
            <a:r>
              <a:rPr lang="en-US" b="1" dirty="0"/>
              <a:t> concentration effluent </a:t>
            </a:r>
            <a:r>
              <a:rPr lang="en-US" dirty="0"/>
              <a:t>(such as ethanol plants).  </a:t>
            </a:r>
          </a:p>
          <a:p>
            <a:endParaRPr lang="en-US" dirty="0"/>
          </a:p>
        </p:txBody>
      </p:sp>
      <p:sp>
        <p:nvSpPr>
          <p:cNvPr id="4" name="Slide Number Placeholder 3"/>
          <p:cNvSpPr>
            <a:spLocks noGrp="1"/>
          </p:cNvSpPr>
          <p:nvPr>
            <p:ph type="sldNum" sz="quarter" idx="5"/>
          </p:nvPr>
        </p:nvSpPr>
        <p:spPr/>
        <p:txBody>
          <a:bodyPr/>
          <a:lstStyle/>
          <a:p>
            <a:fld id="{0CFD3205-D8E9-44AB-ABC6-03439747D8EF}" type="slidenum">
              <a:rPr lang="en-US" smtClean="0"/>
              <a:t>4</a:t>
            </a:fld>
            <a:endParaRPr lang="en-US"/>
          </a:p>
        </p:txBody>
      </p:sp>
    </p:spTree>
    <p:extLst>
      <p:ext uri="{BB962C8B-B14F-4D97-AF65-F5344CB8AC3E}">
        <p14:creationId xmlns:p14="http://schemas.microsoft.com/office/powerpoint/2010/main" val="3230436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1">
                    <a:lumMod val="75000"/>
                  </a:schemeClr>
                </a:solidFill>
                <a:effectLst/>
                <a:uLnTx/>
                <a:uFillTx/>
                <a:latin typeface="Nunito" panose="020B0604020202020204" charset="0"/>
                <a:ea typeface="+mn-ea"/>
                <a:cs typeface="+mn-cs"/>
              </a:rPr>
              <a:t>CO2 transport and storage are critical to CCUS emerging as an industry. Pipelines are the most economic and viable mode of transporting carbon to geologic sinks for long-term sequestration. </a:t>
            </a:r>
            <a:r>
              <a:rPr lang="en-US" sz="1200" b="1" dirty="0">
                <a:solidFill>
                  <a:schemeClr val="accent1">
                    <a:lumMod val="75000"/>
                  </a:schemeClr>
                </a:solidFill>
                <a:latin typeface="Nunito"/>
              </a:rPr>
              <a:t>Saline formations are geographically abundant and the dominate storage pathway for long-term sequestration</a:t>
            </a:r>
            <a:r>
              <a:rPr lang="en-US" sz="1200" dirty="0">
                <a:solidFill>
                  <a:schemeClr val="accent1">
                    <a:lumMod val="75000"/>
                  </a:schemeClr>
                </a:solidFill>
              </a:rPr>
              <a:t>. </a:t>
            </a:r>
          </a:p>
          <a:p>
            <a:endParaRPr lang="en-US" dirty="0"/>
          </a:p>
          <a:p>
            <a:r>
              <a:rPr lang="en-US" dirty="0"/>
              <a:t>regulatory uncertainty and cost are key challenges to project deployment</a:t>
            </a:r>
          </a:p>
        </p:txBody>
      </p:sp>
      <p:sp>
        <p:nvSpPr>
          <p:cNvPr id="4" name="Slide Number Placeholder 3"/>
          <p:cNvSpPr>
            <a:spLocks noGrp="1"/>
          </p:cNvSpPr>
          <p:nvPr>
            <p:ph type="sldNum" sz="quarter" idx="5"/>
          </p:nvPr>
        </p:nvSpPr>
        <p:spPr/>
        <p:txBody>
          <a:bodyPr/>
          <a:lstStyle/>
          <a:p>
            <a:fld id="{0CFD3205-D8E9-44AB-ABC6-03439747D8EF}" type="slidenum">
              <a:rPr lang="en-US" smtClean="0"/>
              <a:t>5</a:t>
            </a:fld>
            <a:endParaRPr lang="en-US"/>
          </a:p>
        </p:txBody>
      </p:sp>
    </p:spTree>
    <p:extLst>
      <p:ext uri="{BB962C8B-B14F-4D97-AF65-F5344CB8AC3E}">
        <p14:creationId xmlns:p14="http://schemas.microsoft.com/office/powerpoint/2010/main" val="3964758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bottom left map indicates states in which there were incidents where projects were put forth and there was pushback that prevented the projects to progress. Overall, this shows the need for federal regulation of CO2 pipelines </a:t>
            </a:r>
            <a:r>
              <a:rPr lang="en-US" b="0" i="0" dirty="0">
                <a:solidFill>
                  <a:srgbClr val="373737"/>
                </a:solidFill>
                <a:effectLst/>
                <a:latin typeface="Open Sans" panose="020B0606030504020204" pitchFamily="34" charset="0"/>
              </a:rPr>
              <a:t>to resolve regulatory uncertainty and clarify safety standards.</a:t>
            </a:r>
            <a:endParaRPr lang="en-US" dirty="0"/>
          </a:p>
        </p:txBody>
      </p:sp>
      <p:sp>
        <p:nvSpPr>
          <p:cNvPr id="4" name="Slide Number Placeholder 3"/>
          <p:cNvSpPr>
            <a:spLocks noGrp="1"/>
          </p:cNvSpPr>
          <p:nvPr>
            <p:ph type="sldNum" sz="quarter" idx="5"/>
          </p:nvPr>
        </p:nvSpPr>
        <p:spPr/>
        <p:txBody>
          <a:bodyPr/>
          <a:lstStyle/>
          <a:p>
            <a:fld id="{0CFD3205-D8E9-44AB-ABC6-03439747D8EF}" type="slidenum">
              <a:rPr lang="en-US" smtClean="0"/>
              <a:t>6</a:t>
            </a:fld>
            <a:endParaRPr lang="en-US"/>
          </a:p>
        </p:txBody>
      </p:sp>
    </p:spTree>
    <p:extLst>
      <p:ext uri="{BB962C8B-B14F-4D97-AF65-F5344CB8AC3E}">
        <p14:creationId xmlns:p14="http://schemas.microsoft.com/office/powerpoint/2010/main" val="340117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ptos" panose="020B0004020202020204" pitchFamily="34" charset="0"/>
                <a:ea typeface="Times New Roman" panose="02020603050405020304" pitchFamily="18" charset="0"/>
                <a:cs typeface="Calibri" panose="020F0502020204030204" pitchFamily="34" charset="0"/>
              </a:rPr>
              <a:t>Proposals for CO2 pipelines to be regulated by FERC have been raised. When we consider large scale policy framework, need to make sure they hit the mark correctly the first time.</a:t>
            </a:r>
          </a:p>
          <a:p>
            <a:r>
              <a:rPr lang="en-US" sz="1200" dirty="0">
                <a:effectLst/>
                <a:latin typeface="Aptos" panose="020B0004020202020204" pitchFamily="34" charset="0"/>
                <a:ea typeface="Times New Roman" panose="02020603050405020304" pitchFamily="18" charset="0"/>
                <a:cs typeface="Calibri" panose="020F0502020204030204" pitchFamily="34" charset="0"/>
              </a:rPr>
              <a:t> </a:t>
            </a:r>
          </a:p>
          <a:p>
            <a:endParaRPr lang="en-US" dirty="0">
              <a:latin typeface="Aptos" panose="020B0004020202020204" pitchFamily="34" charset="0"/>
              <a:ea typeface="Times New Roman" panose="02020603050405020304" pitchFamily="18" charset="0"/>
              <a:cs typeface="Calibri" panose="020F0502020204030204" pitchFamily="34" charset="0"/>
            </a:endParaRPr>
          </a:p>
          <a:p>
            <a:r>
              <a:rPr lang="en-US" sz="1200" dirty="0">
                <a:effectLst/>
                <a:latin typeface="Aptos" panose="020B0004020202020204" pitchFamily="34" charset="0"/>
                <a:ea typeface="Times New Roman" panose="02020603050405020304" pitchFamily="18" charset="0"/>
                <a:cs typeface="Calibri" panose="020F0502020204030204" pitchFamily="34" charset="0"/>
              </a:rPr>
              <a:t>There is a correlation between permit reform and public perception. With FERC’s oversight developers would be required to have early engagement with communities.</a:t>
            </a:r>
          </a:p>
          <a:p>
            <a:endParaRPr lang="en-US" dirty="0"/>
          </a:p>
        </p:txBody>
      </p:sp>
      <p:sp>
        <p:nvSpPr>
          <p:cNvPr id="4" name="Slide Number Placeholder 3"/>
          <p:cNvSpPr>
            <a:spLocks noGrp="1"/>
          </p:cNvSpPr>
          <p:nvPr>
            <p:ph type="sldNum" sz="quarter" idx="5"/>
          </p:nvPr>
        </p:nvSpPr>
        <p:spPr/>
        <p:txBody>
          <a:bodyPr/>
          <a:lstStyle/>
          <a:p>
            <a:fld id="{0CFD3205-D8E9-44AB-ABC6-03439747D8EF}" type="slidenum">
              <a:rPr lang="en-US" smtClean="0"/>
              <a:t>7</a:t>
            </a:fld>
            <a:endParaRPr lang="en-US"/>
          </a:p>
        </p:txBody>
      </p:sp>
    </p:spTree>
    <p:extLst>
      <p:ext uri="{BB962C8B-B14F-4D97-AF65-F5344CB8AC3E}">
        <p14:creationId xmlns:p14="http://schemas.microsoft.com/office/powerpoint/2010/main" val="2855877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72003A-CCAD-2247-1004-7B7DCB804BC2}"/>
              </a:ext>
            </a:extLst>
          </p:cNvPr>
          <p:cNvPicPr>
            <a:picLocks noChangeAspect="1"/>
          </p:cNvPicPr>
          <p:nvPr userDrawn="1"/>
        </p:nvPicPr>
        <p:blipFill rotWithShape="1">
          <a:blip r:embed="rId2"/>
          <a:srcRect t="4748" b="19196"/>
          <a:stretch/>
        </p:blipFill>
        <p:spPr>
          <a:xfrm>
            <a:off x="-1" y="0"/>
            <a:ext cx="12191999" cy="6168980"/>
          </a:xfrm>
          <a:prstGeom prst="rect">
            <a:avLst/>
          </a:prstGeom>
        </p:spPr>
      </p:pic>
      <p:sp>
        <p:nvSpPr>
          <p:cNvPr id="8" name="Round Single Corner Rectangle 7">
            <a:extLst>
              <a:ext uri="{FF2B5EF4-FFF2-40B4-BE49-F238E27FC236}">
                <a16:creationId xmlns:a16="http://schemas.microsoft.com/office/drawing/2014/main" id="{7E7DCEA5-225E-00B6-51D6-D23BA00320E2}"/>
              </a:ext>
            </a:extLst>
          </p:cNvPr>
          <p:cNvSpPr/>
          <p:nvPr userDrawn="1"/>
        </p:nvSpPr>
        <p:spPr>
          <a:xfrm>
            <a:off x="0" y="2318874"/>
            <a:ext cx="4295988" cy="3850106"/>
          </a:xfrm>
          <a:prstGeom prst="round1Rect">
            <a:avLst>
              <a:gd name="adj" fmla="val 38125"/>
            </a:avLst>
          </a:prstGeom>
          <a:solidFill>
            <a:srgbClr val="0A1E24">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F40B5-C181-7BFA-B0C2-CC10B4735E63}"/>
              </a:ext>
            </a:extLst>
          </p:cNvPr>
          <p:cNvSpPr/>
          <p:nvPr userDrawn="1"/>
        </p:nvSpPr>
        <p:spPr>
          <a:xfrm>
            <a:off x="6609347" y="6168980"/>
            <a:ext cx="5582653" cy="298644"/>
          </a:xfrm>
          <a:prstGeom prst="rect">
            <a:avLst/>
          </a:prstGeom>
          <a:solidFill>
            <a:srgbClr val="379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F8327AB-E4B9-CE54-799D-CCC9F62C6B27}"/>
              </a:ext>
            </a:extLst>
          </p:cNvPr>
          <p:cNvPicPr>
            <a:picLocks noChangeAspect="1"/>
          </p:cNvPicPr>
          <p:nvPr userDrawn="1"/>
        </p:nvPicPr>
        <p:blipFill>
          <a:blip r:embed="rId3"/>
          <a:stretch>
            <a:fillRect/>
          </a:stretch>
        </p:blipFill>
        <p:spPr>
          <a:xfrm>
            <a:off x="632457" y="3076198"/>
            <a:ext cx="3801740" cy="703606"/>
          </a:xfrm>
          <a:prstGeom prst="rect">
            <a:avLst/>
          </a:prstGeom>
        </p:spPr>
      </p:pic>
      <p:pic>
        <p:nvPicPr>
          <p:cNvPr id="11" name="Picture 10">
            <a:extLst>
              <a:ext uri="{FF2B5EF4-FFF2-40B4-BE49-F238E27FC236}">
                <a16:creationId xmlns:a16="http://schemas.microsoft.com/office/drawing/2014/main" id="{C8276527-7E8E-1221-E627-B7A2017A5D44}"/>
              </a:ext>
            </a:extLst>
          </p:cNvPr>
          <p:cNvPicPr>
            <a:picLocks noChangeAspect="1"/>
          </p:cNvPicPr>
          <p:nvPr userDrawn="1"/>
        </p:nvPicPr>
        <p:blipFill>
          <a:blip r:embed="rId4">
            <a:alphaModFix amt="20000"/>
          </a:blip>
          <a:stretch>
            <a:fillRect/>
          </a:stretch>
        </p:blipFill>
        <p:spPr>
          <a:xfrm>
            <a:off x="7698247" y="-76089"/>
            <a:ext cx="4493753" cy="6543713"/>
          </a:xfrm>
          <a:prstGeom prst="rect">
            <a:avLst/>
          </a:prstGeom>
        </p:spPr>
      </p:pic>
      <p:sp>
        <p:nvSpPr>
          <p:cNvPr id="2" name="Title 1">
            <a:extLst>
              <a:ext uri="{FF2B5EF4-FFF2-40B4-BE49-F238E27FC236}">
                <a16:creationId xmlns:a16="http://schemas.microsoft.com/office/drawing/2014/main" id="{9D469272-37C2-AEF3-FDA6-DD807787D30E}"/>
              </a:ext>
            </a:extLst>
          </p:cNvPr>
          <p:cNvSpPr>
            <a:spLocks noGrp="1"/>
          </p:cNvSpPr>
          <p:nvPr>
            <p:ph type="ctrTitle" hasCustomPrompt="1"/>
          </p:nvPr>
        </p:nvSpPr>
        <p:spPr>
          <a:xfrm>
            <a:off x="485986" y="3967174"/>
            <a:ext cx="3520933" cy="1406843"/>
          </a:xfrm>
        </p:spPr>
        <p:txBody>
          <a:bodyPr anchor="b">
            <a:normAutofit/>
          </a:bodyPr>
          <a:lstStyle>
            <a:lvl1pPr algn="l">
              <a:defRPr sz="3000" b="1">
                <a:solidFill>
                  <a:schemeClr val="bg1"/>
                </a:solidFill>
                <a:latin typeface="HelveticaNeueLT Std Lt" panose="020B0403020202020204" pitchFamily="34" charset="0"/>
              </a:defRPr>
            </a:lvl1pPr>
          </a:lstStyle>
          <a:p>
            <a:r>
              <a:rPr lang="en-US"/>
              <a:t>Enter Presentation Title Here</a:t>
            </a:r>
          </a:p>
        </p:txBody>
      </p:sp>
      <p:sp>
        <p:nvSpPr>
          <p:cNvPr id="3" name="Subtitle 2">
            <a:extLst>
              <a:ext uri="{FF2B5EF4-FFF2-40B4-BE49-F238E27FC236}">
                <a16:creationId xmlns:a16="http://schemas.microsoft.com/office/drawing/2014/main" id="{2A5B993B-92AC-AECF-95FE-65CF726314B9}"/>
              </a:ext>
            </a:extLst>
          </p:cNvPr>
          <p:cNvSpPr>
            <a:spLocks noGrp="1"/>
          </p:cNvSpPr>
          <p:nvPr>
            <p:ph type="subTitle" idx="1" hasCustomPrompt="1"/>
          </p:nvPr>
        </p:nvSpPr>
        <p:spPr>
          <a:xfrm>
            <a:off x="485987" y="5561387"/>
            <a:ext cx="3520934" cy="365136"/>
          </a:xfrm>
        </p:spPr>
        <p:txBody>
          <a:bodyPr>
            <a:normAutofit/>
          </a:bodyPr>
          <a:lstStyle>
            <a:lvl1pPr marL="0" indent="0" algn="l">
              <a:buNone/>
              <a:defRPr sz="1800">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2024</a:t>
            </a:r>
          </a:p>
        </p:txBody>
      </p:sp>
      <p:sp>
        <p:nvSpPr>
          <p:cNvPr id="26" name="Date Placeholder 25">
            <a:extLst>
              <a:ext uri="{FF2B5EF4-FFF2-40B4-BE49-F238E27FC236}">
                <a16:creationId xmlns:a16="http://schemas.microsoft.com/office/drawing/2014/main" id="{1B4E9BD4-1825-8F9D-2884-9A91BE605C60}"/>
              </a:ext>
            </a:extLst>
          </p:cNvPr>
          <p:cNvSpPr>
            <a:spLocks noGrp="1"/>
          </p:cNvSpPr>
          <p:nvPr>
            <p:ph type="dt" sz="half" idx="10"/>
          </p:nvPr>
        </p:nvSpPr>
        <p:spPr/>
        <p:txBody>
          <a:bodyPr/>
          <a:lstStyle/>
          <a:p>
            <a:fld id="{DC161893-8E52-4424-ADD3-0AD7358426C0}" type="datetime1">
              <a:rPr lang="en-US" smtClean="0"/>
              <a:t>12/6/2024</a:t>
            </a:fld>
            <a:endParaRPr lang="en-US"/>
          </a:p>
        </p:txBody>
      </p:sp>
      <p:sp>
        <p:nvSpPr>
          <p:cNvPr id="27" name="Footer Placeholder 26">
            <a:extLst>
              <a:ext uri="{FF2B5EF4-FFF2-40B4-BE49-F238E27FC236}">
                <a16:creationId xmlns:a16="http://schemas.microsoft.com/office/drawing/2014/main" id="{7E2DB2D4-BA12-5ADC-06FF-B599FA310A79}"/>
              </a:ext>
            </a:extLst>
          </p:cNvPr>
          <p:cNvSpPr>
            <a:spLocks noGrp="1"/>
          </p:cNvSpPr>
          <p:nvPr>
            <p:ph type="ftr" sz="quarter" idx="11"/>
          </p:nvPr>
        </p:nvSpPr>
        <p:spPr/>
        <p:txBody>
          <a:bodyPr/>
          <a:lstStyle/>
          <a:p>
            <a:pPr>
              <a:defRPr/>
            </a:pPr>
            <a:r>
              <a:rPr lang="en-US" sz="800" b="1">
                <a:solidFill>
                  <a:schemeClr val="tx1">
                    <a:lumMod val="50000"/>
                    <a:lumOff val="50000"/>
                  </a:schemeClr>
                </a:solidFill>
              </a:rPr>
              <a:t>WILLIAMS</a:t>
            </a:r>
            <a:r>
              <a:rPr lang="en-US" sz="800" baseline="30000">
                <a:solidFill>
                  <a:schemeClr val="tx1">
                    <a:lumMod val="50000"/>
                    <a:lumOff val="50000"/>
                  </a:schemeClr>
                </a:solidFill>
              </a:rPr>
              <a:t> </a:t>
            </a:r>
            <a:r>
              <a:rPr lang="en-US" sz="800">
                <a:solidFill>
                  <a:schemeClr val="tx1">
                    <a:lumMod val="50000"/>
                    <a:lumOff val="50000"/>
                  </a:schemeClr>
                </a:solidFill>
              </a:rPr>
              <a:t>© 2024 The Williams Companies, Inc. All rights reserved</a:t>
            </a:r>
            <a:endParaRPr lang="en-US" sz="800" b="1">
              <a:solidFill>
                <a:schemeClr val="tx1">
                  <a:lumMod val="50000"/>
                  <a:lumOff val="50000"/>
                </a:schemeClr>
              </a:solidFill>
            </a:endParaRPr>
          </a:p>
        </p:txBody>
      </p:sp>
      <p:sp>
        <p:nvSpPr>
          <p:cNvPr id="28" name="Slide Number Placeholder 27">
            <a:extLst>
              <a:ext uri="{FF2B5EF4-FFF2-40B4-BE49-F238E27FC236}">
                <a16:creationId xmlns:a16="http://schemas.microsoft.com/office/drawing/2014/main" id="{DB4DA5F1-FA40-0CC0-2914-921426F0D68D}"/>
              </a:ext>
            </a:extLst>
          </p:cNvPr>
          <p:cNvSpPr>
            <a:spLocks noGrp="1"/>
          </p:cNvSpPr>
          <p:nvPr>
            <p:ph type="sldNum" sz="quarter" idx="12"/>
          </p:nvPr>
        </p:nvSpPr>
        <p:spPr/>
        <p:txBody>
          <a:bodyPr/>
          <a:lstStyle/>
          <a:p>
            <a:r>
              <a:rPr lang="en-US"/>
              <a:t>  |   </a:t>
            </a:r>
            <a:fld id="{2E9AA1B9-B854-4734-9D23-06847930F5C7}" type="slidenum">
              <a:rPr lang="en-US" smtClean="0"/>
              <a:pPr/>
              <a:t>‹#›</a:t>
            </a:fld>
            <a:endParaRPr lang="en-US"/>
          </a:p>
        </p:txBody>
      </p:sp>
    </p:spTree>
    <p:extLst>
      <p:ext uri="{BB962C8B-B14F-4D97-AF65-F5344CB8AC3E}">
        <p14:creationId xmlns:p14="http://schemas.microsoft.com/office/powerpoint/2010/main" val="2607211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ound Single Corner Rectangle 9">
            <a:extLst>
              <a:ext uri="{FF2B5EF4-FFF2-40B4-BE49-F238E27FC236}">
                <a16:creationId xmlns:a16="http://schemas.microsoft.com/office/drawing/2014/main" id="{6E981292-F5AA-9EAF-817B-7875B080B51C}"/>
              </a:ext>
            </a:extLst>
          </p:cNvPr>
          <p:cNvSpPr/>
          <p:nvPr userDrawn="1"/>
        </p:nvSpPr>
        <p:spPr>
          <a:xfrm flipH="1">
            <a:off x="0" y="0"/>
            <a:ext cx="12192000" cy="6858000"/>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a:extLst>
              <a:ext uri="{FF2B5EF4-FFF2-40B4-BE49-F238E27FC236}">
                <a16:creationId xmlns:a16="http://schemas.microsoft.com/office/drawing/2014/main" id="{736F55C4-39FE-1220-34AE-45E8179C31B5}"/>
              </a:ext>
            </a:extLst>
          </p:cNvPr>
          <p:cNvSpPr>
            <a:spLocks noGrp="1"/>
          </p:cNvSpPr>
          <p:nvPr>
            <p:ph type="ctrTitle"/>
          </p:nvPr>
        </p:nvSpPr>
        <p:spPr>
          <a:xfrm>
            <a:off x="862007" y="3310353"/>
            <a:ext cx="4710612" cy="1514988"/>
          </a:xfrm>
          <a:prstGeom prst="rect">
            <a:avLst/>
          </a:prstGeom>
        </p:spPr>
        <p:txBody>
          <a:bodyPr anchor="b">
            <a:normAutofit/>
          </a:bodyPr>
          <a:lstStyle>
            <a:lvl1pPr algn="l">
              <a:defRPr sz="2800" b="0">
                <a:solidFill>
                  <a:schemeClr val="bg1"/>
                </a:solidFill>
                <a:latin typeface="HelveticaNeueLT Std" panose="020B0604020202020204" pitchFamily="34" charset="0"/>
              </a:defRPr>
            </a:lvl1pPr>
          </a:lstStyle>
          <a:p>
            <a:endParaRPr lang="en-US"/>
          </a:p>
        </p:txBody>
      </p:sp>
      <p:pic>
        <p:nvPicPr>
          <p:cNvPr id="2" name="Picture Placeholder 43">
            <a:extLst>
              <a:ext uri="{FF2B5EF4-FFF2-40B4-BE49-F238E27FC236}">
                <a16:creationId xmlns:a16="http://schemas.microsoft.com/office/drawing/2014/main" id="{AEB5A271-EDE2-BF61-4B66-7DCD111CB11C}"/>
              </a:ext>
            </a:extLst>
          </p:cNvPr>
          <p:cNvPicPr>
            <a:picLocks noChangeAspect="1"/>
          </p:cNvPicPr>
          <p:nvPr userDrawn="1"/>
        </p:nvPicPr>
        <p:blipFill>
          <a:blip r:embed="rId2"/>
          <a:srcRect l="28750" r="28750"/>
          <a:stretch/>
        </p:blipFill>
        <p:spPr>
          <a:xfrm>
            <a:off x="5455065" y="1"/>
            <a:ext cx="6736931" cy="6850329"/>
          </a:xfrm>
          <a:custGeom>
            <a:avLst/>
            <a:gdLst>
              <a:gd name="connsiteX0" fmla="*/ 1938407 w 4419600"/>
              <a:gd name="connsiteY0" fmla="*/ 3499372 h 6858000"/>
              <a:gd name="connsiteX1" fmla="*/ 3876816 w 4419600"/>
              <a:gd name="connsiteY1" fmla="*/ 6858000 h 6858000"/>
              <a:gd name="connsiteX2" fmla="*/ 0 w 4419600"/>
              <a:gd name="connsiteY2" fmla="*/ 6858000 h 6858000"/>
              <a:gd name="connsiteX3" fmla="*/ 2002384 w 4419600"/>
              <a:gd name="connsiteY3" fmla="*/ 3467386 h 6858000"/>
              <a:gd name="connsiteX4" fmla="*/ 4419600 w 4419600"/>
              <a:gd name="connsiteY4" fmla="*/ 3467386 h 6858000"/>
              <a:gd name="connsiteX5" fmla="*/ 4419600 w 4419600"/>
              <a:gd name="connsiteY5" fmla="*/ 5991579 h 6858000"/>
              <a:gd name="connsiteX6" fmla="*/ 3940792 w 4419600"/>
              <a:gd name="connsiteY6" fmla="*/ 6819616 h 6858000"/>
              <a:gd name="connsiteX7" fmla="*/ 3940792 w 4419600"/>
              <a:gd name="connsiteY7" fmla="*/ 38385 h 6858000"/>
              <a:gd name="connsiteX8" fmla="*/ 4419600 w 4419600"/>
              <a:gd name="connsiteY8" fmla="*/ 866423 h 6858000"/>
              <a:gd name="connsiteX9" fmla="*/ 4419600 w 4419600"/>
              <a:gd name="connsiteY9" fmla="*/ 3390615 h 6858000"/>
              <a:gd name="connsiteX10" fmla="*/ 2002384 w 4419600"/>
              <a:gd name="connsiteY10" fmla="*/ 3390615 h 6858000"/>
              <a:gd name="connsiteX11" fmla="*/ 0 w 4419600"/>
              <a:gd name="connsiteY11" fmla="*/ 0 h 6858000"/>
              <a:gd name="connsiteX12" fmla="*/ 3876816 w 4419600"/>
              <a:gd name="connsiteY12" fmla="*/ 0 h 6858000"/>
              <a:gd name="connsiteX13" fmla="*/ 1938407 w 4419600"/>
              <a:gd name="connsiteY13" fmla="*/ 33586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19600" h="6858000">
                <a:moveTo>
                  <a:pt x="1938407" y="3499372"/>
                </a:moveTo>
                <a:lnTo>
                  <a:pt x="3876816" y="6858000"/>
                </a:lnTo>
                <a:lnTo>
                  <a:pt x="0" y="6858000"/>
                </a:lnTo>
                <a:close/>
                <a:moveTo>
                  <a:pt x="2002384" y="3467386"/>
                </a:moveTo>
                <a:lnTo>
                  <a:pt x="4419600" y="3467386"/>
                </a:lnTo>
                <a:lnTo>
                  <a:pt x="4419600" y="5991579"/>
                </a:lnTo>
                <a:lnTo>
                  <a:pt x="3940792" y="6819616"/>
                </a:lnTo>
                <a:close/>
                <a:moveTo>
                  <a:pt x="3940792" y="38385"/>
                </a:moveTo>
                <a:lnTo>
                  <a:pt x="4419600" y="866423"/>
                </a:lnTo>
                <a:lnTo>
                  <a:pt x="4419600" y="3390615"/>
                </a:lnTo>
                <a:lnTo>
                  <a:pt x="2002384" y="3390615"/>
                </a:lnTo>
                <a:close/>
                <a:moveTo>
                  <a:pt x="0" y="0"/>
                </a:moveTo>
                <a:lnTo>
                  <a:pt x="3876816" y="0"/>
                </a:lnTo>
                <a:lnTo>
                  <a:pt x="1938407" y="3358628"/>
                </a:lnTo>
                <a:close/>
              </a:path>
            </a:pathLst>
          </a:custGeom>
        </p:spPr>
      </p:pic>
      <p:pic>
        <p:nvPicPr>
          <p:cNvPr id="10" name="Picture 9">
            <a:extLst>
              <a:ext uri="{FF2B5EF4-FFF2-40B4-BE49-F238E27FC236}">
                <a16:creationId xmlns:a16="http://schemas.microsoft.com/office/drawing/2014/main" id="{8FAB4545-A989-F98F-1E30-86FA8D0E2DF7}"/>
              </a:ext>
            </a:extLst>
          </p:cNvPr>
          <p:cNvPicPr>
            <a:picLocks/>
          </p:cNvPicPr>
          <p:nvPr userDrawn="1"/>
        </p:nvPicPr>
        <p:blipFill>
          <a:blip r:embed="rId3"/>
          <a:stretch>
            <a:fillRect/>
          </a:stretch>
        </p:blipFill>
        <p:spPr>
          <a:xfrm>
            <a:off x="862008" y="410144"/>
            <a:ext cx="4992553" cy="703606"/>
          </a:xfrm>
          <a:prstGeom prst="rect">
            <a:avLst/>
          </a:prstGeom>
        </p:spPr>
      </p:pic>
      <p:sp>
        <p:nvSpPr>
          <p:cNvPr id="13" name="Footer Placeholder 12">
            <a:extLst>
              <a:ext uri="{FF2B5EF4-FFF2-40B4-BE49-F238E27FC236}">
                <a16:creationId xmlns:a16="http://schemas.microsoft.com/office/drawing/2014/main" id="{E4FE6F0C-E9E6-31B6-5E26-5811AE4A0F76}"/>
              </a:ext>
            </a:extLst>
          </p:cNvPr>
          <p:cNvSpPr>
            <a:spLocks noGrp="1"/>
          </p:cNvSpPr>
          <p:nvPr>
            <p:ph type="ftr" sz="quarter" idx="11"/>
          </p:nvPr>
        </p:nvSpPr>
        <p:spPr>
          <a:xfrm>
            <a:off x="862008" y="6450374"/>
            <a:ext cx="4677025" cy="365125"/>
          </a:xfrm>
        </p:spPr>
        <p:txBody>
          <a:bodyPr/>
          <a:lstStyle>
            <a:lvl1pPr>
              <a:defRPr sz="800">
                <a:solidFill>
                  <a:schemeClr val="bg1"/>
                </a:solidFill>
              </a:defRPr>
            </a:lvl1pPr>
          </a:lstStyle>
          <a:p>
            <a:pPr>
              <a:defRPr/>
            </a:pPr>
            <a:r>
              <a:rPr lang="en-US" b="1"/>
              <a:t>WILLIAMS</a:t>
            </a:r>
            <a:r>
              <a:rPr lang="en-US" baseline="30000"/>
              <a:t> </a:t>
            </a:r>
            <a:r>
              <a:rPr lang="en-US"/>
              <a:t>© 2024 The Williams Companies, Inc. All rights reserved</a:t>
            </a:r>
            <a:endParaRPr lang="en-US" b="1"/>
          </a:p>
        </p:txBody>
      </p:sp>
    </p:spTree>
    <p:extLst>
      <p:ext uri="{BB962C8B-B14F-4D97-AF65-F5344CB8AC3E}">
        <p14:creationId xmlns:p14="http://schemas.microsoft.com/office/powerpoint/2010/main" val="1125534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03C2-D040-6C4C-CABB-C7EFE6B6AC00}"/>
              </a:ext>
            </a:extLst>
          </p:cNvPr>
          <p:cNvSpPr>
            <a:spLocks noGrp="1"/>
          </p:cNvSpPr>
          <p:nvPr>
            <p:ph type="title"/>
          </p:nvPr>
        </p:nvSpPr>
        <p:spPr>
          <a:xfrm>
            <a:off x="474079" y="365125"/>
            <a:ext cx="1123931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55E578-19A7-B482-DE5E-99D7EB8CE2EF}"/>
              </a:ext>
            </a:extLst>
          </p:cNvPr>
          <p:cNvSpPr>
            <a:spLocks noGrp="1"/>
          </p:cNvSpPr>
          <p:nvPr>
            <p:ph type="body" idx="1"/>
          </p:nvPr>
        </p:nvSpPr>
        <p:spPr>
          <a:xfrm>
            <a:off x="474080" y="1681163"/>
            <a:ext cx="552349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931D14-C8E5-0B94-71E5-6EABA5A6F8F7}"/>
              </a:ext>
            </a:extLst>
          </p:cNvPr>
          <p:cNvSpPr>
            <a:spLocks noGrp="1"/>
          </p:cNvSpPr>
          <p:nvPr>
            <p:ph sz="half" idx="2"/>
          </p:nvPr>
        </p:nvSpPr>
        <p:spPr>
          <a:xfrm>
            <a:off x="474080" y="2505075"/>
            <a:ext cx="552349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1BABB2-6D9F-39D4-0A38-88849EC91B1A}"/>
              </a:ext>
            </a:extLst>
          </p:cNvPr>
          <p:cNvSpPr>
            <a:spLocks noGrp="1"/>
          </p:cNvSpPr>
          <p:nvPr>
            <p:ph type="body" sz="quarter" idx="3"/>
          </p:nvPr>
        </p:nvSpPr>
        <p:spPr>
          <a:xfrm>
            <a:off x="6172199" y="1681163"/>
            <a:ext cx="55411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68DDBD-3424-7AD2-FF07-E418C5B859C2}"/>
              </a:ext>
            </a:extLst>
          </p:cNvPr>
          <p:cNvSpPr>
            <a:spLocks noGrp="1"/>
          </p:cNvSpPr>
          <p:nvPr>
            <p:ph sz="quarter" idx="4"/>
          </p:nvPr>
        </p:nvSpPr>
        <p:spPr>
          <a:xfrm>
            <a:off x="6172199" y="2505075"/>
            <a:ext cx="554119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07D16965-15A2-A14E-06F9-ED6FEC4D7A33}"/>
              </a:ext>
            </a:extLst>
          </p:cNvPr>
          <p:cNvSpPr>
            <a:spLocks noGrp="1"/>
          </p:cNvSpPr>
          <p:nvPr>
            <p:ph type="dt" sz="half" idx="10"/>
          </p:nvPr>
        </p:nvSpPr>
        <p:spPr/>
        <p:txBody>
          <a:bodyPr/>
          <a:lstStyle/>
          <a:p>
            <a:fld id="{8FFE9CB6-3A5C-4E1D-BBDE-C3ACFA54F7D0}" type="datetime1">
              <a:rPr lang="en-US" smtClean="0"/>
              <a:t>12/6/2024</a:t>
            </a:fld>
            <a:endParaRPr lang="en-US"/>
          </a:p>
        </p:txBody>
      </p:sp>
      <p:sp>
        <p:nvSpPr>
          <p:cNvPr id="14" name="Footer Placeholder 13">
            <a:extLst>
              <a:ext uri="{FF2B5EF4-FFF2-40B4-BE49-F238E27FC236}">
                <a16:creationId xmlns:a16="http://schemas.microsoft.com/office/drawing/2014/main" id="{7166AEBC-5916-56E9-AF56-C4FC23134B34}"/>
              </a:ext>
            </a:extLst>
          </p:cNvPr>
          <p:cNvSpPr>
            <a:spLocks noGrp="1"/>
          </p:cNvSpPr>
          <p:nvPr>
            <p:ph type="ftr" sz="quarter" idx="11"/>
          </p:nvPr>
        </p:nvSpPr>
        <p:spPr/>
        <p:txBody>
          <a:bodyPr/>
          <a:lstStyle/>
          <a:p>
            <a:pPr>
              <a:defRPr/>
            </a:pPr>
            <a:r>
              <a:rPr lang="en-US" sz="800" b="1">
                <a:solidFill>
                  <a:schemeClr val="tx1">
                    <a:lumMod val="50000"/>
                    <a:lumOff val="50000"/>
                  </a:schemeClr>
                </a:solidFill>
              </a:rPr>
              <a:t>WILLIAMS</a:t>
            </a:r>
            <a:r>
              <a:rPr lang="en-US" sz="800" baseline="30000">
                <a:solidFill>
                  <a:schemeClr val="tx1">
                    <a:lumMod val="50000"/>
                    <a:lumOff val="50000"/>
                  </a:schemeClr>
                </a:solidFill>
              </a:rPr>
              <a:t> </a:t>
            </a:r>
            <a:r>
              <a:rPr lang="en-US" sz="800">
                <a:solidFill>
                  <a:schemeClr val="tx1">
                    <a:lumMod val="50000"/>
                    <a:lumOff val="50000"/>
                  </a:schemeClr>
                </a:solidFill>
              </a:rPr>
              <a:t>© 2024 The Williams Companies, Inc. All rights reserved</a:t>
            </a:r>
            <a:endParaRPr lang="en-US" sz="800" b="1">
              <a:solidFill>
                <a:schemeClr val="tx1">
                  <a:lumMod val="50000"/>
                  <a:lumOff val="50000"/>
                </a:schemeClr>
              </a:solidFill>
            </a:endParaRPr>
          </a:p>
        </p:txBody>
      </p:sp>
      <p:sp>
        <p:nvSpPr>
          <p:cNvPr id="15" name="Slide Number Placeholder 14">
            <a:extLst>
              <a:ext uri="{FF2B5EF4-FFF2-40B4-BE49-F238E27FC236}">
                <a16:creationId xmlns:a16="http://schemas.microsoft.com/office/drawing/2014/main" id="{64C457A4-1A77-2C2B-7753-16D95A421994}"/>
              </a:ext>
            </a:extLst>
          </p:cNvPr>
          <p:cNvSpPr>
            <a:spLocks noGrp="1"/>
          </p:cNvSpPr>
          <p:nvPr>
            <p:ph type="sldNum" sz="quarter" idx="12"/>
          </p:nvPr>
        </p:nvSpPr>
        <p:spPr/>
        <p:txBody>
          <a:bodyPr/>
          <a:lstStyle/>
          <a:p>
            <a:r>
              <a:rPr lang="en-US"/>
              <a:t>  |   </a:t>
            </a:r>
            <a:fld id="{2E9AA1B9-B854-4734-9D23-06847930F5C7}" type="slidenum">
              <a:rPr lang="en-US" smtClean="0"/>
              <a:pPr/>
              <a:t>‹#›</a:t>
            </a:fld>
            <a:endParaRPr lang="en-US"/>
          </a:p>
        </p:txBody>
      </p:sp>
      <p:sp>
        <p:nvSpPr>
          <p:cNvPr id="7" name="Rectangle 6">
            <a:extLst>
              <a:ext uri="{FF2B5EF4-FFF2-40B4-BE49-F238E27FC236}">
                <a16:creationId xmlns:a16="http://schemas.microsoft.com/office/drawing/2014/main" id="{CAB57F36-DC5A-A4A6-C8E8-12883F7812E0}"/>
              </a:ext>
            </a:extLst>
          </p:cNvPr>
          <p:cNvSpPr/>
          <p:nvPr userDrawn="1"/>
        </p:nvSpPr>
        <p:spPr>
          <a:xfrm>
            <a:off x="474079" y="1637520"/>
            <a:ext cx="2066365" cy="80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047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8" name="Round Single Corner Rectangle 33">
            <a:extLst>
              <a:ext uri="{FF2B5EF4-FFF2-40B4-BE49-F238E27FC236}">
                <a16:creationId xmlns:a16="http://schemas.microsoft.com/office/drawing/2014/main" id="{802B9B1B-46EC-E3FC-400E-30BD04FA6E8F}"/>
              </a:ext>
            </a:extLst>
          </p:cNvPr>
          <p:cNvSpPr/>
          <p:nvPr userDrawn="1"/>
        </p:nvSpPr>
        <p:spPr>
          <a:xfrm>
            <a:off x="474078" y="2001211"/>
            <a:ext cx="5402065" cy="4230447"/>
          </a:xfrm>
          <a:prstGeom prst="round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803C2-D040-6C4C-CABB-C7EFE6B6AC00}"/>
              </a:ext>
            </a:extLst>
          </p:cNvPr>
          <p:cNvSpPr>
            <a:spLocks noGrp="1"/>
          </p:cNvSpPr>
          <p:nvPr>
            <p:ph type="title"/>
          </p:nvPr>
        </p:nvSpPr>
        <p:spPr>
          <a:xfrm>
            <a:off x="474079" y="365125"/>
            <a:ext cx="1123931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55E578-19A7-B482-DE5E-99D7EB8CE2EF}"/>
              </a:ext>
            </a:extLst>
          </p:cNvPr>
          <p:cNvSpPr>
            <a:spLocks noGrp="1"/>
          </p:cNvSpPr>
          <p:nvPr>
            <p:ph type="body" idx="1"/>
          </p:nvPr>
        </p:nvSpPr>
        <p:spPr>
          <a:xfrm>
            <a:off x="773880" y="2188563"/>
            <a:ext cx="5102263" cy="60132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931D14-C8E5-0B94-71E5-6EABA5A6F8F7}"/>
              </a:ext>
            </a:extLst>
          </p:cNvPr>
          <p:cNvSpPr>
            <a:spLocks noGrp="1"/>
          </p:cNvSpPr>
          <p:nvPr>
            <p:ph sz="half" idx="2"/>
          </p:nvPr>
        </p:nvSpPr>
        <p:spPr>
          <a:xfrm>
            <a:off x="773880" y="2789885"/>
            <a:ext cx="510226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1BABB2-6D9F-39D4-0A38-88849EC91B1A}"/>
              </a:ext>
            </a:extLst>
          </p:cNvPr>
          <p:cNvSpPr>
            <a:spLocks noGrp="1"/>
          </p:cNvSpPr>
          <p:nvPr>
            <p:ph type="body" sz="quarter" idx="3"/>
          </p:nvPr>
        </p:nvSpPr>
        <p:spPr>
          <a:xfrm>
            <a:off x="6172199" y="1858779"/>
            <a:ext cx="5541195" cy="931106"/>
          </a:xfrm>
        </p:spPr>
        <p:txBody>
          <a:bodyPr anchor="b">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68DDBD-3424-7AD2-FF07-E418C5B859C2}"/>
              </a:ext>
            </a:extLst>
          </p:cNvPr>
          <p:cNvSpPr>
            <a:spLocks noGrp="1"/>
          </p:cNvSpPr>
          <p:nvPr>
            <p:ph sz="quarter" idx="4"/>
          </p:nvPr>
        </p:nvSpPr>
        <p:spPr>
          <a:xfrm>
            <a:off x="6172199" y="2957975"/>
            <a:ext cx="5541195" cy="3273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07D16965-15A2-A14E-06F9-ED6FEC4D7A33}"/>
              </a:ext>
            </a:extLst>
          </p:cNvPr>
          <p:cNvSpPr>
            <a:spLocks noGrp="1"/>
          </p:cNvSpPr>
          <p:nvPr>
            <p:ph type="dt" sz="half" idx="10"/>
          </p:nvPr>
        </p:nvSpPr>
        <p:spPr/>
        <p:txBody>
          <a:bodyPr/>
          <a:lstStyle/>
          <a:p>
            <a:fld id="{8FFE9CB6-3A5C-4E1D-BBDE-C3ACFA54F7D0}" type="datetime1">
              <a:rPr lang="en-US" smtClean="0"/>
              <a:t>12/6/2024</a:t>
            </a:fld>
            <a:endParaRPr lang="en-US"/>
          </a:p>
        </p:txBody>
      </p:sp>
      <p:sp>
        <p:nvSpPr>
          <p:cNvPr id="14" name="Footer Placeholder 13">
            <a:extLst>
              <a:ext uri="{FF2B5EF4-FFF2-40B4-BE49-F238E27FC236}">
                <a16:creationId xmlns:a16="http://schemas.microsoft.com/office/drawing/2014/main" id="{7166AEBC-5916-56E9-AF56-C4FC23134B34}"/>
              </a:ext>
            </a:extLst>
          </p:cNvPr>
          <p:cNvSpPr>
            <a:spLocks noGrp="1"/>
          </p:cNvSpPr>
          <p:nvPr>
            <p:ph type="ftr" sz="quarter" idx="11"/>
          </p:nvPr>
        </p:nvSpPr>
        <p:spPr/>
        <p:txBody>
          <a:bodyPr/>
          <a:lstStyle/>
          <a:p>
            <a:pPr>
              <a:defRPr/>
            </a:pPr>
            <a:r>
              <a:rPr lang="en-US" sz="800" b="1">
                <a:solidFill>
                  <a:schemeClr val="tx1">
                    <a:lumMod val="50000"/>
                    <a:lumOff val="50000"/>
                  </a:schemeClr>
                </a:solidFill>
              </a:rPr>
              <a:t>WILLIAMS</a:t>
            </a:r>
            <a:r>
              <a:rPr lang="en-US" sz="800" baseline="30000">
                <a:solidFill>
                  <a:schemeClr val="tx1">
                    <a:lumMod val="50000"/>
                    <a:lumOff val="50000"/>
                  </a:schemeClr>
                </a:solidFill>
              </a:rPr>
              <a:t> </a:t>
            </a:r>
            <a:r>
              <a:rPr lang="en-US" sz="800">
                <a:solidFill>
                  <a:schemeClr val="tx1">
                    <a:lumMod val="50000"/>
                    <a:lumOff val="50000"/>
                  </a:schemeClr>
                </a:solidFill>
              </a:rPr>
              <a:t>© 2024 The Williams Companies, Inc. All rights reserved</a:t>
            </a:r>
            <a:endParaRPr lang="en-US" sz="800" b="1">
              <a:solidFill>
                <a:schemeClr val="tx1">
                  <a:lumMod val="50000"/>
                  <a:lumOff val="50000"/>
                </a:schemeClr>
              </a:solidFill>
            </a:endParaRPr>
          </a:p>
        </p:txBody>
      </p:sp>
      <p:sp>
        <p:nvSpPr>
          <p:cNvPr id="15" name="Slide Number Placeholder 14">
            <a:extLst>
              <a:ext uri="{FF2B5EF4-FFF2-40B4-BE49-F238E27FC236}">
                <a16:creationId xmlns:a16="http://schemas.microsoft.com/office/drawing/2014/main" id="{64C457A4-1A77-2C2B-7753-16D95A421994}"/>
              </a:ext>
            </a:extLst>
          </p:cNvPr>
          <p:cNvSpPr>
            <a:spLocks noGrp="1"/>
          </p:cNvSpPr>
          <p:nvPr>
            <p:ph type="sldNum" sz="quarter" idx="12"/>
          </p:nvPr>
        </p:nvSpPr>
        <p:spPr/>
        <p:txBody>
          <a:bodyPr/>
          <a:lstStyle/>
          <a:p>
            <a:r>
              <a:rPr lang="en-US"/>
              <a:t>  |   </a:t>
            </a:r>
            <a:fld id="{2E9AA1B9-B854-4734-9D23-06847930F5C7}" type="slidenum">
              <a:rPr lang="en-US" smtClean="0"/>
              <a:pPr/>
              <a:t>‹#›</a:t>
            </a:fld>
            <a:endParaRPr lang="en-US"/>
          </a:p>
        </p:txBody>
      </p:sp>
      <p:sp>
        <p:nvSpPr>
          <p:cNvPr id="7" name="Rectangle 6">
            <a:extLst>
              <a:ext uri="{FF2B5EF4-FFF2-40B4-BE49-F238E27FC236}">
                <a16:creationId xmlns:a16="http://schemas.microsoft.com/office/drawing/2014/main" id="{CAB57F36-DC5A-A4A6-C8E8-12883F7812E0}"/>
              </a:ext>
            </a:extLst>
          </p:cNvPr>
          <p:cNvSpPr/>
          <p:nvPr userDrawn="1"/>
        </p:nvSpPr>
        <p:spPr>
          <a:xfrm>
            <a:off x="474079" y="1637520"/>
            <a:ext cx="2066365" cy="80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289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5855-0A74-A820-DB5C-CAF91AD1709E}"/>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C9666B84-F29D-0E3E-CDE1-FBD037F13F93}"/>
              </a:ext>
            </a:extLst>
          </p:cNvPr>
          <p:cNvSpPr>
            <a:spLocks noGrp="1"/>
          </p:cNvSpPr>
          <p:nvPr>
            <p:ph type="dt" sz="half" idx="10"/>
          </p:nvPr>
        </p:nvSpPr>
        <p:spPr/>
        <p:txBody>
          <a:bodyPr/>
          <a:lstStyle/>
          <a:p>
            <a:fld id="{939C528B-6DE9-4187-959A-E643502F9B34}" type="datetime1">
              <a:rPr lang="en-US" smtClean="0"/>
              <a:t>12/6/2024</a:t>
            </a:fld>
            <a:endParaRPr lang="en-US"/>
          </a:p>
        </p:txBody>
      </p:sp>
      <p:sp>
        <p:nvSpPr>
          <p:cNvPr id="7" name="Footer Placeholder 6">
            <a:extLst>
              <a:ext uri="{FF2B5EF4-FFF2-40B4-BE49-F238E27FC236}">
                <a16:creationId xmlns:a16="http://schemas.microsoft.com/office/drawing/2014/main" id="{41A8CEF8-7BF8-87EE-5286-B0448788A887}"/>
              </a:ext>
            </a:extLst>
          </p:cNvPr>
          <p:cNvSpPr>
            <a:spLocks noGrp="1"/>
          </p:cNvSpPr>
          <p:nvPr>
            <p:ph type="ftr" sz="quarter" idx="11"/>
          </p:nvPr>
        </p:nvSpPr>
        <p:spPr/>
        <p:txBody>
          <a:bodyPr/>
          <a:lstStyle/>
          <a:p>
            <a:pPr>
              <a:defRPr/>
            </a:pPr>
            <a:r>
              <a:rPr lang="en-US" sz="800" b="1">
                <a:solidFill>
                  <a:schemeClr val="tx1">
                    <a:lumMod val="50000"/>
                    <a:lumOff val="50000"/>
                  </a:schemeClr>
                </a:solidFill>
              </a:rPr>
              <a:t>WILLIAMS</a:t>
            </a:r>
            <a:r>
              <a:rPr lang="en-US" sz="800" baseline="30000">
                <a:solidFill>
                  <a:schemeClr val="tx1">
                    <a:lumMod val="50000"/>
                    <a:lumOff val="50000"/>
                  </a:schemeClr>
                </a:solidFill>
              </a:rPr>
              <a:t> </a:t>
            </a:r>
            <a:r>
              <a:rPr lang="en-US" sz="800">
                <a:solidFill>
                  <a:schemeClr val="tx1">
                    <a:lumMod val="50000"/>
                    <a:lumOff val="50000"/>
                  </a:schemeClr>
                </a:solidFill>
              </a:rPr>
              <a:t>© 2024 The Williams Companies, Inc. All rights reserved</a:t>
            </a:r>
            <a:endParaRPr lang="en-US" sz="800" b="1">
              <a:solidFill>
                <a:schemeClr val="tx1">
                  <a:lumMod val="50000"/>
                  <a:lumOff val="50000"/>
                </a:schemeClr>
              </a:solidFill>
            </a:endParaRPr>
          </a:p>
        </p:txBody>
      </p:sp>
      <p:sp>
        <p:nvSpPr>
          <p:cNvPr id="8" name="Slide Number Placeholder 7">
            <a:extLst>
              <a:ext uri="{FF2B5EF4-FFF2-40B4-BE49-F238E27FC236}">
                <a16:creationId xmlns:a16="http://schemas.microsoft.com/office/drawing/2014/main" id="{DBDBE40C-3939-61C6-DE43-8F064DF5542F}"/>
              </a:ext>
            </a:extLst>
          </p:cNvPr>
          <p:cNvSpPr>
            <a:spLocks noGrp="1"/>
          </p:cNvSpPr>
          <p:nvPr>
            <p:ph type="sldNum" sz="quarter" idx="12"/>
          </p:nvPr>
        </p:nvSpPr>
        <p:spPr/>
        <p:txBody>
          <a:bodyPr/>
          <a:lstStyle/>
          <a:p>
            <a:r>
              <a:rPr lang="en-US"/>
              <a:t>  |   </a:t>
            </a:r>
            <a:fld id="{2E9AA1B9-B854-4734-9D23-06847930F5C7}" type="slidenum">
              <a:rPr lang="en-US" smtClean="0"/>
              <a:pPr/>
              <a:t>‹#›</a:t>
            </a:fld>
            <a:endParaRPr lang="en-US"/>
          </a:p>
        </p:txBody>
      </p:sp>
      <p:sp>
        <p:nvSpPr>
          <p:cNvPr id="3" name="Rectangle 2">
            <a:extLst>
              <a:ext uri="{FF2B5EF4-FFF2-40B4-BE49-F238E27FC236}">
                <a16:creationId xmlns:a16="http://schemas.microsoft.com/office/drawing/2014/main" id="{5B13B6DD-7554-1DD6-BE8F-EFE5B25E1112}"/>
              </a:ext>
            </a:extLst>
          </p:cNvPr>
          <p:cNvSpPr/>
          <p:nvPr userDrawn="1"/>
        </p:nvSpPr>
        <p:spPr>
          <a:xfrm>
            <a:off x="474079" y="1637520"/>
            <a:ext cx="2066365" cy="80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638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D598CED-FF95-5E66-BEF5-38E1BDE1A94D}"/>
              </a:ext>
            </a:extLst>
          </p:cNvPr>
          <p:cNvSpPr>
            <a:spLocks noGrp="1"/>
          </p:cNvSpPr>
          <p:nvPr>
            <p:ph type="dt" sz="half" idx="10"/>
          </p:nvPr>
        </p:nvSpPr>
        <p:spPr/>
        <p:txBody>
          <a:bodyPr/>
          <a:lstStyle/>
          <a:p>
            <a:fld id="{C91B6AB4-7DD4-4A8C-9250-4C6B72715F35}" type="datetime1">
              <a:rPr lang="en-US" smtClean="0"/>
              <a:t>12/6/2024</a:t>
            </a:fld>
            <a:endParaRPr lang="en-US"/>
          </a:p>
        </p:txBody>
      </p:sp>
      <p:sp>
        <p:nvSpPr>
          <p:cNvPr id="6" name="Footer Placeholder 5">
            <a:extLst>
              <a:ext uri="{FF2B5EF4-FFF2-40B4-BE49-F238E27FC236}">
                <a16:creationId xmlns:a16="http://schemas.microsoft.com/office/drawing/2014/main" id="{3649D14D-7A8A-C98D-263A-D45E5D8432E0}"/>
              </a:ext>
            </a:extLst>
          </p:cNvPr>
          <p:cNvSpPr>
            <a:spLocks noGrp="1"/>
          </p:cNvSpPr>
          <p:nvPr>
            <p:ph type="ftr" sz="quarter" idx="11"/>
          </p:nvPr>
        </p:nvSpPr>
        <p:spPr/>
        <p:txBody>
          <a:bodyPr/>
          <a:lstStyle/>
          <a:p>
            <a:pPr>
              <a:defRPr/>
            </a:pPr>
            <a:r>
              <a:rPr lang="en-US" sz="800" b="1">
                <a:solidFill>
                  <a:schemeClr val="tx1">
                    <a:lumMod val="50000"/>
                    <a:lumOff val="50000"/>
                  </a:schemeClr>
                </a:solidFill>
              </a:rPr>
              <a:t>WILLIAMS</a:t>
            </a:r>
            <a:r>
              <a:rPr lang="en-US" sz="800" baseline="30000">
                <a:solidFill>
                  <a:schemeClr val="tx1">
                    <a:lumMod val="50000"/>
                    <a:lumOff val="50000"/>
                  </a:schemeClr>
                </a:solidFill>
              </a:rPr>
              <a:t> </a:t>
            </a:r>
            <a:r>
              <a:rPr lang="en-US" sz="800">
                <a:solidFill>
                  <a:schemeClr val="tx1">
                    <a:lumMod val="50000"/>
                    <a:lumOff val="50000"/>
                  </a:schemeClr>
                </a:solidFill>
              </a:rPr>
              <a:t>© 2024 The Williams Companies, Inc. All rights reserved</a:t>
            </a:r>
            <a:endParaRPr lang="en-US" sz="800" b="1">
              <a:solidFill>
                <a:schemeClr val="tx1">
                  <a:lumMod val="50000"/>
                  <a:lumOff val="50000"/>
                </a:schemeClr>
              </a:solidFill>
            </a:endParaRPr>
          </a:p>
        </p:txBody>
      </p:sp>
      <p:sp>
        <p:nvSpPr>
          <p:cNvPr id="7" name="Slide Number Placeholder 6">
            <a:extLst>
              <a:ext uri="{FF2B5EF4-FFF2-40B4-BE49-F238E27FC236}">
                <a16:creationId xmlns:a16="http://schemas.microsoft.com/office/drawing/2014/main" id="{85C1B39B-128C-FE18-4BF3-13FF183F02A7}"/>
              </a:ext>
            </a:extLst>
          </p:cNvPr>
          <p:cNvSpPr>
            <a:spLocks noGrp="1"/>
          </p:cNvSpPr>
          <p:nvPr>
            <p:ph type="sldNum" sz="quarter" idx="12"/>
          </p:nvPr>
        </p:nvSpPr>
        <p:spPr/>
        <p:txBody>
          <a:bodyPr/>
          <a:lstStyle/>
          <a:p>
            <a:r>
              <a:rPr lang="en-US"/>
              <a:t>  |   </a:t>
            </a:r>
            <a:fld id="{2E9AA1B9-B854-4734-9D23-06847930F5C7}" type="slidenum">
              <a:rPr lang="en-US" smtClean="0"/>
              <a:pPr/>
              <a:t>‹#›</a:t>
            </a:fld>
            <a:endParaRPr lang="en-US"/>
          </a:p>
        </p:txBody>
      </p:sp>
    </p:spTree>
    <p:extLst>
      <p:ext uri="{BB962C8B-B14F-4D97-AF65-F5344CB8AC3E}">
        <p14:creationId xmlns:p14="http://schemas.microsoft.com/office/powerpoint/2010/main" val="339951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17A-D15C-7BFD-AF2A-301AC3CE914F}"/>
              </a:ext>
            </a:extLst>
          </p:cNvPr>
          <p:cNvSpPr>
            <a:spLocks noGrp="1"/>
          </p:cNvSpPr>
          <p:nvPr>
            <p:ph type="title"/>
          </p:nvPr>
        </p:nvSpPr>
        <p:spPr>
          <a:xfrm>
            <a:off x="474080" y="457200"/>
            <a:ext cx="429794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D6AC95-0814-D7FD-643F-AF425A2B11BB}"/>
              </a:ext>
            </a:extLst>
          </p:cNvPr>
          <p:cNvSpPr>
            <a:spLocks noGrp="1"/>
          </p:cNvSpPr>
          <p:nvPr>
            <p:ph idx="1"/>
          </p:nvPr>
        </p:nvSpPr>
        <p:spPr>
          <a:xfrm>
            <a:off x="5183187" y="457201"/>
            <a:ext cx="6530207" cy="58386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9C8F5D-37EB-7E5E-DF8A-01030F8E0822}"/>
              </a:ext>
            </a:extLst>
          </p:cNvPr>
          <p:cNvSpPr>
            <a:spLocks noGrp="1"/>
          </p:cNvSpPr>
          <p:nvPr>
            <p:ph type="body" sz="half" idx="2"/>
          </p:nvPr>
        </p:nvSpPr>
        <p:spPr>
          <a:xfrm>
            <a:off x="474080" y="2323474"/>
            <a:ext cx="4297946" cy="39723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8EA2538F-CFEC-08A8-B3F7-89F1307CD22C}"/>
              </a:ext>
            </a:extLst>
          </p:cNvPr>
          <p:cNvSpPr>
            <a:spLocks noGrp="1"/>
          </p:cNvSpPr>
          <p:nvPr>
            <p:ph type="dt" sz="half" idx="10"/>
          </p:nvPr>
        </p:nvSpPr>
        <p:spPr/>
        <p:txBody>
          <a:bodyPr/>
          <a:lstStyle/>
          <a:p>
            <a:fld id="{AF790B66-9247-4C66-B91F-351C955BB74F}" type="datetime1">
              <a:rPr lang="en-US" smtClean="0"/>
              <a:t>12/6/2024</a:t>
            </a:fld>
            <a:endParaRPr lang="en-US"/>
          </a:p>
        </p:txBody>
      </p:sp>
      <p:sp>
        <p:nvSpPr>
          <p:cNvPr id="9" name="Footer Placeholder 8">
            <a:extLst>
              <a:ext uri="{FF2B5EF4-FFF2-40B4-BE49-F238E27FC236}">
                <a16:creationId xmlns:a16="http://schemas.microsoft.com/office/drawing/2014/main" id="{1DC8BF46-819E-F655-1C36-3A9818A38209}"/>
              </a:ext>
            </a:extLst>
          </p:cNvPr>
          <p:cNvSpPr>
            <a:spLocks noGrp="1"/>
          </p:cNvSpPr>
          <p:nvPr>
            <p:ph type="ftr" sz="quarter" idx="11"/>
          </p:nvPr>
        </p:nvSpPr>
        <p:spPr/>
        <p:txBody>
          <a:bodyPr/>
          <a:lstStyle/>
          <a:p>
            <a:pPr>
              <a:defRPr/>
            </a:pPr>
            <a:r>
              <a:rPr lang="en-US" sz="800" b="1">
                <a:solidFill>
                  <a:schemeClr val="tx1">
                    <a:lumMod val="50000"/>
                    <a:lumOff val="50000"/>
                  </a:schemeClr>
                </a:solidFill>
              </a:rPr>
              <a:t>WILLIAMS</a:t>
            </a:r>
            <a:r>
              <a:rPr lang="en-US" sz="800" baseline="30000">
                <a:solidFill>
                  <a:schemeClr val="tx1">
                    <a:lumMod val="50000"/>
                    <a:lumOff val="50000"/>
                  </a:schemeClr>
                </a:solidFill>
              </a:rPr>
              <a:t> </a:t>
            </a:r>
            <a:r>
              <a:rPr lang="en-US" sz="800">
                <a:solidFill>
                  <a:schemeClr val="tx1">
                    <a:lumMod val="50000"/>
                    <a:lumOff val="50000"/>
                  </a:schemeClr>
                </a:solidFill>
              </a:rPr>
              <a:t>© 2024 The Williams Companies, Inc. All rights reserved</a:t>
            </a:r>
            <a:endParaRPr lang="en-US" sz="800" b="1">
              <a:solidFill>
                <a:schemeClr val="tx1">
                  <a:lumMod val="50000"/>
                  <a:lumOff val="50000"/>
                </a:schemeClr>
              </a:solidFill>
            </a:endParaRPr>
          </a:p>
        </p:txBody>
      </p:sp>
      <p:sp>
        <p:nvSpPr>
          <p:cNvPr id="10" name="Slide Number Placeholder 9">
            <a:extLst>
              <a:ext uri="{FF2B5EF4-FFF2-40B4-BE49-F238E27FC236}">
                <a16:creationId xmlns:a16="http://schemas.microsoft.com/office/drawing/2014/main" id="{1BA8ED89-F816-1FE9-2B7B-8FCF1D8971A8}"/>
              </a:ext>
            </a:extLst>
          </p:cNvPr>
          <p:cNvSpPr>
            <a:spLocks noGrp="1"/>
          </p:cNvSpPr>
          <p:nvPr>
            <p:ph type="sldNum" sz="quarter" idx="12"/>
          </p:nvPr>
        </p:nvSpPr>
        <p:spPr/>
        <p:txBody>
          <a:bodyPr/>
          <a:lstStyle/>
          <a:p>
            <a:r>
              <a:rPr lang="en-US"/>
              <a:t>  |   </a:t>
            </a:r>
            <a:fld id="{2E9AA1B9-B854-4734-9D23-06847930F5C7}" type="slidenum">
              <a:rPr lang="en-US" smtClean="0"/>
              <a:pPr/>
              <a:t>‹#›</a:t>
            </a:fld>
            <a:endParaRPr lang="en-US"/>
          </a:p>
        </p:txBody>
      </p:sp>
      <p:sp>
        <p:nvSpPr>
          <p:cNvPr id="5" name="Rectangle 4">
            <a:extLst>
              <a:ext uri="{FF2B5EF4-FFF2-40B4-BE49-F238E27FC236}">
                <a16:creationId xmlns:a16="http://schemas.microsoft.com/office/drawing/2014/main" id="{612137B2-0B47-6D54-B25D-D579485038FB}"/>
              </a:ext>
            </a:extLst>
          </p:cNvPr>
          <p:cNvSpPr/>
          <p:nvPr userDrawn="1"/>
        </p:nvSpPr>
        <p:spPr>
          <a:xfrm>
            <a:off x="474079" y="2100757"/>
            <a:ext cx="2066365" cy="80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498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3797-36EC-556B-D64C-329E78033FA2}"/>
              </a:ext>
            </a:extLst>
          </p:cNvPr>
          <p:cNvSpPr>
            <a:spLocks noGrp="1"/>
          </p:cNvSpPr>
          <p:nvPr>
            <p:ph type="title"/>
          </p:nvPr>
        </p:nvSpPr>
        <p:spPr>
          <a:xfrm>
            <a:off x="474080" y="457200"/>
            <a:ext cx="429794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810717-9747-1813-6F14-D642AE91230F}"/>
              </a:ext>
            </a:extLst>
          </p:cNvPr>
          <p:cNvSpPr>
            <a:spLocks noGrp="1"/>
          </p:cNvSpPr>
          <p:nvPr>
            <p:ph type="pic" idx="1"/>
          </p:nvPr>
        </p:nvSpPr>
        <p:spPr>
          <a:xfrm>
            <a:off x="5183187" y="445661"/>
            <a:ext cx="6530207" cy="54153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821065-2E89-BBE6-205C-DF74BD6499C4}"/>
              </a:ext>
            </a:extLst>
          </p:cNvPr>
          <p:cNvSpPr>
            <a:spLocks noGrp="1"/>
          </p:cNvSpPr>
          <p:nvPr>
            <p:ph type="body" sz="half" idx="2"/>
          </p:nvPr>
        </p:nvSpPr>
        <p:spPr>
          <a:xfrm>
            <a:off x="474080" y="2422452"/>
            <a:ext cx="4297946" cy="34465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438AE7A3-8F3D-A6FB-4B9F-2EF0DEFA68F5}"/>
              </a:ext>
            </a:extLst>
          </p:cNvPr>
          <p:cNvSpPr>
            <a:spLocks noGrp="1"/>
          </p:cNvSpPr>
          <p:nvPr>
            <p:ph type="dt" sz="half" idx="10"/>
          </p:nvPr>
        </p:nvSpPr>
        <p:spPr/>
        <p:txBody>
          <a:bodyPr/>
          <a:lstStyle/>
          <a:p>
            <a:fld id="{18C18D4B-DC31-42CC-8F92-6EDFCFDFEDF6}" type="datetime1">
              <a:rPr lang="en-US" smtClean="0"/>
              <a:t>12/6/2024</a:t>
            </a:fld>
            <a:endParaRPr lang="en-US"/>
          </a:p>
        </p:txBody>
      </p:sp>
      <p:sp>
        <p:nvSpPr>
          <p:cNvPr id="9" name="Footer Placeholder 8">
            <a:extLst>
              <a:ext uri="{FF2B5EF4-FFF2-40B4-BE49-F238E27FC236}">
                <a16:creationId xmlns:a16="http://schemas.microsoft.com/office/drawing/2014/main" id="{DBBE28D4-7698-FBE3-5CA5-33E35152D448}"/>
              </a:ext>
            </a:extLst>
          </p:cNvPr>
          <p:cNvSpPr>
            <a:spLocks noGrp="1"/>
          </p:cNvSpPr>
          <p:nvPr>
            <p:ph type="ftr" sz="quarter" idx="11"/>
          </p:nvPr>
        </p:nvSpPr>
        <p:spPr/>
        <p:txBody>
          <a:bodyPr/>
          <a:lstStyle/>
          <a:p>
            <a:pPr>
              <a:defRPr/>
            </a:pPr>
            <a:r>
              <a:rPr lang="en-US" sz="800" b="1">
                <a:solidFill>
                  <a:schemeClr val="tx1">
                    <a:lumMod val="50000"/>
                    <a:lumOff val="50000"/>
                  </a:schemeClr>
                </a:solidFill>
              </a:rPr>
              <a:t>WILLIAMS</a:t>
            </a:r>
            <a:r>
              <a:rPr lang="en-US" sz="800" baseline="30000">
                <a:solidFill>
                  <a:schemeClr val="tx1">
                    <a:lumMod val="50000"/>
                    <a:lumOff val="50000"/>
                  </a:schemeClr>
                </a:solidFill>
              </a:rPr>
              <a:t> </a:t>
            </a:r>
            <a:r>
              <a:rPr lang="en-US" sz="800">
                <a:solidFill>
                  <a:schemeClr val="tx1">
                    <a:lumMod val="50000"/>
                    <a:lumOff val="50000"/>
                  </a:schemeClr>
                </a:solidFill>
              </a:rPr>
              <a:t>© 2024 The Williams Companies, Inc. All rights reserved</a:t>
            </a:r>
            <a:endParaRPr lang="en-US" sz="800" b="1">
              <a:solidFill>
                <a:schemeClr val="tx1">
                  <a:lumMod val="50000"/>
                  <a:lumOff val="50000"/>
                </a:schemeClr>
              </a:solidFill>
            </a:endParaRPr>
          </a:p>
        </p:txBody>
      </p:sp>
      <p:sp>
        <p:nvSpPr>
          <p:cNvPr id="10" name="Slide Number Placeholder 9">
            <a:extLst>
              <a:ext uri="{FF2B5EF4-FFF2-40B4-BE49-F238E27FC236}">
                <a16:creationId xmlns:a16="http://schemas.microsoft.com/office/drawing/2014/main" id="{A7588AAE-6333-6EB2-9707-D55017E8787B}"/>
              </a:ext>
            </a:extLst>
          </p:cNvPr>
          <p:cNvSpPr>
            <a:spLocks noGrp="1"/>
          </p:cNvSpPr>
          <p:nvPr>
            <p:ph type="sldNum" sz="quarter" idx="12"/>
          </p:nvPr>
        </p:nvSpPr>
        <p:spPr/>
        <p:txBody>
          <a:bodyPr/>
          <a:lstStyle/>
          <a:p>
            <a:r>
              <a:rPr lang="en-US"/>
              <a:t>  |   </a:t>
            </a:r>
            <a:fld id="{2E9AA1B9-B854-4734-9D23-06847930F5C7}" type="slidenum">
              <a:rPr lang="en-US" smtClean="0"/>
              <a:pPr/>
              <a:t>‹#›</a:t>
            </a:fld>
            <a:endParaRPr lang="en-US"/>
          </a:p>
        </p:txBody>
      </p:sp>
      <p:sp>
        <p:nvSpPr>
          <p:cNvPr id="5" name="Rectangle 4">
            <a:extLst>
              <a:ext uri="{FF2B5EF4-FFF2-40B4-BE49-F238E27FC236}">
                <a16:creationId xmlns:a16="http://schemas.microsoft.com/office/drawing/2014/main" id="{03335BB8-4C55-A951-299E-6E2E33FDFC0B}"/>
              </a:ext>
            </a:extLst>
          </p:cNvPr>
          <p:cNvSpPr/>
          <p:nvPr userDrawn="1"/>
        </p:nvSpPr>
        <p:spPr>
          <a:xfrm>
            <a:off x="474079" y="2100757"/>
            <a:ext cx="2066365" cy="80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43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ontent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2A5814-152C-FA47-8214-2663BAC8FC55}"/>
              </a:ext>
            </a:extLst>
          </p:cNvPr>
          <p:cNvPicPr>
            <a:picLocks noChangeAspect="1"/>
          </p:cNvPicPr>
          <p:nvPr userDrawn="1"/>
        </p:nvPicPr>
        <p:blipFill rotWithShape="1">
          <a:blip r:embed="rId2" cstate="email">
            <a:duotone>
              <a:schemeClr val="bg2">
                <a:shade val="45000"/>
                <a:satMod val="135000"/>
              </a:schemeClr>
              <a:prstClr val="white"/>
            </a:duotone>
            <a:alphaModFix amt="20000"/>
            <a:extLst>
              <a:ext uri="{28A0092B-C50C-407E-A947-70E740481C1C}">
                <a14:useLocalDpi xmlns:a14="http://schemas.microsoft.com/office/drawing/2010/main"/>
              </a:ext>
            </a:extLst>
          </a:blip>
          <a:srcRect l="30562" t="11698" r="28203" b="3308"/>
          <a:stretch/>
        </p:blipFill>
        <p:spPr>
          <a:xfrm>
            <a:off x="6489077" y="0"/>
            <a:ext cx="5702924" cy="6858000"/>
          </a:xfrm>
          <a:prstGeom prst="rect">
            <a:avLst/>
          </a:prstGeom>
        </p:spPr>
      </p:pic>
      <p:sp>
        <p:nvSpPr>
          <p:cNvPr id="18" name="Title 17">
            <a:extLst>
              <a:ext uri="{FF2B5EF4-FFF2-40B4-BE49-F238E27FC236}">
                <a16:creationId xmlns:a16="http://schemas.microsoft.com/office/drawing/2014/main" id="{DEE3B305-C186-2849-901D-3CC037704CA2}"/>
              </a:ext>
            </a:extLst>
          </p:cNvPr>
          <p:cNvSpPr>
            <a:spLocks noGrp="1"/>
          </p:cNvSpPr>
          <p:nvPr>
            <p:ph type="title" hasCustomPrompt="1"/>
          </p:nvPr>
        </p:nvSpPr>
        <p:spPr>
          <a:xfrm>
            <a:off x="983643" y="232571"/>
            <a:ext cx="10224715" cy="773835"/>
          </a:xfrm>
          <a:prstGeom prst="rect">
            <a:avLst/>
          </a:prstGeom>
        </p:spPr>
        <p:txBody>
          <a:bodyPr anchor="ctr">
            <a:normAutofit/>
          </a:bodyPr>
          <a:lstStyle>
            <a:lvl1pPr algn="ctr">
              <a:defRPr sz="2249" b="1">
                <a:solidFill>
                  <a:schemeClr val="accent6"/>
                </a:solidFill>
              </a:defRPr>
            </a:lvl1pPr>
          </a:lstStyle>
          <a:p>
            <a:r>
              <a:rPr lang="en-US"/>
              <a:t>HEADER</a:t>
            </a:r>
          </a:p>
        </p:txBody>
      </p:sp>
      <p:sp>
        <p:nvSpPr>
          <p:cNvPr id="10" name="Footer Placeholder 1">
            <a:extLst>
              <a:ext uri="{FF2B5EF4-FFF2-40B4-BE49-F238E27FC236}">
                <a16:creationId xmlns:a16="http://schemas.microsoft.com/office/drawing/2014/main" id="{D24C1065-E078-074D-B12B-B6E8674FDC93}"/>
              </a:ext>
            </a:extLst>
          </p:cNvPr>
          <p:cNvSpPr>
            <a:spLocks noGrp="1"/>
          </p:cNvSpPr>
          <p:nvPr>
            <p:ph type="ftr" sz="quarter" idx="15"/>
          </p:nvPr>
        </p:nvSpPr>
        <p:spPr>
          <a:xfrm>
            <a:off x="983643" y="5932303"/>
            <a:ext cx="10224715" cy="527877"/>
          </a:xfrm>
          <a:prstGeom prst="rect">
            <a:avLst/>
          </a:prstGeom>
        </p:spPr>
        <p:txBody>
          <a:bodyPr anchor="b"/>
          <a:lstStyle>
            <a:lvl1pPr algn="l">
              <a:defRPr sz="675">
                <a:solidFill>
                  <a:schemeClr val="bg1">
                    <a:lumMod val="65000"/>
                  </a:schemeClr>
                </a:solidFill>
              </a:defRPr>
            </a:lvl1pPr>
          </a:lstStyle>
          <a:p>
            <a:endParaRPr lang="en-US"/>
          </a:p>
        </p:txBody>
      </p:sp>
      <p:sp>
        <p:nvSpPr>
          <p:cNvPr id="3" name="Chart Placeholder 2">
            <a:extLst>
              <a:ext uri="{FF2B5EF4-FFF2-40B4-BE49-F238E27FC236}">
                <a16:creationId xmlns:a16="http://schemas.microsoft.com/office/drawing/2014/main" id="{FB1FF34C-A82E-7846-98C6-81BD0D2A3A92}"/>
              </a:ext>
            </a:extLst>
          </p:cNvPr>
          <p:cNvSpPr>
            <a:spLocks noGrp="1"/>
          </p:cNvSpPr>
          <p:nvPr>
            <p:ph type="chart" sz="quarter" idx="16"/>
          </p:nvPr>
        </p:nvSpPr>
        <p:spPr>
          <a:xfrm>
            <a:off x="983036" y="1238973"/>
            <a:ext cx="10224715" cy="4468090"/>
          </a:xfrm>
          <a:prstGeom prst="rect">
            <a:avLst/>
          </a:prstGeom>
        </p:spPr>
        <p:txBody>
          <a:bodyPr/>
          <a:lstStyle>
            <a:lvl1pPr marL="0" indent="0">
              <a:buNone/>
              <a:defRPr sz="1350"/>
            </a:lvl1pPr>
          </a:lstStyle>
          <a:p>
            <a:endParaRPr lang="en-US"/>
          </a:p>
        </p:txBody>
      </p:sp>
      <p:sp>
        <p:nvSpPr>
          <p:cNvPr id="20" name="Rectangle 19">
            <a:extLst>
              <a:ext uri="{FF2B5EF4-FFF2-40B4-BE49-F238E27FC236}">
                <a16:creationId xmlns:a16="http://schemas.microsoft.com/office/drawing/2014/main" id="{57D9A1D6-B750-4DF2-B4DE-C8E486CC503F}"/>
              </a:ext>
            </a:extLst>
          </p:cNvPr>
          <p:cNvSpPr/>
          <p:nvPr userDrawn="1"/>
        </p:nvSpPr>
        <p:spPr>
          <a:xfrm>
            <a:off x="0" y="6583680"/>
            <a:ext cx="12192000" cy="274320"/>
          </a:xfrm>
          <a:prstGeom prst="rect">
            <a:avLst/>
          </a:prstGeom>
          <a:gradFill flip="none" rotWithShape="1">
            <a:gsLst>
              <a:gs pos="0">
                <a:srgbClr val="005EB8"/>
              </a:gs>
              <a:gs pos="100000">
                <a:srgbClr val="0ABAF2"/>
              </a:gs>
            </a:gsLst>
            <a:lin ang="0" scaled="1"/>
            <a:tileRect/>
          </a:grad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699"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1" name="Slide Number Placeholder 6">
            <a:extLst>
              <a:ext uri="{FF2B5EF4-FFF2-40B4-BE49-F238E27FC236}">
                <a16:creationId xmlns:a16="http://schemas.microsoft.com/office/drawing/2014/main" id="{E4E34DEB-64D4-40AC-8AE5-6C24B1F59D40}"/>
              </a:ext>
            </a:extLst>
          </p:cNvPr>
          <p:cNvSpPr txBox="1">
            <a:spLocks/>
          </p:cNvSpPr>
          <p:nvPr userDrawn="1"/>
        </p:nvSpPr>
        <p:spPr>
          <a:xfrm>
            <a:off x="11763248" y="6599686"/>
            <a:ext cx="500141" cy="233019"/>
          </a:xfrm>
          <a:prstGeom prst="rect">
            <a:avLst/>
          </a:prstGeom>
        </p:spPr>
        <p:txBody>
          <a:bodyPr/>
          <a:lstStyle>
            <a:defPPr>
              <a:defRPr lang="en-US"/>
            </a:defPPr>
            <a:lvl1pPr marL="0" algn="l"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49C4412E-9985-3646-97F0-C7F2A3AA740F}" type="slidenum">
              <a:rPr kumimoji="0" lang="en-US" sz="6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Footer Placeholder 5">
            <a:extLst>
              <a:ext uri="{FF2B5EF4-FFF2-40B4-BE49-F238E27FC236}">
                <a16:creationId xmlns:a16="http://schemas.microsoft.com/office/drawing/2014/main" id="{03405966-19FB-423E-A1CA-EE691671CB10}"/>
              </a:ext>
            </a:extLst>
          </p:cNvPr>
          <p:cNvSpPr txBox="1">
            <a:spLocks/>
          </p:cNvSpPr>
          <p:nvPr userDrawn="1"/>
        </p:nvSpPr>
        <p:spPr>
          <a:xfrm>
            <a:off x="71391" y="6582834"/>
            <a:ext cx="3353128" cy="266712"/>
          </a:xfrm>
          <a:prstGeom prst="rect">
            <a:avLst/>
          </a:prstGeom>
        </p:spPr>
        <p:txBody>
          <a:bodyPr numCol="1" anchor="ct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Arial" panose="020B0604020202020204"/>
                <a:ea typeface="+mn-ea"/>
                <a:cs typeface="+mn-cs"/>
              </a:rPr>
              <a:t>WILLIAMS</a:t>
            </a:r>
            <a:r>
              <a:rPr kumimoji="0" lang="en-US" sz="600" b="0" i="0" u="none" strike="noStrike" kern="1200" cap="none" spc="0" normalizeH="0" baseline="30000" noProof="0">
                <a:ln>
                  <a:noFill/>
                </a:ln>
                <a:solidFill>
                  <a:srgbClr val="FFFFFF"/>
                </a:solidFill>
                <a:effectLst/>
                <a:uLnTx/>
                <a:uFillTx/>
                <a:latin typeface="Arial" panose="020B0604020202020204"/>
                <a:ea typeface="+mn-ea"/>
                <a:cs typeface="+mn-cs"/>
              </a:rPr>
              <a:t> </a:t>
            </a:r>
            <a:r>
              <a:rPr kumimoji="0" lang="en-US" sz="600" b="0" i="1" u="none" strike="noStrike" kern="1200" cap="none" spc="0" normalizeH="0" baseline="0" noProof="0">
                <a:ln>
                  <a:noFill/>
                </a:ln>
                <a:solidFill>
                  <a:srgbClr val="FFFFFF"/>
                </a:solidFill>
                <a:effectLst/>
                <a:uLnTx/>
                <a:uFillTx/>
                <a:latin typeface="Arial" panose="020B0604020202020204"/>
                <a:ea typeface="+mn-ea"/>
                <a:cs typeface="+mn-cs"/>
              </a:rPr>
              <a:t>© 2023 The Williams Companies, Inc. All rights reserved</a:t>
            </a:r>
            <a:endParaRPr kumimoji="0" lang="en-US" sz="600" b="1" i="1"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ooter Placeholder 5">
            <a:extLst>
              <a:ext uri="{FF2B5EF4-FFF2-40B4-BE49-F238E27FC236}">
                <a16:creationId xmlns:a16="http://schemas.microsoft.com/office/drawing/2014/main" id="{11E9A94B-1E21-4F4F-83E4-9473788313AA}"/>
              </a:ext>
            </a:extLst>
          </p:cNvPr>
          <p:cNvSpPr txBox="1">
            <a:spLocks/>
          </p:cNvSpPr>
          <p:nvPr userDrawn="1"/>
        </p:nvSpPr>
        <p:spPr>
          <a:xfrm>
            <a:off x="3495909" y="6582837"/>
            <a:ext cx="8350495" cy="266712"/>
          </a:xfrm>
          <a:prstGeom prst="rect">
            <a:avLst/>
          </a:prstGeom>
        </p:spPr>
        <p:txBody>
          <a:bodyPr numCol="1" anchor="ct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600" b="1">
                <a:solidFill>
                  <a:schemeClr val="bg1"/>
                </a:solidFill>
              </a:rPr>
              <a:t>NYSE: WMB    I    www.williams.com</a:t>
            </a:r>
            <a:endParaRPr lang="en-US" sz="600" b="1" i="1">
              <a:solidFill>
                <a:schemeClr val="bg1"/>
              </a:solidFill>
            </a:endParaRPr>
          </a:p>
        </p:txBody>
      </p:sp>
    </p:spTree>
    <p:extLst>
      <p:ext uri="{BB962C8B-B14F-4D97-AF65-F5344CB8AC3E}">
        <p14:creationId xmlns:p14="http://schemas.microsoft.com/office/powerpoint/2010/main" val="2652182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284929-EE71-8947-9559-9B1802947EE4}"/>
              </a:ext>
            </a:extLst>
          </p:cNvPr>
          <p:cNvPicPr>
            <a:picLocks noChangeAspect="1"/>
          </p:cNvPicPr>
          <p:nvPr userDrawn="1"/>
        </p:nvPicPr>
        <p:blipFill>
          <a:blip r:embed="rId2"/>
          <a:srcRect t="12392" b="12392"/>
          <a:stretch/>
        </p:blipFill>
        <p:spPr>
          <a:xfrm>
            <a:off x="0" y="-8362"/>
            <a:ext cx="12192000" cy="6866362"/>
          </a:xfrm>
          <a:prstGeom prst="rect">
            <a:avLst/>
          </a:prstGeom>
        </p:spPr>
      </p:pic>
      <p:sp>
        <p:nvSpPr>
          <p:cNvPr id="2" name="Round Single Corner Rectangle 11">
            <a:extLst>
              <a:ext uri="{FF2B5EF4-FFF2-40B4-BE49-F238E27FC236}">
                <a16:creationId xmlns:a16="http://schemas.microsoft.com/office/drawing/2014/main" id="{66E7ADD5-A94B-4BF2-E2AA-CD943F19BC75}"/>
              </a:ext>
            </a:extLst>
          </p:cNvPr>
          <p:cNvSpPr/>
          <p:nvPr userDrawn="1"/>
        </p:nvSpPr>
        <p:spPr>
          <a:xfrm>
            <a:off x="3" y="584948"/>
            <a:ext cx="4371835" cy="5733823"/>
          </a:xfrm>
          <a:prstGeom prst="round1Rect">
            <a:avLst>
              <a:gd name="adj" fmla="val 38125"/>
            </a:avLst>
          </a:prstGeom>
          <a:solidFill>
            <a:srgbClr val="0A1E24">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009ECE5-EEBA-6E4C-AA7F-FFDF83F0EF69}"/>
              </a:ext>
            </a:extLst>
          </p:cNvPr>
          <p:cNvPicPr>
            <a:picLocks noChangeAspect="1"/>
          </p:cNvPicPr>
          <p:nvPr userDrawn="1"/>
        </p:nvPicPr>
        <p:blipFill rotWithShape="1">
          <a:blip r:embed="rId3">
            <a:alphaModFix amt="20000"/>
          </a:blip>
          <a:srcRect t="10143" b="445"/>
          <a:stretch/>
        </p:blipFill>
        <p:spPr>
          <a:xfrm flipH="1">
            <a:off x="0" y="607807"/>
            <a:ext cx="4599092" cy="5688104"/>
          </a:xfrm>
          <a:prstGeom prst="rect">
            <a:avLst/>
          </a:prstGeom>
        </p:spPr>
      </p:pic>
      <p:sp>
        <p:nvSpPr>
          <p:cNvPr id="13" name="TextBox 12">
            <a:extLst>
              <a:ext uri="{FF2B5EF4-FFF2-40B4-BE49-F238E27FC236}">
                <a16:creationId xmlns:a16="http://schemas.microsoft.com/office/drawing/2014/main" id="{BFAEED7D-F473-BA4B-A0FF-B274472AAD5D}"/>
              </a:ext>
            </a:extLst>
          </p:cNvPr>
          <p:cNvSpPr txBox="1"/>
          <p:nvPr userDrawn="1"/>
        </p:nvSpPr>
        <p:spPr>
          <a:xfrm flipH="1">
            <a:off x="1" y="2886278"/>
            <a:ext cx="4493754" cy="1569660"/>
          </a:xfrm>
          <a:prstGeom prst="rect">
            <a:avLst/>
          </a:prstGeom>
          <a:noFill/>
        </p:spPr>
        <p:txBody>
          <a:bodyPr wrap="square" rtlCol="0">
            <a:spAutoFit/>
          </a:bodyPr>
          <a:lstStyle/>
          <a:p>
            <a:pPr algn="ctr"/>
            <a:r>
              <a:rPr lang="en-US" sz="4800" b="1">
                <a:solidFill>
                  <a:schemeClr val="bg1"/>
                </a:solidFill>
                <a:latin typeface="+mn-lt"/>
              </a:rPr>
              <a:t>Analyst Day </a:t>
            </a:r>
          </a:p>
          <a:p>
            <a:pPr algn="ctr"/>
            <a:r>
              <a:rPr lang="en-US" sz="4800" b="1">
                <a:solidFill>
                  <a:schemeClr val="bg1"/>
                </a:solidFill>
                <a:latin typeface="+mn-lt"/>
              </a:rPr>
              <a:t>2024</a:t>
            </a:r>
          </a:p>
        </p:txBody>
      </p:sp>
      <p:sp>
        <p:nvSpPr>
          <p:cNvPr id="14" name="TextBox 13">
            <a:extLst>
              <a:ext uri="{FF2B5EF4-FFF2-40B4-BE49-F238E27FC236}">
                <a16:creationId xmlns:a16="http://schemas.microsoft.com/office/drawing/2014/main" id="{A4D70B4D-513B-F342-A83F-7809EF98D7F8}"/>
              </a:ext>
            </a:extLst>
          </p:cNvPr>
          <p:cNvSpPr txBox="1"/>
          <p:nvPr userDrawn="1"/>
        </p:nvSpPr>
        <p:spPr>
          <a:xfrm flipH="1">
            <a:off x="1" y="5037470"/>
            <a:ext cx="4493756" cy="461665"/>
          </a:xfrm>
          <a:prstGeom prst="rect">
            <a:avLst/>
          </a:prstGeom>
          <a:noFill/>
        </p:spPr>
        <p:txBody>
          <a:bodyPr wrap="square" rtlCol="0">
            <a:spAutoFit/>
          </a:bodyPr>
          <a:lstStyle/>
          <a:p>
            <a:pPr algn="ctr"/>
            <a:r>
              <a:rPr lang="en-US" sz="2400">
                <a:solidFill>
                  <a:schemeClr val="bg1"/>
                </a:solidFill>
                <a:latin typeface="Helvetica" panose="020B0604020202020204" pitchFamily="34" charset="0"/>
                <a:cs typeface="Helvetica" panose="020B0604020202020204" pitchFamily="34" charset="0"/>
              </a:rPr>
              <a:t>February 14, 2024</a:t>
            </a:r>
          </a:p>
        </p:txBody>
      </p:sp>
      <p:pic>
        <p:nvPicPr>
          <p:cNvPr id="16" name="Picture 15">
            <a:extLst>
              <a:ext uri="{FF2B5EF4-FFF2-40B4-BE49-F238E27FC236}">
                <a16:creationId xmlns:a16="http://schemas.microsoft.com/office/drawing/2014/main" id="{F7D83994-6800-AA49-B232-530B43645067}"/>
              </a:ext>
            </a:extLst>
          </p:cNvPr>
          <p:cNvPicPr>
            <a:picLocks noChangeAspect="1"/>
          </p:cNvPicPr>
          <p:nvPr userDrawn="1"/>
        </p:nvPicPr>
        <p:blipFill rotWithShape="1">
          <a:blip r:embed="rId4"/>
          <a:srcRect r="25728"/>
          <a:stretch/>
        </p:blipFill>
        <p:spPr>
          <a:xfrm>
            <a:off x="989827" y="1447343"/>
            <a:ext cx="2823651" cy="703606"/>
          </a:xfrm>
          <a:prstGeom prst="rect">
            <a:avLst/>
          </a:prstGeom>
        </p:spPr>
      </p:pic>
      <p:sp>
        <p:nvSpPr>
          <p:cNvPr id="15" name="Rectangle 14">
            <a:extLst>
              <a:ext uri="{FF2B5EF4-FFF2-40B4-BE49-F238E27FC236}">
                <a16:creationId xmlns:a16="http://schemas.microsoft.com/office/drawing/2014/main" id="{69FA6F71-8CBF-2049-BC91-91CC402BC3DD}"/>
              </a:ext>
            </a:extLst>
          </p:cNvPr>
          <p:cNvSpPr/>
          <p:nvPr userDrawn="1"/>
        </p:nvSpPr>
        <p:spPr>
          <a:xfrm flipH="1">
            <a:off x="0" y="6273052"/>
            <a:ext cx="437183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504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A14191-0974-2248-A785-AEC33725597B}"/>
              </a:ext>
            </a:extLst>
          </p:cNvPr>
          <p:cNvPicPr>
            <a:picLocks noChangeAspect="1"/>
          </p:cNvPicPr>
          <p:nvPr userDrawn="1"/>
        </p:nvPicPr>
        <p:blipFill rotWithShape="1">
          <a:blip r:embed="rId2"/>
          <a:srcRect t="7208" r="17572"/>
          <a:stretch/>
        </p:blipFill>
        <p:spPr>
          <a:xfrm flipH="1">
            <a:off x="0" y="0"/>
            <a:ext cx="12192000" cy="6859074"/>
          </a:xfrm>
          <a:prstGeom prst="rect">
            <a:avLst/>
          </a:prstGeom>
        </p:spPr>
      </p:pic>
      <p:pic>
        <p:nvPicPr>
          <p:cNvPr id="13" name="Picture 12">
            <a:extLst>
              <a:ext uri="{FF2B5EF4-FFF2-40B4-BE49-F238E27FC236}">
                <a16:creationId xmlns:a16="http://schemas.microsoft.com/office/drawing/2014/main" id="{11DADD33-9AC7-C34A-AC08-D6AA77B45423}"/>
              </a:ext>
            </a:extLst>
          </p:cNvPr>
          <p:cNvPicPr>
            <a:picLocks noChangeAspect="1"/>
          </p:cNvPicPr>
          <p:nvPr userDrawn="1"/>
        </p:nvPicPr>
        <p:blipFill>
          <a:blip r:embed="rId3"/>
          <a:stretch>
            <a:fillRect/>
          </a:stretch>
        </p:blipFill>
        <p:spPr>
          <a:xfrm>
            <a:off x="687688" y="917669"/>
            <a:ext cx="3970809" cy="1064560"/>
          </a:xfrm>
          <a:prstGeom prst="rect">
            <a:avLst/>
          </a:prstGeom>
        </p:spPr>
      </p:pic>
      <p:sp>
        <p:nvSpPr>
          <p:cNvPr id="5" name="Text Placeholder 4">
            <a:extLst>
              <a:ext uri="{FF2B5EF4-FFF2-40B4-BE49-F238E27FC236}">
                <a16:creationId xmlns:a16="http://schemas.microsoft.com/office/drawing/2014/main" id="{D22DEC6B-8A82-13B5-3129-24F630EAFB78}"/>
              </a:ext>
            </a:extLst>
          </p:cNvPr>
          <p:cNvSpPr>
            <a:spLocks noGrp="1"/>
          </p:cNvSpPr>
          <p:nvPr>
            <p:ph type="body" sz="quarter" idx="10" hasCustomPrompt="1"/>
          </p:nvPr>
        </p:nvSpPr>
        <p:spPr>
          <a:xfrm>
            <a:off x="838431" y="2899898"/>
            <a:ext cx="10173005" cy="2018208"/>
          </a:xfrm>
          <a:prstGeom prst="rect">
            <a:avLst/>
          </a:prstGeom>
        </p:spPr>
        <p:txBody>
          <a:bodyPr/>
          <a:lstStyle>
            <a:lvl1pPr marL="0" indent="0">
              <a:buNone/>
              <a:defRPr sz="5000">
                <a:solidFill>
                  <a:schemeClr val="bg1"/>
                </a:solidFill>
                <a:latin typeface="+mj-lt"/>
              </a:defRPr>
            </a:lvl1pPr>
          </a:lstStyle>
          <a:p>
            <a:pPr lvl="0"/>
            <a:r>
              <a:rPr lang="en-US"/>
              <a:t>Title</a:t>
            </a:r>
          </a:p>
        </p:txBody>
      </p:sp>
    </p:spTree>
    <p:extLst>
      <p:ext uri="{BB962C8B-B14F-4D97-AF65-F5344CB8AC3E}">
        <p14:creationId xmlns:p14="http://schemas.microsoft.com/office/powerpoint/2010/main" val="1716268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ound Single Corner Rectangle 9">
            <a:extLst>
              <a:ext uri="{FF2B5EF4-FFF2-40B4-BE49-F238E27FC236}">
                <a16:creationId xmlns:a16="http://schemas.microsoft.com/office/drawing/2014/main" id="{6E981292-F5AA-9EAF-817B-7875B080B51C}"/>
              </a:ext>
            </a:extLst>
          </p:cNvPr>
          <p:cNvSpPr/>
          <p:nvPr userDrawn="1"/>
        </p:nvSpPr>
        <p:spPr>
          <a:xfrm flipH="1">
            <a:off x="0" y="0"/>
            <a:ext cx="12192000" cy="6858000"/>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a:extLst>
              <a:ext uri="{FF2B5EF4-FFF2-40B4-BE49-F238E27FC236}">
                <a16:creationId xmlns:a16="http://schemas.microsoft.com/office/drawing/2014/main" id="{736F55C4-39FE-1220-34AE-45E8179C31B5}"/>
              </a:ext>
            </a:extLst>
          </p:cNvPr>
          <p:cNvSpPr>
            <a:spLocks noGrp="1"/>
          </p:cNvSpPr>
          <p:nvPr>
            <p:ph type="ctrTitle"/>
          </p:nvPr>
        </p:nvSpPr>
        <p:spPr>
          <a:xfrm>
            <a:off x="862007" y="3310353"/>
            <a:ext cx="4710612" cy="1514988"/>
          </a:xfrm>
          <a:prstGeom prst="rect">
            <a:avLst/>
          </a:prstGeom>
        </p:spPr>
        <p:txBody>
          <a:bodyPr anchor="b">
            <a:normAutofit/>
          </a:bodyPr>
          <a:lstStyle>
            <a:lvl1pPr algn="l">
              <a:defRPr sz="2800" b="0">
                <a:solidFill>
                  <a:schemeClr val="bg1"/>
                </a:solidFill>
                <a:latin typeface="HelveticaNeueLT Std" panose="020B0604020202020204" pitchFamily="34" charset="0"/>
              </a:defRPr>
            </a:lvl1pPr>
          </a:lstStyle>
          <a:p>
            <a:endParaRPr lang="en-US"/>
          </a:p>
        </p:txBody>
      </p:sp>
      <p:pic>
        <p:nvPicPr>
          <p:cNvPr id="2" name="Picture Placeholder 43">
            <a:extLst>
              <a:ext uri="{FF2B5EF4-FFF2-40B4-BE49-F238E27FC236}">
                <a16:creationId xmlns:a16="http://schemas.microsoft.com/office/drawing/2014/main" id="{AEB5A271-EDE2-BF61-4B66-7DCD111CB11C}"/>
              </a:ext>
            </a:extLst>
          </p:cNvPr>
          <p:cNvPicPr>
            <a:picLocks noChangeAspect="1"/>
          </p:cNvPicPr>
          <p:nvPr userDrawn="1"/>
        </p:nvPicPr>
        <p:blipFill>
          <a:blip r:embed="rId2"/>
          <a:srcRect l="28750" r="28750"/>
          <a:stretch/>
        </p:blipFill>
        <p:spPr>
          <a:xfrm>
            <a:off x="5455065" y="1"/>
            <a:ext cx="6736931" cy="6850329"/>
          </a:xfrm>
          <a:custGeom>
            <a:avLst/>
            <a:gdLst>
              <a:gd name="connsiteX0" fmla="*/ 1938407 w 4419600"/>
              <a:gd name="connsiteY0" fmla="*/ 3499372 h 6858000"/>
              <a:gd name="connsiteX1" fmla="*/ 3876816 w 4419600"/>
              <a:gd name="connsiteY1" fmla="*/ 6858000 h 6858000"/>
              <a:gd name="connsiteX2" fmla="*/ 0 w 4419600"/>
              <a:gd name="connsiteY2" fmla="*/ 6858000 h 6858000"/>
              <a:gd name="connsiteX3" fmla="*/ 2002384 w 4419600"/>
              <a:gd name="connsiteY3" fmla="*/ 3467386 h 6858000"/>
              <a:gd name="connsiteX4" fmla="*/ 4419600 w 4419600"/>
              <a:gd name="connsiteY4" fmla="*/ 3467386 h 6858000"/>
              <a:gd name="connsiteX5" fmla="*/ 4419600 w 4419600"/>
              <a:gd name="connsiteY5" fmla="*/ 5991579 h 6858000"/>
              <a:gd name="connsiteX6" fmla="*/ 3940792 w 4419600"/>
              <a:gd name="connsiteY6" fmla="*/ 6819616 h 6858000"/>
              <a:gd name="connsiteX7" fmla="*/ 3940792 w 4419600"/>
              <a:gd name="connsiteY7" fmla="*/ 38385 h 6858000"/>
              <a:gd name="connsiteX8" fmla="*/ 4419600 w 4419600"/>
              <a:gd name="connsiteY8" fmla="*/ 866423 h 6858000"/>
              <a:gd name="connsiteX9" fmla="*/ 4419600 w 4419600"/>
              <a:gd name="connsiteY9" fmla="*/ 3390615 h 6858000"/>
              <a:gd name="connsiteX10" fmla="*/ 2002384 w 4419600"/>
              <a:gd name="connsiteY10" fmla="*/ 3390615 h 6858000"/>
              <a:gd name="connsiteX11" fmla="*/ 0 w 4419600"/>
              <a:gd name="connsiteY11" fmla="*/ 0 h 6858000"/>
              <a:gd name="connsiteX12" fmla="*/ 3876816 w 4419600"/>
              <a:gd name="connsiteY12" fmla="*/ 0 h 6858000"/>
              <a:gd name="connsiteX13" fmla="*/ 1938407 w 4419600"/>
              <a:gd name="connsiteY13" fmla="*/ 33586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19600" h="6858000">
                <a:moveTo>
                  <a:pt x="1938407" y="3499372"/>
                </a:moveTo>
                <a:lnTo>
                  <a:pt x="3876816" y="6858000"/>
                </a:lnTo>
                <a:lnTo>
                  <a:pt x="0" y="6858000"/>
                </a:lnTo>
                <a:close/>
                <a:moveTo>
                  <a:pt x="2002384" y="3467386"/>
                </a:moveTo>
                <a:lnTo>
                  <a:pt x="4419600" y="3467386"/>
                </a:lnTo>
                <a:lnTo>
                  <a:pt x="4419600" y="5991579"/>
                </a:lnTo>
                <a:lnTo>
                  <a:pt x="3940792" y="6819616"/>
                </a:lnTo>
                <a:close/>
                <a:moveTo>
                  <a:pt x="3940792" y="38385"/>
                </a:moveTo>
                <a:lnTo>
                  <a:pt x="4419600" y="866423"/>
                </a:lnTo>
                <a:lnTo>
                  <a:pt x="4419600" y="3390615"/>
                </a:lnTo>
                <a:lnTo>
                  <a:pt x="2002384" y="3390615"/>
                </a:lnTo>
                <a:close/>
                <a:moveTo>
                  <a:pt x="0" y="0"/>
                </a:moveTo>
                <a:lnTo>
                  <a:pt x="3876816" y="0"/>
                </a:lnTo>
                <a:lnTo>
                  <a:pt x="1938407" y="3358628"/>
                </a:lnTo>
                <a:close/>
              </a:path>
            </a:pathLst>
          </a:custGeom>
        </p:spPr>
      </p:pic>
      <p:pic>
        <p:nvPicPr>
          <p:cNvPr id="10" name="Picture 9">
            <a:extLst>
              <a:ext uri="{FF2B5EF4-FFF2-40B4-BE49-F238E27FC236}">
                <a16:creationId xmlns:a16="http://schemas.microsoft.com/office/drawing/2014/main" id="{8FAB4545-A989-F98F-1E30-86FA8D0E2DF7}"/>
              </a:ext>
            </a:extLst>
          </p:cNvPr>
          <p:cNvPicPr>
            <a:picLocks/>
          </p:cNvPicPr>
          <p:nvPr userDrawn="1"/>
        </p:nvPicPr>
        <p:blipFill>
          <a:blip r:embed="rId3"/>
          <a:stretch>
            <a:fillRect/>
          </a:stretch>
        </p:blipFill>
        <p:spPr>
          <a:xfrm>
            <a:off x="862008" y="410144"/>
            <a:ext cx="4992553" cy="703606"/>
          </a:xfrm>
          <a:prstGeom prst="rect">
            <a:avLst/>
          </a:prstGeom>
        </p:spPr>
      </p:pic>
      <p:sp>
        <p:nvSpPr>
          <p:cNvPr id="13" name="Footer Placeholder 12">
            <a:extLst>
              <a:ext uri="{FF2B5EF4-FFF2-40B4-BE49-F238E27FC236}">
                <a16:creationId xmlns:a16="http://schemas.microsoft.com/office/drawing/2014/main" id="{E4FE6F0C-E9E6-31B6-5E26-5811AE4A0F76}"/>
              </a:ext>
            </a:extLst>
          </p:cNvPr>
          <p:cNvSpPr>
            <a:spLocks noGrp="1"/>
          </p:cNvSpPr>
          <p:nvPr>
            <p:ph type="ftr" sz="quarter" idx="11"/>
          </p:nvPr>
        </p:nvSpPr>
        <p:spPr>
          <a:xfrm>
            <a:off x="862008" y="6450374"/>
            <a:ext cx="4677025" cy="365125"/>
          </a:xfrm>
        </p:spPr>
        <p:txBody>
          <a:bodyPr/>
          <a:lstStyle>
            <a:lvl1pPr>
              <a:defRPr sz="800">
                <a:solidFill>
                  <a:schemeClr val="bg1"/>
                </a:solidFill>
              </a:defRPr>
            </a:lvl1pPr>
          </a:lstStyle>
          <a:p>
            <a:pPr>
              <a:defRPr/>
            </a:pPr>
            <a:r>
              <a:rPr lang="en-US" b="1"/>
              <a:t>WILLIAMS</a:t>
            </a:r>
            <a:r>
              <a:rPr lang="en-US" baseline="30000"/>
              <a:t> </a:t>
            </a:r>
            <a:r>
              <a:rPr lang="en-US"/>
              <a:t>© 2024 The Williams Companies, Inc. All rights reserved</a:t>
            </a:r>
            <a:endParaRPr lang="en-US" b="1"/>
          </a:p>
        </p:txBody>
      </p:sp>
    </p:spTree>
    <p:extLst>
      <p:ext uri="{BB962C8B-B14F-4D97-AF65-F5344CB8AC3E}">
        <p14:creationId xmlns:p14="http://schemas.microsoft.com/office/powerpoint/2010/main" val="2418626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09D26C6-100C-9B4A-9296-A79A0DFC6D43}"/>
              </a:ext>
            </a:extLst>
          </p:cNvPr>
          <p:cNvSpPr>
            <a:spLocks noGrp="1"/>
          </p:cNvSpPr>
          <p:nvPr>
            <p:ph type="title" idx="4294967295" hasCustomPrompt="1"/>
          </p:nvPr>
        </p:nvSpPr>
        <p:spPr>
          <a:xfrm>
            <a:off x="754635" y="299094"/>
            <a:ext cx="10601148" cy="713660"/>
          </a:xfrm>
          <a:prstGeom prst="rect">
            <a:avLst/>
          </a:prstGeom>
        </p:spPr>
        <p:txBody>
          <a:bodyPr anchor="ctr"/>
          <a:lstStyle>
            <a:lvl1pPr>
              <a:defRPr sz="3000"/>
            </a:lvl1pPr>
          </a:lstStyle>
          <a:p>
            <a:r>
              <a:rPr lang="en-US" b="1">
                <a:solidFill>
                  <a:schemeClr val="accent1"/>
                </a:solidFill>
                <a:latin typeface="Minion Pro" panose="02040503050306020203" pitchFamily="18" charset="0"/>
              </a:rPr>
              <a:t>Title</a:t>
            </a:r>
          </a:p>
        </p:txBody>
      </p:sp>
      <p:sp>
        <p:nvSpPr>
          <p:cNvPr id="9" name="Rectangle 8">
            <a:extLst>
              <a:ext uri="{FF2B5EF4-FFF2-40B4-BE49-F238E27FC236}">
                <a16:creationId xmlns:a16="http://schemas.microsoft.com/office/drawing/2014/main" id="{26A4B862-4E0A-B64D-B9DD-798A65C64CCC}"/>
              </a:ext>
            </a:extLst>
          </p:cNvPr>
          <p:cNvSpPr/>
          <p:nvPr userDrawn="1"/>
        </p:nvSpPr>
        <p:spPr>
          <a:xfrm>
            <a:off x="838200" y="932330"/>
            <a:ext cx="2066365" cy="80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2" name="Text Placeholder 3">
            <a:extLst>
              <a:ext uri="{FF2B5EF4-FFF2-40B4-BE49-F238E27FC236}">
                <a16:creationId xmlns:a16="http://schemas.microsoft.com/office/drawing/2014/main" id="{205D76B2-4A33-F7A3-61E1-7F11F74F11F4}"/>
              </a:ext>
            </a:extLst>
          </p:cNvPr>
          <p:cNvSpPr>
            <a:spLocks noGrp="1"/>
          </p:cNvSpPr>
          <p:nvPr>
            <p:ph type="body" sz="quarter" idx="10" hasCustomPrompt="1"/>
          </p:nvPr>
        </p:nvSpPr>
        <p:spPr>
          <a:xfrm>
            <a:off x="317576" y="6362472"/>
            <a:ext cx="11739363" cy="213107"/>
          </a:xfrm>
          <a:prstGeom prst="rect">
            <a:avLst/>
          </a:prstGeom>
        </p:spPr>
        <p:txBody>
          <a:bodyPr/>
          <a:lstStyle>
            <a:lvl1pPr marL="0" indent="0">
              <a:lnSpc>
                <a:spcPct val="100000"/>
              </a:lnSpc>
              <a:spcBef>
                <a:spcPts val="0"/>
              </a:spcBef>
              <a:buNone/>
              <a:defRPr sz="800" i="0">
                <a:solidFill>
                  <a:schemeClr val="tx1">
                    <a:lumMod val="50000"/>
                    <a:lumOff val="50000"/>
                  </a:schemeClr>
                </a:solidFill>
              </a:defRPr>
            </a:lvl1pPr>
          </a:lstStyle>
          <a:p>
            <a:pPr lvl="0"/>
            <a:r>
              <a:rPr lang="en-US"/>
              <a:t>Source:</a:t>
            </a:r>
          </a:p>
        </p:txBody>
      </p:sp>
    </p:spTree>
    <p:extLst>
      <p:ext uri="{BB962C8B-B14F-4D97-AF65-F5344CB8AC3E}">
        <p14:creationId xmlns:p14="http://schemas.microsoft.com/office/powerpoint/2010/main" val="315938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C3AB6C70-867D-440C-C86B-34579BC1E257}"/>
              </a:ext>
            </a:extLst>
          </p:cNvPr>
          <p:cNvSpPr>
            <a:spLocks noGrp="1"/>
          </p:cNvSpPr>
          <p:nvPr>
            <p:ph type="body" sz="quarter" idx="10" hasCustomPrompt="1"/>
          </p:nvPr>
        </p:nvSpPr>
        <p:spPr>
          <a:xfrm>
            <a:off x="317576" y="6362472"/>
            <a:ext cx="11739363" cy="213107"/>
          </a:xfrm>
          <a:prstGeom prst="rect">
            <a:avLst/>
          </a:prstGeom>
        </p:spPr>
        <p:txBody>
          <a:bodyPr/>
          <a:lstStyle>
            <a:lvl1pPr marL="0" indent="0">
              <a:lnSpc>
                <a:spcPct val="100000"/>
              </a:lnSpc>
              <a:spcBef>
                <a:spcPts val="0"/>
              </a:spcBef>
              <a:buNone/>
              <a:defRPr sz="800" i="0">
                <a:solidFill>
                  <a:schemeClr val="tx1">
                    <a:lumMod val="50000"/>
                    <a:lumOff val="50000"/>
                  </a:schemeClr>
                </a:solidFill>
              </a:defRPr>
            </a:lvl1pPr>
          </a:lstStyle>
          <a:p>
            <a:pPr lvl="0"/>
            <a:r>
              <a:rPr lang="en-US"/>
              <a:t>Source:</a:t>
            </a:r>
          </a:p>
        </p:txBody>
      </p:sp>
    </p:spTree>
    <p:extLst>
      <p:ext uri="{BB962C8B-B14F-4D97-AF65-F5344CB8AC3E}">
        <p14:creationId xmlns:p14="http://schemas.microsoft.com/office/powerpoint/2010/main" val="3086843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A14191-0974-2248-A785-AEC33725597B}"/>
              </a:ext>
            </a:extLst>
          </p:cNvPr>
          <p:cNvPicPr>
            <a:picLocks noChangeAspect="1"/>
          </p:cNvPicPr>
          <p:nvPr userDrawn="1"/>
        </p:nvPicPr>
        <p:blipFill rotWithShape="1">
          <a:blip r:embed="rId2"/>
          <a:srcRect t="7208" r="17572"/>
          <a:stretch/>
        </p:blipFill>
        <p:spPr>
          <a:xfrm flipH="1">
            <a:off x="0" y="0"/>
            <a:ext cx="12192000" cy="6859074"/>
          </a:xfrm>
          <a:prstGeom prst="rect">
            <a:avLst/>
          </a:prstGeom>
        </p:spPr>
      </p:pic>
      <p:pic>
        <p:nvPicPr>
          <p:cNvPr id="13" name="Picture 12">
            <a:extLst>
              <a:ext uri="{FF2B5EF4-FFF2-40B4-BE49-F238E27FC236}">
                <a16:creationId xmlns:a16="http://schemas.microsoft.com/office/drawing/2014/main" id="{11DADD33-9AC7-C34A-AC08-D6AA77B45423}"/>
              </a:ext>
            </a:extLst>
          </p:cNvPr>
          <p:cNvPicPr>
            <a:picLocks noChangeAspect="1"/>
          </p:cNvPicPr>
          <p:nvPr userDrawn="1"/>
        </p:nvPicPr>
        <p:blipFill>
          <a:blip r:embed="rId3"/>
          <a:stretch>
            <a:fillRect/>
          </a:stretch>
        </p:blipFill>
        <p:spPr>
          <a:xfrm>
            <a:off x="687688" y="917669"/>
            <a:ext cx="3970809" cy="1064560"/>
          </a:xfrm>
          <a:prstGeom prst="rect">
            <a:avLst/>
          </a:prstGeom>
        </p:spPr>
      </p:pic>
    </p:spTree>
    <p:extLst>
      <p:ext uri="{BB962C8B-B14F-4D97-AF65-F5344CB8AC3E}">
        <p14:creationId xmlns:p14="http://schemas.microsoft.com/office/powerpoint/2010/main" val="3936103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A1848A-EF18-0462-500A-AB1115FCEAE2}"/>
              </a:ext>
            </a:extLst>
          </p:cNvPr>
          <p:cNvPicPr>
            <a:picLocks noChangeAspect="1"/>
          </p:cNvPicPr>
          <p:nvPr userDrawn="1"/>
        </p:nvPicPr>
        <p:blipFill>
          <a:blip r:embed="rId2"/>
          <a:srcRect t="12051" b="12051"/>
          <a:stretch/>
        </p:blipFill>
        <p:spPr>
          <a:xfrm>
            <a:off x="-1" y="0"/>
            <a:ext cx="12191999" cy="6168980"/>
          </a:xfrm>
          <a:prstGeom prst="rect">
            <a:avLst/>
          </a:prstGeom>
        </p:spPr>
      </p:pic>
      <p:pic>
        <p:nvPicPr>
          <p:cNvPr id="13" name="Picture 12">
            <a:extLst>
              <a:ext uri="{FF2B5EF4-FFF2-40B4-BE49-F238E27FC236}">
                <a16:creationId xmlns:a16="http://schemas.microsoft.com/office/drawing/2014/main" id="{53E0A543-A2C5-0C11-2362-7CD9DC0236AA}"/>
              </a:ext>
            </a:extLst>
          </p:cNvPr>
          <p:cNvPicPr>
            <a:picLocks noChangeAspect="1"/>
          </p:cNvPicPr>
          <p:nvPr userDrawn="1"/>
        </p:nvPicPr>
        <p:blipFill>
          <a:blip r:embed="rId3">
            <a:alphaModFix amt="20000"/>
          </a:blip>
          <a:stretch>
            <a:fillRect/>
          </a:stretch>
        </p:blipFill>
        <p:spPr>
          <a:xfrm flipH="1">
            <a:off x="0" y="-76089"/>
            <a:ext cx="4493753" cy="6543713"/>
          </a:xfrm>
          <a:prstGeom prst="rect">
            <a:avLst/>
          </a:prstGeom>
        </p:spPr>
      </p:pic>
      <p:sp>
        <p:nvSpPr>
          <p:cNvPr id="5" name="Round Single Corner Rectangle 2">
            <a:extLst>
              <a:ext uri="{FF2B5EF4-FFF2-40B4-BE49-F238E27FC236}">
                <a16:creationId xmlns:a16="http://schemas.microsoft.com/office/drawing/2014/main" id="{BCDB0934-0D6C-E03A-8008-EE6B1049BD21}"/>
              </a:ext>
            </a:extLst>
          </p:cNvPr>
          <p:cNvSpPr/>
          <p:nvPr userDrawn="1"/>
        </p:nvSpPr>
        <p:spPr>
          <a:xfrm flipH="1">
            <a:off x="7896012" y="2318874"/>
            <a:ext cx="4295988" cy="3850106"/>
          </a:xfrm>
          <a:prstGeom prst="round1Rect">
            <a:avLst>
              <a:gd name="adj" fmla="val 38125"/>
            </a:avLst>
          </a:prstGeom>
          <a:solidFill>
            <a:srgbClr val="0A1E24">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C1B8D1-84FD-2F77-5EDA-E228A84ED6E7}"/>
              </a:ext>
            </a:extLst>
          </p:cNvPr>
          <p:cNvSpPr/>
          <p:nvPr userDrawn="1"/>
        </p:nvSpPr>
        <p:spPr>
          <a:xfrm>
            <a:off x="6609347" y="6168980"/>
            <a:ext cx="5582653" cy="2986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12" name="Picture 11">
            <a:extLst>
              <a:ext uri="{FF2B5EF4-FFF2-40B4-BE49-F238E27FC236}">
                <a16:creationId xmlns:a16="http://schemas.microsoft.com/office/drawing/2014/main" id="{964B0B42-693C-F0C1-2809-40239A1BC5C8}"/>
              </a:ext>
            </a:extLst>
          </p:cNvPr>
          <p:cNvPicPr>
            <a:picLocks noChangeAspect="1"/>
          </p:cNvPicPr>
          <p:nvPr userDrawn="1"/>
        </p:nvPicPr>
        <p:blipFill>
          <a:blip r:embed="rId4"/>
          <a:stretch>
            <a:fillRect/>
          </a:stretch>
        </p:blipFill>
        <p:spPr>
          <a:xfrm>
            <a:off x="8682175" y="3076198"/>
            <a:ext cx="3801740" cy="703606"/>
          </a:xfrm>
          <a:prstGeom prst="rect">
            <a:avLst/>
          </a:prstGeom>
        </p:spPr>
      </p:pic>
      <p:sp>
        <p:nvSpPr>
          <p:cNvPr id="2" name="Title 1">
            <a:extLst>
              <a:ext uri="{FF2B5EF4-FFF2-40B4-BE49-F238E27FC236}">
                <a16:creationId xmlns:a16="http://schemas.microsoft.com/office/drawing/2014/main" id="{9D469272-37C2-AEF3-FDA6-DD807787D30E}"/>
              </a:ext>
            </a:extLst>
          </p:cNvPr>
          <p:cNvSpPr>
            <a:spLocks noGrp="1"/>
          </p:cNvSpPr>
          <p:nvPr>
            <p:ph type="ctrTitle" hasCustomPrompt="1"/>
          </p:nvPr>
        </p:nvSpPr>
        <p:spPr>
          <a:xfrm>
            <a:off x="8645046" y="3967174"/>
            <a:ext cx="3520933" cy="1406843"/>
          </a:xfrm>
        </p:spPr>
        <p:txBody>
          <a:bodyPr anchor="b">
            <a:normAutofit/>
          </a:bodyPr>
          <a:lstStyle>
            <a:lvl1pPr algn="l">
              <a:defRPr sz="3000" b="1">
                <a:solidFill>
                  <a:schemeClr val="bg1"/>
                </a:solidFill>
                <a:latin typeface="HelveticaNeueLT Std Lt" panose="020B0403020202020204" pitchFamily="34" charset="0"/>
              </a:defRPr>
            </a:lvl1pPr>
          </a:lstStyle>
          <a:p>
            <a:r>
              <a:rPr lang="en-US"/>
              <a:t>Enter Presentation Title Here</a:t>
            </a:r>
          </a:p>
        </p:txBody>
      </p:sp>
      <p:sp>
        <p:nvSpPr>
          <p:cNvPr id="3" name="Subtitle 2">
            <a:extLst>
              <a:ext uri="{FF2B5EF4-FFF2-40B4-BE49-F238E27FC236}">
                <a16:creationId xmlns:a16="http://schemas.microsoft.com/office/drawing/2014/main" id="{2A5B993B-92AC-AECF-95FE-65CF726314B9}"/>
              </a:ext>
            </a:extLst>
          </p:cNvPr>
          <p:cNvSpPr>
            <a:spLocks noGrp="1"/>
          </p:cNvSpPr>
          <p:nvPr>
            <p:ph type="subTitle" idx="1" hasCustomPrompt="1"/>
          </p:nvPr>
        </p:nvSpPr>
        <p:spPr>
          <a:xfrm>
            <a:off x="8645047" y="5561387"/>
            <a:ext cx="3520934" cy="365136"/>
          </a:xfrm>
        </p:spPr>
        <p:txBody>
          <a:bodyPr>
            <a:normAutofit/>
          </a:bodyPr>
          <a:lstStyle>
            <a:lvl1pPr marL="0" indent="0" algn="l">
              <a:buNone/>
              <a:defRPr sz="1800">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2024</a:t>
            </a:r>
          </a:p>
        </p:txBody>
      </p:sp>
      <p:sp>
        <p:nvSpPr>
          <p:cNvPr id="26" name="Date Placeholder 25">
            <a:extLst>
              <a:ext uri="{FF2B5EF4-FFF2-40B4-BE49-F238E27FC236}">
                <a16:creationId xmlns:a16="http://schemas.microsoft.com/office/drawing/2014/main" id="{1B4E9BD4-1825-8F9D-2884-9A91BE605C60}"/>
              </a:ext>
            </a:extLst>
          </p:cNvPr>
          <p:cNvSpPr>
            <a:spLocks noGrp="1"/>
          </p:cNvSpPr>
          <p:nvPr>
            <p:ph type="dt" sz="half" idx="10"/>
          </p:nvPr>
        </p:nvSpPr>
        <p:spPr/>
        <p:txBody>
          <a:bodyPr/>
          <a:lstStyle/>
          <a:p>
            <a:fld id="{DC161893-8E52-4424-ADD3-0AD7358426C0}" type="datetime1">
              <a:rPr lang="en-US" smtClean="0"/>
              <a:t>12/6/2024</a:t>
            </a:fld>
            <a:endParaRPr lang="en-US"/>
          </a:p>
        </p:txBody>
      </p:sp>
      <p:sp>
        <p:nvSpPr>
          <p:cNvPr id="27" name="Footer Placeholder 26">
            <a:extLst>
              <a:ext uri="{FF2B5EF4-FFF2-40B4-BE49-F238E27FC236}">
                <a16:creationId xmlns:a16="http://schemas.microsoft.com/office/drawing/2014/main" id="{7E2DB2D4-BA12-5ADC-06FF-B599FA310A79}"/>
              </a:ext>
            </a:extLst>
          </p:cNvPr>
          <p:cNvSpPr>
            <a:spLocks noGrp="1"/>
          </p:cNvSpPr>
          <p:nvPr>
            <p:ph type="ftr" sz="quarter" idx="11"/>
          </p:nvPr>
        </p:nvSpPr>
        <p:spPr/>
        <p:txBody>
          <a:bodyPr/>
          <a:lstStyle/>
          <a:p>
            <a:pPr>
              <a:defRPr/>
            </a:pPr>
            <a:r>
              <a:rPr lang="en-US" sz="800" b="1">
                <a:solidFill>
                  <a:schemeClr val="tx1">
                    <a:lumMod val="50000"/>
                    <a:lumOff val="50000"/>
                  </a:schemeClr>
                </a:solidFill>
              </a:rPr>
              <a:t>WILLIAMS</a:t>
            </a:r>
            <a:r>
              <a:rPr lang="en-US" sz="800" baseline="30000">
                <a:solidFill>
                  <a:schemeClr val="tx1">
                    <a:lumMod val="50000"/>
                    <a:lumOff val="50000"/>
                  </a:schemeClr>
                </a:solidFill>
              </a:rPr>
              <a:t> </a:t>
            </a:r>
            <a:r>
              <a:rPr lang="en-US" sz="800">
                <a:solidFill>
                  <a:schemeClr val="tx1">
                    <a:lumMod val="50000"/>
                    <a:lumOff val="50000"/>
                  </a:schemeClr>
                </a:solidFill>
              </a:rPr>
              <a:t>© 2024 The Williams Companies, Inc. All rights reserved</a:t>
            </a:r>
            <a:endParaRPr lang="en-US" sz="800" b="1">
              <a:solidFill>
                <a:schemeClr val="tx1">
                  <a:lumMod val="50000"/>
                  <a:lumOff val="50000"/>
                </a:schemeClr>
              </a:solidFill>
            </a:endParaRPr>
          </a:p>
        </p:txBody>
      </p:sp>
      <p:sp>
        <p:nvSpPr>
          <p:cNvPr id="28" name="Slide Number Placeholder 27">
            <a:extLst>
              <a:ext uri="{FF2B5EF4-FFF2-40B4-BE49-F238E27FC236}">
                <a16:creationId xmlns:a16="http://schemas.microsoft.com/office/drawing/2014/main" id="{DB4DA5F1-FA40-0CC0-2914-921426F0D68D}"/>
              </a:ext>
            </a:extLst>
          </p:cNvPr>
          <p:cNvSpPr>
            <a:spLocks noGrp="1"/>
          </p:cNvSpPr>
          <p:nvPr>
            <p:ph type="sldNum" sz="quarter" idx="12"/>
          </p:nvPr>
        </p:nvSpPr>
        <p:spPr/>
        <p:txBody>
          <a:bodyPr/>
          <a:lstStyle/>
          <a:p>
            <a:r>
              <a:rPr lang="en-US"/>
              <a:t>  |   </a:t>
            </a:r>
            <a:fld id="{2E9AA1B9-B854-4734-9D23-06847930F5C7}" type="slidenum">
              <a:rPr lang="en-US" smtClean="0"/>
              <a:pPr/>
              <a:t>‹#›</a:t>
            </a:fld>
            <a:endParaRPr lang="en-US"/>
          </a:p>
        </p:txBody>
      </p:sp>
    </p:spTree>
    <p:extLst>
      <p:ext uri="{BB962C8B-B14F-4D97-AF65-F5344CB8AC3E}">
        <p14:creationId xmlns:p14="http://schemas.microsoft.com/office/powerpoint/2010/main" val="2973443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ound Single Corner Rectangle 9">
            <a:extLst>
              <a:ext uri="{FF2B5EF4-FFF2-40B4-BE49-F238E27FC236}">
                <a16:creationId xmlns:a16="http://schemas.microsoft.com/office/drawing/2014/main" id="{6E981292-F5AA-9EAF-817B-7875B080B51C}"/>
              </a:ext>
            </a:extLst>
          </p:cNvPr>
          <p:cNvSpPr/>
          <p:nvPr userDrawn="1"/>
        </p:nvSpPr>
        <p:spPr>
          <a:xfrm flipH="1">
            <a:off x="0" y="0"/>
            <a:ext cx="12192000" cy="6858000"/>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a:extLst>
              <a:ext uri="{FF2B5EF4-FFF2-40B4-BE49-F238E27FC236}">
                <a16:creationId xmlns:a16="http://schemas.microsoft.com/office/drawing/2014/main" id="{736F55C4-39FE-1220-34AE-45E8179C31B5}"/>
              </a:ext>
            </a:extLst>
          </p:cNvPr>
          <p:cNvSpPr>
            <a:spLocks noGrp="1"/>
          </p:cNvSpPr>
          <p:nvPr>
            <p:ph type="ctrTitle"/>
          </p:nvPr>
        </p:nvSpPr>
        <p:spPr>
          <a:xfrm>
            <a:off x="862007" y="3310353"/>
            <a:ext cx="4710612" cy="1514988"/>
          </a:xfrm>
          <a:prstGeom prst="rect">
            <a:avLst/>
          </a:prstGeom>
        </p:spPr>
        <p:txBody>
          <a:bodyPr anchor="b">
            <a:normAutofit/>
          </a:bodyPr>
          <a:lstStyle>
            <a:lvl1pPr algn="l">
              <a:defRPr sz="2800" b="0">
                <a:solidFill>
                  <a:schemeClr val="bg1"/>
                </a:solidFill>
                <a:latin typeface="HelveticaNeueLT Std" panose="020B0604020202020204" pitchFamily="34" charset="0"/>
              </a:defRPr>
            </a:lvl1pPr>
          </a:lstStyle>
          <a:p>
            <a:endParaRPr lang="en-US"/>
          </a:p>
        </p:txBody>
      </p:sp>
      <p:pic>
        <p:nvPicPr>
          <p:cNvPr id="2" name="Picture Placeholder 43">
            <a:extLst>
              <a:ext uri="{FF2B5EF4-FFF2-40B4-BE49-F238E27FC236}">
                <a16:creationId xmlns:a16="http://schemas.microsoft.com/office/drawing/2014/main" id="{AEB5A271-EDE2-BF61-4B66-7DCD111CB11C}"/>
              </a:ext>
            </a:extLst>
          </p:cNvPr>
          <p:cNvPicPr>
            <a:picLocks noChangeAspect="1"/>
          </p:cNvPicPr>
          <p:nvPr userDrawn="1"/>
        </p:nvPicPr>
        <p:blipFill>
          <a:blip r:embed="rId2"/>
          <a:srcRect l="28750" r="28750"/>
          <a:stretch/>
        </p:blipFill>
        <p:spPr>
          <a:xfrm>
            <a:off x="5455065" y="1"/>
            <a:ext cx="6736931" cy="6850329"/>
          </a:xfrm>
          <a:custGeom>
            <a:avLst/>
            <a:gdLst>
              <a:gd name="connsiteX0" fmla="*/ 1938407 w 4419600"/>
              <a:gd name="connsiteY0" fmla="*/ 3499372 h 6858000"/>
              <a:gd name="connsiteX1" fmla="*/ 3876816 w 4419600"/>
              <a:gd name="connsiteY1" fmla="*/ 6858000 h 6858000"/>
              <a:gd name="connsiteX2" fmla="*/ 0 w 4419600"/>
              <a:gd name="connsiteY2" fmla="*/ 6858000 h 6858000"/>
              <a:gd name="connsiteX3" fmla="*/ 2002384 w 4419600"/>
              <a:gd name="connsiteY3" fmla="*/ 3467386 h 6858000"/>
              <a:gd name="connsiteX4" fmla="*/ 4419600 w 4419600"/>
              <a:gd name="connsiteY4" fmla="*/ 3467386 h 6858000"/>
              <a:gd name="connsiteX5" fmla="*/ 4419600 w 4419600"/>
              <a:gd name="connsiteY5" fmla="*/ 5991579 h 6858000"/>
              <a:gd name="connsiteX6" fmla="*/ 3940792 w 4419600"/>
              <a:gd name="connsiteY6" fmla="*/ 6819616 h 6858000"/>
              <a:gd name="connsiteX7" fmla="*/ 3940792 w 4419600"/>
              <a:gd name="connsiteY7" fmla="*/ 38385 h 6858000"/>
              <a:gd name="connsiteX8" fmla="*/ 4419600 w 4419600"/>
              <a:gd name="connsiteY8" fmla="*/ 866423 h 6858000"/>
              <a:gd name="connsiteX9" fmla="*/ 4419600 w 4419600"/>
              <a:gd name="connsiteY9" fmla="*/ 3390615 h 6858000"/>
              <a:gd name="connsiteX10" fmla="*/ 2002384 w 4419600"/>
              <a:gd name="connsiteY10" fmla="*/ 3390615 h 6858000"/>
              <a:gd name="connsiteX11" fmla="*/ 0 w 4419600"/>
              <a:gd name="connsiteY11" fmla="*/ 0 h 6858000"/>
              <a:gd name="connsiteX12" fmla="*/ 3876816 w 4419600"/>
              <a:gd name="connsiteY12" fmla="*/ 0 h 6858000"/>
              <a:gd name="connsiteX13" fmla="*/ 1938407 w 4419600"/>
              <a:gd name="connsiteY13" fmla="*/ 33586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19600" h="6858000">
                <a:moveTo>
                  <a:pt x="1938407" y="3499372"/>
                </a:moveTo>
                <a:lnTo>
                  <a:pt x="3876816" y="6858000"/>
                </a:lnTo>
                <a:lnTo>
                  <a:pt x="0" y="6858000"/>
                </a:lnTo>
                <a:close/>
                <a:moveTo>
                  <a:pt x="2002384" y="3467386"/>
                </a:moveTo>
                <a:lnTo>
                  <a:pt x="4419600" y="3467386"/>
                </a:lnTo>
                <a:lnTo>
                  <a:pt x="4419600" y="5991579"/>
                </a:lnTo>
                <a:lnTo>
                  <a:pt x="3940792" y="6819616"/>
                </a:lnTo>
                <a:close/>
                <a:moveTo>
                  <a:pt x="3940792" y="38385"/>
                </a:moveTo>
                <a:lnTo>
                  <a:pt x="4419600" y="866423"/>
                </a:lnTo>
                <a:lnTo>
                  <a:pt x="4419600" y="3390615"/>
                </a:lnTo>
                <a:lnTo>
                  <a:pt x="2002384" y="3390615"/>
                </a:lnTo>
                <a:close/>
                <a:moveTo>
                  <a:pt x="0" y="0"/>
                </a:moveTo>
                <a:lnTo>
                  <a:pt x="3876816" y="0"/>
                </a:lnTo>
                <a:lnTo>
                  <a:pt x="1938407" y="3358628"/>
                </a:lnTo>
                <a:close/>
              </a:path>
            </a:pathLst>
          </a:custGeom>
        </p:spPr>
      </p:pic>
      <p:pic>
        <p:nvPicPr>
          <p:cNvPr id="10" name="Picture 9">
            <a:extLst>
              <a:ext uri="{FF2B5EF4-FFF2-40B4-BE49-F238E27FC236}">
                <a16:creationId xmlns:a16="http://schemas.microsoft.com/office/drawing/2014/main" id="{8FAB4545-A989-F98F-1E30-86FA8D0E2DF7}"/>
              </a:ext>
            </a:extLst>
          </p:cNvPr>
          <p:cNvPicPr>
            <a:picLocks/>
          </p:cNvPicPr>
          <p:nvPr userDrawn="1"/>
        </p:nvPicPr>
        <p:blipFill>
          <a:blip r:embed="rId3"/>
          <a:stretch>
            <a:fillRect/>
          </a:stretch>
        </p:blipFill>
        <p:spPr>
          <a:xfrm>
            <a:off x="862008" y="410144"/>
            <a:ext cx="4992553" cy="703606"/>
          </a:xfrm>
          <a:prstGeom prst="rect">
            <a:avLst/>
          </a:prstGeom>
        </p:spPr>
      </p:pic>
      <p:sp>
        <p:nvSpPr>
          <p:cNvPr id="13" name="Footer Placeholder 12">
            <a:extLst>
              <a:ext uri="{FF2B5EF4-FFF2-40B4-BE49-F238E27FC236}">
                <a16:creationId xmlns:a16="http://schemas.microsoft.com/office/drawing/2014/main" id="{E4FE6F0C-E9E6-31B6-5E26-5811AE4A0F76}"/>
              </a:ext>
            </a:extLst>
          </p:cNvPr>
          <p:cNvSpPr>
            <a:spLocks noGrp="1"/>
          </p:cNvSpPr>
          <p:nvPr>
            <p:ph type="ftr" sz="quarter" idx="11"/>
          </p:nvPr>
        </p:nvSpPr>
        <p:spPr>
          <a:xfrm>
            <a:off x="862008" y="6450374"/>
            <a:ext cx="4677025" cy="365125"/>
          </a:xfrm>
        </p:spPr>
        <p:txBody>
          <a:bodyPr/>
          <a:lstStyle>
            <a:lvl1pPr>
              <a:defRPr sz="800">
                <a:solidFill>
                  <a:schemeClr val="bg1"/>
                </a:solidFill>
              </a:defRPr>
            </a:lvl1pPr>
          </a:lstStyle>
          <a:p>
            <a:pPr>
              <a:defRPr/>
            </a:pPr>
            <a:r>
              <a:rPr lang="en-US" b="1"/>
              <a:t>WILLIAMS</a:t>
            </a:r>
            <a:r>
              <a:rPr lang="en-US" baseline="30000"/>
              <a:t> </a:t>
            </a:r>
            <a:r>
              <a:rPr lang="en-US"/>
              <a:t>© 2024 The Williams Companies, Inc. All rights reserved</a:t>
            </a:r>
            <a:endParaRPr lang="en-US" b="1"/>
          </a:p>
        </p:txBody>
      </p:sp>
    </p:spTree>
    <p:extLst>
      <p:ext uri="{BB962C8B-B14F-4D97-AF65-F5344CB8AC3E}">
        <p14:creationId xmlns:p14="http://schemas.microsoft.com/office/powerpoint/2010/main" val="296022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6D85A3-237A-F403-9571-C2D7FF569744}"/>
              </a:ext>
            </a:extLst>
          </p:cNvPr>
          <p:cNvPicPr>
            <a:picLocks noChangeAspect="1"/>
          </p:cNvPicPr>
          <p:nvPr userDrawn="1"/>
        </p:nvPicPr>
        <p:blipFill>
          <a:blip r:embed="rId2"/>
          <a:srcRect t="12051" b="12051"/>
          <a:stretch/>
        </p:blipFill>
        <p:spPr>
          <a:xfrm>
            <a:off x="-1" y="0"/>
            <a:ext cx="12191999" cy="6168980"/>
          </a:xfrm>
          <a:prstGeom prst="rect">
            <a:avLst/>
          </a:prstGeom>
        </p:spPr>
      </p:pic>
      <p:sp>
        <p:nvSpPr>
          <p:cNvPr id="12" name="Round Single Corner Rectangle 7">
            <a:extLst>
              <a:ext uri="{FF2B5EF4-FFF2-40B4-BE49-F238E27FC236}">
                <a16:creationId xmlns:a16="http://schemas.microsoft.com/office/drawing/2014/main" id="{E7AC8093-A3F8-3F69-E754-DF10396C0E7D}"/>
              </a:ext>
            </a:extLst>
          </p:cNvPr>
          <p:cNvSpPr/>
          <p:nvPr userDrawn="1"/>
        </p:nvSpPr>
        <p:spPr>
          <a:xfrm>
            <a:off x="0" y="2318874"/>
            <a:ext cx="4295988" cy="3850106"/>
          </a:xfrm>
          <a:prstGeom prst="round1Rect">
            <a:avLst>
              <a:gd name="adj" fmla="val 38125"/>
            </a:avLst>
          </a:prstGeom>
          <a:solidFill>
            <a:srgbClr val="0A1E24">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B54F7D-7703-F4F1-4F93-F6FB3D85FFD6}"/>
              </a:ext>
            </a:extLst>
          </p:cNvPr>
          <p:cNvSpPr/>
          <p:nvPr userDrawn="1"/>
        </p:nvSpPr>
        <p:spPr>
          <a:xfrm>
            <a:off x="6609347" y="6168980"/>
            <a:ext cx="5582653" cy="298644"/>
          </a:xfrm>
          <a:prstGeom prst="rect">
            <a:avLst/>
          </a:prstGeom>
          <a:solidFill>
            <a:srgbClr val="EAC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C01A"/>
              </a:solidFill>
            </a:endParaRPr>
          </a:p>
        </p:txBody>
      </p:sp>
      <p:pic>
        <p:nvPicPr>
          <p:cNvPr id="10" name="Picture 9">
            <a:extLst>
              <a:ext uri="{FF2B5EF4-FFF2-40B4-BE49-F238E27FC236}">
                <a16:creationId xmlns:a16="http://schemas.microsoft.com/office/drawing/2014/main" id="{3F8327AB-E4B9-CE54-799D-CCC9F62C6B27}"/>
              </a:ext>
            </a:extLst>
          </p:cNvPr>
          <p:cNvPicPr>
            <a:picLocks noChangeAspect="1"/>
          </p:cNvPicPr>
          <p:nvPr userDrawn="1"/>
        </p:nvPicPr>
        <p:blipFill>
          <a:blip r:embed="rId3"/>
          <a:stretch>
            <a:fillRect/>
          </a:stretch>
        </p:blipFill>
        <p:spPr>
          <a:xfrm>
            <a:off x="632457" y="3076198"/>
            <a:ext cx="3801740" cy="703606"/>
          </a:xfrm>
          <a:prstGeom prst="rect">
            <a:avLst/>
          </a:prstGeom>
        </p:spPr>
      </p:pic>
      <p:pic>
        <p:nvPicPr>
          <p:cNvPr id="11" name="Picture 10">
            <a:extLst>
              <a:ext uri="{FF2B5EF4-FFF2-40B4-BE49-F238E27FC236}">
                <a16:creationId xmlns:a16="http://schemas.microsoft.com/office/drawing/2014/main" id="{C8276527-7E8E-1221-E627-B7A2017A5D44}"/>
              </a:ext>
            </a:extLst>
          </p:cNvPr>
          <p:cNvPicPr>
            <a:picLocks noChangeAspect="1"/>
          </p:cNvPicPr>
          <p:nvPr userDrawn="1"/>
        </p:nvPicPr>
        <p:blipFill>
          <a:blip r:embed="rId4">
            <a:alphaModFix amt="20000"/>
          </a:blip>
          <a:stretch>
            <a:fillRect/>
          </a:stretch>
        </p:blipFill>
        <p:spPr>
          <a:xfrm>
            <a:off x="7698247" y="-76089"/>
            <a:ext cx="4493753" cy="6543713"/>
          </a:xfrm>
          <a:prstGeom prst="rect">
            <a:avLst/>
          </a:prstGeom>
        </p:spPr>
      </p:pic>
      <p:sp>
        <p:nvSpPr>
          <p:cNvPr id="2" name="Title 1">
            <a:extLst>
              <a:ext uri="{FF2B5EF4-FFF2-40B4-BE49-F238E27FC236}">
                <a16:creationId xmlns:a16="http://schemas.microsoft.com/office/drawing/2014/main" id="{9D469272-37C2-AEF3-FDA6-DD807787D30E}"/>
              </a:ext>
            </a:extLst>
          </p:cNvPr>
          <p:cNvSpPr>
            <a:spLocks noGrp="1"/>
          </p:cNvSpPr>
          <p:nvPr>
            <p:ph type="ctrTitle" hasCustomPrompt="1"/>
          </p:nvPr>
        </p:nvSpPr>
        <p:spPr>
          <a:xfrm>
            <a:off x="485986" y="3967174"/>
            <a:ext cx="3520933" cy="1406843"/>
          </a:xfrm>
        </p:spPr>
        <p:txBody>
          <a:bodyPr anchor="b">
            <a:normAutofit/>
          </a:bodyPr>
          <a:lstStyle>
            <a:lvl1pPr algn="l">
              <a:defRPr sz="3000" b="1">
                <a:solidFill>
                  <a:schemeClr val="bg1"/>
                </a:solidFill>
                <a:latin typeface="HelveticaNeueLT Std Lt" panose="020B0403020202020204" pitchFamily="34" charset="0"/>
              </a:defRPr>
            </a:lvl1pPr>
          </a:lstStyle>
          <a:p>
            <a:r>
              <a:rPr lang="en-US"/>
              <a:t>Enter Presentation Title Here</a:t>
            </a:r>
          </a:p>
        </p:txBody>
      </p:sp>
      <p:sp>
        <p:nvSpPr>
          <p:cNvPr id="3" name="Subtitle 2">
            <a:extLst>
              <a:ext uri="{FF2B5EF4-FFF2-40B4-BE49-F238E27FC236}">
                <a16:creationId xmlns:a16="http://schemas.microsoft.com/office/drawing/2014/main" id="{2A5B993B-92AC-AECF-95FE-65CF726314B9}"/>
              </a:ext>
            </a:extLst>
          </p:cNvPr>
          <p:cNvSpPr>
            <a:spLocks noGrp="1"/>
          </p:cNvSpPr>
          <p:nvPr>
            <p:ph type="subTitle" idx="1" hasCustomPrompt="1"/>
          </p:nvPr>
        </p:nvSpPr>
        <p:spPr>
          <a:xfrm>
            <a:off x="485987" y="5561387"/>
            <a:ext cx="3520934" cy="365136"/>
          </a:xfrm>
        </p:spPr>
        <p:txBody>
          <a:bodyPr>
            <a:normAutofit/>
          </a:bodyPr>
          <a:lstStyle>
            <a:lvl1pPr marL="0" indent="0" algn="l">
              <a:buNone/>
              <a:defRPr sz="1800">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2024</a:t>
            </a:r>
          </a:p>
        </p:txBody>
      </p:sp>
      <p:sp>
        <p:nvSpPr>
          <p:cNvPr id="26" name="Date Placeholder 25">
            <a:extLst>
              <a:ext uri="{FF2B5EF4-FFF2-40B4-BE49-F238E27FC236}">
                <a16:creationId xmlns:a16="http://schemas.microsoft.com/office/drawing/2014/main" id="{1B4E9BD4-1825-8F9D-2884-9A91BE605C60}"/>
              </a:ext>
            </a:extLst>
          </p:cNvPr>
          <p:cNvSpPr>
            <a:spLocks noGrp="1"/>
          </p:cNvSpPr>
          <p:nvPr>
            <p:ph type="dt" sz="half" idx="10"/>
          </p:nvPr>
        </p:nvSpPr>
        <p:spPr/>
        <p:txBody>
          <a:bodyPr/>
          <a:lstStyle/>
          <a:p>
            <a:fld id="{DC161893-8E52-4424-ADD3-0AD7358426C0}" type="datetime1">
              <a:rPr lang="en-US" smtClean="0"/>
              <a:t>12/6/2024</a:t>
            </a:fld>
            <a:endParaRPr lang="en-US"/>
          </a:p>
        </p:txBody>
      </p:sp>
      <p:sp>
        <p:nvSpPr>
          <p:cNvPr id="27" name="Footer Placeholder 26">
            <a:extLst>
              <a:ext uri="{FF2B5EF4-FFF2-40B4-BE49-F238E27FC236}">
                <a16:creationId xmlns:a16="http://schemas.microsoft.com/office/drawing/2014/main" id="{7E2DB2D4-BA12-5ADC-06FF-B599FA310A79}"/>
              </a:ext>
            </a:extLst>
          </p:cNvPr>
          <p:cNvSpPr>
            <a:spLocks noGrp="1"/>
          </p:cNvSpPr>
          <p:nvPr>
            <p:ph type="ftr" sz="quarter" idx="11"/>
          </p:nvPr>
        </p:nvSpPr>
        <p:spPr/>
        <p:txBody>
          <a:bodyPr/>
          <a:lstStyle/>
          <a:p>
            <a:pPr>
              <a:defRPr/>
            </a:pPr>
            <a:r>
              <a:rPr lang="en-US" sz="800" b="1">
                <a:solidFill>
                  <a:schemeClr val="tx1">
                    <a:lumMod val="50000"/>
                    <a:lumOff val="50000"/>
                  </a:schemeClr>
                </a:solidFill>
              </a:rPr>
              <a:t>WILLIAMS</a:t>
            </a:r>
            <a:r>
              <a:rPr lang="en-US" sz="800" baseline="30000">
                <a:solidFill>
                  <a:schemeClr val="tx1">
                    <a:lumMod val="50000"/>
                    <a:lumOff val="50000"/>
                  </a:schemeClr>
                </a:solidFill>
              </a:rPr>
              <a:t> </a:t>
            </a:r>
            <a:r>
              <a:rPr lang="en-US" sz="800">
                <a:solidFill>
                  <a:schemeClr val="tx1">
                    <a:lumMod val="50000"/>
                    <a:lumOff val="50000"/>
                  </a:schemeClr>
                </a:solidFill>
              </a:rPr>
              <a:t>© 2024 The Williams Companies, Inc. All rights reserved</a:t>
            </a:r>
            <a:endParaRPr lang="en-US" sz="800" b="1">
              <a:solidFill>
                <a:schemeClr val="tx1">
                  <a:lumMod val="50000"/>
                  <a:lumOff val="50000"/>
                </a:schemeClr>
              </a:solidFill>
            </a:endParaRPr>
          </a:p>
        </p:txBody>
      </p:sp>
      <p:sp>
        <p:nvSpPr>
          <p:cNvPr id="28" name="Slide Number Placeholder 27">
            <a:extLst>
              <a:ext uri="{FF2B5EF4-FFF2-40B4-BE49-F238E27FC236}">
                <a16:creationId xmlns:a16="http://schemas.microsoft.com/office/drawing/2014/main" id="{DB4DA5F1-FA40-0CC0-2914-921426F0D68D}"/>
              </a:ext>
            </a:extLst>
          </p:cNvPr>
          <p:cNvSpPr>
            <a:spLocks noGrp="1"/>
          </p:cNvSpPr>
          <p:nvPr>
            <p:ph type="sldNum" sz="quarter" idx="12"/>
          </p:nvPr>
        </p:nvSpPr>
        <p:spPr/>
        <p:txBody>
          <a:bodyPr/>
          <a:lstStyle/>
          <a:p>
            <a:r>
              <a:rPr lang="en-US"/>
              <a:t>  |   </a:t>
            </a:r>
            <a:fld id="{2E9AA1B9-B854-4734-9D23-06847930F5C7}" type="slidenum">
              <a:rPr lang="en-US" smtClean="0"/>
              <a:pPr/>
              <a:t>‹#›</a:t>
            </a:fld>
            <a:endParaRPr lang="en-US"/>
          </a:p>
        </p:txBody>
      </p:sp>
    </p:spTree>
    <p:extLst>
      <p:ext uri="{BB962C8B-B14F-4D97-AF65-F5344CB8AC3E}">
        <p14:creationId xmlns:p14="http://schemas.microsoft.com/office/powerpoint/2010/main" val="3283018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A99D-6A5F-36A4-ED00-06D62B4399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01153-A687-351E-0DB8-531E1B8322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02F1894F-5435-A129-0EB7-C242C5B21353}"/>
              </a:ext>
            </a:extLst>
          </p:cNvPr>
          <p:cNvSpPr>
            <a:spLocks noGrp="1"/>
          </p:cNvSpPr>
          <p:nvPr>
            <p:ph type="ftr" sz="quarter" idx="3"/>
          </p:nvPr>
        </p:nvSpPr>
        <p:spPr>
          <a:xfrm>
            <a:off x="474079" y="6500186"/>
            <a:ext cx="3507769" cy="365125"/>
          </a:xfrm>
          <a:prstGeom prst="rect">
            <a:avLst/>
          </a:prstGeom>
        </p:spPr>
        <p:txBody>
          <a:bodyPr vert="horz" lIns="0" tIns="0" rIns="0" bIns="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pPr>
              <a:defRPr/>
            </a:pPr>
            <a:r>
              <a:rPr lang="en-US" b="1">
                <a:solidFill>
                  <a:schemeClr val="tx1">
                    <a:lumMod val="50000"/>
                    <a:lumOff val="50000"/>
                  </a:schemeClr>
                </a:solidFill>
              </a:rPr>
              <a:t>WILLIAMS</a:t>
            </a:r>
            <a:r>
              <a:rPr lang="en-US" baseline="30000">
                <a:solidFill>
                  <a:schemeClr val="tx1">
                    <a:lumMod val="50000"/>
                    <a:lumOff val="50000"/>
                  </a:schemeClr>
                </a:solidFill>
              </a:rPr>
              <a:t> </a:t>
            </a:r>
            <a:r>
              <a:rPr lang="en-US">
                <a:solidFill>
                  <a:schemeClr val="tx1">
                    <a:lumMod val="50000"/>
                    <a:lumOff val="50000"/>
                  </a:schemeClr>
                </a:solidFill>
              </a:rPr>
              <a:t>© 2024 The Williams Companies, Inc. All rights reserved</a:t>
            </a:r>
            <a:endParaRPr lang="en-US" b="1">
              <a:solidFill>
                <a:schemeClr val="tx1">
                  <a:lumMod val="50000"/>
                  <a:lumOff val="50000"/>
                </a:schemeClr>
              </a:solidFill>
            </a:endParaRPr>
          </a:p>
        </p:txBody>
      </p:sp>
      <p:sp>
        <p:nvSpPr>
          <p:cNvPr id="8" name="Date Placeholder 3">
            <a:extLst>
              <a:ext uri="{FF2B5EF4-FFF2-40B4-BE49-F238E27FC236}">
                <a16:creationId xmlns:a16="http://schemas.microsoft.com/office/drawing/2014/main" id="{0EEAB7E7-3AD0-9D69-9343-8D9E1475D200}"/>
              </a:ext>
            </a:extLst>
          </p:cNvPr>
          <p:cNvSpPr>
            <a:spLocks noGrp="1"/>
          </p:cNvSpPr>
          <p:nvPr>
            <p:ph type="dt" sz="half" idx="2"/>
          </p:nvPr>
        </p:nvSpPr>
        <p:spPr>
          <a:xfrm>
            <a:off x="10405514" y="6500186"/>
            <a:ext cx="866335" cy="365125"/>
          </a:xfrm>
          <a:prstGeom prst="rect">
            <a:avLst/>
          </a:prstGeom>
        </p:spPr>
        <p:txBody>
          <a:bodyPr vert="horz" lIns="0" tIns="0" rIns="0" bIns="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E2FF9113-9DAF-4369-82C2-A6B74E7E1A84}" type="datetime1">
              <a:rPr lang="en-US" smtClean="0"/>
              <a:t>12/6/2024</a:t>
            </a:fld>
            <a:endParaRPr lang="en-US"/>
          </a:p>
        </p:txBody>
      </p:sp>
      <p:sp>
        <p:nvSpPr>
          <p:cNvPr id="9" name="Slide Number Placeholder 5">
            <a:extLst>
              <a:ext uri="{FF2B5EF4-FFF2-40B4-BE49-F238E27FC236}">
                <a16:creationId xmlns:a16="http://schemas.microsoft.com/office/drawing/2014/main" id="{4663B1DA-C5AB-AE54-1A16-810CB277F3D7}"/>
              </a:ext>
            </a:extLst>
          </p:cNvPr>
          <p:cNvSpPr>
            <a:spLocks noGrp="1"/>
          </p:cNvSpPr>
          <p:nvPr>
            <p:ph type="sldNum" sz="quarter" idx="4"/>
          </p:nvPr>
        </p:nvSpPr>
        <p:spPr>
          <a:xfrm>
            <a:off x="11292396" y="6500186"/>
            <a:ext cx="420999" cy="365125"/>
          </a:xfrm>
          <a:prstGeom prst="rect">
            <a:avLst/>
          </a:prstGeom>
        </p:spPr>
        <p:txBody>
          <a:bodyPr vert="horz" lIns="0" tIns="0" rIns="0" bIns="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r>
              <a:rPr lang="en-US"/>
              <a:t>  |   </a:t>
            </a:r>
            <a:fld id="{2E9AA1B9-B854-4734-9D23-06847930F5C7}" type="slidenum">
              <a:rPr lang="en-US" smtClean="0"/>
              <a:pPr/>
              <a:t>‹#›</a:t>
            </a:fld>
            <a:endParaRPr lang="en-US"/>
          </a:p>
        </p:txBody>
      </p:sp>
      <p:sp>
        <p:nvSpPr>
          <p:cNvPr id="4" name="Rectangle 3">
            <a:extLst>
              <a:ext uri="{FF2B5EF4-FFF2-40B4-BE49-F238E27FC236}">
                <a16:creationId xmlns:a16="http://schemas.microsoft.com/office/drawing/2014/main" id="{A12BFFA8-4144-E6FA-0791-382A3C43B8DE}"/>
              </a:ext>
            </a:extLst>
          </p:cNvPr>
          <p:cNvSpPr/>
          <p:nvPr userDrawn="1"/>
        </p:nvSpPr>
        <p:spPr>
          <a:xfrm>
            <a:off x="474079" y="850376"/>
            <a:ext cx="2066365" cy="80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140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6BF914-A49F-4FDB-BA4C-4F26A5C7C40E}"/>
              </a:ext>
            </a:extLst>
          </p:cNvPr>
          <p:cNvPicPr>
            <a:picLocks noChangeAspect="1"/>
          </p:cNvPicPr>
          <p:nvPr userDrawn="1"/>
        </p:nvPicPr>
        <p:blipFill rotWithShape="1">
          <a:blip r:embed="rId2"/>
          <a:srcRect t="7208" r="17572"/>
          <a:stretch/>
        </p:blipFill>
        <p:spPr>
          <a:xfrm flipH="1">
            <a:off x="0" y="0"/>
            <a:ext cx="12192000" cy="6859074"/>
          </a:xfrm>
          <a:prstGeom prst="rect">
            <a:avLst/>
          </a:prstGeom>
        </p:spPr>
      </p:pic>
      <p:pic>
        <p:nvPicPr>
          <p:cNvPr id="6" name="Picture 5">
            <a:extLst>
              <a:ext uri="{FF2B5EF4-FFF2-40B4-BE49-F238E27FC236}">
                <a16:creationId xmlns:a16="http://schemas.microsoft.com/office/drawing/2014/main" id="{93BAB18D-D080-8D9C-C317-9F194669DCDC}"/>
              </a:ext>
            </a:extLst>
          </p:cNvPr>
          <p:cNvPicPr>
            <a:picLocks noChangeAspect="1"/>
          </p:cNvPicPr>
          <p:nvPr userDrawn="1"/>
        </p:nvPicPr>
        <p:blipFill>
          <a:blip r:embed="rId3"/>
          <a:stretch>
            <a:fillRect/>
          </a:stretch>
        </p:blipFill>
        <p:spPr>
          <a:xfrm>
            <a:off x="687688" y="917669"/>
            <a:ext cx="3970809" cy="1064560"/>
          </a:xfrm>
          <a:prstGeom prst="rect">
            <a:avLst/>
          </a:prstGeom>
        </p:spPr>
      </p:pic>
      <p:sp>
        <p:nvSpPr>
          <p:cNvPr id="2" name="Title 1">
            <a:extLst>
              <a:ext uri="{FF2B5EF4-FFF2-40B4-BE49-F238E27FC236}">
                <a16:creationId xmlns:a16="http://schemas.microsoft.com/office/drawing/2014/main" id="{1815502D-92BA-EB8F-6A0B-D9C43F5D276D}"/>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ED3F578-0AB0-D264-89D4-EC6E9C70A8AC}"/>
              </a:ext>
            </a:extLst>
          </p:cNvPr>
          <p:cNvSpPr>
            <a:spLocks noGrp="1"/>
          </p:cNvSpPr>
          <p:nvPr>
            <p:ph type="body" idx="1"/>
          </p:nvPr>
        </p:nvSpPr>
        <p:spPr>
          <a:xfrm>
            <a:off x="831850" y="4803747"/>
            <a:ext cx="10515600" cy="1285903"/>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9">
            <a:extLst>
              <a:ext uri="{FF2B5EF4-FFF2-40B4-BE49-F238E27FC236}">
                <a16:creationId xmlns:a16="http://schemas.microsoft.com/office/drawing/2014/main" id="{5DC8ECA6-4480-EC40-218B-76810C8EFE5E}"/>
              </a:ext>
            </a:extLst>
          </p:cNvPr>
          <p:cNvSpPr>
            <a:spLocks noGrp="1"/>
          </p:cNvSpPr>
          <p:nvPr>
            <p:ph type="dt" sz="half" idx="10"/>
          </p:nvPr>
        </p:nvSpPr>
        <p:spPr/>
        <p:txBody>
          <a:bodyPr/>
          <a:lstStyle>
            <a:lvl1pPr>
              <a:defRPr>
                <a:solidFill>
                  <a:schemeClr val="bg1"/>
                </a:solidFill>
              </a:defRPr>
            </a:lvl1pPr>
          </a:lstStyle>
          <a:p>
            <a:fld id="{57EA5F92-8A34-4093-BC05-16D8A532116B}" type="datetime1">
              <a:rPr lang="en-US" smtClean="0"/>
              <a:pPr/>
              <a:t>12/6/2024</a:t>
            </a:fld>
            <a:endParaRPr lang="en-US"/>
          </a:p>
        </p:txBody>
      </p:sp>
      <p:sp>
        <p:nvSpPr>
          <p:cNvPr id="11" name="Footer Placeholder 10">
            <a:extLst>
              <a:ext uri="{FF2B5EF4-FFF2-40B4-BE49-F238E27FC236}">
                <a16:creationId xmlns:a16="http://schemas.microsoft.com/office/drawing/2014/main" id="{C1399978-4ADC-2084-1BD2-EA44606D6869}"/>
              </a:ext>
            </a:extLst>
          </p:cNvPr>
          <p:cNvSpPr>
            <a:spLocks noGrp="1"/>
          </p:cNvSpPr>
          <p:nvPr>
            <p:ph type="ftr" sz="quarter" idx="11"/>
          </p:nvPr>
        </p:nvSpPr>
        <p:spPr/>
        <p:txBody>
          <a:bodyPr/>
          <a:lstStyle>
            <a:lvl1pPr>
              <a:defRPr>
                <a:solidFill>
                  <a:schemeClr val="bg1"/>
                </a:solidFill>
              </a:defRPr>
            </a:lvl1pPr>
          </a:lstStyle>
          <a:p>
            <a:pPr>
              <a:defRPr/>
            </a:pPr>
            <a:r>
              <a:rPr lang="en-US" b="1"/>
              <a:t>WILLIAMS</a:t>
            </a:r>
            <a:r>
              <a:rPr lang="en-US" baseline="30000"/>
              <a:t> </a:t>
            </a:r>
            <a:r>
              <a:rPr lang="en-US"/>
              <a:t>© 2024 The Williams Companies, Inc. All rights reserved</a:t>
            </a:r>
            <a:endParaRPr lang="en-US" b="1"/>
          </a:p>
        </p:txBody>
      </p:sp>
      <p:sp>
        <p:nvSpPr>
          <p:cNvPr id="12" name="Slide Number Placeholder 11">
            <a:extLst>
              <a:ext uri="{FF2B5EF4-FFF2-40B4-BE49-F238E27FC236}">
                <a16:creationId xmlns:a16="http://schemas.microsoft.com/office/drawing/2014/main" id="{13BEFF10-3578-5BE2-A78E-51CC1679635A}"/>
              </a:ext>
            </a:extLst>
          </p:cNvPr>
          <p:cNvSpPr>
            <a:spLocks noGrp="1"/>
          </p:cNvSpPr>
          <p:nvPr>
            <p:ph type="sldNum" sz="quarter" idx="12"/>
          </p:nvPr>
        </p:nvSpPr>
        <p:spPr/>
        <p:txBody>
          <a:bodyPr/>
          <a:lstStyle>
            <a:lvl1pPr>
              <a:defRPr>
                <a:solidFill>
                  <a:schemeClr val="bg1"/>
                </a:solidFill>
              </a:defRPr>
            </a:lvl1pPr>
          </a:lstStyle>
          <a:p>
            <a:r>
              <a:rPr lang="en-US"/>
              <a:t>  |   </a:t>
            </a:r>
            <a:fld id="{2E9AA1B9-B854-4734-9D23-06847930F5C7}" type="slidenum">
              <a:rPr lang="en-US" smtClean="0"/>
              <a:pPr/>
              <a:t>‹#›</a:t>
            </a:fld>
            <a:endParaRPr lang="en-US"/>
          </a:p>
        </p:txBody>
      </p:sp>
      <p:sp>
        <p:nvSpPr>
          <p:cNvPr id="4" name="Rectangle 3">
            <a:extLst>
              <a:ext uri="{FF2B5EF4-FFF2-40B4-BE49-F238E27FC236}">
                <a16:creationId xmlns:a16="http://schemas.microsoft.com/office/drawing/2014/main" id="{366510E2-BF05-84A5-AC3F-92EA9CA1A41D}"/>
              </a:ext>
            </a:extLst>
          </p:cNvPr>
          <p:cNvSpPr/>
          <p:nvPr userDrawn="1"/>
        </p:nvSpPr>
        <p:spPr>
          <a:xfrm>
            <a:off x="844550" y="4482051"/>
            <a:ext cx="2066365" cy="80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5C32E05F-9F02-3275-881D-2FB341ECB0E8}"/>
              </a:ext>
            </a:extLst>
          </p:cNvPr>
          <p:cNvSpPr txBox="1">
            <a:spLocks/>
          </p:cNvSpPr>
          <p:nvPr userDrawn="1"/>
        </p:nvSpPr>
        <p:spPr>
          <a:xfrm>
            <a:off x="8448545" y="6492875"/>
            <a:ext cx="1936489" cy="365125"/>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chemeClr val="bg1"/>
                </a:solidFill>
              </a:rPr>
              <a:t>NYSE: WMB  |  www.williams.com</a:t>
            </a:r>
            <a:endParaRPr lang="en-US" b="1" i="1">
              <a:solidFill>
                <a:schemeClr val="bg1"/>
              </a:solidFill>
            </a:endParaRPr>
          </a:p>
        </p:txBody>
      </p:sp>
    </p:spTree>
    <p:extLst>
      <p:ext uri="{BB962C8B-B14F-4D97-AF65-F5344CB8AC3E}">
        <p14:creationId xmlns:p14="http://schemas.microsoft.com/office/powerpoint/2010/main" val="260334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2E7B11-3502-0CEA-1841-0B32D401C8B9}"/>
              </a:ext>
            </a:extLst>
          </p:cNvPr>
          <p:cNvPicPr>
            <a:picLocks noChangeAspect="1"/>
          </p:cNvPicPr>
          <p:nvPr userDrawn="1"/>
        </p:nvPicPr>
        <p:blipFill rotWithShape="1">
          <a:blip r:embed="rId2"/>
          <a:srcRect l="4312" t="737" r="6023" b="11936"/>
          <a:stretch/>
        </p:blipFill>
        <p:spPr>
          <a:xfrm>
            <a:off x="0" y="-176462"/>
            <a:ext cx="12192000" cy="6604782"/>
          </a:xfrm>
          <a:prstGeom prst="rect">
            <a:avLst/>
          </a:prstGeom>
          <a:ln>
            <a:noFill/>
          </a:ln>
        </p:spPr>
      </p:pic>
      <p:pic>
        <p:nvPicPr>
          <p:cNvPr id="8" name="Picture 7">
            <a:extLst>
              <a:ext uri="{FF2B5EF4-FFF2-40B4-BE49-F238E27FC236}">
                <a16:creationId xmlns:a16="http://schemas.microsoft.com/office/drawing/2014/main" id="{6BA44021-B977-78BB-4E78-B7A64551408C}"/>
              </a:ext>
            </a:extLst>
          </p:cNvPr>
          <p:cNvPicPr>
            <a:picLocks noChangeAspect="1"/>
          </p:cNvPicPr>
          <p:nvPr userDrawn="1"/>
        </p:nvPicPr>
        <p:blipFill>
          <a:blip r:embed="rId3"/>
          <a:stretch>
            <a:fillRect/>
          </a:stretch>
        </p:blipFill>
        <p:spPr>
          <a:xfrm rot="21442851">
            <a:off x="9374004" y="311167"/>
            <a:ext cx="823628" cy="512084"/>
          </a:xfrm>
          <a:prstGeom prst="rect">
            <a:avLst/>
          </a:prstGeom>
        </p:spPr>
      </p:pic>
      <p:cxnSp>
        <p:nvCxnSpPr>
          <p:cNvPr id="9" name="Straight Connector 8">
            <a:extLst>
              <a:ext uri="{FF2B5EF4-FFF2-40B4-BE49-F238E27FC236}">
                <a16:creationId xmlns:a16="http://schemas.microsoft.com/office/drawing/2014/main" id="{E4147ED8-B0A0-58EA-1357-84B14CC211CD}"/>
              </a:ext>
            </a:extLst>
          </p:cNvPr>
          <p:cNvCxnSpPr>
            <a:cxnSpLocks/>
          </p:cNvCxnSpPr>
          <p:nvPr userDrawn="1"/>
        </p:nvCxnSpPr>
        <p:spPr>
          <a:xfrm>
            <a:off x="8769577" y="2108006"/>
            <a:ext cx="2053359" cy="0"/>
          </a:xfrm>
          <a:prstGeom prst="line">
            <a:avLst/>
          </a:prstGeom>
          <a:ln w="79375">
            <a:solidFill>
              <a:srgbClr val="0097E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D4C14DA-43BB-4E4E-CC38-591FB7DD5411}"/>
              </a:ext>
            </a:extLst>
          </p:cNvPr>
          <p:cNvSpPr>
            <a:spLocks noGrp="1"/>
          </p:cNvSpPr>
          <p:nvPr>
            <p:ph type="title" hasCustomPrompt="1"/>
          </p:nvPr>
        </p:nvSpPr>
        <p:spPr>
          <a:xfrm>
            <a:off x="7734865" y="889929"/>
            <a:ext cx="3976932" cy="1073473"/>
          </a:xfrm>
        </p:spPr>
        <p:txBody>
          <a:bodyPr>
            <a:normAutofit/>
          </a:bodyPr>
          <a:lstStyle>
            <a:lvl1pPr algn="ctr">
              <a:defRPr sz="3200">
                <a:solidFill>
                  <a:schemeClr val="bg1"/>
                </a:solidFill>
              </a:defRPr>
            </a:lvl1pPr>
          </a:lstStyle>
          <a:p>
            <a:r>
              <a:rPr lang="en-US"/>
              <a:t>Enter title</a:t>
            </a:r>
          </a:p>
        </p:txBody>
      </p:sp>
      <p:sp>
        <p:nvSpPr>
          <p:cNvPr id="3" name="Date Placeholder 2">
            <a:extLst>
              <a:ext uri="{FF2B5EF4-FFF2-40B4-BE49-F238E27FC236}">
                <a16:creationId xmlns:a16="http://schemas.microsoft.com/office/drawing/2014/main" id="{3FE6120E-9CA7-601C-E8F4-339FBC03173A}"/>
              </a:ext>
            </a:extLst>
          </p:cNvPr>
          <p:cNvSpPr>
            <a:spLocks noGrp="1"/>
          </p:cNvSpPr>
          <p:nvPr>
            <p:ph type="dt" sz="half" idx="10"/>
          </p:nvPr>
        </p:nvSpPr>
        <p:spPr/>
        <p:txBody>
          <a:bodyPr/>
          <a:lstStyle/>
          <a:p>
            <a:fld id="{9D18E640-9389-45FE-8E02-983AB06DF582}" type="datetime1">
              <a:rPr lang="en-US" smtClean="0"/>
              <a:t>12/6/2024</a:t>
            </a:fld>
            <a:endParaRPr lang="en-US"/>
          </a:p>
        </p:txBody>
      </p:sp>
      <p:sp>
        <p:nvSpPr>
          <p:cNvPr id="4" name="Slide Number Placeholder 3">
            <a:extLst>
              <a:ext uri="{FF2B5EF4-FFF2-40B4-BE49-F238E27FC236}">
                <a16:creationId xmlns:a16="http://schemas.microsoft.com/office/drawing/2014/main" id="{28B46B77-64D1-FE59-EB68-67A4D4A07D36}"/>
              </a:ext>
            </a:extLst>
          </p:cNvPr>
          <p:cNvSpPr>
            <a:spLocks noGrp="1"/>
          </p:cNvSpPr>
          <p:nvPr>
            <p:ph type="sldNum" sz="quarter" idx="11"/>
          </p:nvPr>
        </p:nvSpPr>
        <p:spPr/>
        <p:txBody>
          <a:bodyPr/>
          <a:lstStyle/>
          <a:p>
            <a:r>
              <a:rPr lang="en-US"/>
              <a:t>  |   </a:t>
            </a:r>
            <a:fld id="{2E9AA1B9-B854-4734-9D23-06847930F5C7}" type="slidenum">
              <a:rPr lang="en-US" smtClean="0"/>
              <a:pPr/>
              <a:t>‹#›</a:t>
            </a:fld>
            <a:endParaRPr lang="en-US"/>
          </a:p>
        </p:txBody>
      </p:sp>
      <p:sp>
        <p:nvSpPr>
          <p:cNvPr id="5" name="Footer Placeholder 4">
            <a:extLst>
              <a:ext uri="{FF2B5EF4-FFF2-40B4-BE49-F238E27FC236}">
                <a16:creationId xmlns:a16="http://schemas.microsoft.com/office/drawing/2014/main" id="{912CDC14-2CF4-99AA-0942-30EC3B382E61}"/>
              </a:ext>
            </a:extLst>
          </p:cNvPr>
          <p:cNvSpPr>
            <a:spLocks noGrp="1"/>
          </p:cNvSpPr>
          <p:nvPr>
            <p:ph type="ftr" sz="quarter" idx="12"/>
          </p:nvPr>
        </p:nvSpPr>
        <p:spPr/>
        <p:txBody>
          <a:bodyPr/>
          <a:lstStyle/>
          <a:p>
            <a:pPr>
              <a:defRPr/>
            </a:pPr>
            <a:r>
              <a:rPr lang="en-US" sz="800" b="1">
                <a:solidFill>
                  <a:schemeClr val="tx1">
                    <a:lumMod val="50000"/>
                    <a:lumOff val="50000"/>
                  </a:schemeClr>
                </a:solidFill>
              </a:rPr>
              <a:t>WILLIAMS</a:t>
            </a:r>
            <a:r>
              <a:rPr lang="en-US" sz="800" baseline="30000">
                <a:solidFill>
                  <a:schemeClr val="tx1">
                    <a:lumMod val="50000"/>
                    <a:lumOff val="50000"/>
                  </a:schemeClr>
                </a:solidFill>
              </a:rPr>
              <a:t> </a:t>
            </a:r>
            <a:r>
              <a:rPr lang="en-US" sz="800">
                <a:solidFill>
                  <a:schemeClr val="tx1">
                    <a:lumMod val="50000"/>
                    <a:lumOff val="50000"/>
                  </a:schemeClr>
                </a:solidFill>
              </a:rPr>
              <a:t>© 2024 The Williams Companies, Inc. All rights reserved</a:t>
            </a:r>
            <a:endParaRPr lang="en-US" sz="800" b="1">
              <a:solidFill>
                <a:schemeClr val="tx1">
                  <a:lumMod val="50000"/>
                  <a:lumOff val="50000"/>
                </a:schemeClr>
              </a:solidFill>
            </a:endParaRPr>
          </a:p>
        </p:txBody>
      </p:sp>
      <p:sp>
        <p:nvSpPr>
          <p:cNvPr id="11" name="Text Placeholder 10">
            <a:extLst>
              <a:ext uri="{FF2B5EF4-FFF2-40B4-BE49-F238E27FC236}">
                <a16:creationId xmlns:a16="http://schemas.microsoft.com/office/drawing/2014/main" id="{218D0A34-8324-C879-B16F-F03B6521BF09}"/>
              </a:ext>
            </a:extLst>
          </p:cNvPr>
          <p:cNvSpPr>
            <a:spLocks noGrp="1"/>
          </p:cNvSpPr>
          <p:nvPr>
            <p:ph type="body" sz="quarter" idx="13" hasCustomPrompt="1"/>
          </p:nvPr>
        </p:nvSpPr>
        <p:spPr>
          <a:xfrm>
            <a:off x="7734300" y="2252663"/>
            <a:ext cx="3978275" cy="777875"/>
          </a:xfrm>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text here</a:t>
            </a:r>
          </a:p>
        </p:txBody>
      </p:sp>
    </p:spTree>
    <p:extLst>
      <p:ext uri="{BB962C8B-B14F-4D97-AF65-F5344CB8AC3E}">
        <p14:creationId xmlns:p14="http://schemas.microsoft.com/office/powerpoint/2010/main" val="4302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A860-E0AE-3724-C1BB-CC16118DBF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BD3CF5-B3F1-826A-C8C0-745716915163}"/>
              </a:ext>
            </a:extLst>
          </p:cNvPr>
          <p:cNvSpPr>
            <a:spLocks noGrp="1"/>
          </p:cNvSpPr>
          <p:nvPr>
            <p:ph sz="half" idx="1"/>
          </p:nvPr>
        </p:nvSpPr>
        <p:spPr>
          <a:xfrm>
            <a:off x="474079" y="1825625"/>
            <a:ext cx="55457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7FE2EE-F083-2C19-431A-9C49FEBA72A1}"/>
              </a:ext>
            </a:extLst>
          </p:cNvPr>
          <p:cNvSpPr>
            <a:spLocks noGrp="1"/>
          </p:cNvSpPr>
          <p:nvPr>
            <p:ph sz="half" idx="2"/>
          </p:nvPr>
        </p:nvSpPr>
        <p:spPr>
          <a:xfrm>
            <a:off x="6172199" y="1825625"/>
            <a:ext cx="55403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2739E89D-5ADA-7DBB-546F-074CBD6F28DA}"/>
              </a:ext>
            </a:extLst>
          </p:cNvPr>
          <p:cNvSpPr>
            <a:spLocks noGrp="1"/>
          </p:cNvSpPr>
          <p:nvPr>
            <p:ph type="dt" sz="half" idx="10"/>
          </p:nvPr>
        </p:nvSpPr>
        <p:spPr/>
        <p:txBody>
          <a:bodyPr/>
          <a:lstStyle/>
          <a:p>
            <a:fld id="{9C1CA8DE-CED1-4877-B6E3-93BC8B6E5D5E}" type="datetime1">
              <a:rPr lang="en-US" smtClean="0"/>
              <a:t>12/6/2024</a:t>
            </a:fld>
            <a:endParaRPr lang="en-US"/>
          </a:p>
        </p:txBody>
      </p:sp>
      <p:sp>
        <p:nvSpPr>
          <p:cNvPr id="12" name="Footer Placeholder 11">
            <a:extLst>
              <a:ext uri="{FF2B5EF4-FFF2-40B4-BE49-F238E27FC236}">
                <a16:creationId xmlns:a16="http://schemas.microsoft.com/office/drawing/2014/main" id="{061C2172-3ACA-C220-DFED-0D9A8EA7CBEE}"/>
              </a:ext>
            </a:extLst>
          </p:cNvPr>
          <p:cNvSpPr>
            <a:spLocks noGrp="1"/>
          </p:cNvSpPr>
          <p:nvPr>
            <p:ph type="ftr" sz="quarter" idx="11"/>
          </p:nvPr>
        </p:nvSpPr>
        <p:spPr/>
        <p:txBody>
          <a:bodyPr/>
          <a:lstStyle/>
          <a:p>
            <a:pPr>
              <a:defRPr/>
            </a:pPr>
            <a:r>
              <a:rPr lang="en-US" sz="800" b="1">
                <a:solidFill>
                  <a:schemeClr val="tx1">
                    <a:lumMod val="50000"/>
                    <a:lumOff val="50000"/>
                  </a:schemeClr>
                </a:solidFill>
              </a:rPr>
              <a:t>WILLIAMS</a:t>
            </a:r>
            <a:r>
              <a:rPr lang="en-US" sz="800" baseline="30000">
                <a:solidFill>
                  <a:schemeClr val="tx1">
                    <a:lumMod val="50000"/>
                    <a:lumOff val="50000"/>
                  </a:schemeClr>
                </a:solidFill>
              </a:rPr>
              <a:t> </a:t>
            </a:r>
            <a:r>
              <a:rPr lang="en-US" sz="800">
                <a:solidFill>
                  <a:schemeClr val="tx1">
                    <a:lumMod val="50000"/>
                    <a:lumOff val="50000"/>
                  </a:schemeClr>
                </a:solidFill>
              </a:rPr>
              <a:t>© 2024 The Williams Companies, Inc. All rights reserved</a:t>
            </a:r>
            <a:endParaRPr lang="en-US" sz="800" b="1">
              <a:solidFill>
                <a:schemeClr val="tx1">
                  <a:lumMod val="50000"/>
                  <a:lumOff val="50000"/>
                </a:schemeClr>
              </a:solidFill>
            </a:endParaRPr>
          </a:p>
        </p:txBody>
      </p:sp>
      <p:sp>
        <p:nvSpPr>
          <p:cNvPr id="13" name="Slide Number Placeholder 12">
            <a:extLst>
              <a:ext uri="{FF2B5EF4-FFF2-40B4-BE49-F238E27FC236}">
                <a16:creationId xmlns:a16="http://schemas.microsoft.com/office/drawing/2014/main" id="{D0FC6009-080E-AE5F-7E61-58BF49B4C1D3}"/>
              </a:ext>
            </a:extLst>
          </p:cNvPr>
          <p:cNvSpPr>
            <a:spLocks noGrp="1"/>
          </p:cNvSpPr>
          <p:nvPr>
            <p:ph type="sldNum" sz="quarter" idx="12"/>
          </p:nvPr>
        </p:nvSpPr>
        <p:spPr/>
        <p:txBody>
          <a:bodyPr/>
          <a:lstStyle/>
          <a:p>
            <a:r>
              <a:rPr lang="en-US"/>
              <a:t>  |   </a:t>
            </a:r>
            <a:fld id="{2E9AA1B9-B854-4734-9D23-06847930F5C7}" type="slidenum">
              <a:rPr lang="en-US" smtClean="0"/>
              <a:pPr/>
              <a:t>‹#›</a:t>
            </a:fld>
            <a:endParaRPr lang="en-US"/>
          </a:p>
        </p:txBody>
      </p:sp>
      <p:sp>
        <p:nvSpPr>
          <p:cNvPr id="5" name="Rectangle 4">
            <a:extLst>
              <a:ext uri="{FF2B5EF4-FFF2-40B4-BE49-F238E27FC236}">
                <a16:creationId xmlns:a16="http://schemas.microsoft.com/office/drawing/2014/main" id="{2575117D-D701-3B5F-8FF6-AE6A681E6ABA}"/>
              </a:ext>
            </a:extLst>
          </p:cNvPr>
          <p:cNvSpPr/>
          <p:nvPr userDrawn="1"/>
        </p:nvSpPr>
        <p:spPr>
          <a:xfrm>
            <a:off x="474079" y="1637520"/>
            <a:ext cx="2066365" cy="80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679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FA39AE-226D-1E3B-48A8-4FC6C52A1436}"/>
              </a:ext>
            </a:extLst>
          </p:cNvPr>
          <p:cNvSpPr>
            <a:spLocks noGrp="1"/>
          </p:cNvSpPr>
          <p:nvPr>
            <p:ph type="title"/>
          </p:nvPr>
        </p:nvSpPr>
        <p:spPr>
          <a:xfrm>
            <a:off x="392436" y="-434975"/>
            <a:ext cx="11238460" cy="1325563"/>
          </a:xfrm>
          <a:prstGeom prst="rect">
            <a:avLst/>
          </a:prstGeom>
        </p:spPr>
        <p:txBody>
          <a:bodyPr vert="horz" lIns="91440" tIns="45720" rIns="91440" bIns="45720" rtlCol="0" anchor="b">
            <a:normAutofit/>
          </a:bodyPr>
          <a:lstStyle/>
          <a:p>
            <a:r>
              <a:rPr lang="en-US"/>
              <a:t>Insert Title Here</a:t>
            </a:r>
          </a:p>
        </p:txBody>
      </p:sp>
      <p:sp>
        <p:nvSpPr>
          <p:cNvPr id="3" name="Text Placeholder 2">
            <a:extLst>
              <a:ext uri="{FF2B5EF4-FFF2-40B4-BE49-F238E27FC236}">
                <a16:creationId xmlns:a16="http://schemas.microsoft.com/office/drawing/2014/main" id="{15AD5299-4B0A-71CD-19CD-6B8680F58188}"/>
              </a:ext>
            </a:extLst>
          </p:cNvPr>
          <p:cNvSpPr>
            <a:spLocks noGrp="1"/>
          </p:cNvSpPr>
          <p:nvPr>
            <p:ph type="body" idx="1"/>
          </p:nvPr>
        </p:nvSpPr>
        <p:spPr>
          <a:xfrm>
            <a:off x="392436" y="1253331"/>
            <a:ext cx="11238460" cy="4351338"/>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706219ED-EE3E-CD85-A96A-D7E0CA674D8A}"/>
              </a:ext>
            </a:extLst>
          </p:cNvPr>
          <p:cNvSpPr>
            <a:spLocks noGrp="1"/>
          </p:cNvSpPr>
          <p:nvPr>
            <p:ph type="dt" sz="half" idx="2"/>
          </p:nvPr>
        </p:nvSpPr>
        <p:spPr>
          <a:xfrm>
            <a:off x="10663451" y="6500187"/>
            <a:ext cx="608398" cy="357814"/>
          </a:xfrm>
          <a:prstGeom prst="rect">
            <a:avLst/>
          </a:prstGeom>
        </p:spPr>
        <p:txBody>
          <a:bodyPr vert="horz" lIns="0" tIns="0" rIns="0" bIns="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9D18E640-9389-45FE-8E02-983AB06DF582}" type="datetime1">
              <a:rPr lang="en-US" smtClean="0"/>
              <a:t>12/6/2024</a:t>
            </a:fld>
            <a:endParaRPr lang="en-US"/>
          </a:p>
        </p:txBody>
      </p:sp>
      <p:sp>
        <p:nvSpPr>
          <p:cNvPr id="10" name="Slide Number Placeholder 5">
            <a:extLst>
              <a:ext uri="{FF2B5EF4-FFF2-40B4-BE49-F238E27FC236}">
                <a16:creationId xmlns:a16="http://schemas.microsoft.com/office/drawing/2014/main" id="{59C38081-3572-837F-218B-3F990970A41F}"/>
              </a:ext>
            </a:extLst>
          </p:cNvPr>
          <p:cNvSpPr>
            <a:spLocks noGrp="1"/>
          </p:cNvSpPr>
          <p:nvPr>
            <p:ph type="sldNum" sz="quarter" idx="4"/>
          </p:nvPr>
        </p:nvSpPr>
        <p:spPr>
          <a:xfrm>
            <a:off x="11292396" y="6500186"/>
            <a:ext cx="420999" cy="365125"/>
          </a:xfrm>
          <a:prstGeom prst="rect">
            <a:avLst/>
          </a:prstGeom>
        </p:spPr>
        <p:txBody>
          <a:bodyPr vert="horz" lIns="0" tIns="0" rIns="0" bIns="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r>
              <a:rPr lang="en-US"/>
              <a:t>  |   </a:t>
            </a:r>
            <a:fld id="{2E9AA1B9-B854-4734-9D23-06847930F5C7}" type="slidenum">
              <a:rPr lang="en-US" smtClean="0"/>
              <a:pPr/>
              <a:t>‹#›</a:t>
            </a:fld>
            <a:endParaRPr lang="en-US"/>
          </a:p>
        </p:txBody>
      </p:sp>
      <p:sp>
        <p:nvSpPr>
          <p:cNvPr id="11" name="Footer Placeholder 4">
            <a:extLst>
              <a:ext uri="{FF2B5EF4-FFF2-40B4-BE49-F238E27FC236}">
                <a16:creationId xmlns:a16="http://schemas.microsoft.com/office/drawing/2014/main" id="{D5CF7DD2-7E0F-2776-48BD-5077EBBFDD6B}"/>
              </a:ext>
            </a:extLst>
          </p:cNvPr>
          <p:cNvSpPr>
            <a:spLocks noGrp="1"/>
          </p:cNvSpPr>
          <p:nvPr>
            <p:ph type="ftr" sz="quarter" idx="3"/>
          </p:nvPr>
        </p:nvSpPr>
        <p:spPr>
          <a:xfrm>
            <a:off x="474079" y="6492875"/>
            <a:ext cx="3507769" cy="365125"/>
          </a:xfrm>
          <a:prstGeom prst="rect">
            <a:avLst/>
          </a:prstGeom>
        </p:spPr>
        <p:txBody>
          <a:bodyPr vert="horz" lIns="0" tIns="0" rIns="0" bIns="0" rtlCol="0" anchor="ctr"/>
          <a:lstStyle>
            <a:lvl1pPr algn="l">
              <a:defRPr sz="800" i="0">
                <a:solidFill>
                  <a:schemeClr val="tx1">
                    <a:tint val="75000"/>
                  </a:schemeClr>
                </a:solidFill>
                <a:latin typeface="Arial" panose="020B0604020202020204" pitchFamily="34" charset="0"/>
                <a:cs typeface="Arial" panose="020B0604020202020204" pitchFamily="34" charset="0"/>
              </a:defRPr>
            </a:lvl1pPr>
          </a:lstStyle>
          <a:p>
            <a:pPr>
              <a:defRPr/>
            </a:pPr>
            <a:r>
              <a:rPr lang="en-US" b="1">
                <a:solidFill>
                  <a:schemeClr val="tx1">
                    <a:lumMod val="50000"/>
                    <a:lumOff val="50000"/>
                  </a:schemeClr>
                </a:solidFill>
              </a:rPr>
              <a:t>WILLIAMS</a:t>
            </a:r>
            <a:r>
              <a:rPr lang="en-US" baseline="30000">
                <a:solidFill>
                  <a:schemeClr val="tx1">
                    <a:lumMod val="50000"/>
                    <a:lumOff val="50000"/>
                  </a:schemeClr>
                </a:solidFill>
              </a:rPr>
              <a:t> </a:t>
            </a:r>
            <a:r>
              <a:rPr lang="en-US">
                <a:solidFill>
                  <a:schemeClr val="tx1">
                    <a:lumMod val="50000"/>
                    <a:lumOff val="50000"/>
                  </a:schemeClr>
                </a:solidFill>
              </a:rPr>
              <a:t>© 2024 The Williams Companies, Inc. All rights reserved</a:t>
            </a:r>
            <a:endParaRPr lang="en-US" b="1">
              <a:solidFill>
                <a:schemeClr val="tx1">
                  <a:lumMod val="50000"/>
                  <a:lumOff val="50000"/>
                </a:schemeClr>
              </a:solidFill>
            </a:endParaRPr>
          </a:p>
        </p:txBody>
      </p:sp>
      <p:sp>
        <p:nvSpPr>
          <p:cNvPr id="4" name="Footer Placeholder 4">
            <a:extLst>
              <a:ext uri="{FF2B5EF4-FFF2-40B4-BE49-F238E27FC236}">
                <a16:creationId xmlns:a16="http://schemas.microsoft.com/office/drawing/2014/main" id="{C01E7340-7492-969B-7AAC-DB5F6E045340}"/>
              </a:ext>
            </a:extLst>
          </p:cNvPr>
          <p:cNvSpPr txBox="1">
            <a:spLocks/>
          </p:cNvSpPr>
          <p:nvPr userDrawn="1"/>
        </p:nvSpPr>
        <p:spPr>
          <a:xfrm>
            <a:off x="8448545" y="6492875"/>
            <a:ext cx="1936489" cy="365125"/>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chemeClr val="tx1">
                    <a:lumMod val="50000"/>
                    <a:lumOff val="50000"/>
                  </a:schemeClr>
                </a:solidFill>
              </a:rPr>
              <a:t>NYSE: WMB  |  www.williams.com</a:t>
            </a:r>
            <a:endParaRPr lang="en-US" b="1" i="1">
              <a:solidFill>
                <a:schemeClr val="tx1">
                  <a:lumMod val="50000"/>
                  <a:lumOff val="50000"/>
                </a:schemeClr>
              </a:solidFill>
            </a:endParaRPr>
          </a:p>
        </p:txBody>
      </p:sp>
    </p:spTree>
    <p:extLst>
      <p:ext uri="{BB962C8B-B14F-4D97-AF65-F5344CB8AC3E}">
        <p14:creationId xmlns:p14="http://schemas.microsoft.com/office/powerpoint/2010/main" val="61965655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0" r:id="rId3"/>
    <p:sldLayoutId id="2147483667" r:id="rId4"/>
    <p:sldLayoutId id="2147483661" r:id="rId5"/>
    <p:sldLayoutId id="2147483650" r:id="rId6"/>
    <p:sldLayoutId id="2147483651" r:id="rId7"/>
    <p:sldLayoutId id="2147483663" r:id="rId8"/>
    <p:sldLayoutId id="2147483652" r:id="rId9"/>
    <p:sldLayoutId id="2147483668" r:id="rId10"/>
    <p:sldLayoutId id="2147483653" r:id="rId11"/>
    <p:sldLayoutId id="2147483662" r:id="rId12"/>
    <p:sldLayoutId id="2147483654" r:id="rId13"/>
    <p:sldLayoutId id="2147483655" r:id="rId14"/>
    <p:sldLayoutId id="2147483656" r:id="rId15"/>
    <p:sldLayoutId id="2147483657" r:id="rId16"/>
    <p:sldLayoutId id="2147483664" r:id="rId17"/>
  </p:sldLayoutIdLst>
  <p:hf hdr="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19697B-A4BE-C0D8-9E83-E80BD56FFFE1}"/>
              </a:ext>
            </a:extLst>
          </p:cNvPr>
          <p:cNvPicPr>
            <a:picLocks noChangeAspect="1"/>
          </p:cNvPicPr>
          <p:nvPr userDrawn="1"/>
        </p:nvPicPr>
        <p:blipFill rotWithShape="1">
          <a:blip r:embed="rId7"/>
          <a:srcRect t="-1" b="315"/>
          <a:stretch/>
        </p:blipFill>
        <p:spPr>
          <a:xfrm>
            <a:off x="0" y="21536"/>
            <a:ext cx="12192000" cy="6836464"/>
          </a:xfrm>
          <a:prstGeom prst="rect">
            <a:avLst/>
          </a:prstGeom>
        </p:spPr>
      </p:pic>
      <p:sp>
        <p:nvSpPr>
          <p:cNvPr id="14" name="Footer Placeholder 5">
            <a:extLst>
              <a:ext uri="{FF2B5EF4-FFF2-40B4-BE49-F238E27FC236}">
                <a16:creationId xmlns:a16="http://schemas.microsoft.com/office/drawing/2014/main" id="{49C519CD-011D-C842-A83D-065A82362469}"/>
              </a:ext>
            </a:extLst>
          </p:cNvPr>
          <p:cNvSpPr txBox="1">
            <a:spLocks/>
          </p:cNvSpPr>
          <p:nvPr userDrawn="1"/>
        </p:nvSpPr>
        <p:spPr>
          <a:xfrm>
            <a:off x="3191108" y="6569752"/>
            <a:ext cx="8350494" cy="266712"/>
          </a:xfrm>
          <a:prstGeom prst="rect">
            <a:avLst/>
          </a:prstGeom>
        </p:spPr>
        <p:txBody>
          <a:bodyPr numCol="1" anchor="ct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lumMod val="50000"/>
                    <a:lumOff val="50000"/>
                  </a:schemeClr>
                </a:solidFill>
                <a:effectLst/>
                <a:uLnTx/>
                <a:uFillTx/>
                <a:latin typeface="Helvetica" panose="020B0604020202020204" pitchFamily="34" charset="0"/>
                <a:ea typeface="+mn-ea"/>
                <a:cs typeface="Helvetica" panose="020B0604020202020204" pitchFamily="34" charset="0"/>
              </a:rPr>
              <a:t>NYSE: WMB   I   2024 Analyst Day  I   February 14, 2024  I    www.williams.com</a:t>
            </a:r>
            <a:endParaRPr kumimoji="0" lang="en-US" sz="800" b="1" i="1" u="none" strike="noStrike" kern="1200" cap="none" spc="0" normalizeH="0" baseline="0" noProof="0">
              <a:ln>
                <a:noFill/>
              </a:ln>
              <a:solidFill>
                <a:schemeClr val="tx1">
                  <a:lumMod val="50000"/>
                  <a:lumOff val="50000"/>
                </a:schemeClr>
              </a:solidFill>
              <a:effectLst/>
              <a:uLnTx/>
              <a:uFillTx/>
              <a:latin typeface="Helvetica" panose="020B0604020202020204" pitchFamily="34" charset="0"/>
              <a:ea typeface="+mn-ea"/>
              <a:cs typeface="Helvetica" panose="020B0604020202020204" pitchFamily="34" charset="0"/>
            </a:endParaRPr>
          </a:p>
        </p:txBody>
      </p:sp>
      <p:sp>
        <p:nvSpPr>
          <p:cNvPr id="15" name="Footer Placeholder 5">
            <a:extLst>
              <a:ext uri="{FF2B5EF4-FFF2-40B4-BE49-F238E27FC236}">
                <a16:creationId xmlns:a16="http://schemas.microsoft.com/office/drawing/2014/main" id="{6934AEF4-835D-9A43-8F26-B4639D4F533D}"/>
              </a:ext>
            </a:extLst>
          </p:cNvPr>
          <p:cNvSpPr txBox="1">
            <a:spLocks/>
          </p:cNvSpPr>
          <p:nvPr userDrawn="1"/>
        </p:nvSpPr>
        <p:spPr>
          <a:xfrm>
            <a:off x="320098" y="6569752"/>
            <a:ext cx="3353128" cy="266712"/>
          </a:xfrm>
          <a:prstGeom prst="rect">
            <a:avLst/>
          </a:prstGeom>
        </p:spPr>
        <p:txBody>
          <a:bodyPr numCol="1" anchor="ct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lumMod val="50000"/>
                    <a:lumOff val="50000"/>
                  </a:schemeClr>
                </a:solidFill>
                <a:effectLst/>
                <a:uLnTx/>
                <a:uFillTx/>
                <a:latin typeface="Helvetica" panose="020B0604020202020204" pitchFamily="34" charset="0"/>
                <a:ea typeface="+mn-ea"/>
                <a:cs typeface="Helvetica" panose="020B0604020202020204" pitchFamily="34" charset="0"/>
              </a:rPr>
              <a:t>WILLIAMS</a:t>
            </a:r>
            <a:r>
              <a:rPr kumimoji="0" lang="en-US" sz="800" b="0" i="0" u="none" strike="noStrike" kern="1200" cap="none" spc="0" normalizeH="0" baseline="30000" noProof="0">
                <a:ln>
                  <a:noFill/>
                </a:ln>
                <a:solidFill>
                  <a:schemeClr val="tx1">
                    <a:lumMod val="50000"/>
                    <a:lumOff val="50000"/>
                  </a:schemeClr>
                </a:solidFill>
                <a:effectLst/>
                <a:uLnTx/>
                <a:uFillTx/>
                <a:latin typeface="Helvetica" panose="020B0604020202020204" pitchFamily="34" charset="0"/>
                <a:ea typeface="+mn-ea"/>
                <a:cs typeface="Helvetica" panose="020B0604020202020204" pitchFamily="34" charset="0"/>
              </a:rPr>
              <a:t> </a:t>
            </a:r>
            <a:r>
              <a:rPr kumimoji="0" lang="en-US" sz="800" b="0" i="1" u="none" strike="noStrike" kern="1200" cap="none" spc="0" normalizeH="0" baseline="0" noProof="0">
                <a:ln>
                  <a:noFill/>
                </a:ln>
                <a:solidFill>
                  <a:schemeClr val="tx1">
                    <a:lumMod val="50000"/>
                    <a:lumOff val="50000"/>
                  </a:schemeClr>
                </a:solidFill>
                <a:effectLst/>
                <a:uLnTx/>
                <a:uFillTx/>
                <a:latin typeface="Helvetica" panose="020B0604020202020204" pitchFamily="34" charset="0"/>
                <a:ea typeface="+mn-ea"/>
                <a:cs typeface="Helvetica" panose="020B0604020202020204" pitchFamily="34" charset="0"/>
              </a:rPr>
              <a:t>© 2024 The Williams Companies, Inc. All rights reserved</a:t>
            </a:r>
            <a:endParaRPr kumimoji="0" lang="en-US" sz="800" b="1" i="1" u="none" strike="noStrike" kern="1200" cap="none" spc="0" normalizeH="0" baseline="0" noProof="0">
              <a:ln>
                <a:noFill/>
              </a:ln>
              <a:solidFill>
                <a:schemeClr val="tx1">
                  <a:lumMod val="50000"/>
                  <a:lumOff val="50000"/>
                </a:schemeClr>
              </a:solidFill>
              <a:effectLst/>
              <a:uLnTx/>
              <a:uFillTx/>
              <a:latin typeface="Helvetica" panose="020B0604020202020204" pitchFamily="34" charset="0"/>
              <a:ea typeface="+mn-ea"/>
              <a:cs typeface="Helvetica" panose="020B0604020202020204" pitchFamily="34" charset="0"/>
            </a:endParaRPr>
          </a:p>
        </p:txBody>
      </p:sp>
      <p:sp>
        <p:nvSpPr>
          <p:cNvPr id="4" name="Slide Number Placeholder 6">
            <a:extLst>
              <a:ext uri="{FF2B5EF4-FFF2-40B4-BE49-F238E27FC236}">
                <a16:creationId xmlns:a16="http://schemas.microsoft.com/office/drawing/2014/main" id="{7BD99652-1F27-F3BB-931B-95CE8A592F08}"/>
              </a:ext>
            </a:extLst>
          </p:cNvPr>
          <p:cNvSpPr txBox="1">
            <a:spLocks/>
          </p:cNvSpPr>
          <p:nvPr userDrawn="1"/>
        </p:nvSpPr>
        <p:spPr>
          <a:xfrm>
            <a:off x="11541602" y="6595879"/>
            <a:ext cx="580730" cy="233019"/>
          </a:xfrm>
          <a:prstGeom prst="rect">
            <a:avLst/>
          </a:prstGeom>
        </p:spPr>
        <p:txBody>
          <a:bodyPr/>
          <a:lstStyle>
            <a:defPPr>
              <a:defRPr lang="en-US"/>
            </a:defPPr>
            <a:lvl1pPr marL="0" algn="l"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9C4412E-9985-3646-97F0-C7F2A3AA740F}" type="slidenum">
              <a:rPr lang="en-US" sz="900" smtClean="0">
                <a:solidFill>
                  <a:schemeClr val="bg1">
                    <a:lumMod val="50000"/>
                  </a:schemeClr>
                </a:solidFill>
                <a:latin typeface="Helvetica" panose="020B0604020202020204" pitchFamily="34" charset="0"/>
                <a:cs typeface="Helvetica" panose="020B0604020202020204" pitchFamily="34" charset="0"/>
              </a:rPr>
              <a:pPr algn="ctr"/>
              <a:t>‹#›</a:t>
            </a:fld>
            <a:endParaRPr lang="en-US" sz="900">
              <a:solidFill>
                <a:schemeClr val="bg1">
                  <a:lumMod val="5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9462813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16.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chart" Target="../charts/chart2.xml"/><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44B7FF1-557C-1333-596F-890822CB8C3C}"/>
              </a:ext>
            </a:extLst>
          </p:cNvPr>
          <p:cNvSpPr>
            <a:spLocks noGrp="1"/>
          </p:cNvSpPr>
          <p:nvPr>
            <p:ph type="ftr" sz="quarter" idx="11"/>
          </p:nvPr>
        </p:nvSpPr>
        <p:spPr>
          <a:xfrm>
            <a:off x="2126898" y="6400547"/>
            <a:ext cx="3507769" cy="365125"/>
          </a:xfrm>
        </p:spPr>
        <p:txBody>
          <a:bodyPr/>
          <a:lstStyle/>
          <a:p>
            <a:pPr>
              <a:defRPr/>
            </a:pPr>
            <a:r>
              <a:rPr lang="en-US" b="1"/>
              <a:t>WILLIAMS</a:t>
            </a:r>
            <a:r>
              <a:rPr lang="en-US" baseline="30000"/>
              <a:t> </a:t>
            </a:r>
            <a:r>
              <a:rPr lang="en-US"/>
              <a:t>© 2024 The Williams Companies, Inc. All rights reserved</a:t>
            </a:r>
            <a:endParaRPr lang="en-US" b="1"/>
          </a:p>
        </p:txBody>
      </p:sp>
      <p:sp>
        <p:nvSpPr>
          <p:cNvPr id="7" name="Title 6">
            <a:extLst>
              <a:ext uri="{FF2B5EF4-FFF2-40B4-BE49-F238E27FC236}">
                <a16:creationId xmlns:a16="http://schemas.microsoft.com/office/drawing/2014/main" id="{73E5725B-6650-287A-255B-15B1FF546517}"/>
              </a:ext>
            </a:extLst>
          </p:cNvPr>
          <p:cNvSpPr>
            <a:spLocks noGrp="1"/>
          </p:cNvSpPr>
          <p:nvPr>
            <p:ph type="ctrTitle"/>
          </p:nvPr>
        </p:nvSpPr>
        <p:spPr>
          <a:xfrm>
            <a:off x="2126897" y="2773733"/>
            <a:ext cx="6078122" cy="1514988"/>
          </a:xfrm>
        </p:spPr>
        <p:txBody>
          <a:bodyPr>
            <a:noAutofit/>
          </a:bodyPr>
          <a:lstStyle/>
          <a:p>
            <a:pPr>
              <a:lnSpc>
                <a:spcPct val="100000"/>
              </a:lnSpc>
              <a:spcBef>
                <a:spcPts val="0"/>
              </a:spcBef>
            </a:pPr>
            <a:r>
              <a:rPr lang="en-US" sz="6000">
                <a:latin typeface="Arial" panose="020B0604020202020204" pitchFamily="34" charset="0"/>
                <a:cs typeface="Arial" panose="020B0604020202020204" pitchFamily="34" charset="0"/>
              </a:rPr>
              <a:t>Energy Council</a:t>
            </a:r>
            <a:endParaRPr lang="en-US" sz="54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7BC1F78-3C53-5D50-485F-905FA4DA12C8}"/>
              </a:ext>
            </a:extLst>
          </p:cNvPr>
          <p:cNvSpPr txBox="1"/>
          <p:nvPr/>
        </p:nvSpPr>
        <p:spPr>
          <a:xfrm>
            <a:off x="2220925" y="4624173"/>
            <a:ext cx="6078121" cy="1200329"/>
          </a:xfrm>
          <a:prstGeom prst="rect">
            <a:avLst/>
          </a:prstGeom>
          <a:noFill/>
        </p:spPr>
        <p:txBody>
          <a:bodyPr wrap="square" lIns="91440" tIns="45720" rIns="91440" bIns="45720" anchor="t">
            <a:spAutoFit/>
          </a:bodyPr>
          <a:lstStyle/>
          <a:p>
            <a:r>
              <a:rPr lang="en-US" i="1" dirty="0">
                <a:solidFill>
                  <a:schemeClr val="bg1"/>
                </a:solidFill>
                <a:latin typeface="Arial"/>
                <a:cs typeface="Arial"/>
              </a:rPr>
              <a:t>Jaclyn Presnal, Vice President New Energy Ventures</a:t>
            </a:r>
          </a:p>
          <a:p>
            <a:endParaRPr lang="en-US" i="1" dirty="0">
              <a:solidFill>
                <a:schemeClr val="bg1"/>
              </a:solidFill>
              <a:latin typeface="Arial"/>
              <a:cs typeface="Arial"/>
            </a:endParaRPr>
          </a:p>
          <a:p>
            <a:endParaRPr lang="en-US" i="1" dirty="0">
              <a:solidFill>
                <a:schemeClr val="bg1"/>
              </a:solidFill>
              <a:latin typeface="Arial"/>
              <a:cs typeface="Arial"/>
            </a:endParaRPr>
          </a:p>
          <a:p>
            <a:r>
              <a:rPr lang="en-US" i="1" dirty="0">
                <a:solidFill>
                  <a:schemeClr val="bg1"/>
                </a:solidFill>
                <a:latin typeface="Arial"/>
                <a:cs typeface="Arial"/>
              </a:rPr>
              <a:t>December 2024</a:t>
            </a:r>
          </a:p>
        </p:txBody>
      </p:sp>
      <p:cxnSp>
        <p:nvCxnSpPr>
          <p:cNvPr id="11" name="Straight Connector 10">
            <a:extLst>
              <a:ext uri="{FF2B5EF4-FFF2-40B4-BE49-F238E27FC236}">
                <a16:creationId xmlns:a16="http://schemas.microsoft.com/office/drawing/2014/main" id="{CBDB9944-20B5-9997-BCC3-0A79D823F2DF}"/>
              </a:ext>
            </a:extLst>
          </p:cNvPr>
          <p:cNvCxnSpPr/>
          <p:nvPr/>
        </p:nvCxnSpPr>
        <p:spPr>
          <a:xfrm>
            <a:off x="2220927" y="4408676"/>
            <a:ext cx="3777079" cy="0"/>
          </a:xfrm>
          <a:prstGeom prst="line">
            <a:avLst/>
          </a:prstGeom>
          <a:ln w="19050">
            <a:solidFill>
              <a:srgbClr val="0097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206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12123C8-82B1-F79C-F366-BB253C1F4F30}"/>
              </a:ext>
            </a:extLst>
          </p:cNvPr>
          <p:cNvGraphicFramePr/>
          <p:nvPr/>
        </p:nvGraphicFramePr>
        <p:xfrm>
          <a:off x="337652" y="2054180"/>
          <a:ext cx="8596714" cy="428527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2F5C51C6-1B0C-EC31-487A-889A799EC508}"/>
              </a:ext>
            </a:extLst>
          </p:cNvPr>
          <p:cNvSpPr txBox="1"/>
          <p:nvPr/>
        </p:nvSpPr>
        <p:spPr>
          <a:xfrm>
            <a:off x="736861" y="1119699"/>
            <a:ext cx="1064959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a:ea typeface="+mn-ea"/>
                <a:cs typeface="+mn-cs"/>
              </a:rPr>
              <a:t>Electrification of heating and transport, powering data centers for the AI-driven future </a:t>
            </a:r>
            <a:br>
              <a:rPr kumimoji="0" lang="en-US" sz="1800" b="1" i="0" u="none" strike="noStrike" kern="1200" cap="none" spc="0" normalizeH="0" baseline="0" noProof="0" dirty="0">
                <a:ln>
                  <a:noFill/>
                </a:ln>
                <a:solidFill>
                  <a:srgbClr val="000000"/>
                </a:solidFill>
                <a:effectLst/>
                <a:uLnTx/>
                <a:uFillTx/>
                <a:latin typeface="Helvetica"/>
                <a:ea typeface="+mn-ea"/>
                <a:cs typeface="+mn-cs"/>
              </a:rPr>
            </a:br>
            <a:r>
              <a:rPr kumimoji="0" lang="en-US" sz="1800" b="1" i="0" u="none" strike="noStrike" kern="1200" cap="none" spc="0" normalizeH="0" baseline="0" noProof="0" dirty="0">
                <a:ln>
                  <a:noFill/>
                </a:ln>
                <a:solidFill>
                  <a:srgbClr val="000000"/>
                </a:solidFill>
                <a:effectLst/>
                <a:uLnTx/>
                <a:uFillTx/>
                <a:latin typeface="Helvetica"/>
                <a:ea typeface="+mn-ea"/>
                <a:cs typeface="+mn-cs"/>
              </a:rPr>
              <a:t>will create growth in power demand not seen in past two decades</a:t>
            </a:r>
          </a:p>
        </p:txBody>
      </p:sp>
      <p:sp>
        <p:nvSpPr>
          <p:cNvPr id="13" name="Rectangle 12">
            <a:extLst>
              <a:ext uri="{FF2B5EF4-FFF2-40B4-BE49-F238E27FC236}">
                <a16:creationId xmlns:a16="http://schemas.microsoft.com/office/drawing/2014/main" id="{E8D28E00-0154-6D58-FCB5-F89CAD477C3D}"/>
              </a:ext>
            </a:extLst>
          </p:cNvPr>
          <p:cNvSpPr/>
          <p:nvPr/>
        </p:nvSpPr>
        <p:spPr>
          <a:xfrm>
            <a:off x="4572001" y="2245550"/>
            <a:ext cx="4139538" cy="3753994"/>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26" name="Rectangle 25">
            <a:extLst>
              <a:ext uri="{FF2B5EF4-FFF2-40B4-BE49-F238E27FC236}">
                <a16:creationId xmlns:a16="http://schemas.microsoft.com/office/drawing/2014/main" id="{298813FC-45D0-C28B-A1A2-46F95FF96046}"/>
              </a:ext>
            </a:extLst>
          </p:cNvPr>
          <p:cNvSpPr/>
          <p:nvPr/>
        </p:nvSpPr>
        <p:spPr>
          <a:xfrm>
            <a:off x="9257960" y="2186562"/>
            <a:ext cx="2146493" cy="852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Helvetica"/>
                <a:ea typeface="+mn-ea"/>
                <a:cs typeface="+mn-cs"/>
              </a:rPr>
              <a:t>Electricity demand experiencing </a:t>
            </a:r>
          </a:p>
        </p:txBody>
      </p:sp>
      <p:sp>
        <p:nvSpPr>
          <p:cNvPr id="29" name="Rectangle 28">
            <a:extLst>
              <a:ext uri="{FF2B5EF4-FFF2-40B4-BE49-F238E27FC236}">
                <a16:creationId xmlns:a16="http://schemas.microsoft.com/office/drawing/2014/main" id="{FE594657-941E-4097-7B7A-10B98FBCFA95}"/>
              </a:ext>
            </a:extLst>
          </p:cNvPr>
          <p:cNvSpPr/>
          <p:nvPr/>
        </p:nvSpPr>
        <p:spPr>
          <a:xfrm>
            <a:off x="6276843" y="3009420"/>
            <a:ext cx="3944983" cy="1355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000000"/>
              </a:solidFill>
              <a:effectLst/>
              <a:uLnTx/>
              <a:uFillTx/>
              <a:latin typeface="Helvetic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000000"/>
              </a:solidFill>
              <a:effectLst/>
              <a:uLnTx/>
              <a:uFillTx/>
              <a:latin typeface="Helvetica"/>
              <a:ea typeface="+mn-ea"/>
              <a:cs typeface="+mn-cs"/>
            </a:endParaRPr>
          </a:p>
        </p:txBody>
      </p:sp>
      <p:sp>
        <p:nvSpPr>
          <p:cNvPr id="32" name="Isosceles Triangle 31">
            <a:extLst>
              <a:ext uri="{FF2B5EF4-FFF2-40B4-BE49-F238E27FC236}">
                <a16:creationId xmlns:a16="http://schemas.microsoft.com/office/drawing/2014/main" id="{1F305EBD-5D75-59EA-68A1-3061E4A16B68}"/>
              </a:ext>
            </a:extLst>
          </p:cNvPr>
          <p:cNvSpPr/>
          <p:nvPr/>
        </p:nvSpPr>
        <p:spPr>
          <a:xfrm>
            <a:off x="9479797" y="3337156"/>
            <a:ext cx="503444" cy="377271"/>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Helvetica"/>
              <a:ea typeface="+mn-ea"/>
              <a:cs typeface="+mn-cs"/>
            </a:endParaRPr>
          </a:p>
        </p:txBody>
      </p:sp>
      <p:sp>
        <p:nvSpPr>
          <p:cNvPr id="36" name="TextBox 35">
            <a:extLst>
              <a:ext uri="{FF2B5EF4-FFF2-40B4-BE49-F238E27FC236}">
                <a16:creationId xmlns:a16="http://schemas.microsoft.com/office/drawing/2014/main" id="{6DB7B902-8B26-70BD-8B02-2F8DA4906769}"/>
              </a:ext>
            </a:extLst>
          </p:cNvPr>
          <p:cNvSpPr txBox="1"/>
          <p:nvPr/>
        </p:nvSpPr>
        <p:spPr>
          <a:xfrm>
            <a:off x="9121723" y="3870014"/>
            <a:ext cx="3070277"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lvetica"/>
                <a:ea typeface="+mn-ea"/>
                <a:cs typeface="+mn-cs"/>
              </a:rPr>
              <a:t> faster growth per year</a:t>
            </a:r>
            <a:endParaRPr kumimoji="0" lang="en-US" sz="1600" b="1" i="0" u="none" strike="noStrike" kern="1200" cap="none" spc="0" normalizeH="0" baseline="30000" noProof="0">
              <a:ln>
                <a:noFill/>
              </a:ln>
              <a:solidFill>
                <a:srgbClr val="000000"/>
              </a:solidFill>
              <a:effectLst/>
              <a:uLnTx/>
              <a:uFillTx/>
              <a:latin typeface="Helvetica"/>
              <a:ea typeface="+mn-ea"/>
              <a:cs typeface="+mn-cs"/>
            </a:endParaRPr>
          </a:p>
        </p:txBody>
      </p:sp>
      <p:sp>
        <p:nvSpPr>
          <p:cNvPr id="77" name="TextBox 76">
            <a:extLst>
              <a:ext uri="{FF2B5EF4-FFF2-40B4-BE49-F238E27FC236}">
                <a16:creationId xmlns:a16="http://schemas.microsoft.com/office/drawing/2014/main" id="{4C7718AD-F3E4-21EB-2C2C-1A7B915A4A4A}"/>
              </a:ext>
            </a:extLst>
          </p:cNvPr>
          <p:cNvSpPr txBox="1"/>
          <p:nvPr/>
        </p:nvSpPr>
        <p:spPr>
          <a:xfrm>
            <a:off x="9983241" y="2918330"/>
            <a:ext cx="1228486"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0000"/>
                </a:solidFill>
                <a:effectLst/>
                <a:uLnTx/>
                <a:uFillTx/>
                <a:latin typeface="Helvetica"/>
                <a:ea typeface="+mn-ea"/>
                <a:cs typeface="+mn-cs"/>
              </a:rPr>
              <a:t>3x </a:t>
            </a:r>
            <a:endParaRPr kumimoji="0" lang="en-US" sz="6000" b="0" i="0" u="none" strike="noStrike" kern="1200" cap="none" spc="0" normalizeH="0" baseline="0" noProof="0">
              <a:ln>
                <a:noFill/>
              </a:ln>
              <a:solidFill>
                <a:srgbClr val="000000"/>
              </a:solidFill>
              <a:effectLst/>
              <a:uLnTx/>
              <a:uFillTx/>
              <a:latin typeface="Helvetica"/>
              <a:ea typeface="+mn-ea"/>
              <a:cs typeface="+mn-cs"/>
            </a:endParaRPr>
          </a:p>
        </p:txBody>
      </p:sp>
      <p:sp>
        <p:nvSpPr>
          <p:cNvPr id="81" name="Rectangle 80">
            <a:extLst>
              <a:ext uri="{FF2B5EF4-FFF2-40B4-BE49-F238E27FC236}">
                <a16:creationId xmlns:a16="http://schemas.microsoft.com/office/drawing/2014/main" id="{921F93CF-8816-A3BD-B314-E590BBED5469}"/>
              </a:ext>
            </a:extLst>
          </p:cNvPr>
          <p:cNvSpPr/>
          <p:nvPr/>
        </p:nvSpPr>
        <p:spPr>
          <a:xfrm>
            <a:off x="8904264" y="4325205"/>
            <a:ext cx="2897688" cy="852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Helvetica"/>
                <a:ea typeface="+mn-ea"/>
                <a:cs typeface="+mn-cs"/>
              </a:rPr>
              <a:t>this decade vs. prior </a:t>
            </a:r>
            <a:br>
              <a:rPr kumimoji="0" lang="en-US" sz="1400" b="0" i="1" u="none" strike="noStrike" kern="1200" cap="none" spc="0" normalizeH="0" baseline="0" noProof="0">
                <a:ln>
                  <a:noFill/>
                </a:ln>
                <a:solidFill>
                  <a:srgbClr val="000000"/>
                </a:solidFill>
                <a:effectLst/>
                <a:uLnTx/>
                <a:uFillTx/>
                <a:latin typeface="Helvetica"/>
                <a:ea typeface="+mn-ea"/>
                <a:cs typeface="+mn-cs"/>
              </a:rPr>
            </a:br>
            <a:r>
              <a:rPr kumimoji="0" lang="en-US" sz="1400" b="0" i="1" u="none" strike="noStrike" kern="1200" cap="none" spc="0" normalizeH="0" baseline="0" noProof="0">
                <a:ln>
                  <a:noFill/>
                </a:ln>
                <a:solidFill>
                  <a:srgbClr val="000000"/>
                </a:solidFill>
                <a:effectLst/>
                <a:uLnTx/>
                <a:uFillTx/>
                <a:latin typeface="Helvetica"/>
                <a:ea typeface="+mn-ea"/>
                <a:cs typeface="+mn-cs"/>
              </a:rPr>
              <a:t>decade driven by EV growth </a:t>
            </a:r>
            <a:br>
              <a:rPr kumimoji="0" lang="en-US" sz="1400" b="0" i="1" u="none" strike="noStrike" kern="1200" cap="none" spc="0" normalizeH="0" baseline="0" noProof="0">
                <a:ln>
                  <a:noFill/>
                </a:ln>
                <a:solidFill>
                  <a:srgbClr val="000000"/>
                </a:solidFill>
                <a:effectLst/>
                <a:uLnTx/>
                <a:uFillTx/>
                <a:latin typeface="Helvetica"/>
                <a:ea typeface="+mn-ea"/>
                <a:cs typeface="+mn-cs"/>
              </a:rPr>
            </a:br>
            <a:r>
              <a:rPr kumimoji="0" lang="en-US" sz="1400" b="0" i="1" u="none" strike="noStrike" kern="1200" cap="none" spc="0" normalizeH="0" baseline="0" noProof="0">
                <a:ln>
                  <a:noFill/>
                </a:ln>
                <a:solidFill>
                  <a:srgbClr val="000000"/>
                </a:solidFill>
                <a:effectLst/>
                <a:uLnTx/>
                <a:uFillTx/>
                <a:latin typeface="Helvetica"/>
                <a:ea typeface="+mn-ea"/>
                <a:cs typeface="+mn-cs"/>
              </a:rPr>
              <a:t>and emergence of large </a:t>
            </a:r>
            <a:br>
              <a:rPr kumimoji="0" lang="en-US" sz="1400" b="0" i="1" u="none" strike="noStrike" kern="1200" cap="none" spc="0" normalizeH="0" baseline="0" noProof="0">
                <a:ln>
                  <a:noFill/>
                </a:ln>
                <a:solidFill>
                  <a:srgbClr val="000000"/>
                </a:solidFill>
                <a:effectLst/>
                <a:uLnTx/>
                <a:uFillTx/>
                <a:latin typeface="Helvetica"/>
                <a:ea typeface="+mn-ea"/>
                <a:cs typeface="+mn-cs"/>
              </a:rPr>
            </a:br>
            <a:r>
              <a:rPr kumimoji="0" lang="en-US" sz="1400" b="0" i="1" u="none" strike="noStrike" kern="1200" cap="none" spc="0" normalizeH="0" baseline="0" noProof="0">
                <a:ln>
                  <a:noFill/>
                </a:ln>
                <a:solidFill>
                  <a:srgbClr val="000000"/>
                </a:solidFill>
                <a:effectLst/>
                <a:uLnTx/>
                <a:uFillTx/>
                <a:latin typeface="Helvetica"/>
                <a:ea typeface="+mn-ea"/>
                <a:cs typeface="+mn-cs"/>
              </a:rPr>
              <a:t>load data centers</a:t>
            </a:r>
          </a:p>
        </p:txBody>
      </p:sp>
      <p:sp>
        <p:nvSpPr>
          <p:cNvPr id="82" name="Oval 81">
            <a:extLst>
              <a:ext uri="{FF2B5EF4-FFF2-40B4-BE49-F238E27FC236}">
                <a16:creationId xmlns:a16="http://schemas.microsoft.com/office/drawing/2014/main" id="{D7FF6AB2-EB28-0648-C264-A4ABCF3B2D20}"/>
              </a:ext>
            </a:extLst>
          </p:cNvPr>
          <p:cNvSpPr/>
          <p:nvPr/>
        </p:nvSpPr>
        <p:spPr>
          <a:xfrm>
            <a:off x="8443435" y="2314263"/>
            <a:ext cx="508253" cy="5000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84" name="Graphic 83" descr="Electric Tower outline">
            <a:extLst>
              <a:ext uri="{FF2B5EF4-FFF2-40B4-BE49-F238E27FC236}">
                <a16:creationId xmlns:a16="http://schemas.microsoft.com/office/drawing/2014/main" id="{776A4E41-A1FB-145A-7A8D-A1E6FD27C2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88305" y="2340472"/>
            <a:ext cx="427098" cy="427098"/>
          </a:xfrm>
          <a:prstGeom prst="rect">
            <a:avLst/>
          </a:prstGeom>
        </p:spPr>
      </p:pic>
      <p:sp>
        <p:nvSpPr>
          <p:cNvPr id="3" name="Title 1">
            <a:extLst>
              <a:ext uri="{FF2B5EF4-FFF2-40B4-BE49-F238E27FC236}">
                <a16:creationId xmlns:a16="http://schemas.microsoft.com/office/drawing/2014/main" id="{6B49FAD6-FCAF-7F5E-26A9-D4F180085691}"/>
              </a:ext>
            </a:extLst>
          </p:cNvPr>
          <p:cNvSpPr>
            <a:spLocks noGrp="1"/>
          </p:cNvSpPr>
          <p:nvPr>
            <p:ph type="title" idx="4294967295"/>
          </p:nvPr>
        </p:nvSpPr>
        <p:spPr>
          <a:xfrm>
            <a:off x="754635" y="299094"/>
            <a:ext cx="10601148" cy="713660"/>
          </a:xfrm>
          <a:prstGeom prst="rect">
            <a:avLst/>
          </a:prstGeom>
        </p:spPr>
        <p:txBody>
          <a:bodyPr lIns="91440" tIns="45720" rIns="91440" bIns="45720" anchor="ctr"/>
          <a:lstStyle/>
          <a:p>
            <a:pPr>
              <a:lnSpc>
                <a:spcPct val="80000"/>
              </a:lnSpc>
              <a:spcBef>
                <a:spcPts val="0"/>
              </a:spcBef>
            </a:pPr>
            <a:r>
              <a:rPr lang="en-US" sz="3000" spc="-50" dirty="0"/>
              <a:t>Growing Electricity Demand Requires Additional Generation</a:t>
            </a:r>
            <a:endParaRPr lang="en-US" sz="3000" dirty="0"/>
          </a:p>
        </p:txBody>
      </p:sp>
      <p:sp>
        <p:nvSpPr>
          <p:cNvPr id="7" name="Text Placeholder 6">
            <a:extLst>
              <a:ext uri="{FF2B5EF4-FFF2-40B4-BE49-F238E27FC236}">
                <a16:creationId xmlns:a16="http://schemas.microsoft.com/office/drawing/2014/main" id="{AD3F1B22-1CA3-B758-FEF6-506BCC9E21F8}"/>
              </a:ext>
            </a:extLst>
          </p:cNvPr>
          <p:cNvSpPr>
            <a:spLocks noGrp="1"/>
          </p:cNvSpPr>
          <p:nvPr>
            <p:ph type="body" sz="quarter" idx="10"/>
          </p:nvPr>
        </p:nvSpPr>
        <p:spPr/>
        <p:txBody>
          <a:bodyPr/>
          <a:lstStyle/>
          <a:p>
            <a:r>
              <a:rPr lang="en-US"/>
              <a:t>Source: S&amp;P Global Commodity Insights </a:t>
            </a:r>
            <a:r>
              <a:rPr lang="en-US" sz="800">
                <a:cs typeface="Helvetica" panose="020B0604020202020204" pitchFamily="34" charset="0"/>
              </a:rPr>
              <a:t>© 2024.</a:t>
            </a:r>
            <a:endParaRPr lang="en-US"/>
          </a:p>
        </p:txBody>
      </p:sp>
      <p:sp>
        <p:nvSpPr>
          <p:cNvPr id="4" name="TextBox 3">
            <a:extLst>
              <a:ext uri="{FF2B5EF4-FFF2-40B4-BE49-F238E27FC236}">
                <a16:creationId xmlns:a16="http://schemas.microsoft.com/office/drawing/2014/main" id="{D8441238-2299-E474-1CF4-FA161BDB92DB}"/>
              </a:ext>
            </a:extLst>
          </p:cNvPr>
          <p:cNvSpPr txBox="1"/>
          <p:nvPr/>
        </p:nvSpPr>
        <p:spPr>
          <a:xfrm>
            <a:off x="1811092" y="1874200"/>
            <a:ext cx="6094926" cy="3139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440" b="0" i="0" u="none" strike="noStrike" kern="1200" spc="0" baseline="0">
                <a:solidFill>
                  <a:srgbClr val="002060"/>
                </a:solidFill>
                <a:latin typeface="+mn-lt"/>
                <a:ea typeface="+mn-ea"/>
                <a:cs typeface="Arial" panose="020B0604020202020204" pitchFamily="34" charset="0"/>
              </a:defRPr>
            </a:pPr>
            <a:r>
              <a:rPr kumimoji="0" lang="en-US" sz="1440" b="1" i="0" u="none" strike="noStrike" kern="1200" cap="none" spc="0" normalizeH="0" baseline="0" noProof="0">
                <a:ln>
                  <a:noFill/>
                </a:ln>
                <a:solidFill>
                  <a:srgbClr val="002060"/>
                </a:solidFill>
                <a:effectLst/>
                <a:uLnTx/>
                <a:uFillTx/>
                <a:latin typeface="Helvetica"/>
                <a:ea typeface="+mn-ea"/>
                <a:cs typeface="Arial" panose="020B0604020202020204" pitchFamily="34" charset="0"/>
              </a:rPr>
              <a:t>U.S. Net On-Grid Power Demand</a:t>
            </a:r>
          </a:p>
        </p:txBody>
      </p:sp>
    </p:spTree>
    <p:extLst>
      <p:ext uri="{BB962C8B-B14F-4D97-AF65-F5344CB8AC3E}">
        <p14:creationId xmlns:p14="http://schemas.microsoft.com/office/powerpoint/2010/main" val="66221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ingle Corner Rectangle 62">
            <a:extLst>
              <a:ext uri="{FF2B5EF4-FFF2-40B4-BE49-F238E27FC236}">
                <a16:creationId xmlns:a16="http://schemas.microsoft.com/office/drawing/2014/main" id="{6BC4315D-4492-5ECF-7019-89ED7F09EE08}"/>
              </a:ext>
            </a:extLst>
          </p:cNvPr>
          <p:cNvSpPr/>
          <p:nvPr/>
        </p:nvSpPr>
        <p:spPr>
          <a:xfrm flipH="1">
            <a:off x="7368767" y="1203957"/>
            <a:ext cx="4522981" cy="4932986"/>
          </a:xfrm>
          <a:prstGeom prst="round1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Helvetica"/>
              <a:ea typeface="+mn-ea"/>
              <a:cs typeface="Helvetica" panose="020B0604020202020204" pitchFamily="34" charset="0"/>
            </a:endParaRPr>
          </a:p>
        </p:txBody>
      </p:sp>
      <p:sp>
        <p:nvSpPr>
          <p:cNvPr id="8" name="Round Single Corner Rectangle 62">
            <a:extLst>
              <a:ext uri="{FF2B5EF4-FFF2-40B4-BE49-F238E27FC236}">
                <a16:creationId xmlns:a16="http://schemas.microsoft.com/office/drawing/2014/main" id="{F18E4205-ACE4-EE75-32C5-2618B0706C5B}"/>
              </a:ext>
            </a:extLst>
          </p:cNvPr>
          <p:cNvSpPr/>
          <p:nvPr/>
        </p:nvSpPr>
        <p:spPr>
          <a:xfrm flipH="1">
            <a:off x="7293439" y="1306457"/>
            <a:ext cx="4522982" cy="4932986"/>
          </a:xfrm>
          <a:prstGeom prst="round1Rect">
            <a:avLst>
              <a:gd name="adj" fmla="val 0"/>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Helvetica" panose="020B0604020202020204" pitchFamily="34" charset="0"/>
            </a:endParaRPr>
          </a:p>
        </p:txBody>
      </p:sp>
      <p:cxnSp>
        <p:nvCxnSpPr>
          <p:cNvPr id="48" name="Straight Connector 47">
            <a:extLst>
              <a:ext uri="{FF2B5EF4-FFF2-40B4-BE49-F238E27FC236}">
                <a16:creationId xmlns:a16="http://schemas.microsoft.com/office/drawing/2014/main" id="{0E5E397E-FB9C-E5FB-E4E6-082C67A0EC30}"/>
              </a:ext>
            </a:extLst>
          </p:cNvPr>
          <p:cNvCxnSpPr>
            <a:cxnSpLocks/>
          </p:cNvCxnSpPr>
          <p:nvPr/>
        </p:nvCxnSpPr>
        <p:spPr>
          <a:xfrm flipH="1">
            <a:off x="5879286" y="3699963"/>
            <a:ext cx="0" cy="1517058"/>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DE0842-9C4F-B7E9-C474-19ADECF85AE2}"/>
              </a:ext>
            </a:extLst>
          </p:cNvPr>
          <p:cNvCxnSpPr>
            <a:cxnSpLocks/>
          </p:cNvCxnSpPr>
          <p:nvPr/>
        </p:nvCxnSpPr>
        <p:spPr>
          <a:xfrm>
            <a:off x="2567475" y="4525167"/>
            <a:ext cx="0" cy="7402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33CB527-E373-01D5-864A-D8E18F38442D}"/>
              </a:ext>
            </a:extLst>
          </p:cNvPr>
          <p:cNvCxnSpPr>
            <a:cxnSpLocks/>
          </p:cNvCxnSpPr>
          <p:nvPr/>
        </p:nvCxnSpPr>
        <p:spPr>
          <a:xfrm>
            <a:off x="4227135" y="3773786"/>
            <a:ext cx="0" cy="1667029"/>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2" name="Chart 21">
            <a:extLst>
              <a:ext uri="{FF2B5EF4-FFF2-40B4-BE49-F238E27FC236}">
                <a16:creationId xmlns:a16="http://schemas.microsoft.com/office/drawing/2014/main" id="{8B9EE206-AC29-ECA7-536B-7C4A11DD95D7}"/>
              </a:ext>
            </a:extLst>
          </p:cNvPr>
          <p:cNvGraphicFramePr/>
          <p:nvPr/>
        </p:nvGraphicFramePr>
        <p:xfrm>
          <a:off x="1358493" y="1190840"/>
          <a:ext cx="5815124" cy="5165893"/>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angle 32">
            <a:extLst>
              <a:ext uri="{FF2B5EF4-FFF2-40B4-BE49-F238E27FC236}">
                <a16:creationId xmlns:a16="http://schemas.microsoft.com/office/drawing/2014/main" id="{80B7B827-D169-B6B2-BC33-8A6BAD77B2B6}"/>
              </a:ext>
            </a:extLst>
          </p:cNvPr>
          <p:cNvSpPr/>
          <p:nvPr/>
        </p:nvSpPr>
        <p:spPr>
          <a:xfrm>
            <a:off x="1998614" y="5283879"/>
            <a:ext cx="1100442" cy="2628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2005</a:t>
            </a:r>
          </a:p>
        </p:txBody>
      </p:sp>
      <p:sp>
        <p:nvSpPr>
          <p:cNvPr id="35" name="Rectangle 34">
            <a:extLst>
              <a:ext uri="{FF2B5EF4-FFF2-40B4-BE49-F238E27FC236}">
                <a16:creationId xmlns:a16="http://schemas.microsoft.com/office/drawing/2014/main" id="{9839A622-2AFE-2B41-B141-DA0FD9919FF8}"/>
              </a:ext>
            </a:extLst>
          </p:cNvPr>
          <p:cNvSpPr/>
          <p:nvPr/>
        </p:nvSpPr>
        <p:spPr>
          <a:xfrm>
            <a:off x="5327577" y="5284657"/>
            <a:ext cx="1100442" cy="2628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2022</a:t>
            </a:r>
          </a:p>
        </p:txBody>
      </p:sp>
      <p:sp>
        <p:nvSpPr>
          <p:cNvPr id="5" name="TextBox 4">
            <a:extLst>
              <a:ext uri="{FF2B5EF4-FFF2-40B4-BE49-F238E27FC236}">
                <a16:creationId xmlns:a16="http://schemas.microsoft.com/office/drawing/2014/main" id="{09257BF8-F0EC-916A-422E-271107AA65FB}"/>
              </a:ext>
            </a:extLst>
          </p:cNvPr>
          <p:cNvSpPr txBox="1"/>
          <p:nvPr/>
        </p:nvSpPr>
        <p:spPr>
          <a:xfrm>
            <a:off x="5577912" y="3101675"/>
            <a:ext cx="1332911"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rPr>
              <a:t>1.5B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rPr>
              <a:t>metric tons CO</a:t>
            </a:r>
            <a:r>
              <a:rPr kumimoji="0" lang="en-US" sz="1200" b="1" i="0" u="none" strike="noStrike" kern="1200" cap="none" spc="0" normalizeH="0" baseline="-25000" noProof="0">
                <a:ln>
                  <a:noFill/>
                </a:ln>
                <a:solidFill>
                  <a:srgbClr val="0097E6"/>
                </a:solidFill>
                <a:effectLst/>
                <a:uLnTx/>
                <a:uFillTx/>
                <a:latin typeface="Helvetica" panose="020B0604020202020204" pitchFamily="34" charset="0"/>
                <a:ea typeface="+mn-ea"/>
                <a:cs typeface="Helvetica" panose="020B0604020202020204" pitchFamily="34"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endParaRPr>
          </a:p>
        </p:txBody>
      </p:sp>
      <p:sp>
        <p:nvSpPr>
          <p:cNvPr id="13" name="TextBox 12">
            <a:extLst>
              <a:ext uri="{FF2B5EF4-FFF2-40B4-BE49-F238E27FC236}">
                <a16:creationId xmlns:a16="http://schemas.microsoft.com/office/drawing/2014/main" id="{6A27AB24-554A-E9E8-E74C-6759CB517915}"/>
              </a:ext>
            </a:extLst>
          </p:cNvPr>
          <p:cNvSpPr txBox="1"/>
          <p:nvPr/>
        </p:nvSpPr>
        <p:spPr>
          <a:xfrm>
            <a:off x="3587608" y="2319913"/>
            <a:ext cx="1435235"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rPr>
              <a:t>2.0B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rPr>
              <a:t>metric tons CO</a:t>
            </a:r>
            <a:r>
              <a:rPr kumimoji="0" lang="en-US" sz="1200" b="1" i="0" u="none" strike="noStrike" kern="1200" cap="none" spc="0" normalizeH="0" baseline="-25000" noProof="0">
                <a:ln>
                  <a:noFill/>
                </a:ln>
                <a:solidFill>
                  <a:srgbClr val="0097E6"/>
                </a:solidFill>
                <a:effectLst/>
                <a:uLnTx/>
                <a:uFillTx/>
                <a:latin typeface="Helvetica" panose="020B0604020202020204" pitchFamily="34" charset="0"/>
                <a:ea typeface="+mn-ea"/>
                <a:cs typeface="Helvetica" panose="020B0604020202020204" pitchFamily="34"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endParaRPr>
          </a:p>
        </p:txBody>
      </p:sp>
      <p:sp>
        <p:nvSpPr>
          <p:cNvPr id="14" name="TextBox 13">
            <a:extLst>
              <a:ext uri="{FF2B5EF4-FFF2-40B4-BE49-F238E27FC236}">
                <a16:creationId xmlns:a16="http://schemas.microsoft.com/office/drawing/2014/main" id="{07D4F62B-DCB4-FA82-E508-CD39E964AC6C}"/>
              </a:ext>
            </a:extLst>
          </p:cNvPr>
          <p:cNvSpPr txBox="1"/>
          <p:nvPr/>
        </p:nvSpPr>
        <p:spPr>
          <a:xfrm>
            <a:off x="1898803" y="1765411"/>
            <a:ext cx="1396905"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rPr>
              <a:t>2.4B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rPr>
              <a:t>metric tons CO</a:t>
            </a:r>
            <a:r>
              <a:rPr kumimoji="0" lang="en-US" sz="1200" b="1" i="0" u="none" strike="noStrike" kern="1200" cap="none" spc="0" normalizeH="0" baseline="-25000" noProof="0">
                <a:ln>
                  <a:noFill/>
                </a:ln>
                <a:solidFill>
                  <a:srgbClr val="0097E6"/>
                </a:solidFill>
                <a:effectLst/>
                <a:uLnTx/>
                <a:uFillTx/>
                <a:latin typeface="Helvetica" panose="020B0604020202020204" pitchFamily="34" charset="0"/>
                <a:ea typeface="+mn-ea"/>
                <a:cs typeface="Helvetica" panose="020B0604020202020204" pitchFamily="34"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AEFE36A4-28B4-98F6-7648-6FF3CC6E196B}"/>
              </a:ext>
            </a:extLst>
          </p:cNvPr>
          <p:cNvSpPr txBox="1"/>
          <p:nvPr/>
        </p:nvSpPr>
        <p:spPr>
          <a:xfrm>
            <a:off x="2232525" y="4032988"/>
            <a:ext cx="72946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18%</a:t>
            </a:r>
          </a:p>
        </p:txBody>
      </p:sp>
      <p:sp>
        <p:nvSpPr>
          <p:cNvPr id="19" name="TextBox 18">
            <a:extLst>
              <a:ext uri="{FF2B5EF4-FFF2-40B4-BE49-F238E27FC236}">
                <a16:creationId xmlns:a16="http://schemas.microsoft.com/office/drawing/2014/main" id="{29005D8E-9FD0-67A9-4879-BBFB5A1690AD}"/>
              </a:ext>
            </a:extLst>
          </p:cNvPr>
          <p:cNvSpPr txBox="1"/>
          <p:nvPr/>
        </p:nvSpPr>
        <p:spPr>
          <a:xfrm>
            <a:off x="3883993" y="3275012"/>
            <a:ext cx="72438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26%</a:t>
            </a:r>
          </a:p>
        </p:txBody>
      </p:sp>
      <p:sp>
        <p:nvSpPr>
          <p:cNvPr id="21" name="TextBox 20">
            <a:extLst>
              <a:ext uri="{FF2B5EF4-FFF2-40B4-BE49-F238E27FC236}">
                <a16:creationId xmlns:a16="http://schemas.microsoft.com/office/drawing/2014/main" id="{154E69A9-7C47-85C9-000A-11D78BFDFB12}"/>
              </a:ext>
            </a:extLst>
          </p:cNvPr>
          <p:cNvSpPr txBox="1"/>
          <p:nvPr/>
        </p:nvSpPr>
        <p:spPr>
          <a:xfrm>
            <a:off x="5622483" y="2077489"/>
            <a:ext cx="7231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39%</a:t>
            </a:r>
          </a:p>
        </p:txBody>
      </p:sp>
      <p:sp>
        <p:nvSpPr>
          <p:cNvPr id="34" name="Rectangle 33">
            <a:extLst>
              <a:ext uri="{FF2B5EF4-FFF2-40B4-BE49-F238E27FC236}">
                <a16:creationId xmlns:a16="http://schemas.microsoft.com/office/drawing/2014/main" id="{8399B5A2-1D1B-0CA7-E2C4-79C97754F14D}"/>
              </a:ext>
            </a:extLst>
          </p:cNvPr>
          <p:cNvSpPr/>
          <p:nvPr/>
        </p:nvSpPr>
        <p:spPr>
          <a:xfrm>
            <a:off x="3663095" y="5283879"/>
            <a:ext cx="1100442" cy="2628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2013</a:t>
            </a:r>
          </a:p>
        </p:txBody>
      </p:sp>
      <p:sp>
        <p:nvSpPr>
          <p:cNvPr id="2" name="Title 1">
            <a:extLst>
              <a:ext uri="{FF2B5EF4-FFF2-40B4-BE49-F238E27FC236}">
                <a16:creationId xmlns:a16="http://schemas.microsoft.com/office/drawing/2014/main" id="{D264F922-C140-1EDD-FCCD-4CBB39C4C8B5}"/>
              </a:ext>
            </a:extLst>
          </p:cNvPr>
          <p:cNvSpPr>
            <a:spLocks noGrp="1"/>
          </p:cNvSpPr>
          <p:nvPr>
            <p:ph type="title" idx="4294967295"/>
          </p:nvPr>
        </p:nvSpPr>
        <p:spPr>
          <a:xfrm>
            <a:off x="754634" y="291620"/>
            <a:ext cx="10853165" cy="721134"/>
          </a:xfrm>
          <a:prstGeom prst="rect">
            <a:avLst/>
          </a:prstGeom>
        </p:spPr>
        <p:txBody>
          <a:bodyPr lIns="91440" tIns="45720" rIns="91440" bIns="45720" anchor="ctr">
            <a:noAutofit/>
          </a:bodyPr>
          <a:lstStyle/>
          <a:p>
            <a:pPr>
              <a:lnSpc>
                <a:spcPct val="80000"/>
              </a:lnSpc>
              <a:spcBef>
                <a:spcPts val="0"/>
              </a:spcBef>
            </a:pPr>
            <a:r>
              <a:rPr lang="en-US" sz="3000"/>
              <a:t>U.S. CO</a:t>
            </a:r>
            <a:r>
              <a:rPr lang="en-US" sz="3000" baseline="-25000"/>
              <a:t>2</a:t>
            </a:r>
            <a:r>
              <a:rPr lang="en-US" sz="3000"/>
              <a:t> Emissions Declined With Increased Natural Gas Generation</a:t>
            </a:r>
            <a:endParaRPr lang="en-US"/>
          </a:p>
        </p:txBody>
      </p:sp>
      <p:pic>
        <p:nvPicPr>
          <p:cNvPr id="52" name="Graphic 51">
            <a:extLst>
              <a:ext uri="{FF2B5EF4-FFF2-40B4-BE49-F238E27FC236}">
                <a16:creationId xmlns:a16="http://schemas.microsoft.com/office/drawing/2014/main" id="{110E115C-C00D-2C39-408A-4B65611C9C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8768" y="2997570"/>
            <a:ext cx="1073243" cy="1073243"/>
          </a:xfrm>
          <a:prstGeom prst="rect">
            <a:avLst/>
          </a:prstGeom>
        </p:spPr>
      </p:pic>
      <p:pic>
        <p:nvPicPr>
          <p:cNvPr id="54" name="Graphic 53" descr="Fire outline">
            <a:extLst>
              <a:ext uri="{FF2B5EF4-FFF2-40B4-BE49-F238E27FC236}">
                <a16:creationId xmlns:a16="http://schemas.microsoft.com/office/drawing/2014/main" id="{9B399CD2-AB2A-5349-F226-4186F05B7F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99248" y="1661627"/>
            <a:ext cx="734533" cy="734533"/>
          </a:xfrm>
          <a:prstGeom prst="rect">
            <a:avLst/>
          </a:prstGeom>
        </p:spPr>
      </p:pic>
      <p:sp>
        <p:nvSpPr>
          <p:cNvPr id="55" name="TextBox 54">
            <a:extLst>
              <a:ext uri="{FF2B5EF4-FFF2-40B4-BE49-F238E27FC236}">
                <a16:creationId xmlns:a16="http://schemas.microsoft.com/office/drawing/2014/main" id="{4BC5CE4C-9C6D-4880-53E1-B5223A24CEBE}"/>
              </a:ext>
            </a:extLst>
          </p:cNvPr>
          <p:cNvSpPr txBox="1"/>
          <p:nvPr/>
        </p:nvSpPr>
        <p:spPr>
          <a:xfrm>
            <a:off x="8305936" y="1525879"/>
            <a:ext cx="2669017"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Helvetica" panose="020B0604020202020204" pitchFamily="34" charset="0"/>
                <a:ea typeface="+mn-ea"/>
                <a:cs typeface="Helvetica" panose="020B0604020202020204" pitchFamily="34" charset="0"/>
              </a:rPr>
              <a:t>Natural gas increased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Helvetica" panose="020B0604020202020204" pitchFamily="34" charset="0"/>
                <a:ea typeface="+mn-ea"/>
                <a:cs typeface="Helvetica" panose="020B0604020202020204" pitchFamily="34" charset="0"/>
              </a:rPr>
              <a:t>39% from 18% </a:t>
            </a:r>
            <a:r>
              <a:rPr kumimoji="0" lang="en-US" sz="1600" b="0" i="0" u="none" strike="noStrike" kern="1200" cap="none" spc="0" normalizeH="0" baseline="0" noProof="0">
                <a:ln>
                  <a:noFill/>
                </a:ln>
                <a:solidFill>
                  <a:srgbClr val="44546A"/>
                </a:solidFill>
                <a:effectLst/>
                <a:uLnTx/>
                <a:uFillTx/>
                <a:latin typeface="Helvetica" panose="020B0604020202020204" pitchFamily="34" charset="0"/>
                <a:ea typeface="+mn-ea"/>
                <a:cs typeface="Helvetica" panose="020B0604020202020204" pitchFamily="34" charset="0"/>
              </a:rPr>
              <a:t>market share</a:t>
            </a:r>
          </a:p>
        </p:txBody>
      </p:sp>
      <p:sp>
        <p:nvSpPr>
          <p:cNvPr id="56" name="TextBox 55">
            <a:extLst>
              <a:ext uri="{FF2B5EF4-FFF2-40B4-BE49-F238E27FC236}">
                <a16:creationId xmlns:a16="http://schemas.microsoft.com/office/drawing/2014/main" id="{3F9ADBD3-03E8-3642-151E-1E2DE7A5D04D}"/>
              </a:ext>
            </a:extLst>
          </p:cNvPr>
          <p:cNvSpPr txBox="1"/>
          <p:nvPr/>
        </p:nvSpPr>
        <p:spPr>
          <a:xfrm>
            <a:off x="8348635" y="2822327"/>
            <a:ext cx="305459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rPr>
              <a:t>Shift to natural gas </a:t>
            </a:r>
            <a:r>
              <a:rPr kumimoji="0" lang="en-US" sz="1600" b="0"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rPr>
              <a:t>directly responsible for reducing ~500 MM metric tons of CO</a:t>
            </a:r>
            <a:r>
              <a:rPr kumimoji="0" lang="en-US" sz="1600" b="0" i="0" u="none" strike="noStrike" kern="1200" cap="none" spc="0" normalizeH="0" baseline="-25000" noProof="0">
                <a:ln>
                  <a:noFill/>
                </a:ln>
                <a:solidFill>
                  <a:srgbClr val="0097E6"/>
                </a:solidFill>
                <a:effectLst/>
                <a:uLnTx/>
                <a:uFillTx/>
                <a:latin typeface="Helvetica" panose="020B0604020202020204" pitchFamily="34" charset="0"/>
                <a:ea typeface="+mn-ea"/>
                <a:cs typeface="Helvetica" panose="020B0604020202020204" pitchFamily="34" charset="0"/>
              </a:rPr>
              <a:t>2</a:t>
            </a:r>
            <a:r>
              <a:rPr kumimoji="0" lang="en-US" sz="1600" b="0"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rPr>
              <a:t> or </a:t>
            </a:r>
            <a:r>
              <a:rPr kumimoji="0" lang="en-US" sz="2000" b="0"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rPr>
              <a:t>~</a:t>
            </a:r>
            <a:r>
              <a:rPr kumimoji="0" lang="en-US" sz="2800" b="1"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rPr>
              <a:t>60%</a:t>
            </a:r>
            <a:r>
              <a:rPr kumimoji="0" lang="en-US" sz="2000" b="0"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rPr>
              <a:t> </a:t>
            </a:r>
            <a:r>
              <a:rPr kumimoji="0" lang="en-US" sz="1600" b="0" i="0" u="none" strike="noStrike" kern="1200" cap="none" spc="0" normalizeH="0" baseline="0" noProof="0">
                <a:ln>
                  <a:noFill/>
                </a:ln>
                <a:solidFill>
                  <a:srgbClr val="0097E6"/>
                </a:solidFill>
                <a:effectLst/>
                <a:uLnTx/>
                <a:uFillTx/>
                <a:latin typeface="Helvetica" panose="020B0604020202020204" pitchFamily="34" charset="0"/>
                <a:ea typeface="+mn-ea"/>
                <a:cs typeface="Helvetica" panose="020B0604020202020204" pitchFamily="34" charset="0"/>
              </a:rPr>
              <a:t>of the total reduction </a:t>
            </a:r>
          </a:p>
        </p:txBody>
      </p:sp>
      <p:sp>
        <p:nvSpPr>
          <p:cNvPr id="65" name="TextBox 64">
            <a:extLst>
              <a:ext uri="{FF2B5EF4-FFF2-40B4-BE49-F238E27FC236}">
                <a16:creationId xmlns:a16="http://schemas.microsoft.com/office/drawing/2014/main" id="{2A2C3DCB-C159-3FA8-A9E9-A440B2B7BF0C}"/>
              </a:ext>
            </a:extLst>
          </p:cNvPr>
          <p:cNvSpPr txBox="1"/>
          <p:nvPr/>
        </p:nvSpPr>
        <p:spPr>
          <a:xfrm>
            <a:off x="397295" y="2782569"/>
            <a:ext cx="184257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U.S. Electric Power Sector: CO</a:t>
            </a:r>
            <a:r>
              <a:rPr kumimoji="0" lang="en-US" sz="1600" b="0" i="0" u="none" strike="noStrike" kern="1200" cap="none" spc="0" normalizeH="0" baseline="-25000" noProof="0">
                <a:ln>
                  <a:noFill/>
                </a:ln>
                <a:solidFill>
                  <a:srgbClr val="000000"/>
                </a:solidFill>
                <a:effectLst/>
                <a:uLnTx/>
                <a:uFillTx/>
                <a:latin typeface="Helvetica" panose="020B0604020202020204" pitchFamily="34" charset="0"/>
                <a:ea typeface="+mn-ea"/>
                <a:cs typeface="Helvetica" panose="020B0604020202020204" pitchFamily="34" charset="0"/>
              </a:rPr>
              <a:t>2</a:t>
            </a:r>
            <a:r>
              <a:rPr kumimoji="0" lang="en-US" sz="1600" b="0"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 Emissions vs. Natural Gas Market Share</a:t>
            </a:r>
          </a:p>
        </p:txBody>
      </p:sp>
      <p:sp>
        <p:nvSpPr>
          <p:cNvPr id="29" name="TextBox 28">
            <a:extLst>
              <a:ext uri="{FF2B5EF4-FFF2-40B4-BE49-F238E27FC236}">
                <a16:creationId xmlns:a16="http://schemas.microsoft.com/office/drawing/2014/main" id="{67EC61C9-77CA-436D-CEAB-5950D48E86C9}"/>
              </a:ext>
            </a:extLst>
          </p:cNvPr>
          <p:cNvSpPr txBox="1"/>
          <p:nvPr/>
        </p:nvSpPr>
        <p:spPr>
          <a:xfrm>
            <a:off x="328474" y="6404048"/>
            <a:ext cx="741868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50000"/>
                    <a:lumOff val="50000"/>
                  </a:srgbClr>
                </a:solidFill>
                <a:effectLst/>
                <a:uLnTx/>
                <a:uFillTx/>
                <a:latin typeface="Helvetica" panose="020B0604020202020204" pitchFamily="34" charset="0"/>
                <a:ea typeface="+mn-ea"/>
                <a:cs typeface="Helvetica" panose="020B0604020202020204" pitchFamily="34" charset="0"/>
              </a:rPr>
              <a:t>Sources: U.S. Energy Information Administration (EIA), January 2024; Environmental Protection Agency (EPA) Greenhouse Gas Equivalencies Calculator.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lumMod val="50000"/>
                  <a:lumOff val="50000"/>
                </a:srgbClr>
              </a:solidFill>
              <a:effectLst/>
              <a:uLnTx/>
              <a:uFillTx/>
              <a:latin typeface="Helvetica" panose="020B0604020202020204" pitchFamily="34" charset="0"/>
              <a:ea typeface="+mn-ea"/>
              <a:cs typeface="Helvetica" panose="020B0604020202020204" pitchFamily="34" charset="0"/>
            </a:endParaRPr>
          </a:p>
        </p:txBody>
      </p:sp>
      <p:sp>
        <p:nvSpPr>
          <p:cNvPr id="4" name="TextBox 3">
            <a:extLst>
              <a:ext uri="{FF2B5EF4-FFF2-40B4-BE49-F238E27FC236}">
                <a16:creationId xmlns:a16="http://schemas.microsoft.com/office/drawing/2014/main" id="{6C153194-6D27-26AA-4B31-B72A010F5489}"/>
              </a:ext>
            </a:extLst>
          </p:cNvPr>
          <p:cNvSpPr txBox="1"/>
          <p:nvPr/>
        </p:nvSpPr>
        <p:spPr>
          <a:xfrm>
            <a:off x="8429394" y="4488107"/>
            <a:ext cx="3054597"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Equivalent to the CO</a:t>
            </a:r>
            <a:r>
              <a:rPr kumimoji="0" lang="en-US" sz="1600" b="0" i="0" u="none" strike="noStrike" kern="1200" cap="none" spc="0" normalizeH="0" baseline="-25000" noProof="0">
                <a:ln>
                  <a:noFill/>
                </a:ln>
                <a:solidFill>
                  <a:srgbClr val="000000"/>
                </a:solidFill>
                <a:effectLst/>
                <a:uLnTx/>
                <a:uFillTx/>
                <a:latin typeface="Helvetica" panose="020B0604020202020204" pitchFamily="34" charset="0"/>
                <a:ea typeface="+mn-ea"/>
                <a:cs typeface="Helvetica" panose="020B0604020202020204" pitchFamily="34" charset="0"/>
              </a:rPr>
              <a:t>2</a:t>
            </a:r>
            <a:r>
              <a:rPr kumimoji="0" lang="en-US" sz="1600" b="0"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 emissions saved by running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2x </a:t>
            </a:r>
            <a:r>
              <a:rPr kumimoji="0" lang="en-US" sz="2000" b="1"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as many wind turbines </a:t>
            </a:r>
            <a:r>
              <a:rPr kumimoji="0" lang="en-US" sz="1600" b="0"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as the U.S. has today</a:t>
            </a:r>
          </a:p>
        </p:txBody>
      </p:sp>
      <p:pic>
        <p:nvPicPr>
          <p:cNvPr id="15" name="Graphic 14" descr="Wind Turbines outline">
            <a:extLst>
              <a:ext uri="{FF2B5EF4-FFF2-40B4-BE49-F238E27FC236}">
                <a16:creationId xmlns:a16="http://schemas.microsoft.com/office/drawing/2014/main" id="{860AFCB2-6570-CE91-9142-21ACFB3B1F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99248" y="4739643"/>
            <a:ext cx="914400" cy="914400"/>
          </a:xfrm>
          <a:prstGeom prst="rect">
            <a:avLst/>
          </a:prstGeom>
        </p:spPr>
      </p:pic>
    </p:spTree>
    <p:extLst>
      <p:ext uri="{BB962C8B-B14F-4D97-AF65-F5344CB8AC3E}">
        <p14:creationId xmlns:p14="http://schemas.microsoft.com/office/powerpoint/2010/main" val="1582225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D4B2-67D2-9689-9D2A-E4FFA45CD9D7}"/>
              </a:ext>
            </a:extLst>
          </p:cNvPr>
          <p:cNvSpPr>
            <a:spLocks noGrp="1"/>
          </p:cNvSpPr>
          <p:nvPr>
            <p:ph type="title"/>
          </p:nvPr>
        </p:nvSpPr>
        <p:spPr/>
        <p:txBody>
          <a:bodyPr>
            <a:normAutofit/>
          </a:bodyPr>
          <a:lstStyle/>
          <a:p>
            <a:r>
              <a:rPr lang="en-US" sz="3000" dirty="0">
                <a:latin typeface="Minion Pro" panose="02040503050201020203"/>
              </a:rPr>
              <a:t>U.S. Net Zero Requires “All of the Above” Approach</a:t>
            </a:r>
          </a:p>
        </p:txBody>
      </p:sp>
      <p:sp>
        <p:nvSpPr>
          <p:cNvPr id="4" name="Footer Placeholder 3">
            <a:extLst>
              <a:ext uri="{FF2B5EF4-FFF2-40B4-BE49-F238E27FC236}">
                <a16:creationId xmlns:a16="http://schemas.microsoft.com/office/drawing/2014/main" id="{7ECE303C-4B7D-A155-6145-1B1BB55A891B}"/>
              </a:ext>
            </a:extLst>
          </p:cNvPr>
          <p:cNvSpPr>
            <a:spLocks noGrp="1"/>
          </p:cNvSpPr>
          <p:nvPr>
            <p:ph type="ftr" sz="quarter" idx="3"/>
          </p:nvPr>
        </p:nvSpPr>
        <p:spPr/>
        <p:txBody>
          <a:bodyPr/>
          <a:lstStyle/>
          <a:p>
            <a:pPr>
              <a:defRPr/>
            </a:pPr>
            <a:r>
              <a:rPr lang="en-US" b="1">
                <a:solidFill>
                  <a:schemeClr val="tx1">
                    <a:lumMod val="50000"/>
                    <a:lumOff val="50000"/>
                  </a:schemeClr>
                </a:solidFill>
              </a:rPr>
              <a:t>WILLIAMS</a:t>
            </a:r>
            <a:r>
              <a:rPr lang="en-US" baseline="30000">
                <a:solidFill>
                  <a:schemeClr val="tx1">
                    <a:lumMod val="50000"/>
                    <a:lumOff val="50000"/>
                  </a:schemeClr>
                </a:solidFill>
              </a:rPr>
              <a:t> </a:t>
            </a:r>
            <a:r>
              <a:rPr lang="en-US">
                <a:solidFill>
                  <a:schemeClr val="tx1">
                    <a:lumMod val="50000"/>
                    <a:lumOff val="50000"/>
                  </a:schemeClr>
                </a:solidFill>
              </a:rPr>
              <a:t>© 2024 The Williams Companies, Inc. All rights reserved</a:t>
            </a:r>
            <a:endParaRPr lang="en-US" b="1">
              <a:solidFill>
                <a:schemeClr val="tx1">
                  <a:lumMod val="50000"/>
                  <a:lumOff val="50000"/>
                </a:schemeClr>
              </a:solidFill>
            </a:endParaRPr>
          </a:p>
        </p:txBody>
      </p:sp>
      <p:sp>
        <p:nvSpPr>
          <p:cNvPr id="5" name="Date Placeholder 4">
            <a:extLst>
              <a:ext uri="{FF2B5EF4-FFF2-40B4-BE49-F238E27FC236}">
                <a16:creationId xmlns:a16="http://schemas.microsoft.com/office/drawing/2014/main" id="{9D81DE5F-2BE8-DDE9-58FC-FBE2692D5CD7}"/>
              </a:ext>
            </a:extLst>
          </p:cNvPr>
          <p:cNvSpPr>
            <a:spLocks noGrp="1"/>
          </p:cNvSpPr>
          <p:nvPr>
            <p:ph type="dt" sz="half" idx="2"/>
          </p:nvPr>
        </p:nvSpPr>
        <p:spPr/>
        <p:txBody>
          <a:bodyPr/>
          <a:lstStyle/>
          <a:p>
            <a:fld id="{E2FF9113-9DAF-4369-82C2-A6B74E7E1A84}" type="datetime1">
              <a:rPr lang="en-US" smtClean="0"/>
              <a:t>12/6/2024</a:t>
            </a:fld>
            <a:endParaRPr lang="en-US"/>
          </a:p>
        </p:txBody>
      </p:sp>
      <p:sp>
        <p:nvSpPr>
          <p:cNvPr id="6" name="Slide Number Placeholder 5">
            <a:extLst>
              <a:ext uri="{FF2B5EF4-FFF2-40B4-BE49-F238E27FC236}">
                <a16:creationId xmlns:a16="http://schemas.microsoft.com/office/drawing/2014/main" id="{A10BF56B-A821-3655-A5B8-3098DB5C67FD}"/>
              </a:ext>
            </a:extLst>
          </p:cNvPr>
          <p:cNvSpPr>
            <a:spLocks noGrp="1"/>
          </p:cNvSpPr>
          <p:nvPr>
            <p:ph type="sldNum" sz="quarter" idx="4"/>
          </p:nvPr>
        </p:nvSpPr>
        <p:spPr/>
        <p:txBody>
          <a:bodyPr/>
          <a:lstStyle/>
          <a:p>
            <a:r>
              <a:rPr lang="en-US"/>
              <a:t>  |   </a:t>
            </a:r>
            <a:fld id="{2E9AA1B9-B854-4734-9D23-06847930F5C7}" type="slidenum">
              <a:rPr lang="en-US" smtClean="0"/>
              <a:pPr/>
              <a:t>4</a:t>
            </a:fld>
            <a:endParaRPr lang="en-US"/>
          </a:p>
        </p:txBody>
      </p:sp>
      <p:pic>
        <p:nvPicPr>
          <p:cNvPr id="12" name="Picture 11">
            <a:extLst>
              <a:ext uri="{FF2B5EF4-FFF2-40B4-BE49-F238E27FC236}">
                <a16:creationId xmlns:a16="http://schemas.microsoft.com/office/drawing/2014/main" id="{9F830B70-AA8A-A9CB-299A-7CDFC38A9635}"/>
              </a:ext>
            </a:extLst>
          </p:cNvPr>
          <p:cNvPicPr>
            <a:picLocks noChangeAspect="1"/>
          </p:cNvPicPr>
          <p:nvPr/>
        </p:nvPicPr>
        <p:blipFill>
          <a:blip r:embed="rId3"/>
          <a:stretch>
            <a:fillRect/>
          </a:stretch>
        </p:blipFill>
        <p:spPr>
          <a:xfrm>
            <a:off x="214739" y="1451946"/>
            <a:ext cx="11222016" cy="4934639"/>
          </a:xfrm>
          <a:prstGeom prst="rect">
            <a:avLst/>
          </a:prstGeom>
        </p:spPr>
      </p:pic>
      <p:sp>
        <p:nvSpPr>
          <p:cNvPr id="13" name="Text Placeholder 11">
            <a:extLst>
              <a:ext uri="{FF2B5EF4-FFF2-40B4-BE49-F238E27FC236}">
                <a16:creationId xmlns:a16="http://schemas.microsoft.com/office/drawing/2014/main" id="{87EE0980-6C30-CB2D-BFE3-ABAB58A1FDA1}"/>
              </a:ext>
            </a:extLst>
          </p:cNvPr>
          <p:cNvSpPr>
            <a:spLocks noGrp="1"/>
          </p:cNvSpPr>
          <p:nvPr/>
        </p:nvSpPr>
        <p:spPr>
          <a:xfrm>
            <a:off x="429427" y="1034430"/>
            <a:ext cx="10792641" cy="303916"/>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2000" b="1" i="0" kern="1200" baseline="0">
                <a:solidFill>
                  <a:schemeClr val="accent1"/>
                </a:solidFill>
                <a:latin typeface="Arial" panose="020B0604020202020204" pitchFamily="34" charset="0"/>
                <a:ea typeface="Arial" panose="020B0604020202020204" pitchFamily="34" charset="0"/>
                <a:cs typeface="Arial Black" panose="020B0604020202020204" pitchFamily="34" charset="0"/>
              </a:defRPr>
            </a:lvl1pPr>
            <a:lvl2pPr marL="457206" indent="0" algn="l" defTabSz="914400" rtl="0" eaLnBrk="1" latinLnBrk="0" hangingPunct="1">
              <a:lnSpc>
                <a:spcPct val="100000"/>
              </a:lnSpc>
              <a:spcBef>
                <a:spcPts val="600"/>
              </a:spcBef>
              <a:buClr>
                <a:schemeClr val="tx1"/>
              </a:buClr>
              <a:buFont typeface="Arial" panose="020B0604020202020204" pitchFamily="34" charset="0"/>
              <a:buNone/>
              <a:defRPr sz="2400" kern="1200" baseline="0">
                <a:solidFill>
                  <a:schemeClr val="tx1">
                    <a:lumMod val="50000"/>
                    <a:lumOff val="50000"/>
                  </a:schemeClr>
                </a:solidFill>
                <a:latin typeface="Arial Bold" charset="0"/>
                <a:ea typeface="+mn-ea"/>
                <a:cs typeface="+mn-cs"/>
              </a:defRPr>
            </a:lvl2pPr>
            <a:lvl3pPr marL="914411" indent="0" algn="l" defTabSz="914400" rtl="0" eaLnBrk="1" latinLnBrk="0" hangingPunct="1">
              <a:lnSpc>
                <a:spcPct val="100000"/>
              </a:lnSpc>
              <a:spcBef>
                <a:spcPts val="600"/>
              </a:spcBef>
              <a:buFont typeface="Arial" panose="020B0604020202020204" pitchFamily="34" charset="0"/>
              <a:buNone/>
              <a:defRPr sz="2400" kern="1200" baseline="0">
                <a:solidFill>
                  <a:schemeClr val="tx1">
                    <a:lumMod val="50000"/>
                    <a:lumOff val="50000"/>
                  </a:schemeClr>
                </a:solidFill>
                <a:latin typeface="Arial Bold" charset="0"/>
                <a:ea typeface="+mn-ea"/>
                <a:cs typeface="+mn-cs"/>
              </a:defRPr>
            </a:lvl3pPr>
            <a:lvl4pPr marL="1371617" indent="0" algn="l" defTabSz="914400" rtl="0" eaLnBrk="1" latinLnBrk="0" hangingPunct="1">
              <a:lnSpc>
                <a:spcPct val="100000"/>
              </a:lnSpc>
              <a:spcBef>
                <a:spcPts val="600"/>
              </a:spcBef>
              <a:buFont typeface="Arial" panose="020B0604020202020204" pitchFamily="34" charset="0"/>
              <a:buNone/>
              <a:defRPr sz="2400" kern="1200" baseline="0">
                <a:solidFill>
                  <a:schemeClr val="tx1">
                    <a:lumMod val="50000"/>
                    <a:lumOff val="50000"/>
                  </a:schemeClr>
                </a:solidFill>
                <a:latin typeface="Arial Bold" charset="0"/>
                <a:ea typeface="+mn-ea"/>
                <a:cs typeface="+mn-cs"/>
              </a:defRPr>
            </a:lvl4pPr>
            <a:lvl5pPr marL="1828823" indent="0" algn="l" defTabSz="914400" rtl="0" eaLnBrk="1" latinLnBrk="0" hangingPunct="1">
              <a:lnSpc>
                <a:spcPct val="100000"/>
              </a:lnSpc>
              <a:spcBef>
                <a:spcPts val="600"/>
              </a:spcBef>
              <a:buClr>
                <a:schemeClr val="tx2">
                  <a:lumMod val="60000"/>
                  <a:lumOff val="40000"/>
                </a:schemeClr>
              </a:buClr>
              <a:buFont typeface="Arial" panose="020B0604020202020204" pitchFamily="34" charset="0"/>
              <a:buNone/>
              <a:defRPr sz="2400" kern="1200" baseline="0">
                <a:solidFill>
                  <a:schemeClr val="tx1">
                    <a:lumMod val="50000"/>
                    <a:lumOff val="50000"/>
                  </a:schemeClr>
                </a:solidFill>
                <a:latin typeface="Arial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rPr>
              <a:t>CCUS a necessary component to achieve targets and cut ~200 million </a:t>
            </a:r>
            <a:r>
              <a:rPr lang="en-US" err="1">
                <a:latin typeface="Arial"/>
              </a:rPr>
              <a:t>tonnes</a:t>
            </a:r>
            <a:r>
              <a:rPr lang="en-US">
                <a:latin typeface="Arial"/>
              </a:rPr>
              <a:t> annually </a:t>
            </a:r>
            <a:endParaRPr lang="en-US"/>
          </a:p>
        </p:txBody>
      </p:sp>
      <p:sp>
        <p:nvSpPr>
          <p:cNvPr id="14" name="Text Placeholder 1">
            <a:extLst>
              <a:ext uri="{FF2B5EF4-FFF2-40B4-BE49-F238E27FC236}">
                <a16:creationId xmlns:a16="http://schemas.microsoft.com/office/drawing/2014/main" id="{E3642840-04A8-061D-7D48-1189D7751C3D}"/>
              </a:ext>
            </a:extLst>
          </p:cNvPr>
          <p:cNvSpPr txBox="1">
            <a:spLocks/>
          </p:cNvSpPr>
          <p:nvPr/>
        </p:nvSpPr>
        <p:spPr>
          <a:xfrm>
            <a:off x="270398" y="6349316"/>
            <a:ext cx="9868074" cy="301738"/>
          </a:xfrm>
          <a:prstGeom prst="rect">
            <a:avLst/>
          </a:prstGeom>
        </p:spPr>
        <p:txBody>
          <a:bodyPr vert="horz" lIns="0" tIns="72000" rIns="0" bIns="0" rtlCol="0">
            <a:noAutofit/>
          </a:bodyPr>
          <a:lstStyle>
            <a:defPPr>
              <a:defRPr lang="en-US"/>
            </a:defPPr>
            <a:lvl1pPr marL="0" indent="0" algn="l" defTabSz="914400" rtl="0" eaLnBrk="1" latinLnBrk="0" hangingPunct="1">
              <a:lnSpc>
                <a:spcPct val="100000"/>
              </a:lnSpc>
              <a:spcBef>
                <a:spcPts val="600"/>
              </a:spcBef>
              <a:buFont typeface="Arial" panose="020B0604020202020204" pitchFamily="34" charset="0"/>
              <a:buNone/>
              <a:defRPr sz="600" b="0" i="0" kern="1200" baseline="0">
                <a:solidFill>
                  <a:schemeClr val="tx2">
                    <a:lumMod val="75000"/>
                    <a:lumOff val="25000"/>
                  </a:schemeClr>
                </a:solidFill>
                <a:latin typeface="Arial" panose="020B0604020202020204" pitchFamily="34" charset="0"/>
                <a:ea typeface="+mn-ea"/>
                <a:cs typeface="+mn-cs"/>
              </a:defRPr>
            </a:lvl1pPr>
            <a:lvl2pPr marL="285750" indent="-28575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Source | </a:t>
            </a:r>
            <a:r>
              <a:rPr lang="en-US" err="1">
                <a:solidFill>
                  <a:schemeClr val="tx2"/>
                </a:solidFill>
              </a:rPr>
              <a:t>Enverus</a:t>
            </a:r>
            <a:r>
              <a:rPr lang="en-US">
                <a:solidFill>
                  <a:schemeClr val="tx2"/>
                </a:solidFill>
              </a:rPr>
              <a:t> Intelligence</a:t>
            </a:r>
            <a:r>
              <a:rPr lang="en-US" baseline="30000">
                <a:solidFill>
                  <a:schemeClr val="tx2"/>
                </a:solidFill>
              </a:rPr>
              <a:t>®</a:t>
            </a:r>
            <a:r>
              <a:rPr lang="en-US">
                <a:solidFill>
                  <a:schemeClr val="tx2"/>
                </a:solidFill>
              </a:rPr>
              <a:t> Research, United States Executive Office of the President</a:t>
            </a:r>
          </a:p>
        </p:txBody>
      </p:sp>
    </p:spTree>
    <p:extLst>
      <p:ext uri="{BB962C8B-B14F-4D97-AF65-F5344CB8AC3E}">
        <p14:creationId xmlns:p14="http://schemas.microsoft.com/office/powerpoint/2010/main" val="4067667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715A62DB-BE4C-42E7-B67C-B338D476E71C}"/>
              </a:ext>
            </a:extLst>
          </p:cNvPr>
          <p:cNvGraphicFramePr>
            <a:graphicFrameLocks/>
          </p:cNvGraphicFramePr>
          <p:nvPr>
            <p:extLst>
              <p:ext uri="{D42A27DB-BD31-4B8C-83A1-F6EECF244321}">
                <p14:modId xmlns:p14="http://schemas.microsoft.com/office/powerpoint/2010/main" val="932470274"/>
              </p:ext>
            </p:extLst>
          </p:nvPr>
        </p:nvGraphicFramePr>
        <p:xfrm>
          <a:off x="124262" y="1582801"/>
          <a:ext cx="5838065" cy="467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BB3DCF9-E01A-997E-9280-0B7DE3A6D951}"/>
              </a:ext>
            </a:extLst>
          </p:cNvPr>
          <p:cNvSpPr>
            <a:spLocks noGrp="1"/>
          </p:cNvSpPr>
          <p:nvPr>
            <p:ph type="title"/>
          </p:nvPr>
        </p:nvSpPr>
        <p:spPr>
          <a:xfrm>
            <a:off x="440471" y="258287"/>
            <a:ext cx="11272924" cy="602977"/>
          </a:xfrm>
        </p:spPr>
        <p:txBody>
          <a:bodyPr>
            <a:normAutofit/>
          </a:bodyPr>
          <a:lstStyle/>
          <a:p>
            <a:r>
              <a:rPr lang="en-US" sz="3000" spc="-50">
                <a:latin typeface="Minion Pro"/>
                <a:cs typeface="+mj-cs"/>
              </a:rPr>
              <a:t>Class VI Application Momentum</a:t>
            </a:r>
          </a:p>
        </p:txBody>
      </p:sp>
      <p:sp>
        <p:nvSpPr>
          <p:cNvPr id="4" name="Footer Placeholder 3">
            <a:extLst>
              <a:ext uri="{FF2B5EF4-FFF2-40B4-BE49-F238E27FC236}">
                <a16:creationId xmlns:a16="http://schemas.microsoft.com/office/drawing/2014/main" id="{56EBA3EA-D402-58DE-05DC-DA1B2E82ADCA}"/>
              </a:ext>
            </a:extLst>
          </p:cNvPr>
          <p:cNvSpPr>
            <a:spLocks noGrp="1"/>
          </p:cNvSpPr>
          <p:nvPr>
            <p:ph type="ftr" sz="quarter" idx="3"/>
          </p:nvPr>
        </p:nvSpPr>
        <p:spPr/>
        <p:txBody>
          <a:bodyPr/>
          <a:lstStyle/>
          <a:p>
            <a:pPr>
              <a:defRPr/>
            </a:pPr>
            <a:r>
              <a:rPr lang="en-US" b="1">
                <a:solidFill>
                  <a:schemeClr val="tx1">
                    <a:lumMod val="50000"/>
                    <a:lumOff val="50000"/>
                  </a:schemeClr>
                </a:solidFill>
              </a:rPr>
              <a:t>WILLIAMS</a:t>
            </a:r>
            <a:r>
              <a:rPr lang="en-US" baseline="30000">
                <a:solidFill>
                  <a:schemeClr val="tx1">
                    <a:lumMod val="50000"/>
                    <a:lumOff val="50000"/>
                  </a:schemeClr>
                </a:solidFill>
              </a:rPr>
              <a:t> </a:t>
            </a:r>
            <a:r>
              <a:rPr lang="en-US">
                <a:solidFill>
                  <a:schemeClr val="tx1">
                    <a:lumMod val="50000"/>
                    <a:lumOff val="50000"/>
                  </a:schemeClr>
                </a:solidFill>
              </a:rPr>
              <a:t>© 2024 The Williams Companies, Inc. All rights reserved</a:t>
            </a:r>
            <a:endParaRPr lang="en-US" b="1">
              <a:solidFill>
                <a:schemeClr val="tx1">
                  <a:lumMod val="50000"/>
                  <a:lumOff val="50000"/>
                </a:schemeClr>
              </a:solidFill>
            </a:endParaRPr>
          </a:p>
        </p:txBody>
      </p:sp>
      <p:sp>
        <p:nvSpPr>
          <p:cNvPr id="5" name="Date Placeholder 4">
            <a:extLst>
              <a:ext uri="{FF2B5EF4-FFF2-40B4-BE49-F238E27FC236}">
                <a16:creationId xmlns:a16="http://schemas.microsoft.com/office/drawing/2014/main" id="{1070B3B5-3476-DF4B-08A9-724AD1670AEC}"/>
              </a:ext>
            </a:extLst>
          </p:cNvPr>
          <p:cNvSpPr>
            <a:spLocks noGrp="1"/>
          </p:cNvSpPr>
          <p:nvPr>
            <p:ph type="dt" sz="half" idx="2"/>
          </p:nvPr>
        </p:nvSpPr>
        <p:spPr/>
        <p:txBody>
          <a:bodyPr/>
          <a:lstStyle/>
          <a:p>
            <a:fld id="{E2FF9113-9DAF-4369-82C2-A6B74E7E1A84}" type="datetime1">
              <a:rPr lang="en-US" smtClean="0"/>
              <a:t>12/6/2024</a:t>
            </a:fld>
            <a:endParaRPr lang="en-US"/>
          </a:p>
        </p:txBody>
      </p:sp>
      <p:sp>
        <p:nvSpPr>
          <p:cNvPr id="6" name="Slide Number Placeholder 5">
            <a:extLst>
              <a:ext uri="{FF2B5EF4-FFF2-40B4-BE49-F238E27FC236}">
                <a16:creationId xmlns:a16="http://schemas.microsoft.com/office/drawing/2014/main" id="{3D7B7095-D16B-9E2C-C6A7-B69B18ADBFBA}"/>
              </a:ext>
            </a:extLst>
          </p:cNvPr>
          <p:cNvSpPr>
            <a:spLocks noGrp="1"/>
          </p:cNvSpPr>
          <p:nvPr>
            <p:ph type="sldNum" sz="quarter" idx="4"/>
          </p:nvPr>
        </p:nvSpPr>
        <p:spPr/>
        <p:txBody>
          <a:bodyPr/>
          <a:lstStyle/>
          <a:p>
            <a:r>
              <a:rPr lang="en-US"/>
              <a:t>  |   </a:t>
            </a:r>
            <a:fld id="{2E9AA1B9-B854-4734-9D23-06847930F5C7}" type="slidenum">
              <a:rPr lang="en-US" smtClean="0"/>
              <a:pPr/>
              <a:t>5</a:t>
            </a:fld>
            <a:endParaRPr lang="en-US"/>
          </a:p>
        </p:txBody>
      </p:sp>
      <p:pic>
        <p:nvPicPr>
          <p:cNvPr id="3074" name="Picture 2">
            <a:extLst>
              <a:ext uri="{FF2B5EF4-FFF2-40B4-BE49-F238E27FC236}">
                <a16:creationId xmlns:a16="http://schemas.microsoft.com/office/drawing/2014/main" id="{0EE85871-8669-D9F0-69C5-6075FB79D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108" y="1671828"/>
            <a:ext cx="1571625" cy="9906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EDA22173-4DDC-F1F3-F1DE-296F21959E6C}"/>
              </a:ext>
            </a:extLst>
          </p:cNvPr>
          <p:cNvGrpSpPr/>
          <p:nvPr/>
        </p:nvGrpSpPr>
        <p:grpSpPr>
          <a:xfrm>
            <a:off x="661779" y="5587183"/>
            <a:ext cx="2381515" cy="675568"/>
            <a:chOff x="5665524" y="5578989"/>
            <a:chExt cx="2381515" cy="675568"/>
          </a:xfrm>
        </p:grpSpPr>
        <p:grpSp>
          <p:nvGrpSpPr>
            <p:cNvPr id="15" name="Group 14">
              <a:extLst>
                <a:ext uri="{FF2B5EF4-FFF2-40B4-BE49-F238E27FC236}">
                  <a16:creationId xmlns:a16="http://schemas.microsoft.com/office/drawing/2014/main" id="{0C57B018-0EAC-774C-6C36-4EC13030019E}"/>
                </a:ext>
              </a:extLst>
            </p:cNvPr>
            <p:cNvGrpSpPr/>
            <p:nvPr/>
          </p:nvGrpSpPr>
          <p:grpSpPr>
            <a:xfrm>
              <a:off x="7282258" y="5732042"/>
              <a:ext cx="763666" cy="138499"/>
              <a:chOff x="7282258" y="5732042"/>
              <a:chExt cx="763666" cy="138499"/>
            </a:xfrm>
          </p:grpSpPr>
          <p:sp>
            <p:nvSpPr>
              <p:cNvPr id="40" name="Rectangle 39">
                <a:extLst>
                  <a:ext uri="{FF2B5EF4-FFF2-40B4-BE49-F238E27FC236}">
                    <a16:creationId xmlns:a16="http://schemas.microsoft.com/office/drawing/2014/main" id="{B4DA2DE5-4A82-D02C-B5FF-261906CE1EF8}"/>
                  </a:ext>
                </a:extLst>
              </p:cNvPr>
              <p:cNvSpPr>
                <a:spLocks noChangeAspect="1"/>
              </p:cNvSpPr>
              <p:nvPr/>
            </p:nvSpPr>
            <p:spPr>
              <a:xfrm>
                <a:off x="7282258" y="5756291"/>
                <a:ext cx="90000" cy="90000"/>
              </a:xfrm>
              <a:prstGeom prst="rect">
                <a:avLst/>
              </a:prstGeom>
              <a:solidFill>
                <a:srgbClr val="F78D2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41" name="TextBox 62">
                <a:extLst>
                  <a:ext uri="{FF2B5EF4-FFF2-40B4-BE49-F238E27FC236}">
                    <a16:creationId xmlns:a16="http://schemas.microsoft.com/office/drawing/2014/main" id="{0A84BE18-0FC6-3605-4778-7C4BEF41FF7A}"/>
                  </a:ext>
                </a:extLst>
              </p:cNvPr>
              <p:cNvSpPr txBox="1"/>
              <p:nvPr/>
            </p:nvSpPr>
            <p:spPr>
              <a:xfrm>
                <a:off x="7376853" y="5732042"/>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5</a:t>
                </a:r>
              </a:p>
            </p:txBody>
          </p:sp>
        </p:grpSp>
        <p:grpSp>
          <p:nvGrpSpPr>
            <p:cNvPr id="16" name="Group 15">
              <a:extLst>
                <a:ext uri="{FF2B5EF4-FFF2-40B4-BE49-F238E27FC236}">
                  <a16:creationId xmlns:a16="http://schemas.microsoft.com/office/drawing/2014/main" id="{F3058186-C477-BD49-9C54-7A9E54A8D70F}"/>
                </a:ext>
              </a:extLst>
            </p:cNvPr>
            <p:cNvGrpSpPr/>
            <p:nvPr/>
          </p:nvGrpSpPr>
          <p:grpSpPr>
            <a:xfrm>
              <a:off x="7276830" y="5926209"/>
              <a:ext cx="770209" cy="138499"/>
              <a:chOff x="6680089" y="6119903"/>
              <a:chExt cx="770209" cy="138499"/>
            </a:xfrm>
          </p:grpSpPr>
          <p:sp>
            <p:nvSpPr>
              <p:cNvPr id="38" name="Rectangle 37">
                <a:extLst>
                  <a:ext uri="{FF2B5EF4-FFF2-40B4-BE49-F238E27FC236}">
                    <a16:creationId xmlns:a16="http://schemas.microsoft.com/office/drawing/2014/main" id="{CE56A24E-6667-0744-AA70-5FB65F185A07}"/>
                  </a:ext>
                </a:extLst>
              </p:cNvPr>
              <p:cNvSpPr>
                <a:spLocks noChangeAspect="1"/>
              </p:cNvSpPr>
              <p:nvPr/>
            </p:nvSpPr>
            <p:spPr>
              <a:xfrm>
                <a:off x="6680089" y="6140465"/>
                <a:ext cx="90000" cy="90000"/>
              </a:xfrm>
              <a:prstGeom prst="rect">
                <a:avLst/>
              </a:prstGeom>
              <a:solidFill>
                <a:srgbClr val="EF509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39" name="TextBox 60">
                <a:extLst>
                  <a:ext uri="{FF2B5EF4-FFF2-40B4-BE49-F238E27FC236}">
                    <a16:creationId xmlns:a16="http://schemas.microsoft.com/office/drawing/2014/main" id="{891DFDB1-9FC3-0E93-C303-374C5320E9AB}"/>
                  </a:ext>
                </a:extLst>
              </p:cNvPr>
              <p:cNvSpPr txBox="1"/>
              <p:nvPr/>
            </p:nvSpPr>
            <p:spPr>
              <a:xfrm>
                <a:off x="6781227" y="6119903"/>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8</a:t>
                </a:r>
              </a:p>
            </p:txBody>
          </p:sp>
        </p:grpSp>
        <p:grpSp>
          <p:nvGrpSpPr>
            <p:cNvPr id="17" name="Group 16">
              <a:extLst>
                <a:ext uri="{FF2B5EF4-FFF2-40B4-BE49-F238E27FC236}">
                  <a16:creationId xmlns:a16="http://schemas.microsoft.com/office/drawing/2014/main" id="{BCDE60BF-D896-33F1-DC95-5A02863083F0}"/>
                </a:ext>
              </a:extLst>
            </p:cNvPr>
            <p:cNvGrpSpPr/>
            <p:nvPr/>
          </p:nvGrpSpPr>
          <p:grpSpPr>
            <a:xfrm>
              <a:off x="5665524" y="5578989"/>
              <a:ext cx="2309599" cy="160665"/>
              <a:chOff x="3782093" y="5725181"/>
              <a:chExt cx="2309599" cy="160665"/>
            </a:xfrm>
          </p:grpSpPr>
          <p:grpSp>
            <p:nvGrpSpPr>
              <p:cNvPr id="33" name="Group 32">
                <a:extLst>
                  <a:ext uri="{FF2B5EF4-FFF2-40B4-BE49-F238E27FC236}">
                    <a16:creationId xmlns:a16="http://schemas.microsoft.com/office/drawing/2014/main" id="{1B9DF5BF-7EAB-EB3A-4353-EC5FD6FA582F}"/>
                  </a:ext>
                </a:extLst>
              </p:cNvPr>
              <p:cNvGrpSpPr/>
              <p:nvPr/>
            </p:nvGrpSpPr>
            <p:grpSpPr>
              <a:xfrm>
                <a:off x="3782093" y="5792938"/>
                <a:ext cx="2309599" cy="92908"/>
                <a:chOff x="3782093" y="5792938"/>
                <a:chExt cx="2309599" cy="92908"/>
              </a:xfrm>
            </p:grpSpPr>
            <p:cxnSp>
              <p:nvCxnSpPr>
                <p:cNvPr id="35" name="Straight Connector 34">
                  <a:extLst>
                    <a:ext uri="{FF2B5EF4-FFF2-40B4-BE49-F238E27FC236}">
                      <a16:creationId xmlns:a16="http://schemas.microsoft.com/office/drawing/2014/main" id="{78F08726-47C7-5BF0-7E54-5E45054933A6}"/>
                    </a:ext>
                  </a:extLst>
                </p:cNvPr>
                <p:cNvCxnSpPr>
                  <a:cxnSpLocks/>
                </p:cNvCxnSpPr>
                <p:nvPr/>
              </p:nvCxnSpPr>
              <p:spPr>
                <a:xfrm>
                  <a:off x="3782093" y="5792938"/>
                  <a:ext cx="2309599" cy="0"/>
                </a:xfrm>
                <a:prstGeom prst="line">
                  <a:avLst/>
                </a:prstGeom>
                <a:noFill/>
                <a:ln w="3175" cap="flat" cmpd="sng" algn="ctr">
                  <a:solidFill>
                    <a:srgbClr val="00000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1B6E26C-5260-A1A2-EAC9-2D21C0DB5FC9}"/>
                    </a:ext>
                  </a:extLst>
                </p:cNvPr>
                <p:cNvCxnSpPr/>
                <p:nvPr/>
              </p:nvCxnSpPr>
              <p:spPr>
                <a:xfrm>
                  <a:off x="6091692" y="5792972"/>
                  <a:ext cx="0" cy="92874"/>
                </a:xfrm>
                <a:prstGeom prst="line">
                  <a:avLst/>
                </a:prstGeom>
                <a:noFill/>
                <a:ln w="3175" cap="flat" cmpd="sng" algn="ctr">
                  <a:solidFill>
                    <a:srgbClr val="00000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646B709-6F47-53B2-8643-FA17E5F94EBA}"/>
                    </a:ext>
                  </a:extLst>
                </p:cNvPr>
                <p:cNvCxnSpPr/>
                <p:nvPr/>
              </p:nvCxnSpPr>
              <p:spPr>
                <a:xfrm>
                  <a:off x="3782093" y="5792938"/>
                  <a:ext cx="0" cy="92874"/>
                </a:xfrm>
                <a:prstGeom prst="line">
                  <a:avLst/>
                </a:prstGeom>
                <a:noFill/>
                <a:ln w="3175" cap="flat" cmpd="sng" algn="ctr">
                  <a:solidFill>
                    <a:srgbClr val="000000"/>
                  </a:solidFill>
                  <a:prstDash val="solid"/>
                  <a:miter lim="800000"/>
                </a:ln>
                <a:effectLst/>
              </p:spPr>
              <p:style>
                <a:lnRef idx="1">
                  <a:schemeClr val="accent1"/>
                </a:lnRef>
                <a:fillRef idx="0">
                  <a:schemeClr val="accent1"/>
                </a:fillRef>
                <a:effectRef idx="0">
                  <a:schemeClr val="accent1"/>
                </a:effectRef>
                <a:fontRef idx="minor">
                  <a:schemeClr val="tx1"/>
                </a:fontRef>
              </p:style>
            </p:cxnSp>
          </p:grpSp>
          <p:sp>
            <p:nvSpPr>
              <p:cNvPr id="34" name="TextBox 55">
                <a:extLst>
                  <a:ext uri="{FF2B5EF4-FFF2-40B4-BE49-F238E27FC236}">
                    <a16:creationId xmlns:a16="http://schemas.microsoft.com/office/drawing/2014/main" id="{A99D4DE0-A380-1810-C65D-5C85D51CCE93}"/>
                  </a:ext>
                </a:extLst>
              </p:cNvPr>
              <p:cNvSpPr txBox="1"/>
              <p:nvPr/>
            </p:nvSpPr>
            <p:spPr>
              <a:xfrm>
                <a:off x="4729679" y="5725181"/>
                <a:ext cx="414426" cy="138499"/>
              </a:xfrm>
              <a:prstGeom prst="rect">
                <a:avLst/>
              </a:prstGeom>
              <a:solidFill>
                <a:srgbClr val="FBFBFB"/>
              </a:solidFill>
            </p:spPr>
            <p:txBody>
              <a:bodyPr wrap="square" lIns="0" tIns="0" rIns="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ctr"/>
                <a:r>
                  <a:rPr lang="en-US" sz="900" b="1">
                    <a:effectLst>
                      <a:glow>
                        <a:srgbClr val="FFFFFF"/>
                      </a:glow>
                    </a:effectLst>
                    <a:ea typeface="Arial" charset="0"/>
                    <a:cs typeface="Cairo" panose="00000500000000000000" pitchFamily="2" charset="-78"/>
                  </a:rPr>
                  <a:t>Ready</a:t>
                </a:r>
                <a:endParaRPr lang="en-CA" sz="900" b="1">
                  <a:solidFill>
                    <a:srgbClr val="000000"/>
                  </a:solidFill>
                  <a:effectLst>
                    <a:glow>
                      <a:srgbClr val="FFFFFF"/>
                    </a:glow>
                  </a:effectLst>
                  <a:ea typeface="Arial" charset="0"/>
                  <a:cs typeface="Cairo" panose="00000500000000000000" pitchFamily="2" charset="-78"/>
                </a:endParaRPr>
              </a:p>
            </p:txBody>
          </p:sp>
        </p:grpSp>
        <p:grpSp>
          <p:nvGrpSpPr>
            <p:cNvPr id="18" name="Group 17">
              <a:extLst>
                <a:ext uri="{FF2B5EF4-FFF2-40B4-BE49-F238E27FC236}">
                  <a16:creationId xmlns:a16="http://schemas.microsoft.com/office/drawing/2014/main" id="{B01C0F0E-B631-6003-B1CB-2595511695BD}"/>
                </a:ext>
              </a:extLst>
            </p:cNvPr>
            <p:cNvGrpSpPr/>
            <p:nvPr/>
          </p:nvGrpSpPr>
          <p:grpSpPr>
            <a:xfrm>
              <a:off x="5732118" y="5732042"/>
              <a:ext cx="763666" cy="138499"/>
              <a:chOff x="5732118" y="5732042"/>
              <a:chExt cx="763666" cy="138499"/>
            </a:xfrm>
          </p:grpSpPr>
          <p:sp>
            <p:nvSpPr>
              <p:cNvPr id="31" name="Rectangle 30">
                <a:extLst>
                  <a:ext uri="{FF2B5EF4-FFF2-40B4-BE49-F238E27FC236}">
                    <a16:creationId xmlns:a16="http://schemas.microsoft.com/office/drawing/2014/main" id="{280923A9-0B5F-41C0-3201-6B604AA80A5D}"/>
                  </a:ext>
                </a:extLst>
              </p:cNvPr>
              <p:cNvSpPr>
                <a:spLocks noChangeAspect="1"/>
              </p:cNvSpPr>
              <p:nvPr/>
            </p:nvSpPr>
            <p:spPr>
              <a:xfrm>
                <a:off x="5732118" y="5756291"/>
                <a:ext cx="90000" cy="90000"/>
              </a:xfrm>
              <a:prstGeom prst="rect">
                <a:avLst/>
              </a:prstGeom>
              <a:solidFill>
                <a:srgbClr val="44536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32" name="TextBox 53">
                <a:extLst>
                  <a:ext uri="{FF2B5EF4-FFF2-40B4-BE49-F238E27FC236}">
                    <a16:creationId xmlns:a16="http://schemas.microsoft.com/office/drawing/2014/main" id="{05FA575F-76EE-20B3-56D2-B734DBEFE991}"/>
                  </a:ext>
                </a:extLst>
              </p:cNvPr>
              <p:cNvSpPr txBox="1"/>
              <p:nvPr/>
            </p:nvSpPr>
            <p:spPr>
              <a:xfrm>
                <a:off x="5826713" y="5732042"/>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3</a:t>
                </a:r>
              </a:p>
            </p:txBody>
          </p:sp>
        </p:grpSp>
        <p:grpSp>
          <p:nvGrpSpPr>
            <p:cNvPr id="19" name="Group 18">
              <a:extLst>
                <a:ext uri="{FF2B5EF4-FFF2-40B4-BE49-F238E27FC236}">
                  <a16:creationId xmlns:a16="http://schemas.microsoft.com/office/drawing/2014/main" id="{9C501DD7-E92B-EDE2-DF36-E52FFA88F46D}"/>
                </a:ext>
              </a:extLst>
            </p:cNvPr>
            <p:cNvGrpSpPr/>
            <p:nvPr/>
          </p:nvGrpSpPr>
          <p:grpSpPr>
            <a:xfrm>
              <a:off x="6497082" y="5732042"/>
              <a:ext cx="770209" cy="138499"/>
              <a:chOff x="6497082" y="5732042"/>
              <a:chExt cx="770209" cy="138499"/>
            </a:xfrm>
          </p:grpSpPr>
          <p:sp>
            <p:nvSpPr>
              <p:cNvPr id="29" name="Rectangle 28">
                <a:extLst>
                  <a:ext uri="{FF2B5EF4-FFF2-40B4-BE49-F238E27FC236}">
                    <a16:creationId xmlns:a16="http://schemas.microsoft.com/office/drawing/2014/main" id="{749735AC-D337-45C0-146A-172398C1D99A}"/>
                  </a:ext>
                </a:extLst>
              </p:cNvPr>
              <p:cNvSpPr>
                <a:spLocks noChangeAspect="1"/>
              </p:cNvSpPr>
              <p:nvPr/>
            </p:nvSpPr>
            <p:spPr>
              <a:xfrm>
                <a:off x="6497082" y="5756291"/>
                <a:ext cx="90000" cy="90000"/>
              </a:xfrm>
              <a:prstGeom prst="rect">
                <a:avLst/>
              </a:prstGeom>
              <a:solidFill>
                <a:srgbClr val="53BD2E"/>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30" name="TextBox 51">
                <a:extLst>
                  <a:ext uri="{FF2B5EF4-FFF2-40B4-BE49-F238E27FC236}">
                    <a16:creationId xmlns:a16="http://schemas.microsoft.com/office/drawing/2014/main" id="{6A991D12-5D37-C657-F01D-B07846AFD8A6}"/>
                  </a:ext>
                </a:extLst>
              </p:cNvPr>
              <p:cNvSpPr txBox="1"/>
              <p:nvPr/>
            </p:nvSpPr>
            <p:spPr>
              <a:xfrm>
                <a:off x="6598220" y="5732042"/>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4</a:t>
                </a:r>
              </a:p>
            </p:txBody>
          </p:sp>
        </p:grpSp>
        <p:grpSp>
          <p:nvGrpSpPr>
            <p:cNvPr id="20" name="Group 19">
              <a:extLst>
                <a:ext uri="{FF2B5EF4-FFF2-40B4-BE49-F238E27FC236}">
                  <a16:creationId xmlns:a16="http://schemas.microsoft.com/office/drawing/2014/main" id="{2B05707D-0653-DC2A-C9EC-AE97DAABEFD6}"/>
                </a:ext>
              </a:extLst>
            </p:cNvPr>
            <p:cNvGrpSpPr/>
            <p:nvPr/>
          </p:nvGrpSpPr>
          <p:grpSpPr>
            <a:xfrm>
              <a:off x="5732118" y="5926209"/>
              <a:ext cx="763666" cy="138499"/>
              <a:chOff x="8058691" y="5732042"/>
              <a:chExt cx="763666" cy="138499"/>
            </a:xfrm>
          </p:grpSpPr>
          <p:sp>
            <p:nvSpPr>
              <p:cNvPr id="27" name="Rectangle 26">
                <a:extLst>
                  <a:ext uri="{FF2B5EF4-FFF2-40B4-BE49-F238E27FC236}">
                    <a16:creationId xmlns:a16="http://schemas.microsoft.com/office/drawing/2014/main" id="{B4079013-64A5-257E-C103-FB6D0E01DB42}"/>
                  </a:ext>
                </a:extLst>
              </p:cNvPr>
              <p:cNvSpPr>
                <a:spLocks noChangeAspect="1"/>
              </p:cNvSpPr>
              <p:nvPr/>
            </p:nvSpPr>
            <p:spPr>
              <a:xfrm>
                <a:off x="8058691" y="5756291"/>
                <a:ext cx="90000" cy="90000"/>
              </a:xfrm>
              <a:prstGeom prst="rect">
                <a:avLst/>
              </a:prstGeom>
              <a:solidFill>
                <a:srgbClr val="93348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28" name="TextBox 49">
                <a:extLst>
                  <a:ext uri="{FF2B5EF4-FFF2-40B4-BE49-F238E27FC236}">
                    <a16:creationId xmlns:a16="http://schemas.microsoft.com/office/drawing/2014/main" id="{2D1D9BFB-D48C-3617-55A7-96F12297B306}"/>
                  </a:ext>
                </a:extLst>
              </p:cNvPr>
              <p:cNvSpPr txBox="1"/>
              <p:nvPr/>
            </p:nvSpPr>
            <p:spPr>
              <a:xfrm>
                <a:off x="8153286" y="5732042"/>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6</a:t>
                </a:r>
              </a:p>
            </p:txBody>
          </p:sp>
        </p:grpSp>
        <p:grpSp>
          <p:nvGrpSpPr>
            <p:cNvPr id="21" name="Group 20">
              <a:extLst>
                <a:ext uri="{FF2B5EF4-FFF2-40B4-BE49-F238E27FC236}">
                  <a16:creationId xmlns:a16="http://schemas.microsoft.com/office/drawing/2014/main" id="{4643407E-4A89-5D78-0D74-4DC4A82DB1BB}"/>
                </a:ext>
              </a:extLst>
            </p:cNvPr>
            <p:cNvGrpSpPr/>
            <p:nvPr/>
          </p:nvGrpSpPr>
          <p:grpSpPr>
            <a:xfrm>
              <a:off x="6497082" y="5926209"/>
              <a:ext cx="763666" cy="138499"/>
              <a:chOff x="5758591" y="6122531"/>
              <a:chExt cx="763666" cy="138499"/>
            </a:xfrm>
          </p:grpSpPr>
          <p:sp>
            <p:nvSpPr>
              <p:cNvPr id="25" name="Rectangle 24">
                <a:extLst>
                  <a:ext uri="{FF2B5EF4-FFF2-40B4-BE49-F238E27FC236}">
                    <a16:creationId xmlns:a16="http://schemas.microsoft.com/office/drawing/2014/main" id="{3B737E4C-2D63-A39F-5EBC-EB719D99D6A7}"/>
                  </a:ext>
                </a:extLst>
              </p:cNvPr>
              <p:cNvSpPr>
                <a:spLocks noChangeAspect="1"/>
              </p:cNvSpPr>
              <p:nvPr/>
            </p:nvSpPr>
            <p:spPr>
              <a:xfrm>
                <a:off x="5758591" y="6143093"/>
                <a:ext cx="90000" cy="90000"/>
              </a:xfrm>
              <a:prstGeom prst="rect">
                <a:avLst/>
              </a:prstGeom>
              <a:solidFill>
                <a:srgbClr val="57A7A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26" name="TextBox 47">
                <a:extLst>
                  <a:ext uri="{FF2B5EF4-FFF2-40B4-BE49-F238E27FC236}">
                    <a16:creationId xmlns:a16="http://schemas.microsoft.com/office/drawing/2014/main" id="{7F850E81-E9A1-8F23-9200-C51BA90142F1}"/>
                  </a:ext>
                </a:extLst>
              </p:cNvPr>
              <p:cNvSpPr txBox="1"/>
              <p:nvPr/>
            </p:nvSpPr>
            <p:spPr>
              <a:xfrm>
                <a:off x="5853186" y="6122531"/>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7</a:t>
                </a:r>
              </a:p>
            </p:txBody>
          </p:sp>
        </p:grpSp>
        <p:grpSp>
          <p:nvGrpSpPr>
            <p:cNvPr id="22" name="Group 21">
              <a:extLst>
                <a:ext uri="{FF2B5EF4-FFF2-40B4-BE49-F238E27FC236}">
                  <a16:creationId xmlns:a16="http://schemas.microsoft.com/office/drawing/2014/main" id="{3CEC6AA4-622E-F9B9-F8B2-3EF0FAF3F201}"/>
                </a:ext>
              </a:extLst>
            </p:cNvPr>
            <p:cNvGrpSpPr/>
            <p:nvPr/>
          </p:nvGrpSpPr>
          <p:grpSpPr>
            <a:xfrm>
              <a:off x="5732118" y="6116058"/>
              <a:ext cx="763666" cy="138499"/>
              <a:chOff x="7515212" y="6125127"/>
              <a:chExt cx="763666" cy="138499"/>
            </a:xfrm>
          </p:grpSpPr>
          <p:sp>
            <p:nvSpPr>
              <p:cNvPr id="23" name="Rectangle 22">
                <a:extLst>
                  <a:ext uri="{FF2B5EF4-FFF2-40B4-BE49-F238E27FC236}">
                    <a16:creationId xmlns:a16="http://schemas.microsoft.com/office/drawing/2014/main" id="{6B3656AD-E80F-131B-302B-E87BF6375333}"/>
                  </a:ext>
                </a:extLst>
              </p:cNvPr>
              <p:cNvSpPr>
                <a:spLocks noChangeAspect="1"/>
              </p:cNvSpPr>
              <p:nvPr/>
            </p:nvSpPr>
            <p:spPr>
              <a:xfrm>
                <a:off x="7515212" y="6145689"/>
                <a:ext cx="90000" cy="90000"/>
              </a:xfrm>
              <a:prstGeom prst="rect">
                <a:avLst/>
              </a:prstGeom>
              <a:solidFill>
                <a:srgbClr val="C1415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24" name="TextBox 45">
                <a:extLst>
                  <a:ext uri="{FF2B5EF4-FFF2-40B4-BE49-F238E27FC236}">
                    <a16:creationId xmlns:a16="http://schemas.microsoft.com/office/drawing/2014/main" id="{B17DB8AC-551A-6AEF-D63A-14EB2465739E}"/>
                  </a:ext>
                </a:extLst>
              </p:cNvPr>
              <p:cNvSpPr txBox="1"/>
              <p:nvPr/>
            </p:nvSpPr>
            <p:spPr>
              <a:xfrm>
                <a:off x="7609807" y="6125127"/>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9</a:t>
                </a:r>
              </a:p>
            </p:txBody>
          </p:sp>
        </p:grpSp>
      </p:grpSp>
      <p:grpSp>
        <p:nvGrpSpPr>
          <p:cNvPr id="44" name="Group 43">
            <a:extLst>
              <a:ext uri="{FF2B5EF4-FFF2-40B4-BE49-F238E27FC236}">
                <a16:creationId xmlns:a16="http://schemas.microsoft.com/office/drawing/2014/main" id="{683CC140-C315-26EE-514B-4CD5506FF6B6}"/>
              </a:ext>
            </a:extLst>
          </p:cNvPr>
          <p:cNvGrpSpPr/>
          <p:nvPr/>
        </p:nvGrpSpPr>
        <p:grpSpPr>
          <a:xfrm>
            <a:off x="3310672" y="5596619"/>
            <a:ext cx="2381515" cy="675568"/>
            <a:chOff x="5665524" y="5578989"/>
            <a:chExt cx="2381515" cy="675568"/>
          </a:xfrm>
        </p:grpSpPr>
        <p:grpSp>
          <p:nvGrpSpPr>
            <p:cNvPr id="45" name="Group 44">
              <a:extLst>
                <a:ext uri="{FF2B5EF4-FFF2-40B4-BE49-F238E27FC236}">
                  <a16:creationId xmlns:a16="http://schemas.microsoft.com/office/drawing/2014/main" id="{B2A48DD5-6079-6C20-3619-670FAF2D4976}"/>
                </a:ext>
              </a:extLst>
            </p:cNvPr>
            <p:cNvGrpSpPr/>
            <p:nvPr/>
          </p:nvGrpSpPr>
          <p:grpSpPr>
            <a:xfrm>
              <a:off x="7282258" y="5732042"/>
              <a:ext cx="763666" cy="138499"/>
              <a:chOff x="7282258" y="5732042"/>
              <a:chExt cx="763666" cy="138499"/>
            </a:xfrm>
          </p:grpSpPr>
          <p:sp>
            <p:nvSpPr>
              <p:cNvPr id="3079" name="Rectangle 3078">
                <a:extLst>
                  <a:ext uri="{FF2B5EF4-FFF2-40B4-BE49-F238E27FC236}">
                    <a16:creationId xmlns:a16="http://schemas.microsoft.com/office/drawing/2014/main" id="{8C869D27-5968-A461-F6FE-A51C5F0D54D3}"/>
                  </a:ext>
                </a:extLst>
              </p:cNvPr>
              <p:cNvSpPr>
                <a:spLocks noChangeAspect="1"/>
              </p:cNvSpPr>
              <p:nvPr/>
            </p:nvSpPr>
            <p:spPr>
              <a:xfrm>
                <a:off x="7282258" y="5756291"/>
                <a:ext cx="90000" cy="90000"/>
              </a:xfrm>
              <a:prstGeom prst="rect">
                <a:avLst/>
              </a:prstGeom>
              <a:solidFill>
                <a:srgbClr val="FCD3A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3080" name="TextBox 90">
                <a:extLst>
                  <a:ext uri="{FF2B5EF4-FFF2-40B4-BE49-F238E27FC236}">
                    <a16:creationId xmlns:a16="http://schemas.microsoft.com/office/drawing/2014/main" id="{9508E9A4-3D8A-CBFE-1368-1F39AF8698D0}"/>
                  </a:ext>
                </a:extLst>
              </p:cNvPr>
              <p:cNvSpPr txBox="1"/>
              <p:nvPr/>
            </p:nvSpPr>
            <p:spPr>
              <a:xfrm>
                <a:off x="7376853" y="5732042"/>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5</a:t>
                </a:r>
              </a:p>
            </p:txBody>
          </p:sp>
        </p:grpSp>
        <p:grpSp>
          <p:nvGrpSpPr>
            <p:cNvPr id="46" name="Group 45">
              <a:extLst>
                <a:ext uri="{FF2B5EF4-FFF2-40B4-BE49-F238E27FC236}">
                  <a16:creationId xmlns:a16="http://schemas.microsoft.com/office/drawing/2014/main" id="{8D8EF22A-8686-DDE3-2B3D-D050744A142B}"/>
                </a:ext>
              </a:extLst>
            </p:cNvPr>
            <p:cNvGrpSpPr/>
            <p:nvPr/>
          </p:nvGrpSpPr>
          <p:grpSpPr>
            <a:xfrm>
              <a:off x="7276830" y="5926209"/>
              <a:ext cx="770209" cy="138499"/>
              <a:chOff x="6680089" y="6119903"/>
              <a:chExt cx="770209" cy="138499"/>
            </a:xfrm>
          </p:grpSpPr>
          <p:sp>
            <p:nvSpPr>
              <p:cNvPr id="3077" name="Rectangle 3076">
                <a:extLst>
                  <a:ext uri="{FF2B5EF4-FFF2-40B4-BE49-F238E27FC236}">
                    <a16:creationId xmlns:a16="http://schemas.microsoft.com/office/drawing/2014/main" id="{B74E5431-501F-FD56-F4FE-9EADAB567245}"/>
                  </a:ext>
                </a:extLst>
              </p:cNvPr>
              <p:cNvSpPr>
                <a:spLocks noChangeAspect="1"/>
              </p:cNvSpPr>
              <p:nvPr/>
            </p:nvSpPr>
            <p:spPr>
              <a:xfrm>
                <a:off x="6680089" y="6140465"/>
                <a:ext cx="90000" cy="90000"/>
              </a:xfrm>
              <a:prstGeom prst="rect">
                <a:avLst/>
              </a:prstGeom>
              <a:solidFill>
                <a:srgbClr val="F8BAD9"/>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3078" name="TextBox 88">
                <a:extLst>
                  <a:ext uri="{FF2B5EF4-FFF2-40B4-BE49-F238E27FC236}">
                    <a16:creationId xmlns:a16="http://schemas.microsoft.com/office/drawing/2014/main" id="{F23C7321-2943-5E12-EBDB-7DF99526C8E5}"/>
                  </a:ext>
                </a:extLst>
              </p:cNvPr>
              <p:cNvSpPr txBox="1"/>
              <p:nvPr/>
            </p:nvSpPr>
            <p:spPr>
              <a:xfrm>
                <a:off x="6781227" y="6119903"/>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8</a:t>
                </a:r>
              </a:p>
            </p:txBody>
          </p:sp>
        </p:grpSp>
        <p:grpSp>
          <p:nvGrpSpPr>
            <p:cNvPr id="47" name="Group 46">
              <a:extLst>
                <a:ext uri="{FF2B5EF4-FFF2-40B4-BE49-F238E27FC236}">
                  <a16:creationId xmlns:a16="http://schemas.microsoft.com/office/drawing/2014/main" id="{D68B1037-3A9F-527F-932E-B4B6F2070C3F}"/>
                </a:ext>
              </a:extLst>
            </p:cNvPr>
            <p:cNvGrpSpPr/>
            <p:nvPr/>
          </p:nvGrpSpPr>
          <p:grpSpPr>
            <a:xfrm>
              <a:off x="5665524" y="5578989"/>
              <a:ext cx="2309599" cy="160665"/>
              <a:chOff x="3782093" y="5725181"/>
              <a:chExt cx="2309599" cy="160665"/>
            </a:xfrm>
          </p:grpSpPr>
          <p:grpSp>
            <p:nvGrpSpPr>
              <p:cNvPr id="63" name="Group 62">
                <a:extLst>
                  <a:ext uri="{FF2B5EF4-FFF2-40B4-BE49-F238E27FC236}">
                    <a16:creationId xmlns:a16="http://schemas.microsoft.com/office/drawing/2014/main" id="{AC188C27-8CAC-F5A1-9CA4-8C0D334B6F1A}"/>
                  </a:ext>
                </a:extLst>
              </p:cNvPr>
              <p:cNvGrpSpPr/>
              <p:nvPr/>
            </p:nvGrpSpPr>
            <p:grpSpPr>
              <a:xfrm>
                <a:off x="3782093" y="5792938"/>
                <a:ext cx="2309599" cy="92908"/>
                <a:chOff x="3782093" y="5792938"/>
                <a:chExt cx="2309599" cy="92908"/>
              </a:xfrm>
            </p:grpSpPr>
            <p:cxnSp>
              <p:nvCxnSpPr>
                <p:cNvPr id="3073" name="Straight Connector 3072">
                  <a:extLst>
                    <a:ext uri="{FF2B5EF4-FFF2-40B4-BE49-F238E27FC236}">
                      <a16:creationId xmlns:a16="http://schemas.microsoft.com/office/drawing/2014/main" id="{9EEDA9C0-3C6E-49D9-5824-95FE1EB4DC59}"/>
                    </a:ext>
                  </a:extLst>
                </p:cNvPr>
                <p:cNvCxnSpPr>
                  <a:cxnSpLocks/>
                </p:cNvCxnSpPr>
                <p:nvPr/>
              </p:nvCxnSpPr>
              <p:spPr>
                <a:xfrm>
                  <a:off x="3782093" y="5792938"/>
                  <a:ext cx="2309599" cy="0"/>
                </a:xfrm>
                <a:prstGeom prst="line">
                  <a:avLst/>
                </a:prstGeom>
                <a:noFill/>
                <a:ln w="3175" cap="flat" cmpd="sng" algn="ctr">
                  <a:solidFill>
                    <a:srgbClr val="00000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3075" name="Straight Connector 3074">
                  <a:extLst>
                    <a:ext uri="{FF2B5EF4-FFF2-40B4-BE49-F238E27FC236}">
                      <a16:creationId xmlns:a16="http://schemas.microsoft.com/office/drawing/2014/main" id="{470AA59F-363D-A79D-3427-FF174589E7CA}"/>
                    </a:ext>
                  </a:extLst>
                </p:cNvPr>
                <p:cNvCxnSpPr/>
                <p:nvPr/>
              </p:nvCxnSpPr>
              <p:spPr>
                <a:xfrm>
                  <a:off x="6091692" y="5792972"/>
                  <a:ext cx="0" cy="92874"/>
                </a:xfrm>
                <a:prstGeom prst="line">
                  <a:avLst/>
                </a:prstGeom>
                <a:noFill/>
                <a:ln w="3175" cap="flat" cmpd="sng" algn="ctr">
                  <a:solidFill>
                    <a:srgbClr val="00000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3076" name="Straight Connector 3075">
                  <a:extLst>
                    <a:ext uri="{FF2B5EF4-FFF2-40B4-BE49-F238E27FC236}">
                      <a16:creationId xmlns:a16="http://schemas.microsoft.com/office/drawing/2014/main" id="{6CD10A3A-06DD-7BD8-EC7B-CCEEE8589E5A}"/>
                    </a:ext>
                  </a:extLst>
                </p:cNvPr>
                <p:cNvCxnSpPr/>
                <p:nvPr/>
              </p:nvCxnSpPr>
              <p:spPr>
                <a:xfrm>
                  <a:off x="3782093" y="5792938"/>
                  <a:ext cx="0" cy="92874"/>
                </a:xfrm>
                <a:prstGeom prst="line">
                  <a:avLst/>
                </a:prstGeom>
                <a:noFill/>
                <a:ln w="3175" cap="flat" cmpd="sng" algn="ctr">
                  <a:solidFill>
                    <a:srgbClr val="000000"/>
                  </a:solidFill>
                  <a:prstDash val="solid"/>
                  <a:miter lim="800000"/>
                </a:ln>
                <a:effectLst/>
              </p:spPr>
              <p:style>
                <a:lnRef idx="1">
                  <a:schemeClr val="accent1"/>
                </a:lnRef>
                <a:fillRef idx="0">
                  <a:schemeClr val="accent1"/>
                </a:fillRef>
                <a:effectRef idx="0">
                  <a:schemeClr val="accent1"/>
                </a:effectRef>
                <a:fontRef idx="minor">
                  <a:schemeClr val="tx1"/>
                </a:fontRef>
              </p:style>
            </p:cxnSp>
          </p:grpSp>
          <p:sp>
            <p:nvSpPr>
              <p:cNvPr id="3072" name="TextBox 83">
                <a:extLst>
                  <a:ext uri="{FF2B5EF4-FFF2-40B4-BE49-F238E27FC236}">
                    <a16:creationId xmlns:a16="http://schemas.microsoft.com/office/drawing/2014/main" id="{E5016DB4-A7A0-90FA-AA25-D4CF0E18AE9E}"/>
                  </a:ext>
                </a:extLst>
              </p:cNvPr>
              <p:cNvSpPr txBox="1"/>
              <p:nvPr/>
            </p:nvSpPr>
            <p:spPr>
              <a:xfrm>
                <a:off x="4626200" y="5725181"/>
                <a:ext cx="621385" cy="138499"/>
              </a:xfrm>
              <a:prstGeom prst="rect">
                <a:avLst/>
              </a:prstGeom>
              <a:solidFill>
                <a:srgbClr val="FBFBFB"/>
              </a:solidFill>
            </p:spPr>
            <p:txBody>
              <a:bodyPr wrap="square" lIns="0" tIns="0" rIns="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ctr"/>
                <a:r>
                  <a:rPr lang="en-US" sz="900" b="1">
                    <a:effectLst>
                      <a:glow>
                        <a:srgbClr val="FFFFFF"/>
                      </a:glow>
                    </a:effectLst>
                    <a:ea typeface="Arial" charset="0"/>
                    <a:cs typeface="Cairo" panose="00000500000000000000" pitchFamily="2" charset="-78"/>
                  </a:rPr>
                  <a:t>Not Ready</a:t>
                </a:r>
                <a:endParaRPr lang="en-CA" sz="900" b="1">
                  <a:solidFill>
                    <a:srgbClr val="000000"/>
                  </a:solidFill>
                  <a:effectLst>
                    <a:glow>
                      <a:srgbClr val="FFFFFF"/>
                    </a:glow>
                  </a:effectLst>
                  <a:ea typeface="Arial" charset="0"/>
                  <a:cs typeface="Cairo" panose="00000500000000000000" pitchFamily="2" charset="-78"/>
                </a:endParaRPr>
              </a:p>
            </p:txBody>
          </p:sp>
        </p:grpSp>
        <p:grpSp>
          <p:nvGrpSpPr>
            <p:cNvPr id="48" name="Group 47">
              <a:extLst>
                <a:ext uri="{FF2B5EF4-FFF2-40B4-BE49-F238E27FC236}">
                  <a16:creationId xmlns:a16="http://schemas.microsoft.com/office/drawing/2014/main" id="{BAFBDE9B-F401-DA58-373C-5FC0018378D0}"/>
                </a:ext>
              </a:extLst>
            </p:cNvPr>
            <p:cNvGrpSpPr/>
            <p:nvPr/>
          </p:nvGrpSpPr>
          <p:grpSpPr>
            <a:xfrm>
              <a:off x="5732118" y="5732042"/>
              <a:ext cx="763666" cy="138499"/>
              <a:chOff x="5732118" y="5732042"/>
              <a:chExt cx="763666" cy="138499"/>
            </a:xfrm>
          </p:grpSpPr>
          <p:sp>
            <p:nvSpPr>
              <p:cNvPr id="61" name="Rectangle 60">
                <a:extLst>
                  <a:ext uri="{FF2B5EF4-FFF2-40B4-BE49-F238E27FC236}">
                    <a16:creationId xmlns:a16="http://schemas.microsoft.com/office/drawing/2014/main" id="{DE7F947B-E060-FA1C-F0C1-76A458545EFF}"/>
                  </a:ext>
                </a:extLst>
              </p:cNvPr>
              <p:cNvSpPr>
                <a:spLocks noChangeAspect="1"/>
              </p:cNvSpPr>
              <p:nvPr/>
            </p:nvSpPr>
            <p:spPr>
              <a:xfrm>
                <a:off x="5732118" y="5756291"/>
                <a:ext cx="90000" cy="90000"/>
              </a:xfrm>
              <a:prstGeom prst="rect">
                <a:avLst/>
              </a:prstGeom>
              <a:solidFill>
                <a:srgbClr val="ADBBC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62" name="TextBox 81">
                <a:extLst>
                  <a:ext uri="{FF2B5EF4-FFF2-40B4-BE49-F238E27FC236}">
                    <a16:creationId xmlns:a16="http://schemas.microsoft.com/office/drawing/2014/main" id="{CCE9A62B-F577-4858-5C47-B6A62962E2BF}"/>
                  </a:ext>
                </a:extLst>
              </p:cNvPr>
              <p:cNvSpPr txBox="1"/>
              <p:nvPr/>
            </p:nvSpPr>
            <p:spPr>
              <a:xfrm>
                <a:off x="5826713" y="5732042"/>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3</a:t>
                </a:r>
              </a:p>
            </p:txBody>
          </p:sp>
        </p:grpSp>
        <p:grpSp>
          <p:nvGrpSpPr>
            <p:cNvPr id="49" name="Group 48">
              <a:extLst>
                <a:ext uri="{FF2B5EF4-FFF2-40B4-BE49-F238E27FC236}">
                  <a16:creationId xmlns:a16="http://schemas.microsoft.com/office/drawing/2014/main" id="{2B519F8D-BDDC-53DB-C41A-903677A721A9}"/>
                </a:ext>
              </a:extLst>
            </p:cNvPr>
            <p:cNvGrpSpPr/>
            <p:nvPr/>
          </p:nvGrpSpPr>
          <p:grpSpPr>
            <a:xfrm>
              <a:off x="6497082" y="5732042"/>
              <a:ext cx="770209" cy="138499"/>
              <a:chOff x="6497082" y="5732042"/>
              <a:chExt cx="770209" cy="138499"/>
            </a:xfrm>
          </p:grpSpPr>
          <p:sp>
            <p:nvSpPr>
              <p:cNvPr id="59" name="Rectangle 58">
                <a:extLst>
                  <a:ext uri="{FF2B5EF4-FFF2-40B4-BE49-F238E27FC236}">
                    <a16:creationId xmlns:a16="http://schemas.microsoft.com/office/drawing/2014/main" id="{DBED61A5-7C9F-3B40-3DF2-5B78CF5FAB18}"/>
                  </a:ext>
                </a:extLst>
              </p:cNvPr>
              <p:cNvSpPr>
                <a:spLocks noChangeAspect="1"/>
              </p:cNvSpPr>
              <p:nvPr/>
            </p:nvSpPr>
            <p:spPr>
              <a:xfrm>
                <a:off x="6497082" y="5756291"/>
                <a:ext cx="90000" cy="90000"/>
              </a:xfrm>
              <a:prstGeom prst="rect">
                <a:avLst/>
              </a:prstGeom>
              <a:solidFill>
                <a:srgbClr val="BAEAA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60" name="TextBox 79">
                <a:extLst>
                  <a:ext uri="{FF2B5EF4-FFF2-40B4-BE49-F238E27FC236}">
                    <a16:creationId xmlns:a16="http://schemas.microsoft.com/office/drawing/2014/main" id="{8A19E168-B465-2D9E-F1F9-E0CF7492F93B}"/>
                  </a:ext>
                </a:extLst>
              </p:cNvPr>
              <p:cNvSpPr txBox="1"/>
              <p:nvPr/>
            </p:nvSpPr>
            <p:spPr>
              <a:xfrm>
                <a:off x="6598220" y="5732042"/>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4</a:t>
                </a:r>
              </a:p>
            </p:txBody>
          </p:sp>
        </p:grpSp>
        <p:grpSp>
          <p:nvGrpSpPr>
            <p:cNvPr id="50" name="Group 49">
              <a:extLst>
                <a:ext uri="{FF2B5EF4-FFF2-40B4-BE49-F238E27FC236}">
                  <a16:creationId xmlns:a16="http://schemas.microsoft.com/office/drawing/2014/main" id="{FBB2ED5D-991D-1666-37F1-1A42FAEED710}"/>
                </a:ext>
              </a:extLst>
            </p:cNvPr>
            <p:cNvGrpSpPr/>
            <p:nvPr/>
          </p:nvGrpSpPr>
          <p:grpSpPr>
            <a:xfrm>
              <a:off x="5732118" y="5926209"/>
              <a:ext cx="763666" cy="138499"/>
              <a:chOff x="8058691" y="5732042"/>
              <a:chExt cx="763666" cy="138499"/>
            </a:xfrm>
          </p:grpSpPr>
          <p:sp>
            <p:nvSpPr>
              <p:cNvPr id="57" name="Rectangle 56">
                <a:extLst>
                  <a:ext uri="{FF2B5EF4-FFF2-40B4-BE49-F238E27FC236}">
                    <a16:creationId xmlns:a16="http://schemas.microsoft.com/office/drawing/2014/main" id="{9B5B0A99-5CAE-B2AA-5E4A-D3AA87DD8318}"/>
                  </a:ext>
                </a:extLst>
              </p:cNvPr>
              <p:cNvSpPr>
                <a:spLocks noChangeAspect="1"/>
              </p:cNvSpPr>
              <p:nvPr/>
            </p:nvSpPr>
            <p:spPr>
              <a:xfrm>
                <a:off x="8058691" y="5756291"/>
                <a:ext cx="90000" cy="90000"/>
              </a:xfrm>
              <a:prstGeom prst="rect">
                <a:avLst/>
              </a:prstGeom>
              <a:solidFill>
                <a:srgbClr val="DEA3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58" name="TextBox 77">
                <a:extLst>
                  <a:ext uri="{FF2B5EF4-FFF2-40B4-BE49-F238E27FC236}">
                    <a16:creationId xmlns:a16="http://schemas.microsoft.com/office/drawing/2014/main" id="{DD78B5A6-EFEE-B807-C943-F747DE8D4E0A}"/>
                  </a:ext>
                </a:extLst>
              </p:cNvPr>
              <p:cNvSpPr txBox="1"/>
              <p:nvPr/>
            </p:nvSpPr>
            <p:spPr>
              <a:xfrm>
                <a:off x="8153286" y="5732042"/>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6</a:t>
                </a:r>
              </a:p>
            </p:txBody>
          </p:sp>
        </p:grpSp>
        <p:grpSp>
          <p:nvGrpSpPr>
            <p:cNvPr id="51" name="Group 50">
              <a:extLst>
                <a:ext uri="{FF2B5EF4-FFF2-40B4-BE49-F238E27FC236}">
                  <a16:creationId xmlns:a16="http://schemas.microsoft.com/office/drawing/2014/main" id="{229C8D05-04A6-C5AF-E8E8-9AD831CBFB0B}"/>
                </a:ext>
              </a:extLst>
            </p:cNvPr>
            <p:cNvGrpSpPr/>
            <p:nvPr/>
          </p:nvGrpSpPr>
          <p:grpSpPr>
            <a:xfrm>
              <a:off x="6497082" y="5926209"/>
              <a:ext cx="763666" cy="138499"/>
              <a:chOff x="5758591" y="6122531"/>
              <a:chExt cx="763666" cy="138499"/>
            </a:xfrm>
          </p:grpSpPr>
          <p:sp>
            <p:nvSpPr>
              <p:cNvPr id="55" name="Rectangle 54">
                <a:extLst>
                  <a:ext uri="{FF2B5EF4-FFF2-40B4-BE49-F238E27FC236}">
                    <a16:creationId xmlns:a16="http://schemas.microsoft.com/office/drawing/2014/main" id="{C006E97D-F20A-A20E-55A8-5B6F576297C3}"/>
                  </a:ext>
                </a:extLst>
              </p:cNvPr>
              <p:cNvSpPr>
                <a:spLocks noChangeAspect="1"/>
              </p:cNvSpPr>
              <p:nvPr/>
            </p:nvSpPr>
            <p:spPr>
              <a:xfrm>
                <a:off x="5758591" y="6143093"/>
                <a:ext cx="90000" cy="90000"/>
              </a:xfrm>
              <a:prstGeom prst="rect">
                <a:avLst/>
              </a:prstGeom>
              <a:solidFill>
                <a:srgbClr val="B2D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56" name="TextBox 75">
                <a:extLst>
                  <a:ext uri="{FF2B5EF4-FFF2-40B4-BE49-F238E27FC236}">
                    <a16:creationId xmlns:a16="http://schemas.microsoft.com/office/drawing/2014/main" id="{21482525-8DE8-7CBF-1B8D-C82E10DE7DDE}"/>
                  </a:ext>
                </a:extLst>
              </p:cNvPr>
              <p:cNvSpPr txBox="1"/>
              <p:nvPr/>
            </p:nvSpPr>
            <p:spPr>
              <a:xfrm>
                <a:off x="5853186" y="6122531"/>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7</a:t>
                </a:r>
              </a:p>
            </p:txBody>
          </p:sp>
        </p:grpSp>
        <p:grpSp>
          <p:nvGrpSpPr>
            <p:cNvPr id="52" name="Group 51">
              <a:extLst>
                <a:ext uri="{FF2B5EF4-FFF2-40B4-BE49-F238E27FC236}">
                  <a16:creationId xmlns:a16="http://schemas.microsoft.com/office/drawing/2014/main" id="{ED875E3B-E8CA-FDB5-C848-EAC6F1E5C0AD}"/>
                </a:ext>
              </a:extLst>
            </p:cNvPr>
            <p:cNvGrpSpPr/>
            <p:nvPr/>
          </p:nvGrpSpPr>
          <p:grpSpPr>
            <a:xfrm>
              <a:off x="5732118" y="6116058"/>
              <a:ext cx="763666" cy="138499"/>
              <a:chOff x="7515212" y="6125127"/>
              <a:chExt cx="763666" cy="138499"/>
            </a:xfrm>
          </p:grpSpPr>
          <p:sp>
            <p:nvSpPr>
              <p:cNvPr id="53" name="Rectangle 52">
                <a:extLst>
                  <a:ext uri="{FF2B5EF4-FFF2-40B4-BE49-F238E27FC236}">
                    <a16:creationId xmlns:a16="http://schemas.microsoft.com/office/drawing/2014/main" id="{539914CE-AF98-E17D-5766-F9F39C6D54F4}"/>
                  </a:ext>
                </a:extLst>
              </p:cNvPr>
              <p:cNvSpPr>
                <a:spLocks noChangeAspect="1"/>
              </p:cNvSpPr>
              <p:nvPr/>
            </p:nvSpPr>
            <p:spPr>
              <a:xfrm>
                <a:off x="7515212" y="6145689"/>
                <a:ext cx="90000" cy="90000"/>
              </a:xfrm>
              <a:prstGeom prst="rect">
                <a:avLst/>
              </a:prstGeom>
              <a:solidFill>
                <a:srgbClr val="E6B3B9"/>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a:defRPr>
                </a:lvl1pPr>
                <a:lvl2pPr marL="457200" algn="l" defTabSz="457200" rtl="0" eaLnBrk="1" latinLnBrk="0" hangingPunct="1">
                  <a:defRPr sz="1800" kern="1200">
                    <a:solidFill>
                      <a:srgbClr val="FFFFFF"/>
                    </a:solidFill>
                    <a:latin typeface="Arial"/>
                  </a:defRPr>
                </a:lvl2pPr>
                <a:lvl3pPr marL="914400" algn="l" defTabSz="457200" rtl="0" eaLnBrk="1" latinLnBrk="0" hangingPunct="1">
                  <a:defRPr sz="1800" kern="1200">
                    <a:solidFill>
                      <a:srgbClr val="FFFFFF"/>
                    </a:solidFill>
                    <a:latin typeface="Arial"/>
                  </a:defRPr>
                </a:lvl3pPr>
                <a:lvl4pPr marL="1371600" algn="l" defTabSz="457200" rtl="0" eaLnBrk="1" latinLnBrk="0" hangingPunct="1">
                  <a:defRPr sz="1800" kern="1200">
                    <a:solidFill>
                      <a:srgbClr val="FFFFFF"/>
                    </a:solidFill>
                    <a:latin typeface="Arial"/>
                  </a:defRPr>
                </a:lvl4pPr>
                <a:lvl5pPr marL="1828800" algn="l" defTabSz="457200" rtl="0" eaLnBrk="1" latinLnBrk="0" hangingPunct="1">
                  <a:defRPr sz="1800" kern="1200">
                    <a:solidFill>
                      <a:srgbClr val="FFFFFF"/>
                    </a:solidFill>
                    <a:latin typeface="Arial"/>
                  </a:defRPr>
                </a:lvl5pPr>
                <a:lvl6pPr marL="2286000" algn="l" defTabSz="457200" rtl="0" eaLnBrk="1" latinLnBrk="0" hangingPunct="1">
                  <a:defRPr sz="1800" kern="1200">
                    <a:solidFill>
                      <a:srgbClr val="FFFFFF"/>
                    </a:solidFill>
                    <a:latin typeface="Arial"/>
                  </a:defRPr>
                </a:lvl6pPr>
                <a:lvl7pPr marL="2743200" algn="l" defTabSz="457200" rtl="0" eaLnBrk="1" latinLnBrk="0" hangingPunct="1">
                  <a:defRPr sz="1800" kern="1200">
                    <a:solidFill>
                      <a:srgbClr val="FFFFFF"/>
                    </a:solidFill>
                    <a:latin typeface="Arial"/>
                  </a:defRPr>
                </a:lvl7pPr>
                <a:lvl8pPr marL="3200400" algn="l" defTabSz="457200" rtl="0" eaLnBrk="1" latinLnBrk="0" hangingPunct="1">
                  <a:defRPr sz="1800" kern="1200">
                    <a:solidFill>
                      <a:srgbClr val="FFFFFF"/>
                    </a:solidFill>
                    <a:latin typeface="Arial"/>
                  </a:defRPr>
                </a:lvl8pPr>
                <a:lvl9pPr marL="3657600" algn="l" defTabSz="457200" rtl="0" eaLnBrk="1" latinLnBrk="0" hangingPunct="1">
                  <a:defRPr sz="1800" kern="1200">
                    <a:solidFill>
                      <a:srgbClr val="FFFFFF"/>
                    </a:solidFill>
                    <a:latin typeface="Arial"/>
                  </a:defRPr>
                </a:lvl9pPr>
              </a:lstStyle>
              <a:p>
                <a:pPr algn="ctr"/>
                <a:endParaRPr lang="en-US" sz="1000"/>
              </a:p>
            </p:txBody>
          </p:sp>
          <p:sp>
            <p:nvSpPr>
              <p:cNvPr id="54" name="TextBox 73">
                <a:extLst>
                  <a:ext uri="{FF2B5EF4-FFF2-40B4-BE49-F238E27FC236}">
                    <a16:creationId xmlns:a16="http://schemas.microsoft.com/office/drawing/2014/main" id="{8EEDD8CF-7225-43F8-14F9-786994B55CDB}"/>
                  </a:ext>
                </a:extLst>
              </p:cNvPr>
              <p:cNvSpPr txBox="1"/>
              <p:nvPr/>
            </p:nvSpPr>
            <p:spPr>
              <a:xfrm>
                <a:off x="7609807" y="6125127"/>
                <a:ext cx="669071" cy="138499"/>
              </a:xfrm>
              <a:prstGeom prst="rect">
                <a:avLst/>
              </a:prstGeom>
              <a:noFill/>
            </p:spPr>
            <p:txBody>
              <a:bodyPr wrap="none" lIns="36000" tIns="0" rIns="144000" bIns="0" rtlCol="0">
                <a:spAutoFit/>
              </a:bodyPr>
              <a:lstStyle>
                <a:defPPr>
                  <a:defRPr lang="en-US"/>
                </a:defPPr>
                <a:lvl1pPr marL="0" algn="l" defTabSz="457200" rtl="0" eaLnBrk="1" latinLnBrk="0" hangingPunct="1">
                  <a:defRPr sz="1800" kern="1200">
                    <a:solidFill>
                      <a:srgbClr val="000000"/>
                    </a:solidFill>
                    <a:latin typeface="Arial"/>
                  </a:defRPr>
                </a:lvl1pPr>
                <a:lvl2pPr marL="457200" algn="l" defTabSz="457200" rtl="0" eaLnBrk="1" latinLnBrk="0" hangingPunct="1">
                  <a:defRPr sz="1800" kern="1200">
                    <a:solidFill>
                      <a:srgbClr val="000000"/>
                    </a:solidFill>
                    <a:latin typeface="Arial"/>
                  </a:defRPr>
                </a:lvl2pPr>
                <a:lvl3pPr marL="914400" algn="l" defTabSz="457200" rtl="0" eaLnBrk="1" latinLnBrk="0" hangingPunct="1">
                  <a:defRPr sz="1800" kern="1200">
                    <a:solidFill>
                      <a:srgbClr val="000000"/>
                    </a:solidFill>
                    <a:latin typeface="Arial"/>
                  </a:defRPr>
                </a:lvl3pPr>
                <a:lvl4pPr marL="1371600" algn="l" defTabSz="457200" rtl="0" eaLnBrk="1" latinLnBrk="0" hangingPunct="1">
                  <a:defRPr sz="1800" kern="1200">
                    <a:solidFill>
                      <a:srgbClr val="000000"/>
                    </a:solidFill>
                    <a:latin typeface="Arial"/>
                  </a:defRPr>
                </a:lvl4pPr>
                <a:lvl5pPr marL="1828800" algn="l" defTabSz="457200" rtl="0" eaLnBrk="1" latinLnBrk="0" hangingPunct="1">
                  <a:defRPr sz="1800" kern="1200">
                    <a:solidFill>
                      <a:srgbClr val="000000"/>
                    </a:solidFill>
                    <a:latin typeface="Arial"/>
                  </a:defRPr>
                </a:lvl5pPr>
                <a:lvl6pPr marL="2286000" algn="l" defTabSz="457200" rtl="0" eaLnBrk="1" latinLnBrk="0" hangingPunct="1">
                  <a:defRPr sz="1800" kern="1200">
                    <a:solidFill>
                      <a:srgbClr val="000000"/>
                    </a:solidFill>
                    <a:latin typeface="Arial"/>
                  </a:defRPr>
                </a:lvl6pPr>
                <a:lvl7pPr marL="2743200" algn="l" defTabSz="457200" rtl="0" eaLnBrk="1" latinLnBrk="0" hangingPunct="1">
                  <a:defRPr sz="1800" kern="1200">
                    <a:solidFill>
                      <a:srgbClr val="000000"/>
                    </a:solidFill>
                    <a:latin typeface="Arial"/>
                  </a:defRPr>
                </a:lvl7pPr>
                <a:lvl8pPr marL="3200400" algn="l" defTabSz="457200" rtl="0" eaLnBrk="1" latinLnBrk="0" hangingPunct="1">
                  <a:defRPr sz="1800" kern="1200">
                    <a:solidFill>
                      <a:srgbClr val="000000"/>
                    </a:solidFill>
                    <a:latin typeface="Arial"/>
                  </a:defRPr>
                </a:lvl8pPr>
                <a:lvl9pPr marL="3657600" algn="l" defTabSz="457200" rtl="0" eaLnBrk="1" latinLnBrk="0" hangingPunct="1">
                  <a:defRPr sz="1800" kern="1200">
                    <a:solidFill>
                      <a:srgbClr val="000000"/>
                    </a:solidFill>
                    <a:latin typeface="Arial"/>
                  </a:defRPr>
                </a:lvl9pPr>
              </a:lstStyle>
              <a:p>
                <a:pPr algn="l"/>
                <a:r>
                  <a:rPr lang="en-US" sz="900" b="1">
                    <a:solidFill>
                      <a:srgbClr val="000000"/>
                    </a:solidFill>
                    <a:latin typeface="Arial" panose="020B0604020202020204" pitchFamily="34" charset="0"/>
                    <a:cs typeface="Arial" panose="020B0604020202020204" pitchFamily="34" charset="0"/>
                  </a:rPr>
                  <a:t>Region 9</a:t>
                </a:r>
              </a:p>
            </p:txBody>
          </p:sp>
        </p:grpSp>
      </p:grpSp>
      <p:sp>
        <p:nvSpPr>
          <p:cNvPr id="3109" name="Text Placeholder 4">
            <a:extLst>
              <a:ext uri="{FF2B5EF4-FFF2-40B4-BE49-F238E27FC236}">
                <a16:creationId xmlns:a16="http://schemas.microsoft.com/office/drawing/2014/main" id="{602D06FC-2060-77CA-5DDF-4BC55052FF1A}"/>
              </a:ext>
            </a:extLst>
          </p:cNvPr>
          <p:cNvSpPr txBox="1">
            <a:spLocks/>
          </p:cNvSpPr>
          <p:nvPr/>
        </p:nvSpPr>
        <p:spPr>
          <a:xfrm>
            <a:off x="474079" y="6296783"/>
            <a:ext cx="3943243" cy="155803"/>
          </a:xfrm>
          <a:prstGeom prst="rect">
            <a:avLst/>
          </a:prstGeom>
        </p:spPr>
        <p:txBody>
          <a:bodyPr vert="horz" lIns="0" tIns="72000" rIns="0" bIns="0" rtlCol="0" anchor="t">
            <a:noAutofit/>
          </a:bodyPr>
          <a:lstStyle>
            <a:defPPr>
              <a:defRPr lang="en-US"/>
            </a:defPPr>
            <a:lvl1pPr marL="0" indent="0" algn="l" defTabSz="914400" rtl="0" eaLnBrk="1" latinLnBrk="0" hangingPunct="1">
              <a:lnSpc>
                <a:spcPct val="100000"/>
              </a:lnSpc>
              <a:spcBef>
                <a:spcPts val="600"/>
              </a:spcBef>
              <a:buFont typeface="Arial" panose="020B0604020202020204" pitchFamily="34" charset="0"/>
              <a:buNone/>
              <a:defRPr sz="600" b="0" i="0" kern="1200" baseline="0">
                <a:solidFill>
                  <a:schemeClr val="tx2">
                    <a:lumMod val="75000"/>
                    <a:lumOff val="25000"/>
                  </a:schemeClr>
                </a:solidFill>
                <a:latin typeface="Arial" panose="020B0604020202020204" pitchFamily="34" charset="0"/>
                <a:ea typeface="+mn-ea"/>
                <a:cs typeface="+mn-cs"/>
              </a:defRPr>
            </a:lvl1pPr>
            <a:lvl2pPr marL="285750" indent="-28575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CA" sz="600" b="0" i="0" u="none" strike="noStrike" kern="1200" cap="none" spc="0" normalizeH="0" baseline="0" noProof="0">
                <a:ln>
                  <a:noFill/>
                </a:ln>
                <a:solidFill>
                  <a:schemeClr val="tx2"/>
                </a:solidFill>
                <a:effectLst/>
                <a:uLnTx/>
                <a:uFillTx/>
                <a:latin typeface="Arial"/>
                <a:ea typeface="+mn-ea"/>
                <a:cs typeface="Arial"/>
              </a:rPr>
              <a:t>Source | </a:t>
            </a:r>
            <a:r>
              <a:rPr kumimoji="0" lang="en-CA" sz="600" b="0" i="0" u="none" strike="noStrike" kern="1200" cap="none" spc="0" normalizeH="0" baseline="0" noProof="0" err="1">
                <a:ln>
                  <a:noFill/>
                </a:ln>
                <a:solidFill>
                  <a:schemeClr val="tx2"/>
                </a:solidFill>
                <a:effectLst/>
                <a:uLnTx/>
                <a:uFillTx/>
                <a:latin typeface="Arial"/>
                <a:ea typeface="+mn-ea"/>
                <a:cs typeface="Arial"/>
              </a:rPr>
              <a:t>Enverus</a:t>
            </a:r>
            <a:r>
              <a:rPr kumimoji="0" lang="en-CA" sz="600" b="0" i="0" u="none" strike="noStrike" kern="1200" cap="none" spc="0" normalizeH="0" baseline="0" noProof="0">
                <a:ln>
                  <a:noFill/>
                </a:ln>
                <a:solidFill>
                  <a:schemeClr val="tx2"/>
                </a:solidFill>
                <a:effectLst/>
                <a:uLnTx/>
                <a:uFillTx/>
                <a:latin typeface="Arial"/>
                <a:ea typeface="+mn-ea"/>
                <a:cs typeface="Arial"/>
              </a:rPr>
              <a:t> Intelligence</a:t>
            </a:r>
            <a:r>
              <a:rPr kumimoji="0" lang="en-CA" sz="600" b="0" i="0" u="none" strike="noStrike" kern="1200" cap="none" spc="0" normalizeH="0" baseline="30000" noProof="0">
                <a:ln>
                  <a:noFill/>
                </a:ln>
                <a:solidFill>
                  <a:schemeClr val="tx2"/>
                </a:solidFill>
                <a:effectLst/>
                <a:uLnTx/>
                <a:uFillTx/>
                <a:latin typeface="Arial"/>
                <a:ea typeface="+mn-ea"/>
                <a:cs typeface="Arial"/>
              </a:rPr>
              <a:t>® </a:t>
            </a:r>
            <a:r>
              <a:rPr kumimoji="0" lang="en-CA" sz="600" b="0" i="0" u="none" strike="noStrike" kern="1200" cap="none" spc="0" normalizeH="0" baseline="0" noProof="0">
                <a:ln>
                  <a:noFill/>
                </a:ln>
                <a:solidFill>
                  <a:schemeClr val="tx2"/>
                </a:solidFill>
                <a:effectLst/>
                <a:uLnTx/>
                <a:uFillTx/>
                <a:latin typeface="Arial"/>
                <a:ea typeface="+mn-ea"/>
                <a:cs typeface="Arial"/>
              </a:rPr>
              <a:t>Research, </a:t>
            </a:r>
            <a:r>
              <a:rPr lang="en-US" err="1">
                <a:solidFill>
                  <a:schemeClr val="tx2"/>
                </a:solidFill>
                <a:latin typeface="Arial"/>
                <a:cs typeface="Arial"/>
              </a:rPr>
              <a:t>Enverus</a:t>
            </a:r>
            <a:r>
              <a:rPr lang="en-US">
                <a:solidFill>
                  <a:schemeClr val="tx2"/>
                </a:solidFill>
                <a:latin typeface="Arial"/>
                <a:cs typeface="Arial"/>
              </a:rPr>
              <a:t> </a:t>
            </a:r>
            <a:r>
              <a:rPr lang="en-US" err="1">
                <a:solidFill>
                  <a:schemeClr val="tx2"/>
                </a:solidFill>
                <a:latin typeface="Arial"/>
                <a:cs typeface="Arial"/>
              </a:rPr>
              <a:t>Foundations</a:t>
            </a:r>
            <a:r>
              <a:rPr lang="en-US" baseline="30000" err="1">
                <a:solidFill>
                  <a:schemeClr val="tx2"/>
                </a:solidFill>
                <a:latin typeface="Arial"/>
                <a:cs typeface="Arial"/>
              </a:rPr>
              <a:t>TM</a:t>
            </a:r>
            <a:r>
              <a:rPr lang="en-US">
                <a:solidFill>
                  <a:schemeClr val="tx2"/>
                </a:solidFill>
                <a:latin typeface="Arial"/>
                <a:cs typeface="Arial"/>
              </a:rPr>
              <a:t> – Carbon Innovations, EPA</a:t>
            </a:r>
            <a:r>
              <a:rPr kumimoji="0" lang="en-CA" sz="600" b="0" i="0" u="none" strike="noStrike" kern="1200" cap="none" spc="0" normalizeH="0" baseline="0" noProof="0">
                <a:ln>
                  <a:noFill/>
                </a:ln>
                <a:solidFill>
                  <a:schemeClr val="tx2"/>
                </a:solidFill>
                <a:effectLst/>
                <a:uLnTx/>
                <a:uFillTx/>
                <a:latin typeface="Arial"/>
                <a:ea typeface="+mn-ea"/>
                <a:cs typeface="Arial"/>
              </a:rPr>
              <a:t> </a:t>
            </a:r>
            <a:endParaRPr kumimoji="0" lang="en-US" sz="600" b="0" i="0" u="none" strike="noStrike" kern="1200" cap="none" spc="0" normalizeH="0" baseline="0" noProof="0">
              <a:ln>
                <a:noFill/>
              </a:ln>
              <a:solidFill>
                <a:schemeClr val="tx2"/>
              </a:solidFill>
              <a:effectLst/>
              <a:uLnTx/>
              <a:uFillTx/>
              <a:latin typeface="Arial" panose="020B0604020202020204" pitchFamily="34" charset="0"/>
              <a:ea typeface="+mn-ea"/>
              <a:cs typeface="Arial"/>
            </a:endParaRPr>
          </a:p>
        </p:txBody>
      </p:sp>
      <p:sp>
        <p:nvSpPr>
          <p:cNvPr id="3110" name="TextBox 3109">
            <a:extLst>
              <a:ext uri="{FF2B5EF4-FFF2-40B4-BE49-F238E27FC236}">
                <a16:creationId xmlns:a16="http://schemas.microsoft.com/office/drawing/2014/main" id="{C6775DD1-E80B-2424-A637-F0BC638BF054}"/>
              </a:ext>
            </a:extLst>
          </p:cNvPr>
          <p:cNvSpPr txBox="1"/>
          <p:nvPr/>
        </p:nvSpPr>
        <p:spPr>
          <a:xfrm>
            <a:off x="6435122" y="1567696"/>
            <a:ext cx="5278273" cy="5078313"/>
          </a:xfrm>
          <a:prstGeom prst="rect">
            <a:avLst/>
          </a:prstGeom>
          <a:noFill/>
        </p:spPr>
        <p:txBody>
          <a:bodyPr wrap="square" lIns="91440" tIns="45720" rIns="91440" bIns="45720" rtlCol="0" anchor="t">
            <a:spAutoFit/>
          </a:bodyPr>
          <a:lstStyle/>
          <a:p>
            <a:r>
              <a:rPr lang="en-US" sz="1800" dirty="0">
                <a:effectLst/>
                <a:latin typeface="Aptos"/>
                <a:ea typeface="Times New Roman" panose="02020603050405020304" pitchFamily="18" charset="0"/>
              </a:rPr>
              <a:t>Despite 500+ </a:t>
            </a:r>
            <a:r>
              <a:rPr lang="en-US" dirty="0">
                <a:latin typeface="Aptos"/>
                <a:ea typeface="Times New Roman" panose="02020603050405020304" pitchFamily="18" charset="0"/>
              </a:rPr>
              <a:t>million </a:t>
            </a:r>
            <a:r>
              <a:rPr lang="en-US" dirty="0" err="1">
                <a:latin typeface="Aptos"/>
                <a:ea typeface="Times New Roman" panose="02020603050405020304" pitchFamily="18" charset="0"/>
              </a:rPr>
              <a:t>tonnes</a:t>
            </a:r>
            <a:r>
              <a:rPr lang="en-US" dirty="0">
                <a:latin typeface="Aptos"/>
                <a:ea typeface="Times New Roman" panose="02020603050405020304" pitchFamily="18" charset="0"/>
              </a:rPr>
              <a:t> per annum</a:t>
            </a:r>
            <a:r>
              <a:rPr lang="en-US" sz="1800" dirty="0">
                <a:effectLst/>
                <a:latin typeface="Aptos"/>
                <a:ea typeface="Times New Roman" panose="02020603050405020304" pitchFamily="18" charset="0"/>
              </a:rPr>
              <a:t> </a:t>
            </a:r>
            <a:r>
              <a:rPr lang="en-US" dirty="0">
                <a:latin typeface="Aptos"/>
                <a:ea typeface="Times New Roman" panose="02020603050405020304" pitchFamily="18" charset="0"/>
              </a:rPr>
              <a:t> </a:t>
            </a:r>
            <a:r>
              <a:rPr lang="en-US" sz="1800" dirty="0">
                <a:effectLst/>
                <a:latin typeface="Aptos"/>
                <a:ea typeface="Times New Roman" panose="02020603050405020304" pitchFamily="18" charset="0"/>
              </a:rPr>
              <a:t>of announced CCUS capacity, the industry has only one third of 2023 projects operational and just 4% of 2025 projects under construction due to permitting delays and carbon pricing uncertainties.</a:t>
            </a:r>
          </a:p>
          <a:p>
            <a:endParaRPr lang="en-US" dirty="0">
              <a:latin typeface="Calibri" panose="020F0502020204030204" pitchFamily="34" charset="0"/>
              <a:ea typeface="Times New Roman" panose="02020603050405020304" pitchFamily="18" charset="0"/>
            </a:endParaRPr>
          </a:p>
          <a:p>
            <a:r>
              <a:rPr lang="en-US" sz="1800" dirty="0">
                <a:effectLst/>
                <a:latin typeface="Aptos"/>
                <a:ea typeface="Aptos" panose="020B0004020202020204" pitchFamily="34" charset="0"/>
              </a:rPr>
              <a:t>Currently, 28 states have defined pore space ownership and/or have specific CCUS policy</a:t>
            </a:r>
          </a:p>
          <a:p>
            <a:endParaRPr lang="en-US" dirty="0"/>
          </a:p>
          <a:p>
            <a:pPr marR="0" lvl="0">
              <a:spcBef>
                <a:spcPts val="0"/>
              </a:spcBef>
              <a:spcAft>
                <a:spcPts val="0"/>
              </a:spcAft>
            </a:pPr>
            <a:r>
              <a:rPr lang="en-US" sz="1800" dirty="0">
                <a:effectLst/>
                <a:latin typeface="Aptos"/>
                <a:ea typeface="Times New Roman" panose="02020603050405020304" pitchFamily="18" charset="0"/>
              </a:rPr>
              <a:t>Texas and Louisiana lead the way with the most projects in pre-construction - 132 and 86 projects respectively</a:t>
            </a:r>
          </a:p>
          <a:p>
            <a:pPr marR="0" lvl="0">
              <a:spcBef>
                <a:spcPts val="0"/>
              </a:spcBef>
              <a:spcAft>
                <a:spcPts val="0"/>
              </a:spcAft>
            </a:pPr>
            <a:endParaRPr lang="en-US" dirty="0">
              <a:latin typeface="Aptos" panose="020B0004020202020204" pitchFamily="34" charset="0"/>
              <a:ea typeface="Aptos" panose="020B0004020202020204" pitchFamily="34" charset="0"/>
            </a:endParaRPr>
          </a:p>
          <a:p>
            <a:pPr marR="0" lvl="0">
              <a:spcBef>
                <a:spcPts val="0"/>
              </a:spcBef>
              <a:spcAft>
                <a:spcPts val="0"/>
              </a:spcAft>
            </a:pPr>
            <a:r>
              <a:rPr lang="en-US" sz="1800" dirty="0">
                <a:effectLst/>
                <a:latin typeface="Aptos"/>
                <a:ea typeface="Aptos" panose="020B0004020202020204" pitchFamily="34" charset="0"/>
              </a:rPr>
              <a:t>Supportive state and federal policy can pave the way for new infrastructure to support this nascent energy economy</a:t>
            </a:r>
          </a:p>
          <a:p>
            <a:endParaRPr lang="en-US" dirty="0"/>
          </a:p>
          <a:p>
            <a:endParaRPr lang="en-US" dirty="0"/>
          </a:p>
        </p:txBody>
      </p:sp>
      <p:sp>
        <p:nvSpPr>
          <p:cNvPr id="3114" name="TextBox 3113">
            <a:extLst>
              <a:ext uri="{FF2B5EF4-FFF2-40B4-BE49-F238E27FC236}">
                <a16:creationId xmlns:a16="http://schemas.microsoft.com/office/drawing/2014/main" id="{D31778EC-41E9-4C9F-3152-87B3BD670382}"/>
              </a:ext>
            </a:extLst>
          </p:cNvPr>
          <p:cNvSpPr txBox="1"/>
          <p:nvPr/>
        </p:nvSpPr>
        <p:spPr>
          <a:xfrm>
            <a:off x="6435122" y="1167586"/>
            <a:ext cx="4721217" cy="400110"/>
          </a:xfrm>
          <a:prstGeom prst="rect">
            <a:avLst/>
          </a:prstGeom>
          <a:noFill/>
        </p:spPr>
        <p:txBody>
          <a:bodyPr wrap="square">
            <a:spAutoFit/>
          </a:bodyPr>
          <a:lstStyle/>
          <a:p>
            <a:r>
              <a:rPr lang="en-US" sz="2000" b="1">
                <a:solidFill>
                  <a:schemeClr val="accent1"/>
                </a:solidFill>
                <a:latin typeface="Arial" panose="020B0604020202020204" pitchFamily="34" charset="0"/>
              </a:rPr>
              <a:t>Challenges and Opportunities</a:t>
            </a:r>
          </a:p>
        </p:txBody>
      </p:sp>
    </p:spTree>
    <p:extLst>
      <p:ext uri="{BB962C8B-B14F-4D97-AF65-F5344CB8AC3E}">
        <p14:creationId xmlns:p14="http://schemas.microsoft.com/office/powerpoint/2010/main" val="468864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9998F-BD33-0B15-EADF-AEBC5B673322}"/>
              </a:ext>
            </a:extLst>
          </p:cNvPr>
          <p:cNvSpPr>
            <a:spLocks noGrp="1"/>
          </p:cNvSpPr>
          <p:nvPr>
            <p:ph type="title"/>
          </p:nvPr>
        </p:nvSpPr>
        <p:spPr>
          <a:xfrm>
            <a:off x="365071" y="-509676"/>
            <a:ext cx="11238460" cy="1325563"/>
          </a:xfrm>
        </p:spPr>
        <p:txBody>
          <a:bodyPr>
            <a:normAutofit/>
          </a:bodyPr>
          <a:lstStyle/>
          <a:p>
            <a:r>
              <a:rPr lang="en-US" sz="3000">
                <a:latin typeface="Minion Pro"/>
                <a:cs typeface="+mj-cs"/>
              </a:rPr>
              <a:t>Acceleration in Permitting Challenges</a:t>
            </a:r>
          </a:p>
        </p:txBody>
      </p:sp>
      <p:sp>
        <p:nvSpPr>
          <p:cNvPr id="4" name="Footer Placeholder 3">
            <a:extLst>
              <a:ext uri="{FF2B5EF4-FFF2-40B4-BE49-F238E27FC236}">
                <a16:creationId xmlns:a16="http://schemas.microsoft.com/office/drawing/2014/main" id="{D3650248-E9FD-B276-DDB8-AC6D7F8D0C0A}"/>
              </a:ext>
            </a:extLst>
          </p:cNvPr>
          <p:cNvSpPr>
            <a:spLocks noGrp="1"/>
          </p:cNvSpPr>
          <p:nvPr>
            <p:ph type="ftr" sz="quarter" idx="3"/>
          </p:nvPr>
        </p:nvSpPr>
        <p:spPr/>
        <p:txBody>
          <a:bodyPr/>
          <a:lstStyle/>
          <a:p>
            <a:pPr>
              <a:defRPr/>
            </a:pPr>
            <a:r>
              <a:rPr lang="en-US" b="1">
                <a:solidFill>
                  <a:schemeClr val="tx1">
                    <a:lumMod val="50000"/>
                    <a:lumOff val="50000"/>
                  </a:schemeClr>
                </a:solidFill>
              </a:rPr>
              <a:t>WILLIAMS</a:t>
            </a:r>
            <a:r>
              <a:rPr lang="en-US" baseline="30000">
                <a:solidFill>
                  <a:schemeClr val="tx1">
                    <a:lumMod val="50000"/>
                    <a:lumOff val="50000"/>
                  </a:schemeClr>
                </a:solidFill>
              </a:rPr>
              <a:t> </a:t>
            </a:r>
            <a:r>
              <a:rPr lang="en-US">
                <a:solidFill>
                  <a:schemeClr val="tx1">
                    <a:lumMod val="50000"/>
                    <a:lumOff val="50000"/>
                  </a:schemeClr>
                </a:solidFill>
              </a:rPr>
              <a:t>© 2024 The Williams Companies, Inc. All rights reserved</a:t>
            </a:r>
            <a:endParaRPr lang="en-US" b="1">
              <a:solidFill>
                <a:schemeClr val="tx1">
                  <a:lumMod val="50000"/>
                  <a:lumOff val="50000"/>
                </a:schemeClr>
              </a:solidFill>
            </a:endParaRPr>
          </a:p>
        </p:txBody>
      </p:sp>
      <p:sp>
        <p:nvSpPr>
          <p:cNvPr id="5" name="Date Placeholder 4">
            <a:extLst>
              <a:ext uri="{FF2B5EF4-FFF2-40B4-BE49-F238E27FC236}">
                <a16:creationId xmlns:a16="http://schemas.microsoft.com/office/drawing/2014/main" id="{6086B229-F60E-E9FF-548F-41744966D234}"/>
              </a:ext>
            </a:extLst>
          </p:cNvPr>
          <p:cNvSpPr>
            <a:spLocks noGrp="1"/>
          </p:cNvSpPr>
          <p:nvPr>
            <p:ph type="dt" sz="half" idx="2"/>
          </p:nvPr>
        </p:nvSpPr>
        <p:spPr/>
        <p:txBody>
          <a:bodyPr/>
          <a:lstStyle/>
          <a:p>
            <a:fld id="{E2FF9113-9DAF-4369-82C2-A6B74E7E1A84}" type="datetime1">
              <a:rPr lang="en-US" smtClean="0"/>
              <a:t>12/6/2024</a:t>
            </a:fld>
            <a:endParaRPr lang="en-US"/>
          </a:p>
        </p:txBody>
      </p:sp>
      <p:sp>
        <p:nvSpPr>
          <p:cNvPr id="6" name="Slide Number Placeholder 5">
            <a:extLst>
              <a:ext uri="{FF2B5EF4-FFF2-40B4-BE49-F238E27FC236}">
                <a16:creationId xmlns:a16="http://schemas.microsoft.com/office/drawing/2014/main" id="{682DBD7C-4ECF-53FE-7388-88B5E8850539}"/>
              </a:ext>
            </a:extLst>
          </p:cNvPr>
          <p:cNvSpPr>
            <a:spLocks noGrp="1"/>
          </p:cNvSpPr>
          <p:nvPr>
            <p:ph type="sldNum" sz="quarter" idx="4"/>
          </p:nvPr>
        </p:nvSpPr>
        <p:spPr/>
        <p:txBody>
          <a:bodyPr/>
          <a:lstStyle/>
          <a:p>
            <a:r>
              <a:rPr lang="en-US"/>
              <a:t>  |   </a:t>
            </a:r>
            <a:fld id="{2E9AA1B9-B854-4734-9D23-06847930F5C7}" type="slidenum">
              <a:rPr lang="en-US" smtClean="0"/>
              <a:pPr/>
              <a:t>6</a:t>
            </a:fld>
            <a:endParaRPr lang="en-US"/>
          </a:p>
        </p:txBody>
      </p:sp>
      <p:sp>
        <p:nvSpPr>
          <p:cNvPr id="3" name="Text Placeholder 11">
            <a:extLst>
              <a:ext uri="{FF2B5EF4-FFF2-40B4-BE49-F238E27FC236}">
                <a16:creationId xmlns:a16="http://schemas.microsoft.com/office/drawing/2014/main" id="{57EAAAD3-5809-8C06-D372-30BC9855726F}"/>
              </a:ext>
            </a:extLst>
          </p:cNvPr>
          <p:cNvSpPr>
            <a:spLocks noGrp="1"/>
          </p:cNvSpPr>
          <p:nvPr/>
        </p:nvSpPr>
        <p:spPr>
          <a:xfrm>
            <a:off x="401801" y="1097004"/>
            <a:ext cx="10792641" cy="303916"/>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2000" b="1" i="0" kern="1200" baseline="0">
                <a:solidFill>
                  <a:schemeClr val="accent1"/>
                </a:solidFill>
                <a:latin typeface="Arial" panose="020B0604020202020204" pitchFamily="34" charset="0"/>
                <a:ea typeface="Arial" panose="020B0604020202020204" pitchFamily="34" charset="0"/>
                <a:cs typeface="Arial Black" panose="020B0604020202020204" pitchFamily="34" charset="0"/>
              </a:defRPr>
            </a:lvl1pPr>
            <a:lvl2pPr marL="457206" indent="0" algn="l" defTabSz="914400" rtl="0" eaLnBrk="1" latinLnBrk="0" hangingPunct="1">
              <a:lnSpc>
                <a:spcPct val="100000"/>
              </a:lnSpc>
              <a:spcBef>
                <a:spcPts val="600"/>
              </a:spcBef>
              <a:buClr>
                <a:schemeClr val="tx1"/>
              </a:buClr>
              <a:buFont typeface="Arial" panose="020B0604020202020204" pitchFamily="34" charset="0"/>
              <a:buNone/>
              <a:defRPr sz="2400" kern="1200" baseline="0">
                <a:solidFill>
                  <a:schemeClr val="tx1">
                    <a:lumMod val="50000"/>
                    <a:lumOff val="50000"/>
                  </a:schemeClr>
                </a:solidFill>
                <a:latin typeface="Arial Bold" charset="0"/>
                <a:ea typeface="+mn-ea"/>
                <a:cs typeface="+mn-cs"/>
              </a:defRPr>
            </a:lvl2pPr>
            <a:lvl3pPr marL="914411" indent="0" algn="l" defTabSz="914400" rtl="0" eaLnBrk="1" latinLnBrk="0" hangingPunct="1">
              <a:lnSpc>
                <a:spcPct val="100000"/>
              </a:lnSpc>
              <a:spcBef>
                <a:spcPts val="600"/>
              </a:spcBef>
              <a:buFont typeface="Arial" panose="020B0604020202020204" pitchFamily="34" charset="0"/>
              <a:buNone/>
              <a:defRPr sz="2400" kern="1200" baseline="0">
                <a:solidFill>
                  <a:schemeClr val="tx1">
                    <a:lumMod val="50000"/>
                    <a:lumOff val="50000"/>
                  </a:schemeClr>
                </a:solidFill>
                <a:latin typeface="Arial Bold" charset="0"/>
                <a:ea typeface="+mn-ea"/>
                <a:cs typeface="+mn-cs"/>
              </a:defRPr>
            </a:lvl3pPr>
            <a:lvl4pPr marL="1371617" indent="0" algn="l" defTabSz="914400" rtl="0" eaLnBrk="1" latinLnBrk="0" hangingPunct="1">
              <a:lnSpc>
                <a:spcPct val="100000"/>
              </a:lnSpc>
              <a:spcBef>
                <a:spcPts val="600"/>
              </a:spcBef>
              <a:buFont typeface="Arial" panose="020B0604020202020204" pitchFamily="34" charset="0"/>
              <a:buNone/>
              <a:defRPr sz="2400" kern="1200" baseline="0">
                <a:solidFill>
                  <a:schemeClr val="tx1">
                    <a:lumMod val="50000"/>
                    <a:lumOff val="50000"/>
                  </a:schemeClr>
                </a:solidFill>
                <a:latin typeface="Arial Bold" charset="0"/>
                <a:ea typeface="+mn-ea"/>
                <a:cs typeface="+mn-cs"/>
              </a:defRPr>
            </a:lvl4pPr>
            <a:lvl5pPr marL="1828823" indent="0" algn="l" defTabSz="914400" rtl="0" eaLnBrk="1" latinLnBrk="0" hangingPunct="1">
              <a:lnSpc>
                <a:spcPct val="100000"/>
              </a:lnSpc>
              <a:spcBef>
                <a:spcPts val="600"/>
              </a:spcBef>
              <a:buClr>
                <a:schemeClr val="tx2">
                  <a:lumMod val="60000"/>
                  <a:lumOff val="40000"/>
                </a:schemeClr>
              </a:buClr>
              <a:buFont typeface="Arial" panose="020B0604020202020204" pitchFamily="34" charset="0"/>
              <a:buNone/>
              <a:defRPr sz="2400" kern="1200" baseline="0">
                <a:solidFill>
                  <a:schemeClr val="tx1">
                    <a:lumMod val="50000"/>
                    <a:lumOff val="50000"/>
                  </a:schemeClr>
                </a:solidFill>
                <a:latin typeface="Arial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rPr>
              <a:t>CO</a:t>
            </a:r>
            <a:r>
              <a:rPr lang="en-US" baseline="-25000">
                <a:latin typeface="Arial"/>
              </a:rPr>
              <a:t>2</a:t>
            </a:r>
            <a:r>
              <a:rPr lang="en-US">
                <a:latin typeface="Arial"/>
              </a:rPr>
              <a:t> Pipelines' Biggest Concern </a:t>
            </a:r>
            <a:endParaRPr lang="en-US"/>
          </a:p>
        </p:txBody>
      </p:sp>
      <p:grpSp>
        <p:nvGrpSpPr>
          <p:cNvPr id="7" name="Group 6">
            <a:extLst>
              <a:ext uri="{FF2B5EF4-FFF2-40B4-BE49-F238E27FC236}">
                <a16:creationId xmlns:a16="http://schemas.microsoft.com/office/drawing/2014/main" id="{BD92465A-ECB0-B25A-BE90-9AB682D074D1}"/>
              </a:ext>
            </a:extLst>
          </p:cNvPr>
          <p:cNvGrpSpPr/>
          <p:nvPr/>
        </p:nvGrpSpPr>
        <p:grpSpPr>
          <a:xfrm>
            <a:off x="212100" y="1692178"/>
            <a:ext cx="11717408" cy="4850159"/>
            <a:chOff x="460160" y="1457569"/>
            <a:chExt cx="11717408" cy="4850159"/>
          </a:xfrm>
        </p:grpSpPr>
        <p:cxnSp>
          <p:nvCxnSpPr>
            <p:cNvPr id="9" name="Straight Arrow Connector 8">
              <a:extLst>
                <a:ext uri="{FF2B5EF4-FFF2-40B4-BE49-F238E27FC236}">
                  <a16:creationId xmlns:a16="http://schemas.microsoft.com/office/drawing/2014/main" id="{26949C25-A65A-3046-EFFE-0E5CC4A86F5D}"/>
                </a:ext>
              </a:extLst>
            </p:cNvPr>
            <p:cNvCxnSpPr>
              <a:cxnSpLocks/>
            </p:cNvCxnSpPr>
            <p:nvPr/>
          </p:nvCxnSpPr>
          <p:spPr>
            <a:xfrm>
              <a:off x="883309" y="3582500"/>
              <a:ext cx="0" cy="72000"/>
            </a:xfrm>
            <a:prstGeom prst="straightConnector1">
              <a:avLst/>
            </a:prstGeom>
            <a:ln w="19050" cap="rnd">
              <a:round/>
              <a:headEnd type="none"/>
              <a:tailEnd type="none" w="lg" len="lg"/>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4A577DB9-716D-C557-CEAD-D8AAA5F08B0F}"/>
                </a:ext>
              </a:extLst>
            </p:cNvPr>
            <p:cNvCxnSpPr>
              <a:cxnSpLocks/>
            </p:cNvCxnSpPr>
            <p:nvPr/>
          </p:nvCxnSpPr>
          <p:spPr>
            <a:xfrm>
              <a:off x="2844136" y="3573115"/>
              <a:ext cx="0" cy="72000"/>
            </a:xfrm>
            <a:prstGeom prst="straightConnector1">
              <a:avLst/>
            </a:prstGeom>
            <a:ln w="19050" cap="rnd">
              <a:round/>
              <a:headEnd type="none"/>
              <a:tailEnd type="none" w="lg" len="lg"/>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A94A0FF6-D70E-C2BD-6FB8-3D96CB40750E}"/>
                </a:ext>
              </a:extLst>
            </p:cNvPr>
            <p:cNvCxnSpPr>
              <a:cxnSpLocks/>
            </p:cNvCxnSpPr>
            <p:nvPr/>
          </p:nvCxnSpPr>
          <p:spPr>
            <a:xfrm>
              <a:off x="4804963" y="3581617"/>
              <a:ext cx="0" cy="72000"/>
            </a:xfrm>
            <a:prstGeom prst="straightConnector1">
              <a:avLst/>
            </a:prstGeom>
            <a:ln w="19050" cap="rnd">
              <a:round/>
              <a:headEnd type="none"/>
              <a:tailEnd type="none" w="lg" len="lg"/>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5AD6B598-7BE8-B192-6499-F49BAB5AE73A}"/>
                </a:ext>
              </a:extLst>
            </p:cNvPr>
            <p:cNvCxnSpPr>
              <a:cxnSpLocks/>
            </p:cNvCxnSpPr>
            <p:nvPr/>
          </p:nvCxnSpPr>
          <p:spPr>
            <a:xfrm>
              <a:off x="6765790" y="3573115"/>
              <a:ext cx="0" cy="72000"/>
            </a:xfrm>
            <a:prstGeom prst="straightConnector1">
              <a:avLst/>
            </a:prstGeom>
            <a:ln w="19050" cap="rnd">
              <a:round/>
              <a:headEnd type="none"/>
              <a:tailEnd type="none" w="lg" len="lg"/>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AF3A40A-9306-BA22-AE00-30E34233B34B}"/>
                </a:ext>
              </a:extLst>
            </p:cNvPr>
            <p:cNvCxnSpPr>
              <a:cxnSpLocks/>
            </p:cNvCxnSpPr>
            <p:nvPr/>
          </p:nvCxnSpPr>
          <p:spPr>
            <a:xfrm>
              <a:off x="8726617" y="3566407"/>
              <a:ext cx="0" cy="72000"/>
            </a:xfrm>
            <a:prstGeom prst="straightConnector1">
              <a:avLst/>
            </a:prstGeom>
            <a:ln w="19050" cap="rnd">
              <a:round/>
              <a:headEnd type="none"/>
              <a:tailEnd type="none" w="lg" len="lg"/>
            </a:ln>
          </p:spPr>
          <p:style>
            <a:lnRef idx="1">
              <a:schemeClr val="dk1"/>
            </a:lnRef>
            <a:fillRef idx="0">
              <a:schemeClr val="dk1"/>
            </a:fillRef>
            <a:effectRef idx="0">
              <a:schemeClr val="dk1"/>
            </a:effectRef>
            <a:fontRef idx="minor">
              <a:schemeClr val="tx1"/>
            </a:fontRef>
          </p:style>
        </p:cxnSp>
        <p:sp>
          <p:nvSpPr>
            <p:cNvPr id="14" name="TextBox 70">
              <a:extLst>
                <a:ext uri="{FF2B5EF4-FFF2-40B4-BE49-F238E27FC236}">
                  <a16:creationId xmlns:a16="http://schemas.microsoft.com/office/drawing/2014/main" id="{CA88FC15-F1AB-FC28-CCA8-108C7FDE4B96}"/>
                </a:ext>
              </a:extLst>
            </p:cNvPr>
            <p:cNvSpPr txBox="1"/>
            <p:nvPr/>
          </p:nvSpPr>
          <p:spPr>
            <a:xfrm>
              <a:off x="743011" y="3704457"/>
              <a:ext cx="274307" cy="151547"/>
            </a:xfrm>
            <a:prstGeom prst="rect">
              <a:avLst/>
            </a:prstGeom>
            <a:noFill/>
          </p:spPr>
          <p:txBody>
            <a:bodyPr wrap="non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a:solidFill>
                    <a:schemeClr val="accent6"/>
                  </a:solidFill>
                </a:rPr>
                <a:t>2020</a:t>
              </a:r>
            </a:p>
          </p:txBody>
        </p:sp>
        <p:sp>
          <p:nvSpPr>
            <p:cNvPr id="15" name="TextBox 71">
              <a:extLst>
                <a:ext uri="{FF2B5EF4-FFF2-40B4-BE49-F238E27FC236}">
                  <a16:creationId xmlns:a16="http://schemas.microsoft.com/office/drawing/2014/main" id="{B076973C-63FA-E784-FB7B-146A68B97B2B}"/>
                </a:ext>
              </a:extLst>
            </p:cNvPr>
            <p:cNvSpPr txBox="1"/>
            <p:nvPr/>
          </p:nvSpPr>
          <p:spPr>
            <a:xfrm>
              <a:off x="2706982" y="3704457"/>
              <a:ext cx="274307" cy="151547"/>
            </a:xfrm>
            <a:prstGeom prst="rect">
              <a:avLst/>
            </a:prstGeom>
            <a:noFill/>
          </p:spPr>
          <p:txBody>
            <a:bodyPr wrap="non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a:solidFill>
                    <a:schemeClr val="accent5"/>
                  </a:solidFill>
                </a:rPr>
                <a:t>2021</a:t>
              </a:r>
            </a:p>
          </p:txBody>
        </p:sp>
        <p:sp>
          <p:nvSpPr>
            <p:cNvPr id="16" name="TextBox 72">
              <a:extLst>
                <a:ext uri="{FF2B5EF4-FFF2-40B4-BE49-F238E27FC236}">
                  <a16:creationId xmlns:a16="http://schemas.microsoft.com/office/drawing/2014/main" id="{E7747B6E-C838-C578-C925-7F1E961AD5C2}"/>
                </a:ext>
              </a:extLst>
            </p:cNvPr>
            <p:cNvSpPr txBox="1"/>
            <p:nvPr/>
          </p:nvSpPr>
          <p:spPr>
            <a:xfrm>
              <a:off x="4670953" y="3704457"/>
              <a:ext cx="274307" cy="151547"/>
            </a:xfrm>
            <a:prstGeom prst="rect">
              <a:avLst/>
            </a:prstGeom>
            <a:noFill/>
          </p:spPr>
          <p:txBody>
            <a:bodyPr wrap="non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a:solidFill>
                    <a:schemeClr val="accent3"/>
                  </a:solidFill>
                </a:rPr>
                <a:t>2022</a:t>
              </a:r>
            </a:p>
          </p:txBody>
        </p:sp>
        <p:sp>
          <p:nvSpPr>
            <p:cNvPr id="17" name="TextBox 73">
              <a:extLst>
                <a:ext uri="{FF2B5EF4-FFF2-40B4-BE49-F238E27FC236}">
                  <a16:creationId xmlns:a16="http://schemas.microsoft.com/office/drawing/2014/main" id="{F3DFCC19-255C-0D2B-ADEB-2228436EC983}"/>
                </a:ext>
              </a:extLst>
            </p:cNvPr>
            <p:cNvSpPr txBox="1"/>
            <p:nvPr/>
          </p:nvSpPr>
          <p:spPr>
            <a:xfrm>
              <a:off x="6623615" y="3700273"/>
              <a:ext cx="274307" cy="151547"/>
            </a:xfrm>
            <a:prstGeom prst="rect">
              <a:avLst/>
            </a:prstGeom>
            <a:noFill/>
          </p:spPr>
          <p:txBody>
            <a:bodyPr wrap="non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a:solidFill>
                    <a:schemeClr val="accent1"/>
                  </a:solidFill>
                </a:rPr>
                <a:t>2023</a:t>
              </a:r>
            </a:p>
          </p:txBody>
        </p:sp>
        <p:sp>
          <p:nvSpPr>
            <p:cNvPr id="18" name="TextBox 74">
              <a:extLst>
                <a:ext uri="{FF2B5EF4-FFF2-40B4-BE49-F238E27FC236}">
                  <a16:creationId xmlns:a16="http://schemas.microsoft.com/office/drawing/2014/main" id="{A36CF187-E991-761A-278A-4C5C3512BEF3}"/>
                </a:ext>
              </a:extLst>
            </p:cNvPr>
            <p:cNvSpPr txBox="1"/>
            <p:nvPr/>
          </p:nvSpPr>
          <p:spPr>
            <a:xfrm>
              <a:off x="8589463" y="3703605"/>
              <a:ext cx="274307" cy="151547"/>
            </a:xfrm>
            <a:prstGeom prst="rect">
              <a:avLst/>
            </a:prstGeom>
            <a:noFill/>
          </p:spPr>
          <p:txBody>
            <a:bodyPr wrap="non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a:solidFill>
                    <a:schemeClr val="accent2"/>
                  </a:solidFill>
                </a:rPr>
                <a:t>2024</a:t>
              </a:r>
            </a:p>
          </p:txBody>
        </p:sp>
        <p:sp>
          <p:nvSpPr>
            <p:cNvPr id="19" name="Rectangle 18">
              <a:extLst>
                <a:ext uri="{FF2B5EF4-FFF2-40B4-BE49-F238E27FC236}">
                  <a16:creationId xmlns:a16="http://schemas.microsoft.com/office/drawing/2014/main" id="{D5A02172-38C4-72F0-E066-15A82306EEB5}"/>
                </a:ext>
              </a:extLst>
            </p:cNvPr>
            <p:cNvSpPr/>
            <p:nvPr/>
          </p:nvSpPr>
          <p:spPr>
            <a:xfrm>
              <a:off x="460160" y="2843204"/>
              <a:ext cx="1599737"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000" b="1" dirty="0">
                  <a:solidFill>
                    <a:schemeClr val="tx1"/>
                  </a:solidFill>
                </a:rPr>
                <a:t>Atlantic Coast natural gas pipeline is canceled after six years primarily due to </a:t>
              </a:r>
              <a:r>
                <a:rPr lang="en-US" sz="1000" b="1" dirty="0">
                  <a:solidFill>
                    <a:schemeClr val="accent6"/>
                  </a:solidFill>
                </a:rPr>
                <a:t>environmental lawsuits</a:t>
              </a:r>
              <a:r>
                <a:rPr lang="en-US" sz="1000" b="1" dirty="0">
                  <a:solidFill>
                    <a:schemeClr val="tx1"/>
                  </a:solidFill>
                </a:rPr>
                <a:t>.</a:t>
              </a:r>
              <a:endParaRPr lang="en-CA" sz="1000" b="1" dirty="0">
                <a:solidFill>
                  <a:schemeClr val="tx1"/>
                </a:solidFill>
              </a:endParaRPr>
            </a:p>
            <a:p>
              <a:pPr marL="285750" indent="-285750" algn="r">
                <a:buFont typeface="Arial" panose="020B0604020202020204" pitchFamily="34" charset="0"/>
                <a:buChar char="•"/>
              </a:pPr>
              <a:endParaRPr lang="en-CA" sz="1000" b="1" dirty="0">
                <a:solidFill>
                  <a:schemeClr val="tx1"/>
                </a:solidFill>
              </a:endParaRPr>
            </a:p>
          </p:txBody>
        </p:sp>
        <p:cxnSp>
          <p:nvCxnSpPr>
            <p:cNvPr id="20" name="Straight Arrow Connector 19">
              <a:extLst>
                <a:ext uri="{FF2B5EF4-FFF2-40B4-BE49-F238E27FC236}">
                  <a16:creationId xmlns:a16="http://schemas.microsoft.com/office/drawing/2014/main" id="{23F2F617-5A34-F23F-CD53-E32D8639901A}"/>
                </a:ext>
              </a:extLst>
            </p:cNvPr>
            <p:cNvCxnSpPr>
              <a:cxnSpLocks/>
            </p:cNvCxnSpPr>
            <p:nvPr/>
          </p:nvCxnSpPr>
          <p:spPr>
            <a:xfrm flipV="1">
              <a:off x="2059897" y="2964465"/>
              <a:ext cx="0" cy="601942"/>
            </a:xfrm>
            <a:prstGeom prst="straightConnector1">
              <a:avLst/>
            </a:prstGeom>
            <a:ln w="12700">
              <a:solidFill>
                <a:schemeClr val="accent6"/>
              </a:solidFill>
              <a:tailEnd type="oval"/>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D96D735F-6ECE-43D7-61DB-5E86F0406381}"/>
                </a:ext>
              </a:extLst>
            </p:cNvPr>
            <p:cNvCxnSpPr>
              <a:cxnSpLocks/>
            </p:cNvCxnSpPr>
            <p:nvPr/>
          </p:nvCxnSpPr>
          <p:spPr>
            <a:xfrm flipV="1">
              <a:off x="2981289" y="2286117"/>
              <a:ext cx="0" cy="1260000"/>
            </a:xfrm>
            <a:prstGeom prst="straightConnector1">
              <a:avLst/>
            </a:prstGeom>
            <a:ln w="12700" cap="rnd">
              <a:solidFill>
                <a:schemeClr val="accent5"/>
              </a:solidFill>
              <a:round/>
              <a:tailEnd type="oval"/>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476DCBA9-97C1-AA7D-8E97-6464C1B7FB90}"/>
                </a:ext>
              </a:extLst>
            </p:cNvPr>
            <p:cNvCxnSpPr>
              <a:cxnSpLocks/>
            </p:cNvCxnSpPr>
            <p:nvPr/>
          </p:nvCxnSpPr>
          <p:spPr>
            <a:xfrm flipV="1">
              <a:off x="3806042" y="1566117"/>
              <a:ext cx="0" cy="1980000"/>
            </a:xfrm>
            <a:prstGeom prst="straightConnector1">
              <a:avLst/>
            </a:prstGeom>
            <a:ln w="12700">
              <a:solidFill>
                <a:schemeClr val="accent5"/>
              </a:solidFill>
              <a:tailEnd type="oval"/>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3218F887-C218-E5E9-6A9A-959D21057C24}"/>
                </a:ext>
              </a:extLst>
            </p:cNvPr>
            <p:cNvCxnSpPr>
              <a:cxnSpLocks/>
            </p:cNvCxnSpPr>
            <p:nvPr/>
          </p:nvCxnSpPr>
          <p:spPr>
            <a:xfrm flipV="1">
              <a:off x="4325995" y="1566117"/>
              <a:ext cx="0" cy="1980000"/>
            </a:xfrm>
            <a:prstGeom prst="straightConnector1">
              <a:avLst/>
            </a:prstGeom>
            <a:ln w="12700">
              <a:solidFill>
                <a:schemeClr val="accent5"/>
              </a:solidFill>
              <a:tailEnd type="oval"/>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68E6D3D4-7D3F-9FA6-6965-5EAE7D02CF9B}"/>
                </a:ext>
              </a:extLst>
            </p:cNvPr>
            <p:cNvCxnSpPr>
              <a:cxnSpLocks/>
            </p:cNvCxnSpPr>
            <p:nvPr/>
          </p:nvCxnSpPr>
          <p:spPr>
            <a:xfrm>
              <a:off x="5080720" y="3577326"/>
              <a:ext cx="0" cy="545540"/>
            </a:xfrm>
            <a:prstGeom prst="straightConnector1">
              <a:avLst/>
            </a:prstGeom>
            <a:ln w="12700">
              <a:solidFill>
                <a:schemeClr val="accent3"/>
              </a:solidFill>
              <a:tailEnd type="oval"/>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14EE0F03-77FF-CDD0-5CFF-1242E9CCD85C}"/>
                </a:ext>
              </a:extLst>
            </p:cNvPr>
            <p:cNvCxnSpPr>
              <a:cxnSpLocks/>
            </p:cNvCxnSpPr>
            <p:nvPr/>
          </p:nvCxnSpPr>
          <p:spPr>
            <a:xfrm flipV="1">
              <a:off x="6289266" y="2868730"/>
              <a:ext cx="0" cy="712887"/>
            </a:xfrm>
            <a:prstGeom prst="straightConnector1">
              <a:avLst/>
            </a:prstGeom>
            <a:ln w="12700">
              <a:solidFill>
                <a:schemeClr val="accent3"/>
              </a:solidFill>
              <a:tailEnd type="oval"/>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3125105-4119-8985-A5F2-3B151390C7C9}"/>
                </a:ext>
              </a:extLst>
            </p:cNvPr>
            <p:cNvCxnSpPr>
              <a:cxnSpLocks/>
            </p:cNvCxnSpPr>
            <p:nvPr/>
          </p:nvCxnSpPr>
          <p:spPr>
            <a:xfrm flipV="1">
              <a:off x="8305381" y="2477032"/>
              <a:ext cx="0" cy="1096083"/>
            </a:xfrm>
            <a:prstGeom prst="straightConnector1">
              <a:avLst/>
            </a:prstGeom>
            <a:ln w="12700">
              <a:solidFill>
                <a:schemeClr val="accent1"/>
              </a:solidFill>
              <a:tailEnd type="oval"/>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4F22316-3938-344D-30F7-B30358D6472D}"/>
                </a:ext>
              </a:extLst>
            </p:cNvPr>
            <p:cNvCxnSpPr>
              <a:cxnSpLocks/>
            </p:cNvCxnSpPr>
            <p:nvPr/>
          </p:nvCxnSpPr>
          <p:spPr>
            <a:xfrm>
              <a:off x="8329330" y="3566407"/>
              <a:ext cx="0" cy="1119282"/>
            </a:xfrm>
            <a:prstGeom prst="straightConnector1">
              <a:avLst/>
            </a:prstGeom>
            <a:ln w="12700">
              <a:solidFill>
                <a:schemeClr val="accent1"/>
              </a:solidFill>
              <a:tailEnd type="oval"/>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5FAFF0F2-E475-C1A4-BAD7-09F7DB7083C8}"/>
                </a:ext>
              </a:extLst>
            </p:cNvPr>
            <p:cNvCxnSpPr>
              <a:cxnSpLocks/>
            </p:cNvCxnSpPr>
            <p:nvPr/>
          </p:nvCxnSpPr>
          <p:spPr>
            <a:xfrm>
              <a:off x="8526553" y="3581617"/>
              <a:ext cx="0" cy="1937789"/>
            </a:xfrm>
            <a:prstGeom prst="straightConnector1">
              <a:avLst/>
            </a:prstGeom>
            <a:ln w="12700">
              <a:solidFill>
                <a:schemeClr val="accent1"/>
              </a:solidFill>
              <a:tailEnd type="oval"/>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69EFF9B8-59FB-9AD1-2DC2-DD9F5DF5469D}"/>
                </a:ext>
              </a:extLst>
            </p:cNvPr>
            <p:cNvCxnSpPr>
              <a:cxnSpLocks/>
            </p:cNvCxnSpPr>
            <p:nvPr/>
          </p:nvCxnSpPr>
          <p:spPr>
            <a:xfrm flipV="1">
              <a:off x="8589463" y="1678235"/>
              <a:ext cx="0" cy="1885452"/>
            </a:xfrm>
            <a:prstGeom prst="straightConnector1">
              <a:avLst/>
            </a:prstGeom>
            <a:ln w="12700">
              <a:solidFill>
                <a:schemeClr val="accent1"/>
              </a:solidFill>
              <a:tailEnd type="oval"/>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15B27956-948E-2E4B-9B86-C46944DE4A3F}"/>
                </a:ext>
              </a:extLst>
            </p:cNvPr>
            <p:cNvCxnSpPr>
              <a:cxnSpLocks/>
            </p:cNvCxnSpPr>
            <p:nvPr/>
          </p:nvCxnSpPr>
          <p:spPr>
            <a:xfrm>
              <a:off x="9001683" y="3563687"/>
              <a:ext cx="0" cy="2305343"/>
            </a:xfrm>
            <a:prstGeom prst="straightConnector1">
              <a:avLst/>
            </a:prstGeom>
            <a:ln w="12700">
              <a:solidFill>
                <a:schemeClr val="accent2"/>
              </a:solidFill>
              <a:tailEnd type="oval"/>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89538700-C734-9A1C-4079-F9C5113C77C2}"/>
                </a:ext>
              </a:extLst>
            </p:cNvPr>
            <p:cNvCxnSpPr>
              <a:cxnSpLocks/>
            </p:cNvCxnSpPr>
            <p:nvPr/>
          </p:nvCxnSpPr>
          <p:spPr>
            <a:xfrm flipV="1">
              <a:off x="9166378" y="1566117"/>
              <a:ext cx="0" cy="1980000"/>
            </a:xfrm>
            <a:prstGeom prst="straightConnector1">
              <a:avLst/>
            </a:prstGeom>
            <a:ln w="12700">
              <a:solidFill>
                <a:schemeClr val="accent2"/>
              </a:solidFill>
              <a:tailEnd type="oval"/>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B7096479-152A-36D4-E110-32E3723EAABB}"/>
                </a:ext>
              </a:extLst>
            </p:cNvPr>
            <p:cNvCxnSpPr>
              <a:cxnSpLocks/>
            </p:cNvCxnSpPr>
            <p:nvPr/>
          </p:nvCxnSpPr>
          <p:spPr>
            <a:xfrm flipV="1">
              <a:off x="9444284" y="2286117"/>
              <a:ext cx="0" cy="1260000"/>
            </a:xfrm>
            <a:prstGeom prst="straightConnector1">
              <a:avLst/>
            </a:prstGeom>
            <a:ln w="12700">
              <a:solidFill>
                <a:schemeClr val="accent2"/>
              </a:solidFill>
              <a:tailEnd type="oval"/>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A5F1BB0F-D5BC-CE7A-CC1F-B49142C021FD}"/>
                </a:ext>
              </a:extLst>
            </p:cNvPr>
            <p:cNvCxnSpPr>
              <a:cxnSpLocks/>
            </p:cNvCxnSpPr>
            <p:nvPr/>
          </p:nvCxnSpPr>
          <p:spPr>
            <a:xfrm>
              <a:off x="9659437" y="3563687"/>
              <a:ext cx="0" cy="1677813"/>
            </a:xfrm>
            <a:prstGeom prst="straightConnector1">
              <a:avLst/>
            </a:prstGeom>
            <a:ln w="12700">
              <a:solidFill>
                <a:schemeClr val="accent2"/>
              </a:solidFill>
              <a:tailEnd type="oval"/>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2B8C8C77-839E-FBE1-3AFD-F1100537FC81}"/>
                </a:ext>
              </a:extLst>
            </p:cNvPr>
            <p:cNvCxnSpPr>
              <a:cxnSpLocks/>
            </p:cNvCxnSpPr>
            <p:nvPr/>
          </p:nvCxnSpPr>
          <p:spPr>
            <a:xfrm>
              <a:off x="9825574" y="3573115"/>
              <a:ext cx="0" cy="829478"/>
            </a:xfrm>
            <a:prstGeom prst="straightConnector1">
              <a:avLst/>
            </a:prstGeom>
            <a:ln w="12700">
              <a:solidFill>
                <a:schemeClr val="accent2"/>
              </a:solidFill>
              <a:tailEnd type="oval"/>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F215731B-8D52-930C-E3CE-BFF221C0FC2C}"/>
                </a:ext>
              </a:extLst>
            </p:cNvPr>
            <p:cNvCxnSpPr>
              <a:cxnSpLocks/>
            </p:cNvCxnSpPr>
            <p:nvPr/>
          </p:nvCxnSpPr>
          <p:spPr>
            <a:xfrm flipV="1">
              <a:off x="9919413" y="2905488"/>
              <a:ext cx="0" cy="675667"/>
            </a:xfrm>
            <a:prstGeom prst="straightConnector1">
              <a:avLst/>
            </a:prstGeom>
            <a:ln w="12700">
              <a:solidFill>
                <a:schemeClr val="accent2"/>
              </a:solidFill>
              <a:tailEnd type="oval"/>
            </a:ln>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AF4B6DFE-B694-9246-28F9-31620F3E7A60}"/>
                </a:ext>
              </a:extLst>
            </p:cNvPr>
            <p:cNvSpPr/>
            <p:nvPr/>
          </p:nvSpPr>
          <p:spPr>
            <a:xfrm>
              <a:off x="1017319" y="2176945"/>
              <a:ext cx="1971384"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000" b="1" dirty="0">
                  <a:solidFill>
                    <a:schemeClr val="tx1"/>
                  </a:solidFill>
                </a:rPr>
                <a:t>Keystone XL pipeline is canceled after </a:t>
              </a:r>
              <a:r>
                <a:rPr lang="en-US" sz="1000" b="1" dirty="0">
                  <a:solidFill>
                    <a:schemeClr val="accent5"/>
                  </a:solidFill>
                </a:rPr>
                <a:t>~10 years </a:t>
              </a:r>
              <a:r>
                <a:rPr lang="en-US" sz="1000" b="1" dirty="0">
                  <a:solidFill>
                    <a:schemeClr val="tx1"/>
                  </a:solidFill>
                </a:rPr>
                <a:t>of </a:t>
              </a:r>
              <a:r>
                <a:rPr lang="en-US" sz="1000" b="1" dirty="0">
                  <a:solidFill>
                    <a:schemeClr val="accent5"/>
                  </a:solidFill>
                </a:rPr>
                <a:t>legal battles </a:t>
              </a:r>
              <a:r>
                <a:rPr lang="en-US" sz="1000" b="1" dirty="0">
                  <a:solidFill>
                    <a:schemeClr val="tx1"/>
                  </a:solidFill>
                </a:rPr>
                <a:t>and opposition.</a:t>
              </a:r>
              <a:endParaRPr lang="en-CA" sz="1000" b="1" dirty="0">
                <a:solidFill>
                  <a:schemeClr val="tx1"/>
                </a:solidFill>
              </a:endParaRPr>
            </a:p>
          </p:txBody>
        </p:sp>
        <p:sp>
          <p:nvSpPr>
            <p:cNvPr id="37" name="Rectangle 36">
              <a:extLst>
                <a:ext uri="{FF2B5EF4-FFF2-40B4-BE49-F238E27FC236}">
                  <a16:creationId xmlns:a16="http://schemas.microsoft.com/office/drawing/2014/main" id="{A20621FE-6A7E-481B-1CC2-11F18D62143E}"/>
                </a:ext>
              </a:extLst>
            </p:cNvPr>
            <p:cNvSpPr/>
            <p:nvPr/>
          </p:nvSpPr>
          <p:spPr>
            <a:xfrm>
              <a:off x="1111232" y="1457569"/>
              <a:ext cx="2704297"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000" b="1" dirty="0">
                  <a:solidFill>
                    <a:schemeClr val="tx1"/>
                  </a:solidFill>
                </a:rPr>
                <a:t>MVP pipeline is over $4 billion over budget and about six years behind schedule, largely because of </a:t>
              </a:r>
              <a:r>
                <a:rPr lang="en-US" sz="1000" b="1" dirty="0">
                  <a:solidFill>
                    <a:schemeClr val="accent5"/>
                  </a:solidFill>
                </a:rPr>
                <a:t>regulatory and legal pushback</a:t>
              </a:r>
              <a:r>
                <a:rPr lang="en-US" sz="1000" b="1" dirty="0">
                  <a:solidFill>
                    <a:schemeClr val="tx1"/>
                  </a:solidFill>
                </a:rPr>
                <a:t> from environmental groups.</a:t>
              </a:r>
              <a:endParaRPr lang="en-CA" sz="1000" b="1" dirty="0">
                <a:solidFill>
                  <a:schemeClr val="tx1"/>
                </a:solidFill>
              </a:endParaRPr>
            </a:p>
          </p:txBody>
        </p:sp>
        <p:sp>
          <p:nvSpPr>
            <p:cNvPr id="38" name="Rectangle 37">
              <a:extLst>
                <a:ext uri="{FF2B5EF4-FFF2-40B4-BE49-F238E27FC236}">
                  <a16:creationId xmlns:a16="http://schemas.microsoft.com/office/drawing/2014/main" id="{01BB1E23-DA07-725B-86AD-83B387A46B03}"/>
                </a:ext>
              </a:extLst>
            </p:cNvPr>
            <p:cNvSpPr/>
            <p:nvPr/>
          </p:nvSpPr>
          <p:spPr>
            <a:xfrm>
              <a:off x="4300130" y="1457569"/>
              <a:ext cx="1746052"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err="1">
                  <a:solidFill>
                    <a:schemeClr val="tx1"/>
                  </a:solidFill>
                </a:rPr>
                <a:t>PennEast</a:t>
              </a:r>
              <a:r>
                <a:rPr lang="en-US" sz="1000" b="1" dirty="0">
                  <a:solidFill>
                    <a:schemeClr val="tx1"/>
                  </a:solidFill>
                </a:rPr>
                <a:t> natural gas pipeline is canceled after </a:t>
              </a:r>
              <a:r>
                <a:rPr lang="en-US" sz="1000" b="1" dirty="0">
                  <a:solidFill>
                    <a:schemeClr val="accent5"/>
                  </a:solidFill>
                </a:rPr>
                <a:t>seven years </a:t>
              </a:r>
              <a:r>
                <a:rPr lang="en-US" sz="1000" b="1" dirty="0">
                  <a:solidFill>
                    <a:schemeClr val="tx1"/>
                  </a:solidFill>
                </a:rPr>
                <a:t>of </a:t>
              </a:r>
              <a:r>
                <a:rPr lang="en-US" sz="1000" b="1" dirty="0">
                  <a:solidFill>
                    <a:schemeClr val="accent5"/>
                  </a:solidFill>
                </a:rPr>
                <a:t>regulator pushback</a:t>
              </a:r>
              <a:r>
                <a:rPr lang="en-US" sz="1000" b="1" dirty="0">
                  <a:solidFill>
                    <a:schemeClr val="tx1"/>
                  </a:solidFill>
                </a:rPr>
                <a:t>.</a:t>
              </a:r>
              <a:endParaRPr lang="en-CA" sz="1000" b="1" dirty="0">
                <a:solidFill>
                  <a:schemeClr val="tx1"/>
                </a:solidFill>
              </a:endParaRPr>
            </a:p>
          </p:txBody>
        </p:sp>
        <p:sp>
          <p:nvSpPr>
            <p:cNvPr id="39" name="Rectangle 38">
              <a:extLst>
                <a:ext uri="{FF2B5EF4-FFF2-40B4-BE49-F238E27FC236}">
                  <a16:creationId xmlns:a16="http://schemas.microsoft.com/office/drawing/2014/main" id="{C57344A3-A4D3-439D-F5C1-1FEEE5579CFC}"/>
                </a:ext>
              </a:extLst>
            </p:cNvPr>
            <p:cNvSpPr/>
            <p:nvPr/>
          </p:nvSpPr>
          <p:spPr>
            <a:xfrm flipH="1">
              <a:off x="5063618" y="3752604"/>
              <a:ext cx="1344097"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a:solidFill>
                    <a:schemeClr val="tx1"/>
                  </a:solidFill>
                </a:rPr>
                <a:t>Twenty Iowa counties file </a:t>
              </a:r>
              <a:r>
                <a:rPr lang="en-US" sz="1000" b="1">
                  <a:solidFill>
                    <a:schemeClr val="accent3"/>
                  </a:solidFill>
                </a:rPr>
                <a:t>objections </a:t>
              </a:r>
              <a:r>
                <a:rPr lang="en-US" sz="1000" b="1">
                  <a:solidFill>
                    <a:schemeClr val="tx1"/>
                  </a:solidFill>
                </a:rPr>
                <a:t>to</a:t>
              </a:r>
              <a:r>
                <a:rPr lang="en-US" sz="1000" b="1">
                  <a:solidFill>
                    <a:schemeClr val="accent3"/>
                  </a:solidFill>
                </a:rPr>
                <a:t> </a:t>
              </a:r>
              <a:r>
                <a:rPr lang="en-US" sz="1000" b="1">
                  <a:solidFill>
                    <a:schemeClr val="tx1"/>
                  </a:solidFill>
                </a:rPr>
                <a:t>planned </a:t>
              </a:r>
              <a:r>
                <a:rPr lang="en-US" sz="1000" b="1">
                  <a:solidFill>
                    <a:schemeClr val="accent3"/>
                  </a:solidFill>
                </a:rPr>
                <a:t>CO</a:t>
              </a:r>
              <a:r>
                <a:rPr lang="en-US" sz="1000" b="1" baseline="-25000">
                  <a:solidFill>
                    <a:schemeClr val="accent3"/>
                  </a:solidFill>
                </a:rPr>
                <a:t>2</a:t>
              </a:r>
              <a:r>
                <a:rPr lang="en-US" sz="1000" b="1">
                  <a:solidFill>
                    <a:schemeClr val="accent3"/>
                  </a:solidFill>
                </a:rPr>
                <a:t> pipelines</a:t>
              </a:r>
              <a:r>
                <a:rPr lang="en-US" sz="1000" b="1">
                  <a:solidFill>
                    <a:schemeClr val="tx1"/>
                  </a:solidFill>
                </a:rPr>
                <a:t>.</a:t>
              </a:r>
              <a:endParaRPr lang="en-CA" sz="1000" b="1">
                <a:solidFill>
                  <a:schemeClr val="tx1"/>
                </a:solidFill>
              </a:endParaRPr>
            </a:p>
          </p:txBody>
        </p:sp>
        <p:sp>
          <p:nvSpPr>
            <p:cNvPr id="40" name="Rectangle 39">
              <a:extLst>
                <a:ext uri="{FF2B5EF4-FFF2-40B4-BE49-F238E27FC236}">
                  <a16:creationId xmlns:a16="http://schemas.microsoft.com/office/drawing/2014/main" id="{F5FD2F3C-FEDD-BACA-96DB-B9F40371F344}"/>
                </a:ext>
              </a:extLst>
            </p:cNvPr>
            <p:cNvSpPr/>
            <p:nvPr/>
          </p:nvSpPr>
          <p:spPr>
            <a:xfrm flipH="1">
              <a:off x="4334301" y="2495494"/>
              <a:ext cx="1954963"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000" b="1" dirty="0">
                  <a:solidFill>
                    <a:schemeClr val="tx1"/>
                  </a:solidFill>
                </a:rPr>
                <a:t>Livingston Parish Council approves a </a:t>
              </a:r>
              <a:r>
                <a:rPr lang="en-US" sz="1000" b="1" dirty="0">
                  <a:solidFill>
                    <a:schemeClr val="accent3"/>
                  </a:solidFill>
                </a:rPr>
                <a:t>12-month moratorium on Class V drilling </a:t>
              </a:r>
              <a:r>
                <a:rPr lang="en-US" sz="1000" b="1" dirty="0">
                  <a:solidFill>
                    <a:schemeClr val="tx1"/>
                  </a:solidFill>
                </a:rPr>
                <a:t>and seismic for characterization of CO</a:t>
              </a:r>
              <a:r>
                <a:rPr lang="en-US" sz="1000" b="1" baseline="-25000" dirty="0">
                  <a:solidFill>
                    <a:schemeClr val="tx1"/>
                  </a:solidFill>
                </a:rPr>
                <a:t>2</a:t>
              </a:r>
              <a:r>
                <a:rPr lang="en-US" sz="1000" b="1" dirty="0">
                  <a:solidFill>
                    <a:schemeClr val="tx1"/>
                  </a:solidFill>
                </a:rPr>
                <a:t> storage reservoirs.</a:t>
              </a:r>
              <a:endParaRPr lang="en-CA" sz="1000" b="1" dirty="0">
                <a:solidFill>
                  <a:schemeClr val="tx1"/>
                </a:solidFill>
              </a:endParaRPr>
            </a:p>
          </p:txBody>
        </p:sp>
        <p:sp>
          <p:nvSpPr>
            <p:cNvPr id="41" name="Rectangle 40">
              <a:extLst>
                <a:ext uri="{FF2B5EF4-FFF2-40B4-BE49-F238E27FC236}">
                  <a16:creationId xmlns:a16="http://schemas.microsoft.com/office/drawing/2014/main" id="{99F9B1D9-0907-45BC-8EFB-A547526E812C}"/>
                </a:ext>
              </a:extLst>
            </p:cNvPr>
            <p:cNvSpPr/>
            <p:nvPr/>
          </p:nvSpPr>
          <p:spPr>
            <a:xfrm flipH="1">
              <a:off x="7008797" y="2371233"/>
              <a:ext cx="1308559"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000" b="1" dirty="0">
                  <a:solidFill>
                    <a:schemeClr val="tx1"/>
                  </a:solidFill>
                </a:rPr>
                <a:t>South Dakota regulators </a:t>
              </a:r>
              <a:r>
                <a:rPr lang="en-US" sz="1000" b="1" dirty="0">
                  <a:solidFill>
                    <a:schemeClr val="accent1"/>
                  </a:solidFill>
                </a:rPr>
                <a:t>deny </a:t>
              </a:r>
              <a:r>
                <a:rPr lang="en-US" sz="1000" b="1" dirty="0">
                  <a:solidFill>
                    <a:schemeClr val="tx1"/>
                  </a:solidFill>
                </a:rPr>
                <a:t>Summit Carbon Solutions' </a:t>
              </a:r>
              <a:r>
                <a:rPr lang="en-US" sz="1000" b="1" dirty="0">
                  <a:solidFill>
                    <a:schemeClr val="accent1"/>
                  </a:solidFill>
                </a:rPr>
                <a:t>permit</a:t>
              </a:r>
              <a:r>
                <a:rPr lang="en-US" sz="1000" b="1" dirty="0">
                  <a:solidFill>
                    <a:schemeClr val="accent3"/>
                  </a:solidFill>
                </a:rPr>
                <a:t> </a:t>
              </a:r>
              <a:r>
                <a:rPr lang="en-US" sz="1000" b="1" dirty="0">
                  <a:solidFill>
                    <a:schemeClr val="tx1"/>
                  </a:solidFill>
                </a:rPr>
                <a:t>application. Summit announces intentions to reapply.</a:t>
              </a:r>
              <a:endParaRPr lang="en-CA" sz="1000" b="1" dirty="0">
                <a:solidFill>
                  <a:schemeClr val="tx1"/>
                </a:solidFill>
              </a:endParaRPr>
            </a:p>
          </p:txBody>
        </p:sp>
        <p:sp>
          <p:nvSpPr>
            <p:cNvPr id="42" name="Rectangle 41">
              <a:extLst>
                <a:ext uri="{FF2B5EF4-FFF2-40B4-BE49-F238E27FC236}">
                  <a16:creationId xmlns:a16="http://schemas.microsoft.com/office/drawing/2014/main" id="{AA37A2BF-378D-2B54-4A2B-541C13E4952D}"/>
                </a:ext>
              </a:extLst>
            </p:cNvPr>
            <p:cNvSpPr/>
            <p:nvPr/>
          </p:nvSpPr>
          <p:spPr>
            <a:xfrm flipH="1">
              <a:off x="6989880" y="3851551"/>
              <a:ext cx="1346181" cy="8448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000" b="1">
                  <a:solidFill>
                    <a:schemeClr val="tx1"/>
                  </a:solidFill>
                </a:rPr>
                <a:t>North Dakota regulators initially </a:t>
              </a:r>
              <a:br>
                <a:rPr lang="en-US" sz="1000" b="1">
                  <a:solidFill>
                    <a:schemeClr val="tx1"/>
                  </a:solidFill>
                </a:rPr>
              </a:br>
              <a:r>
                <a:rPr lang="en-US" sz="1000" b="1">
                  <a:solidFill>
                    <a:schemeClr val="accent1"/>
                  </a:solidFill>
                </a:rPr>
                <a:t>deny </a:t>
              </a:r>
              <a:r>
                <a:rPr lang="en-US" sz="1000" b="1">
                  <a:solidFill>
                    <a:schemeClr val="tx1"/>
                  </a:solidFill>
                </a:rPr>
                <a:t>Summit Carbon Solutions a siting </a:t>
              </a:r>
              <a:r>
                <a:rPr lang="en-US" sz="1000" b="1">
                  <a:solidFill>
                    <a:schemeClr val="accent1"/>
                  </a:solidFill>
                </a:rPr>
                <a:t>permit </a:t>
              </a:r>
              <a:r>
                <a:rPr lang="en-US" sz="1000" b="1">
                  <a:solidFill>
                    <a:schemeClr val="tx1"/>
                  </a:solidFill>
                </a:rPr>
                <a:t>but later grant the company's request for reconsideration.</a:t>
              </a:r>
              <a:endParaRPr lang="en-CA" sz="1000" b="1">
                <a:solidFill>
                  <a:schemeClr val="tx1"/>
                </a:solidFill>
              </a:endParaRPr>
            </a:p>
          </p:txBody>
        </p:sp>
        <p:sp>
          <p:nvSpPr>
            <p:cNvPr id="43" name="Rectangle 42">
              <a:extLst>
                <a:ext uri="{FF2B5EF4-FFF2-40B4-BE49-F238E27FC236}">
                  <a16:creationId xmlns:a16="http://schemas.microsoft.com/office/drawing/2014/main" id="{37E4D1B3-9384-ED5E-68B0-39850DA14431}"/>
                </a:ext>
              </a:extLst>
            </p:cNvPr>
            <p:cNvSpPr/>
            <p:nvPr/>
          </p:nvSpPr>
          <p:spPr>
            <a:xfrm flipH="1">
              <a:off x="6623094" y="4927308"/>
              <a:ext cx="1918941"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000" b="1">
                  <a:solidFill>
                    <a:schemeClr val="tx1"/>
                  </a:solidFill>
                </a:rPr>
                <a:t>Thirteen Congress members write to President Biden requesting a </a:t>
              </a:r>
              <a:r>
                <a:rPr lang="en-US" sz="1000" b="1">
                  <a:solidFill>
                    <a:schemeClr val="accent1"/>
                  </a:solidFill>
                </a:rPr>
                <a:t>moratorium on federal permitting </a:t>
              </a:r>
              <a:r>
                <a:rPr lang="en-US" sz="1000" b="1">
                  <a:solidFill>
                    <a:schemeClr val="tx1"/>
                  </a:solidFill>
                </a:rPr>
                <a:t>of new CO</a:t>
              </a:r>
              <a:r>
                <a:rPr lang="en-US" sz="1000" b="1" baseline="-25000">
                  <a:solidFill>
                    <a:schemeClr val="tx1"/>
                  </a:solidFill>
                </a:rPr>
                <a:t>2</a:t>
              </a:r>
              <a:r>
                <a:rPr lang="en-US" sz="1000" b="1">
                  <a:solidFill>
                    <a:schemeClr val="tx1"/>
                  </a:solidFill>
                </a:rPr>
                <a:t> pipelines until new </a:t>
              </a:r>
            </a:p>
            <a:p>
              <a:pPr algn="r"/>
              <a:r>
                <a:rPr lang="en-US" sz="1000" b="1">
                  <a:solidFill>
                    <a:schemeClr val="tx1"/>
                  </a:solidFill>
                </a:rPr>
                <a:t>safety regulations are finalized.</a:t>
              </a:r>
              <a:endParaRPr lang="en-CA" sz="1000" b="1">
                <a:solidFill>
                  <a:schemeClr val="tx1"/>
                </a:solidFill>
              </a:endParaRPr>
            </a:p>
          </p:txBody>
        </p:sp>
        <p:sp>
          <p:nvSpPr>
            <p:cNvPr id="44" name="Rectangle 43">
              <a:extLst>
                <a:ext uri="{FF2B5EF4-FFF2-40B4-BE49-F238E27FC236}">
                  <a16:creationId xmlns:a16="http://schemas.microsoft.com/office/drawing/2014/main" id="{8352F0AB-5D0D-AFCC-9C30-058EC8BC3021}"/>
                </a:ext>
              </a:extLst>
            </p:cNvPr>
            <p:cNvSpPr/>
            <p:nvPr/>
          </p:nvSpPr>
          <p:spPr>
            <a:xfrm flipH="1">
              <a:off x="6623096" y="1569375"/>
              <a:ext cx="1989939"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000" b="1" dirty="0">
                  <a:solidFill>
                    <a:schemeClr val="tx1"/>
                  </a:solidFill>
                </a:rPr>
                <a:t>Navigator CO</a:t>
              </a:r>
              <a:r>
                <a:rPr lang="en-US" sz="1000" b="1" baseline="-25000" dirty="0">
                  <a:solidFill>
                    <a:schemeClr val="tx1"/>
                  </a:solidFill>
                </a:rPr>
                <a:t>2</a:t>
              </a:r>
              <a:r>
                <a:rPr lang="en-US" sz="1000" b="1" dirty="0">
                  <a:solidFill>
                    <a:schemeClr val="tx1"/>
                  </a:solidFill>
                </a:rPr>
                <a:t> Ventures </a:t>
              </a:r>
            </a:p>
            <a:p>
              <a:pPr algn="r"/>
              <a:r>
                <a:rPr lang="en-US" sz="1000" b="1" dirty="0">
                  <a:solidFill>
                    <a:schemeClr val="tx1"/>
                  </a:solidFill>
                </a:rPr>
                <a:t>announces the </a:t>
              </a:r>
              <a:r>
                <a:rPr lang="en-US" sz="1000" b="1" dirty="0">
                  <a:solidFill>
                    <a:schemeClr val="accent1"/>
                  </a:solidFill>
                </a:rPr>
                <a:t>cancellation </a:t>
              </a:r>
              <a:r>
                <a:rPr lang="en-US" sz="1000" b="1" dirty="0">
                  <a:solidFill>
                    <a:schemeClr val="tx1"/>
                  </a:solidFill>
                </a:rPr>
                <a:t>of</a:t>
              </a:r>
              <a:r>
                <a:rPr lang="en-US" sz="1000" b="1" dirty="0">
                  <a:solidFill>
                    <a:schemeClr val="accent1"/>
                  </a:solidFill>
                </a:rPr>
                <a:t> </a:t>
              </a:r>
              <a:r>
                <a:rPr lang="en-US" sz="1000" b="1" dirty="0">
                  <a:solidFill>
                    <a:schemeClr val="tx1"/>
                  </a:solidFill>
                </a:rPr>
                <a:t>its </a:t>
              </a:r>
              <a:r>
                <a:rPr lang="en-US" sz="1000" b="1" dirty="0">
                  <a:solidFill>
                    <a:schemeClr val="accent1"/>
                  </a:solidFill>
                </a:rPr>
                <a:t>Heartland</a:t>
              </a:r>
              <a:r>
                <a:rPr lang="en-US" sz="1000" b="1" dirty="0">
                  <a:solidFill>
                    <a:schemeClr val="tx1"/>
                  </a:solidFill>
                </a:rPr>
                <a:t> </a:t>
              </a:r>
              <a:r>
                <a:rPr lang="en-US" sz="1000" b="1" dirty="0">
                  <a:solidFill>
                    <a:schemeClr val="accent1"/>
                  </a:solidFill>
                </a:rPr>
                <a:t>Greenway Project</a:t>
              </a:r>
              <a:r>
                <a:rPr lang="en-US" sz="1000" b="1" dirty="0">
                  <a:solidFill>
                    <a:schemeClr val="tx1"/>
                  </a:solidFill>
                </a:rPr>
                <a:t>.</a:t>
              </a:r>
              <a:endParaRPr lang="en-CA" sz="1000" b="1" dirty="0">
                <a:solidFill>
                  <a:schemeClr val="tx1"/>
                </a:solidFill>
              </a:endParaRPr>
            </a:p>
          </p:txBody>
        </p:sp>
        <p:sp>
          <p:nvSpPr>
            <p:cNvPr id="45" name="Rectangle 44">
              <a:extLst>
                <a:ext uri="{FF2B5EF4-FFF2-40B4-BE49-F238E27FC236}">
                  <a16:creationId xmlns:a16="http://schemas.microsoft.com/office/drawing/2014/main" id="{4E5BD4CA-427E-ECB4-54B0-B269FF89D243}"/>
                </a:ext>
              </a:extLst>
            </p:cNvPr>
            <p:cNvSpPr/>
            <p:nvPr/>
          </p:nvSpPr>
          <p:spPr>
            <a:xfrm flipH="1">
              <a:off x="8995635" y="5509948"/>
              <a:ext cx="1928883"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a:solidFill>
                    <a:schemeClr val="tx1"/>
                  </a:solidFill>
                </a:rPr>
                <a:t>One Earth Energy's 7.34-mile CO</a:t>
              </a:r>
              <a:r>
                <a:rPr lang="en-US" sz="1000" b="1" baseline="-25000">
                  <a:solidFill>
                    <a:schemeClr val="tx1"/>
                  </a:solidFill>
                </a:rPr>
                <a:t>2</a:t>
              </a:r>
              <a:r>
                <a:rPr lang="en-US" sz="1000" b="1">
                  <a:solidFill>
                    <a:schemeClr val="tx1"/>
                  </a:solidFill>
                </a:rPr>
                <a:t> </a:t>
              </a:r>
              <a:r>
                <a:rPr lang="en-US" sz="1000" b="1">
                  <a:solidFill>
                    <a:schemeClr val="accent2"/>
                  </a:solidFill>
                </a:rPr>
                <a:t>pipeline permit</a:t>
              </a:r>
              <a:r>
                <a:rPr lang="en-US" sz="1000" b="1">
                  <a:solidFill>
                    <a:schemeClr val="tx1"/>
                  </a:solidFill>
                </a:rPr>
                <a:t> is </a:t>
              </a:r>
              <a:r>
                <a:rPr lang="en-US" sz="1000" b="1">
                  <a:solidFill>
                    <a:schemeClr val="accent2"/>
                  </a:solidFill>
                </a:rPr>
                <a:t>denied</a:t>
              </a:r>
              <a:r>
                <a:rPr lang="en-US" sz="1000" b="1">
                  <a:solidFill>
                    <a:schemeClr val="tx1"/>
                  </a:solidFill>
                </a:rPr>
                <a:t>.</a:t>
              </a:r>
              <a:endParaRPr lang="en-CA" sz="1000" b="1">
                <a:solidFill>
                  <a:schemeClr val="tx1"/>
                </a:solidFill>
              </a:endParaRPr>
            </a:p>
          </p:txBody>
        </p:sp>
        <p:sp>
          <p:nvSpPr>
            <p:cNvPr id="46" name="Rectangle 45">
              <a:extLst>
                <a:ext uri="{FF2B5EF4-FFF2-40B4-BE49-F238E27FC236}">
                  <a16:creationId xmlns:a16="http://schemas.microsoft.com/office/drawing/2014/main" id="{61F4C4D2-410D-6A70-58F4-B16458570E05}"/>
                </a:ext>
              </a:extLst>
            </p:cNvPr>
            <p:cNvSpPr/>
            <p:nvPr/>
          </p:nvSpPr>
          <p:spPr>
            <a:xfrm flipH="1">
              <a:off x="9143977" y="1457569"/>
              <a:ext cx="2432911"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solidFill>
                    <a:schemeClr val="accent2"/>
                  </a:solidFill>
                </a:rPr>
                <a:t>CO</a:t>
              </a:r>
              <a:r>
                <a:rPr lang="en-US" sz="1000" b="1" baseline="-25000" dirty="0">
                  <a:solidFill>
                    <a:schemeClr val="accent2"/>
                  </a:solidFill>
                </a:rPr>
                <a:t>2</a:t>
              </a:r>
              <a:r>
                <a:rPr lang="en-US" sz="1000" b="1" dirty="0">
                  <a:solidFill>
                    <a:schemeClr val="accent2"/>
                  </a:solidFill>
                </a:rPr>
                <a:t> leak </a:t>
              </a:r>
              <a:r>
                <a:rPr lang="en-US" sz="1000" b="1" dirty="0">
                  <a:solidFill>
                    <a:schemeClr val="tx1"/>
                  </a:solidFill>
                </a:rPr>
                <a:t>from XOM's pipeline near Sulphur, Louisiana, </a:t>
              </a:r>
              <a:r>
                <a:rPr lang="en-US" sz="1000" b="1" dirty="0">
                  <a:solidFill>
                    <a:schemeClr val="accent2"/>
                  </a:solidFill>
                </a:rPr>
                <a:t>raises concerns </a:t>
              </a:r>
              <a:r>
                <a:rPr lang="en-US" sz="1000" b="1" dirty="0">
                  <a:solidFill>
                    <a:schemeClr val="tx1"/>
                  </a:solidFill>
                </a:rPr>
                <a:t>about the safety and regulation of carbon capture infrastructure.</a:t>
              </a:r>
              <a:endParaRPr lang="en-CA" sz="1000" b="1" dirty="0">
                <a:solidFill>
                  <a:schemeClr val="tx1"/>
                </a:solidFill>
              </a:endParaRPr>
            </a:p>
          </p:txBody>
        </p:sp>
        <p:sp>
          <p:nvSpPr>
            <p:cNvPr id="47" name="Rectangle 46">
              <a:extLst>
                <a:ext uri="{FF2B5EF4-FFF2-40B4-BE49-F238E27FC236}">
                  <a16:creationId xmlns:a16="http://schemas.microsoft.com/office/drawing/2014/main" id="{FC5F19B0-536E-196B-9ADE-22D1FC628FAF}"/>
                </a:ext>
              </a:extLst>
            </p:cNvPr>
            <p:cNvSpPr/>
            <p:nvPr/>
          </p:nvSpPr>
          <p:spPr>
            <a:xfrm flipH="1">
              <a:off x="9435978" y="2186722"/>
              <a:ext cx="2614605"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solidFill>
                    <a:schemeClr val="tx1"/>
                  </a:solidFill>
                </a:rPr>
                <a:t>The U.S. federal government continues to consider new </a:t>
              </a:r>
              <a:r>
                <a:rPr lang="en-US" sz="1000" b="1" dirty="0">
                  <a:solidFill>
                    <a:schemeClr val="accent2"/>
                  </a:solidFill>
                </a:rPr>
                <a:t>CO</a:t>
              </a:r>
              <a:r>
                <a:rPr lang="en-US" sz="1000" b="1" baseline="-25000" dirty="0">
                  <a:solidFill>
                    <a:schemeClr val="accent2"/>
                  </a:solidFill>
                </a:rPr>
                <a:t>2</a:t>
              </a:r>
              <a:r>
                <a:rPr lang="en-US" sz="1000" b="1" dirty="0">
                  <a:solidFill>
                    <a:schemeClr val="accent2"/>
                  </a:solidFill>
                </a:rPr>
                <a:t> pipeline safety rules</a:t>
              </a:r>
              <a:r>
                <a:rPr lang="en-US" sz="1000" b="1" dirty="0">
                  <a:solidFill>
                    <a:schemeClr val="tx1"/>
                  </a:solidFill>
                </a:rPr>
                <a:t>. It remains </a:t>
              </a:r>
              <a:r>
                <a:rPr lang="en-US" sz="1000" b="1" dirty="0">
                  <a:solidFill>
                    <a:schemeClr val="accent2"/>
                  </a:solidFill>
                </a:rPr>
                <a:t>unclear</a:t>
              </a:r>
              <a:r>
                <a:rPr lang="en-US" sz="1000" b="1" dirty="0">
                  <a:solidFill>
                    <a:schemeClr val="tx1"/>
                  </a:solidFill>
                </a:rPr>
                <a:t> when these rules might be approved.</a:t>
              </a:r>
              <a:endParaRPr lang="en-CA" sz="1000" b="1" dirty="0">
                <a:solidFill>
                  <a:schemeClr val="tx1"/>
                </a:solidFill>
              </a:endParaRPr>
            </a:p>
          </p:txBody>
        </p:sp>
        <p:sp>
          <p:nvSpPr>
            <p:cNvPr id="48" name="Rectangle 47">
              <a:extLst>
                <a:ext uri="{FF2B5EF4-FFF2-40B4-BE49-F238E27FC236}">
                  <a16:creationId xmlns:a16="http://schemas.microsoft.com/office/drawing/2014/main" id="{F0607760-71F3-5217-94A4-456CF4133AD4}"/>
                </a:ext>
              </a:extLst>
            </p:cNvPr>
            <p:cNvSpPr/>
            <p:nvPr/>
          </p:nvSpPr>
          <p:spPr>
            <a:xfrm flipH="1">
              <a:off x="9638551" y="4757657"/>
              <a:ext cx="2539017"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a:solidFill>
                    <a:schemeClr val="tx1"/>
                  </a:solidFill>
                </a:rPr>
                <a:t>Environmental groups file a legal challenge seeking to </a:t>
              </a:r>
              <a:r>
                <a:rPr lang="en-US" sz="1000" b="1">
                  <a:solidFill>
                    <a:schemeClr val="accent2"/>
                  </a:solidFill>
                </a:rPr>
                <a:t>reverse</a:t>
              </a:r>
              <a:r>
                <a:rPr lang="en-US" sz="1000" b="1">
                  <a:solidFill>
                    <a:schemeClr val="tx1"/>
                  </a:solidFill>
                </a:rPr>
                <a:t> the EPA's decision to grant </a:t>
              </a:r>
              <a:r>
                <a:rPr lang="en-US" sz="1000" b="1">
                  <a:solidFill>
                    <a:schemeClr val="accent2"/>
                  </a:solidFill>
                </a:rPr>
                <a:t>Louisiana</a:t>
              </a:r>
              <a:r>
                <a:rPr lang="en-US" sz="1000" b="1">
                  <a:solidFill>
                    <a:schemeClr val="accent3"/>
                  </a:solidFill>
                </a:rPr>
                <a:t> </a:t>
              </a:r>
              <a:r>
                <a:rPr lang="en-US" sz="1000" b="1">
                  <a:solidFill>
                    <a:schemeClr val="accent2"/>
                  </a:solidFill>
                </a:rPr>
                <a:t>primacy</a:t>
              </a:r>
              <a:r>
                <a:rPr lang="en-US" sz="1000" b="1">
                  <a:solidFill>
                    <a:schemeClr val="accent3"/>
                  </a:solidFill>
                </a:rPr>
                <a:t> </a:t>
              </a:r>
              <a:r>
                <a:rPr lang="en-US" sz="1000" b="1">
                  <a:solidFill>
                    <a:schemeClr val="tx1"/>
                  </a:solidFill>
                </a:rPr>
                <a:t>over Class VI wells.</a:t>
              </a:r>
              <a:endParaRPr lang="en-CA" sz="1000" b="1">
                <a:solidFill>
                  <a:schemeClr val="tx1"/>
                </a:solidFill>
              </a:endParaRPr>
            </a:p>
          </p:txBody>
        </p:sp>
        <p:sp>
          <p:nvSpPr>
            <p:cNvPr id="49" name="Rectangle 48">
              <a:extLst>
                <a:ext uri="{FF2B5EF4-FFF2-40B4-BE49-F238E27FC236}">
                  <a16:creationId xmlns:a16="http://schemas.microsoft.com/office/drawing/2014/main" id="{11745A98-2732-057C-FD16-F9823FC7E372}"/>
                </a:ext>
              </a:extLst>
            </p:cNvPr>
            <p:cNvSpPr/>
            <p:nvPr/>
          </p:nvSpPr>
          <p:spPr>
            <a:xfrm flipH="1">
              <a:off x="9811306" y="3806528"/>
              <a:ext cx="2239265" cy="7064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solidFill>
                    <a:schemeClr val="tx1"/>
                  </a:solidFill>
                </a:rPr>
                <a:t>Over 30 environmental advocacy groups call for Governor Josh Shapiro to </a:t>
              </a:r>
              <a:r>
                <a:rPr lang="en-US" sz="1000" b="1" dirty="0">
                  <a:solidFill>
                    <a:schemeClr val="accent2"/>
                  </a:solidFill>
                </a:rPr>
                <a:t>veto</a:t>
              </a:r>
              <a:r>
                <a:rPr lang="en-US" sz="1000" b="1" dirty="0">
                  <a:solidFill>
                    <a:schemeClr val="tx1"/>
                  </a:solidFill>
                </a:rPr>
                <a:t> the </a:t>
              </a:r>
              <a:r>
                <a:rPr lang="en-US" sz="1000" b="1" dirty="0">
                  <a:solidFill>
                    <a:schemeClr val="accent2"/>
                  </a:solidFill>
                </a:rPr>
                <a:t>bill</a:t>
              </a:r>
              <a:r>
                <a:rPr lang="en-US" sz="1000" b="1" dirty="0">
                  <a:solidFill>
                    <a:schemeClr val="tx1"/>
                  </a:solidFill>
                </a:rPr>
                <a:t> paving the way for Pennsylvania to seek </a:t>
              </a:r>
              <a:r>
                <a:rPr lang="en-US" sz="1000" b="1" dirty="0">
                  <a:solidFill>
                    <a:schemeClr val="accent2"/>
                  </a:solidFill>
                </a:rPr>
                <a:t>Class VI primacy</a:t>
              </a:r>
              <a:r>
                <a:rPr lang="en-US" sz="1000" b="1" dirty="0">
                  <a:solidFill>
                    <a:schemeClr val="tx1"/>
                  </a:solidFill>
                </a:rPr>
                <a:t>.</a:t>
              </a:r>
              <a:endParaRPr lang="en-CA" sz="1000" b="1" dirty="0">
                <a:solidFill>
                  <a:schemeClr val="tx1"/>
                </a:solidFill>
              </a:endParaRPr>
            </a:p>
          </p:txBody>
        </p:sp>
        <p:sp>
          <p:nvSpPr>
            <p:cNvPr id="50" name="Rectangle 49">
              <a:extLst>
                <a:ext uri="{FF2B5EF4-FFF2-40B4-BE49-F238E27FC236}">
                  <a16:creationId xmlns:a16="http://schemas.microsoft.com/office/drawing/2014/main" id="{2762FF62-10E2-CEEF-2BCD-5305CEC8C6D9}"/>
                </a:ext>
              </a:extLst>
            </p:cNvPr>
            <p:cNvSpPr/>
            <p:nvPr/>
          </p:nvSpPr>
          <p:spPr>
            <a:xfrm flipH="1">
              <a:off x="9936097" y="2791830"/>
              <a:ext cx="1947103" cy="57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000" b="1" dirty="0">
                  <a:solidFill>
                    <a:schemeClr val="tx1"/>
                  </a:solidFill>
                </a:rPr>
                <a:t>Illinois implements safety requirements for CO</a:t>
              </a:r>
              <a:r>
                <a:rPr lang="en-US" sz="1000" b="1" baseline="-25000" dirty="0">
                  <a:solidFill>
                    <a:schemeClr val="tx1"/>
                  </a:solidFill>
                </a:rPr>
                <a:t>2</a:t>
              </a:r>
              <a:r>
                <a:rPr lang="en-US" sz="1000" b="1" dirty="0">
                  <a:solidFill>
                    <a:schemeClr val="tx1"/>
                  </a:solidFill>
                </a:rPr>
                <a:t> pipelines and imposes a </a:t>
              </a:r>
              <a:r>
                <a:rPr lang="en-US" sz="1000" b="1" dirty="0">
                  <a:solidFill>
                    <a:schemeClr val="accent2"/>
                  </a:solidFill>
                </a:rPr>
                <a:t>temporary ban</a:t>
              </a:r>
              <a:r>
                <a:rPr lang="en-US" sz="1000" b="1" dirty="0">
                  <a:solidFill>
                    <a:schemeClr val="accent3"/>
                  </a:solidFill>
                </a:rPr>
                <a:t> </a:t>
              </a:r>
              <a:r>
                <a:rPr lang="en-US" sz="1000" b="1" dirty="0">
                  <a:solidFill>
                    <a:schemeClr val="tx1"/>
                  </a:solidFill>
                </a:rPr>
                <a:t>on their construction.</a:t>
              </a:r>
              <a:endParaRPr lang="en-CA" sz="1000" b="1" dirty="0">
                <a:solidFill>
                  <a:schemeClr val="tx1"/>
                </a:solidFill>
              </a:endParaRPr>
            </a:p>
          </p:txBody>
        </p:sp>
        <p:sp>
          <p:nvSpPr>
            <p:cNvPr id="51" name="Text Placeholder 1">
              <a:extLst>
                <a:ext uri="{FF2B5EF4-FFF2-40B4-BE49-F238E27FC236}">
                  <a16:creationId xmlns:a16="http://schemas.microsoft.com/office/drawing/2014/main" id="{11649A61-E269-F44B-35C6-A715055E4628}"/>
                </a:ext>
              </a:extLst>
            </p:cNvPr>
            <p:cNvSpPr txBox="1">
              <a:spLocks/>
            </p:cNvSpPr>
            <p:nvPr/>
          </p:nvSpPr>
          <p:spPr>
            <a:xfrm>
              <a:off x="695325" y="6005990"/>
              <a:ext cx="9868074" cy="301738"/>
            </a:xfrm>
            <a:prstGeom prst="rect">
              <a:avLst/>
            </a:prstGeom>
          </p:spPr>
          <p:txBody>
            <a:bodyPr vert="horz" lIns="0" tIns="72000" rIns="0" bIns="0" rtlCol="0">
              <a:noAutofit/>
            </a:bodyPr>
            <a:lstStyle>
              <a:defPPr>
                <a:defRPr lang="en-US"/>
              </a:defPPr>
              <a:lvl1pPr marL="0" indent="0" algn="l" defTabSz="914400" rtl="0" eaLnBrk="1" latinLnBrk="0" hangingPunct="1">
                <a:lnSpc>
                  <a:spcPct val="100000"/>
                </a:lnSpc>
                <a:spcBef>
                  <a:spcPts val="600"/>
                </a:spcBef>
                <a:buFont typeface="Arial" panose="020B0604020202020204" pitchFamily="34" charset="0"/>
                <a:buNone/>
                <a:defRPr sz="600" b="0" i="0" kern="1200" baseline="0">
                  <a:solidFill>
                    <a:schemeClr val="tx2">
                      <a:lumMod val="75000"/>
                      <a:lumOff val="25000"/>
                    </a:schemeClr>
                  </a:solidFill>
                  <a:latin typeface="Arial" panose="020B0604020202020204" pitchFamily="34" charset="0"/>
                  <a:ea typeface="+mn-ea"/>
                  <a:cs typeface="+mn-cs"/>
                </a:defRPr>
              </a:lvl1pPr>
              <a:lvl2pPr marL="285750" indent="-28575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tx2"/>
                  </a:solidFill>
                </a:rPr>
                <a:t>Source | </a:t>
              </a:r>
              <a:r>
                <a:rPr lang="en-US" sz="800" dirty="0" err="1">
                  <a:solidFill>
                    <a:schemeClr val="tx2"/>
                  </a:solidFill>
                </a:rPr>
                <a:t>Enverus</a:t>
              </a:r>
              <a:r>
                <a:rPr lang="en-US" sz="800" dirty="0">
                  <a:solidFill>
                    <a:schemeClr val="tx2"/>
                  </a:solidFill>
                </a:rPr>
                <a:t> Intelligence</a:t>
              </a:r>
              <a:r>
                <a:rPr lang="en-US" sz="800" baseline="30000" dirty="0">
                  <a:solidFill>
                    <a:schemeClr val="tx2"/>
                  </a:solidFill>
                </a:rPr>
                <a:t>®</a:t>
              </a:r>
              <a:r>
                <a:rPr lang="en-US" sz="800" dirty="0">
                  <a:solidFill>
                    <a:schemeClr val="tx2"/>
                  </a:solidFill>
                </a:rPr>
                <a:t> Research, 1) Slate, 2) CBC, 3) Utility Dive, 4) Natural Gas Intel, 5) Reuters, 6) Unfiltered with Kiran, 7) The Advocate, 8) AP News, 9) AP News, 10) Oil and Gas Journal, 11) AP News, 12) Carbon Herald, 13) The Guardian, 14) Iowa Capital Dispatch, 15) Gibson Dunn, 16) Environmental Health News, 17) UT News</a:t>
              </a:r>
            </a:p>
          </p:txBody>
        </p:sp>
        <p:pic>
          <p:nvPicPr>
            <p:cNvPr id="52" name="Picture 51" descr="A map of the united states&#10;&#10;Description automatically generated">
              <a:extLst>
                <a:ext uri="{FF2B5EF4-FFF2-40B4-BE49-F238E27FC236}">
                  <a16:creationId xmlns:a16="http://schemas.microsoft.com/office/drawing/2014/main" id="{DFC2A2DA-973A-2E16-F0D5-019837944342}"/>
                </a:ext>
              </a:extLst>
            </p:cNvPr>
            <p:cNvPicPr>
              <a:picLocks noChangeAspect="1"/>
            </p:cNvPicPr>
            <p:nvPr/>
          </p:nvPicPr>
          <p:blipFill>
            <a:blip r:embed="rId3"/>
            <a:stretch>
              <a:fillRect/>
            </a:stretch>
          </p:blipFill>
          <p:spPr>
            <a:xfrm>
              <a:off x="1681160" y="4083739"/>
              <a:ext cx="2832100" cy="1879600"/>
            </a:xfrm>
            <a:prstGeom prst="rect">
              <a:avLst/>
            </a:prstGeom>
          </p:spPr>
        </p:pic>
        <p:cxnSp>
          <p:nvCxnSpPr>
            <p:cNvPr id="53" name="Straight Arrow Connector 52">
              <a:extLst>
                <a:ext uri="{FF2B5EF4-FFF2-40B4-BE49-F238E27FC236}">
                  <a16:creationId xmlns:a16="http://schemas.microsoft.com/office/drawing/2014/main" id="{11C9D750-B8D2-35CB-0EE4-B534BE568487}"/>
                </a:ext>
              </a:extLst>
            </p:cNvPr>
            <p:cNvCxnSpPr>
              <a:cxnSpLocks/>
            </p:cNvCxnSpPr>
            <p:nvPr/>
          </p:nvCxnSpPr>
          <p:spPr>
            <a:xfrm>
              <a:off x="695325" y="3566407"/>
              <a:ext cx="10801350" cy="0"/>
            </a:xfrm>
            <a:prstGeom prst="straightConnector1">
              <a:avLst/>
            </a:prstGeom>
            <a:ln w="31750" cap="rnd">
              <a:solidFill>
                <a:schemeClr val="tx1"/>
              </a:solidFill>
              <a:round/>
              <a:headEnd type="none" w="sm" len="sm"/>
              <a:tailEnd type="oval" w="sm" len="sm"/>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47364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3A848-43A3-7A05-A062-37B279216B0F}"/>
              </a:ext>
            </a:extLst>
          </p:cNvPr>
          <p:cNvSpPr>
            <a:spLocks noGrp="1"/>
          </p:cNvSpPr>
          <p:nvPr>
            <p:ph type="title"/>
          </p:nvPr>
        </p:nvSpPr>
        <p:spPr>
          <a:xfrm>
            <a:off x="420351" y="219208"/>
            <a:ext cx="11210545" cy="577203"/>
          </a:xfrm>
        </p:spPr>
        <p:txBody>
          <a:bodyPr>
            <a:noAutofit/>
          </a:bodyPr>
          <a:lstStyle/>
          <a:p>
            <a:r>
              <a:rPr lang="en-US" sz="3000" spc="-50">
                <a:latin typeface="Minion Pro"/>
                <a:cs typeface="+mj-cs"/>
              </a:rPr>
              <a:t>Growing Demand for CCS Midstream Solutions</a:t>
            </a:r>
          </a:p>
        </p:txBody>
      </p:sp>
      <p:sp>
        <p:nvSpPr>
          <p:cNvPr id="4" name="Footer Placeholder 3">
            <a:extLst>
              <a:ext uri="{FF2B5EF4-FFF2-40B4-BE49-F238E27FC236}">
                <a16:creationId xmlns:a16="http://schemas.microsoft.com/office/drawing/2014/main" id="{8BEF2810-0AEF-5225-0EEA-DD55621956E3}"/>
              </a:ext>
            </a:extLst>
          </p:cNvPr>
          <p:cNvSpPr>
            <a:spLocks noGrp="1"/>
          </p:cNvSpPr>
          <p:nvPr>
            <p:ph type="ftr" sz="quarter" idx="3"/>
          </p:nvPr>
        </p:nvSpPr>
        <p:spPr/>
        <p:txBody>
          <a:bodyPr/>
          <a:lstStyle/>
          <a:p>
            <a:pPr>
              <a:defRPr/>
            </a:pPr>
            <a:r>
              <a:rPr lang="en-US" b="1">
                <a:solidFill>
                  <a:schemeClr val="tx1">
                    <a:lumMod val="50000"/>
                    <a:lumOff val="50000"/>
                  </a:schemeClr>
                </a:solidFill>
              </a:rPr>
              <a:t>WILLIAMS</a:t>
            </a:r>
            <a:r>
              <a:rPr lang="en-US" baseline="30000">
                <a:solidFill>
                  <a:schemeClr val="tx1">
                    <a:lumMod val="50000"/>
                    <a:lumOff val="50000"/>
                  </a:schemeClr>
                </a:solidFill>
              </a:rPr>
              <a:t> </a:t>
            </a:r>
            <a:r>
              <a:rPr lang="en-US">
                <a:solidFill>
                  <a:schemeClr val="tx1">
                    <a:lumMod val="50000"/>
                    <a:lumOff val="50000"/>
                  </a:schemeClr>
                </a:solidFill>
              </a:rPr>
              <a:t>© 2024 The Williams Companies, Inc. All rights reserved</a:t>
            </a:r>
            <a:endParaRPr lang="en-US" b="1">
              <a:solidFill>
                <a:schemeClr val="tx1">
                  <a:lumMod val="50000"/>
                  <a:lumOff val="50000"/>
                </a:schemeClr>
              </a:solidFill>
            </a:endParaRPr>
          </a:p>
        </p:txBody>
      </p:sp>
      <p:sp>
        <p:nvSpPr>
          <p:cNvPr id="5" name="Date Placeholder 4">
            <a:extLst>
              <a:ext uri="{FF2B5EF4-FFF2-40B4-BE49-F238E27FC236}">
                <a16:creationId xmlns:a16="http://schemas.microsoft.com/office/drawing/2014/main" id="{81F46ED6-8AFC-A998-C327-D1A4E493A628}"/>
              </a:ext>
            </a:extLst>
          </p:cNvPr>
          <p:cNvSpPr>
            <a:spLocks noGrp="1"/>
          </p:cNvSpPr>
          <p:nvPr>
            <p:ph type="dt" sz="half" idx="2"/>
          </p:nvPr>
        </p:nvSpPr>
        <p:spPr/>
        <p:txBody>
          <a:bodyPr/>
          <a:lstStyle/>
          <a:p>
            <a:fld id="{E2FF9113-9DAF-4369-82C2-A6B74E7E1A84}" type="datetime1">
              <a:rPr lang="en-US" smtClean="0"/>
              <a:t>12/6/2024</a:t>
            </a:fld>
            <a:endParaRPr lang="en-US"/>
          </a:p>
        </p:txBody>
      </p:sp>
      <p:sp>
        <p:nvSpPr>
          <p:cNvPr id="6" name="Slide Number Placeholder 5">
            <a:extLst>
              <a:ext uri="{FF2B5EF4-FFF2-40B4-BE49-F238E27FC236}">
                <a16:creationId xmlns:a16="http://schemas.microsoft.com/office/drawing/2014/main" id="{5C9707B3-0DC2-048B-51BA-8BEC8B02BF52}"/>
              </a:ext>
            </a:extLst>
          </p:cNvPr>
          <p:cNvSpPr>
            <a:spLocks noGrp="1"/>
          </p:cNvSpPr>
          <p:nvPr>
            <p:ph type="sldNum" sz="quarter" idx="4"/>
          </p:nvPr>
        </p:nvSpPr>
        <p:spPr/>
        <p:txBody>
          <a:bodyPr/>
          <a:lstStyle/>
          <a:p>
            <a:r>
              <a:rPr lang="en-US"/>
              <a:t>  |   </a:t>
            </a:r>
            <a:fld id="{2E9AA1B9-B854-4734-9D23-06847930F5C7}" type="slidenum">
              <a:rPr lang="en-US" smtClean="0"/>
              <a:pPr/>
              <a:t>7</a:t>
            </a:fld>
            <a:endParaRPr lang="en-US"/>
          </a:p>
        </p:txBody>
      </p:sp>
      <p:pic>
        <p:nvPicPr>
          <p:cNvPr id="2050" name="Picture 2">
            <a:extLst>
              <a:ext uri="{FF2B5EF4-FFF2-40B4-BE49-F238E27FC236}">
                <a16:creationId xmlns:a16="http://schemas.microsoft.com/office/drawing/2014/main" id="{D0C6FAC0-B6EB-3DAD-6B76-4CEDC4A1C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79" y="1222602"/>
            <a:ext cx="6096000" cy="45434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5">
            <a:extLst>
              <a:ext uri="{FF2B5EF4-FFF2-40B4-BE49-F238E27FC236}">
                <a16:creationId xmlns:a16="http://schemas.microsoft.com/office/drawing/2014/main" id="{19C4279D-7AA5-CB97-9ACD-F1589D343C03}"/>
              </a:ext>
            </a:extLst>
          </p:cNvPr>
          <p:cNvSpPr txBox="1">
            <a:spLocks/>
          </p:cNvSpPr>
          <p:nvPr/>
        </p:nvSpPr>
        <p:spPr>
          <a:xfrm>
            <a:off x="474079" y="6248599"/>
            <a:ext cx="10969157" cy="166312"/>
          </a:xfrm>
          <a:prstGeom prst="rect">
            <a:avLst/>
          </a:prstGeom>
        </p:spPr>
        <p:txBody>
          <a:bodyPr vert="horz" lIns="0" tIns="72000" rIns="0" bIns="0" rtlCol="0" anchor="b">
            <a:noAutofit/>
          </a:bodyPr>
          <a:lstStyle>
            <a:defPPr>
              <a:defRPr lang="en-US"/>
            </a:defPPr>
            <a:lvl1pPr marL="0" indent="0" algn="l" defTabSz="914400" rtl="0" eaLnBrk="1" latinLnBrk="0" hangingPunct="1">
              <a:lnSpc>
                <a:spcPct val="100000"/>
              </a:lnSpc>
              <a:spcBef>
                <a:spcPts val="600"/>
              </a:spcBef>
              <a:buFont typeface="Arial" panose="020B0604020202020204" pitchFamily="34" charset="0"/>
              <a:buNone/>
              <a:defRPr sz="600" b="0" i="0" kern="1200" baseline="0">
                <a:solidFill>
                  <a:schemeClr val="tx2">
                    <a:lumMod val="75000"/>
                    <a:lumOff val="25000"/>
                  </a:schemeClr>
                </a:solidFill>
                <a:latin typeface="Arial" panose="020B0604020202020204" pitchFamily="34" charset="0"/>
                <a:ea typeface="+mn-ea"/>
                <a:cs typeface="+mn-cs"/>
              </a:defRPr>
            </a:lvl1pPr>
            <a:lvl2pPr marL="285750" indent="-28575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kern="100" dirty="0">
                <a:solidFill>
                  <a:schemeClr val="tx1"/>
                </a:solidFill>
                <a:latin typeface="+mn-lt"/>
                <a:ea typeface="Calibri" panose="020F0502020204030204" pitchFamily="34" charset="0"/>
                <a:cs typeface="Times New Roman" panose="02020603050405020304" pitchFamily="18" charset="0"/>
              </a:rPr>
              <a:t>Note | Assumes announced capture projects will be connected in hub-scale networks. Accounts for existing infrastructure. Trunkline timing assumes a consistent buildout through time until 2050. Required distribution lines taken from disclosures in class VI applications. In cases where distribution lines are not disclosed an average per well was taken from applications (~2 miles per project per well) and applied to all projects.</a:t>
            </a:r>
          </a:p>
          <a:p>
            <a:pPr>
              <a:lnSpc>
                <a:spcPct val="107000"/>
              </a:lnSpc>
              <a:spcAft>
                <a:spcPts val="800"/>
              </a:spcAft>
            </a:pPr>
            <a:r>
              <a:rPr lang="en-US" kern="100" dirty="0">
                <a:solidFill>
                  <a:schemeClr val="tx1"/>
                </a:solidFill>
                <a:latin typeface="+mn-lt"/>
                <a:ea typeface="Calibri" panose="020F0502020204030204" pitchFamily="34" charset="0"/>
                <a:cs typeface="Times New Roman" panose="02020603050405020304" pitchFamily="18" charset="0"/>
              </a:rPr>
              <a:t>1.) This does not include states that have their own review process due to Primacy</a:t>
            </a:r>
            <a:endParaRPr lang="en-CA" kern="100" dirty="0">
              <a:solidFill>
                <a:schemeClr val="tx1"/>
              </a:solidFill>
              <a:latin typeface="+mn-lt"/>
              <a:ea typeface="Calibri" panose="020F0502020204030204" pitchFamily="34" charset="0"/>
              <a:cs typeface="Times New Roman" panose="02020603050405020304" pitchFamily="18" charset="0"/>
            </a:endParaRPr>
          </a:p>
        </p:txBody>
      </p:sp>
      <p:sp>
        <p:nvSpPr>
          <p:cNvPr id="13" name="Text Placeholder 4">
            <a:extLst>
              <a:ext uri="{FF2B5EF4-FFF2-40B4-BE49-F238E27FC236}">
                <a16:creationId xmlns:a16="http://schemas.microsoft.com/office/drawing/2014/main" id="{F16656C6-AD41-7D71-3CDA-941A8C22EA2A}"/>
              </a:ext>
            </a:extLst>
          </p:cNvPr>
          <p:cNvSpPr txBox="1">
            <a:spLocks/>
          </p:cNvSpPr>
          <p:nvPr/>
        </p:nvSpPr>
        <p:spPr>
          <a:xfrm>
            <a:off x="420351" y="5737918"/>
            <a:ext cx="8572872" cy="155803"/>
          </a:xfrm>
          <a:prstGeom prst="rect">
            <a:avLst/>
          </a:prstGeom>
        </p:spPr>
        <p:txBody>
          <a:bodyPr vert="horz" lIns="0" tIns="72000" rIns="0" bIns="0" rtlCol="0">
            <a:noAutofit/>
          </a:bodyPr>
          <a:lstStyle>
            <a:defPPr>
              <a:defRPr lang="en-US"/>
            </a:defPPr>
            <a:lvl1pPr marL="0" indent="0" algn="l" defTabSz="914400" rtl="0" eaLnBrk="1" latinLnBrk="0" hangingPunct="1">
              <a:lnSpc>
                <a:spcPct val="100000"/>
              </a:lnSpc>
              <a:spcBef>
                <a:spcPts val="600"/>
              </a:spcBef>
              <a:buFont typeface="Arial" panose="020B0604020202020204" pitchFamily="34" charset="0"/>
              <a:buNone/>
              <a:defRPr sz="600" b="0" i="0" kern="1200" baseline="0">
                <a:solidFill>
                  <a:schemeClr val="tx2">
                    <a:lumMod val="75000"/>
                    <a:lumOff val="25000"/>
                  </a:schemeClr>
                </a:solidFill>
                <a:latin typeface="Arial" panose="020B0604020202020204" pitchFamily="34" charset="0"/>
                <a:ea typeface="+mn-ea"/>
                <a:cs typeface="+mn-cs"/>
              </a:defRPr>
            </a:lvl1pPr>
            <a:lvl2pPr marL="285750" indent="-28575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Source | </a:t>
            </a:r>
            <a:r>
              <a:rPr lang="en-US" err="1">
                <a:solidFill>
                  <a:schemeClr val="tx2"/>
                </a:solidFill>
              </a:rPr>
              <a:t>Enverus</a:t>
            </a:r>
            <a:r>
              <a:rPr lang="en-US">
                <a:solidFill>
                  <a:schemeClr val="tx2"/>
                </a:solidFill>
              </a:rPr>
              <a:t> Intelligence</a:t>
            </a:r>
            <a:r>
              <a:rPr lang="en-US" baseline="30000">
                <a:solidFill>
                  <a:schemeClr val="tx2"/>
                </a:solidFill>
              </a:rPr>
              <a:t>®</a:t>
            </a:r>
            <a:r>
              <a:rPr lang="en-US">
                <a:solidFill>
                  <a:schemeClr val="tx2"/>
                </a:solidFill>
              </a:rPr>
              <a:t> Research, </a:t>
            </a:r>
            <a:r>
              <a:rPr lang="en-US" kern="100">
                <a:solidFill>
                  <a:schemeClr val="tx2"/>
                </a:solidFill>
                <a:latin typeface="+mn-lt"/>
                <a:ea typeface="Calibri" panose="020F0502020204030204" pitchFamily="34" charset="0"/>
                <a:cs typeface="Times New Roman" panose="02020603050405020304" pitchFamily="18" charset="0"/>
              </a:rPr>
              <a:t>Prism </a:t>
            </a:r>
            <a:r>
              <a:rPr lang="en-US" kern="100" err="1">
                <a:solidFill>
                  <a:schemeClr val="tx2"/>
                </a:solidFill>
                <a:latin typeface="+mn-lt"/>
                <a:ea typeface="Calibri" panose="020F0502020204030204" pitchFamily="34" charset="0"/>
                <a:cs typeface="Times New Roman" panose="02020603050405020304" pitchFamily="18" charset="0"/>
              </a:rPr>
              <a:t>Foundations</a:t>
            </a:r>
            <a:r>
              <a:rPr lang="en-US" kern="100" baseline="30000" err="1">
                <a:solidFill>
                  <a:schemeClr val="tx2"/>
                </a:solidFill>
                <a:latin typeface="+mn-lt"/>
                <a:ea typeface="Calibri" panose="020F0502020204030204" pitchFamily="34" charset="0"/>
                <a:cs typeface="Times New Roman" panose="02020603050405020304" pitchFamily="18" charset="0"/>
              </a:rPr>
              <a:t>TM</a:t>
            </a:r>
            <a:r>
              <a:rPr lang="en-US" kern="100">
                <a:solidFill>
                  <a:schemeClr val="tx2"/>
                </a:solidFill>
                <a:latin typeface="+mn-lt"/>
                <a:ea typeface="Calibri" panose="020F0502020204030204" pitchFamily="34" charset="0"/>
                <a:cs typeface="Times New Roman" panose="02020603050405020304" pitchFamily="18" charset="0"/>
              </a:rPr>
              <a:t> – Carbon Innovation, Prism Infrastructure, Prism </a:t>
            </a:r>
            <a:r>
              <a:rPr lang="en-US" kern="100" err="1">
                <a:solidFill>
                  <a:schemeClr val="tx2"/>
                </a:solidFill>
                <a:latin typeface="+mn-lt"/>
                <a:ea typeface="Calibri" panose="020F0502020204030204" pitchFamily="34" charset="0"/>
                <a:cs typeface="Times New Roman" panose="02020603050405020304" pitchFamily="18" charset="0"/>
              </a:rPr>
              <a:t>Foundations</a:t>
            </a:r>
            <a:r>
              <a:rPr lang="en-US" kern="100" baseline="30000" err="1">
                <a:solidFill>
                  <a:schemeClr val="tx2"/>
                </a:solidFill>
                <a:latin typeface="+mn-lt"/>
                <a:ea typeface="Calibri" panose="020F0502020204030204" pitchFamily="34" charset="0"/>
                <a:cs typeface="Times New Roman" panose="02020603050405020304" pitchFamily="18" charset="0"/>
              </a:rPr>
              <a:t>TM</a:t>
            </a:r>
            <a:r>
              <a:rPr lang="en-US" kern="100">
                <a:solidFill>
                  <a:schemeClr val="tx2"/>
                </a:solidFill>
                <a:latin typeface="+mn-lt"/>
                <a:ea typeface="Calibri" panose="020F0502020204030204" pitchFamily="34" charset="0"/>
                <a:cs typeface="Times New Roman" panose="02020603050405020304" pitchFamily="18" charset="0"/>
              </a:rPr>
              <a:t>, EPA</a:t>
            </a:r>
            <a:endParaRPr lang="en-US">
              <a:solidFill>
                <a:schemeClr val="tx2"/>
              </a:solidFill>
            </a:endParaRPr>
          </a:p>
        </p:txBody>
      </p:sp>
      <p:sp>
        <p:nvSpPr>
          <p:cNvPr id="21" name="Text Placeholder 11">
            <a:extLst>
              <a:ext uri="{FF2B5EF4-FFF2-40B4-BE49-F238E27FC236}">
                <a16:creationId xmlns:a16="http://schemas.microsoft.com/office/drawing/2014/main" id="{57EAAAD3-5809-8C06-D372-30BC9855726F}"/>
              </a:ext>
            </a:extLst>
          </p:cNvPr>
          <p:cNvSpPr>
            <a:spLocks noGrp="1"/>
          </p:cNvSpPr>
          <p:nvPr/>
        </p:nvSpPr>
        <p:spPr>
          <a:xfrm>
            <a:off x="6891520" y="507810"/>
            <a:ext cx="4780625" cy="184359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2000" b="1" i="0" kern="1200" baseline="0">
                <a:solidFill>
                  <a:schemeClr val="accent1"/>
                </a:solidFill>
                <a:latin typeface="Arial" panose="020B0604020202020204" pitchFamily="34" charset="0"/>
                <a:ea typeface="Arial" panose="020B0604020202020204" pitchFamily="34" charset="0"/>
                <a:cs typeface="Arial Black" panose="020B0604020202020204" pitchFamily="34" charset="0"/>
              </a:defRPr>
            </a:lvl1pPr>
            <a:lvl2pPr marL="457206" indent="0" algn="l" defTabSz="914400" rtl="0" eaLnBrk="1" latinLnBrk="0" hangingPunct="1">
              <a:lnSpc>
                <a:spcPct val="100000"/>
              </a:lnSpc>
              <a:spcBef>
                <a:spcPts val="600"/>
              </a:spcBef>
              <a:buClr>
                <a:schemeClr val="tx1"/>
              </a:buClr>
              <a:buFont typeface="Arial" panose="020B0604020202020204" pitchFamily="34" charset="0"/>
              <a:buNone/>
              <a:defRPr sz="2400" kern="1200" baseline="0">
                <a:solidFill>
                  <a:schemeClr val="tx1">
                    <a:lumMod val="50000"/>
                    <a:lumOff val="50000"/>
                  </a:schemeClr>
                </a:solidFill>
                <a:latin typeface="Arial Bold" charset="0"/>
                <a:ea typeface="+mn-ea"/>
                <a:cs typeface="+mn-cs"/>
              </a:defRPr>
            </a:lvl2pPr>
            <a:lvl3pPr marL="914411" indent="0" algn="l" defTabSz="914400" rtl="0" eaLnBrk="1" latinLnBrk="0" hangingPunct="1">
              <a:lnSpc>
                <a:spcPct val="100000"/>
              </a:lnSpc>
              <a:spcBef>
                <a:spcPts val="600"/>
              </a:spcBef>
              <a:buFont typeface="Arial" panose="020B0604020202020204" pitchFamily="34" charset="0"/>
              <a:buNone/>
              <a:defRPr sz="2400" kern="1200" baseline="0">
                <a:solidFill>
                  <a:schemeClr val="tx1">
                    <a:lumMod val="50000"/>
                    <a:lumOff val="50000"/>
                  </a:schemeClr>
                </a:solidFill>
                <a:latin typeface="Arial Bold" charset="0"/>
                <a:ea typeface="+mn-ea"/>
                <a:cs typeface="+mn-cs"/>
              </a:defRPr>
            </a:lvl3pPr>
            <a:lvl4pPr marL="1371617" indent="0" algn="l" defTabSz="914400" rtl="0" eaLnBrk="1" latinLnBrk="0" hangingPunct="1">
              <a:lnSpc>
                <a:spcPct val="100000"/>
              </a:lnSpc>
              <a:spcBef>
                <a:spcPts val="600"/>
              </a:spcBef>
              <a:buFont typeface="Arial" panose="020B0604020202020204" pitchFamily="34" charset="0"/>
              <a:buNone/>
              <a:defRPr sz="2400" kern="1200" baseline="0">
                <a:solidFill>
                  <a:schemeClr val="tx1">
                    <a:lumMod val="50000"/>
                    <a:lumOff val="50000"/>
                  </a:schemeClr>
                </a:solidFill>
                <a:latin typeface="Arial Bold" charset="0"/>
                <a:ea typeface="+mn-ea"/>
                <a:cs typeface="+mn-cs"/>
              </a:defRPr>
            </a:lvl4pPr>
            <a:lvl5pPr marL="1828823" indent="0" algn="l" defTabSz="914400" rtl="0" eaLnBrk="1" latinLnBrk="0" hangingPunct="1">
              <a:lnSpc>
                <a:spcPct val="100000"/>
              </a:lnSpc>
              <a:spcBef>
                <a:spcPts val="600"/>
              </a:spcBef>
              <a:buClr>
                <a:schemeClr val="tx2">
                  <a:lumMod val="60000"/>
                  <a:lumOff val="40000"/>
                </a:schemeClr>
              </a:buClr>
              <a:buFont typeface="Arial" panose="020B0604020202020204" pitchFamily="34" charset="0"/>
              <a:buNone/>
              <a:defRPr sz="2400" kern="1200" baseline="0">
                <a:solidFill>
                  <a:schemeClr val="tx1">
                    <a:lumMod val="50000"/>
                    <a:lumOff val="50000"/>
                  </a:schemeClr>
                </a:solidFill>
                <a:latin typeface="Arial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2" name="TextBox 21">
            <a:extLst>
              <a:ext uri="{FF2B5EF4-FFF2-40B4-BE49-F238E27FC236}">
                <a16:creationId xmlns:a16="http://schemas.microsoft.com/office/drawing/2014/main" id="{6826269F-EBC4-B592-751A-3878484539AC}"/>
              </a:ext>
            </a:extLst>
          </p:cNvPr>
          <p:cNvSpPr txBox="1"/>
          <p:nvPr/>
        </p:nvSpPr>
        <p:spPr>
          <a:xfrm>
            <a:off x="6850271" y="992495"/>
            <a:ext cx="4780625" cy="529375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Aptos" panose="020B0004020202020204" pitchFamily="34" charset="0"/>
              </a:rPr>
              <a:t>Growing demand for additional midstream infrastructure to support sequestration hubs</a:t>
            </a:r>
          </a:p>
          <a:p>
            <a:pPr marL="285750" indent="-285750">
              <a:buFont typeface="Arial" panose="020B0604020202020204" pitchFamily="34" charset="0"/>
              <a:buChar char="•"/>
            </a:pPr>
            <a:endParaRPr lang="en-US" dirty="0">
              <a:latin typeface="Aptos" panose="020B0004020202020204" pitchFamily="34" charset="0"/>
            </a:endParaRPr>
          </a:p>
          <a:p>
            <a:pPr marL="285750" indent="-285750">
              <a:buFont typeface="Arial" panose="020B0604020202020204" pitchFamily="34" charset="0"/>
              <a:buChar char="•"/>
            </a:pPr>
            <a:r>
              <a:rPr lang="en-US" dirty="0">
                <a:latin typeface="Aptos" panose="020B0004020202020204" pitchFamily="34" charset="0"/>
              </a:rPr>
              <a:t>154 applications for Class VI Well Permits under EPA review as of November 22, 20241</a:t>
            </a:r>
            <a:endParaRPr lang="en-US" dirty="0">
              <a:latin typeface="Aptos" panose="020B0004020202020204" pitchFamily="34" charset="0"/>
              <a:ea typeface="Calibri"/>
              <a:cs typeface="Calibri"/>
            </a:endParaRPr>
          </a:p>
          <a:p>
            <a:pPr marL="285750" indent="-285750">
              <a:buFont typeface="Arial" panose="020B0604020202020204" pitchFamily="34" charset="0"/>
              <a:buChar char="•"/>
            </a:pPr>
            <a:endParaRPr lang="en-US" dirty="0">
              <a:latin typeface="Aptos" panose="020B0004020202020204" pitchFamily="34" charset="0"/>
            </a:endParaRPr>
          </a:p>
          <a:p>
            <a:pPr marL="285750" indent="-285750">
              <a:buFont typeface="Arial" panose="020B0604020202020204" pitchFamily="34" charset="0"/>
              <a:buChar char="•"/>
            </a:pPr>
            <a:r>
              <a:rPr lang="en-US" dirty="0">
                <a:latin typeface="Aptos" panose="020B0004020202020204" pitchFamily="34" charset="0"/>
              </a:rPr>
              <a:t>States can attract and enable CCS projects by supporting permit reform; including supporting the continuation of the 45Q portion of the IRA</a:t>
            </a:r>
          </a:p>
          <a:p>
            <a:pPr marL="285750" indent="-285750">
              <a:buFont typeface="Arial" panose="020B0604020202020204" pitchFamily="34" charset="0"/>
              <a:buChar char="•"/>
            </a:pPr>
            <a:endParaRPr lang="en-US" dirty="0">
              <a:latin typeface="Aptos" panose="020B0004020202020204" pitchFamily="34" charset="0"/>
            </a:endParaRPr>
          </a:p>
          <a:p>
            <a:pPr marL="285750" indent="-285750">
              <a:buFont typeface="Arial" panose="020B0604020202020204" pitchFamily="34" charset="0"/>
              <a:buChar char="•"/>
            </a:pPr>
            <a:r>
              <a:rPr lang="en-US" dirty="0">
                <a:latin typeface="Aptos" panose="020B0004020202020204" pitchFamily="34" charset="0"/>
              </a:rPr>
              <a:t>Without the ability to obtain rights of way through a federal level process more weight is on state-enabled legislation to foster these ecosystems for long haul CO2 transportation.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319324322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006699"/>
      </a:lt2>
      <a:accent1>
        <a:srgbClr val="0097E9"/>
      </a:accent1>
      <a:accent2>
        <a:srgbClr val="EEC51A"/>
      </a:accent2>
      <a:accent3>
        <a:srgbClr val="389645"/>
      </a:accent3>
      <a:accent4>
        <a:srgbClr val="F68827"/>
      </a:accent4>
      <a:accent5>
        <a:srgbClr val="7F85DC"/>
      </a:accent5>
      <a:accent6>
        <a:srgbClr val="0B1E25"/>
      </a:accent6>
      <a:hlink>
        <a:srgbClr val="0097E9"/>
      </a:hlink>
      <a:folHlink>
        <a:srgbClr val="0097E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Brand Standards 2023">
      <a:dk1>
        <a:srgbClr val="000000"/>
      </a:dk1>
      <a:lt1>
        <a:srgbClr val="FFFFFF"/>
      </a:lt1>
      <a:dk2>
        <a:srgbClr val="44546A"/>
      </a:dk2>
      <a:lt2>
        <a:srgbClr val="E7E6E6"/>
      </a:lt2>
      <a:accent1>
        <a:srgbClr val="0097E6"/>
      </a:accent1>
      <a:accent2>
        <a:srgbClr val="389544"/>
      </a:accent2>
      <a:accent3>
        <a:srgbClr val="EDC21C"/>
      </a:accent3>
      <a:accent4>
        <a:srgbClr val="F68825"/>
      </a:accent4>
      <a:accent5>
        <a:srgbClr val="7E84DC"/>
      </a:accent5>
      <a:accent6>
        <a:srgbClr val="0B1E24"/>
      </a:accent6>
      <a:hlink>
        <a:srgbClr val="0563C1"/>
      </a:hlink>
      <a:folHlink>
        <a:srgbClr val="954F72"/>
      </a:folHlink>
    </a:clrScheme>
    <a:fontScheme name="Custom 1">
      <a:majorFont>
        <a:latin typeface="Minion Pro"/>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Override1.xml><?xml version="1.0" encoding="utf-8"?>
<a:themeOverride xmlns:a="http://schemas.openxmlformats.org/drawingml/2006/main">
  <a:clrScheme name="Enverus_EIR_2022_Light">
    <a:dk1>
      <a:srgbClr val="000000"/>
    </a:dk1>
    <a:lt1>
      <a:srgbClr val="FFFFFF"/>
    </a:lt1>
    <a:dk2>
      <a:srgbClr val="000000"/>
    </a:dk2>
    <a:lt2>
      <a:srgbClr val="FBFBFB"/>
    </a:lt2>
    <a:accent1>
      <a:srgbClr val="53BD2E"/>
    </a:accent1>
    <a:accent2>
      <a:srgbClr val="EE4F9A"/>
    </a:accent2>
    <a:accent3>
      <a:srgbClr val="F79130"/>
    </a:accent3>
    <a:accent4>
      <a:srgbClr val="933483"/>
    </a:accent4>
    <a:accent5>
      <a:srgbClr val="4F8C93"/>
    </a:accent5>
    <a:accent6>
      <a:srgbClr val="C04151"/>
    </a:accent6>
    <a:hlink>
      <a:srgbClr val="2BB34B"/>
    </a:hlink>
    <a:folHlink>
      <a:srgbClr val="92C84E"/>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E5A2696A9F8D4BBE3DBFD5E0659304" ma:contentTypeVersion="13" ma:contentTypeDescription="Create a new document." ma:contentTypeScope="" ma:versionID="17ef96d24fd8a5933ce235d391d8ae88">
  <xsd:schema xmlns:xsd="http://www.w3.org/2001/XMLSchema" xmlns:xs="http://www.w3.org/2001/XMLSchema" xmlns:p="http://schemas.microsoft.com/office/2006/metadata/properties" xmlns:ns2="fc431722-6267-4ed3-ba65-0268509e37e8" xmlns:ns3="b1617f86-d3b6-4fa6-b566-2cceeb7e3c34" targetNamespace="http://schemas.microsoft.com/office/2006/metadata/properties" ma:root="true" ma:fieldsID="e5c3d8a12f49705b0bf015a0a747bcf9" ns2:_="" ns3:_="">
    <xsd:import namespace="fc431722-6267-4ed3-ba65-0268509e37e8"/>
    <xsd:import namespace="b1617f86-d3b6-4fa6-b566-2cceeb7e3c3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431722-6267-4ed3-ba65-0268509e37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4fdebe4-1e75-49ff-8005-cca5bad34b06"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617f86-d3b6-4fa6-b566-2cceeb7e3c3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7c37b2f-6dc8-4d09-996c-3781a6a96c30}" ma:internalName="TaxCatchAll" ma:showField="CatchAllData" ma:web="b1617f86-d3b6-4fa6-b566-2cceeb7e3c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1617f86-d3b6-4fa6-b566-2cceeb7e3c34" xsi:nil="true"/>
    <lcf76f155ced4ddcb4097134ff3c332f xmlns="fc431722-6267-4ed3-ba65-0268509e37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BAD48FC-AF06-4B53-B2AA-35B9D27747E2}">
  <ds:schemaRefs>
    <ds:schemaRef ds:uri="b1617f86-d3b6-4fa6-b566-2cceeb7e3c34"/>
    <ds:schemaRef ds:uri="fc431722-6267-4ed3-ba65-0268509e37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4582DE21-166F-4C3F-8F46-9026B846F077}">
  <ds:schemaRefs>
    <ds:schemaRef ds:uri="http://schemas.microsoft.com/sharepoint/v3/contenttype/forms"/>
  </ds:schemaRefs>
</ds:datastoreItem>
</file>

<file path=customXml/itemProps3.xml><?xml version="1.0" encoding="utf-8"?>
<ds:datastoreItem xmlns:ds="http://schemas.openxmlformats.org/officeDocument/2006/customXml" ds:itemID="{8AB38EF5-707A-4240-925E-FC30A69BEA4B}">
  <ds:schemaRefs>
    <ds:schemaRef ds:uri="b1617f86-d3b6-4fa6-b566-2cceeb7e3c34"/>
    <ds:schemaRef ds:uri="fc431722-6267-4ed3-ba65-0268509e37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94</TotalTime>
  <Words>1980</Words>
  <Application>Microsoft Office PowerPoint</Application>
  <PresentationFormat>Widescreen</PresentationFormat>
  <Paragraphs>174</Paragraphs>
  <Slides>7</Slides>
  <Notes>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vt:i4>
      </vt:variant>
    </vt:vector>
  </HeadingPairs>
  <TitlesOfParts>
    <vt:vector size="21" baseType="lpstr">
      <vt:lpstr>Aptos</vt:lpstr>
      <vt:lpstr>Arial</vt:lpstr>
      <vt:lpstr>Calibri</vt:lpstr>
      <vt:lpstr>Helvetica</vt:lpstr>
      <vt:lpstr>HelveticaNeueLT Std</vt:lpstr>
      <vt:lpstr>HelveticaNeueLT Std Lt</vt:lpstr>
      <vt:lpstr>Lato</vt:lpstr>
      <vt:lpstr>Minion Pro</vt:lpstr>
      <vt:lpstr>Nunito</vt:lpstr>
      <vt:lpstr>Open Sans</vt:lpstr>
      <vt:lpstr>Symbol</vt:lpstr>
      <vt:lpstr>Times New Roman</vt:lpstr>
      <vt:lpstr>Office Theme</vt:lpstr>
      <vt:lpstr>1_Office Theme</vt:lpstr>
      <vt:lpstr>Energy Council</vt:lpstr>
      <vt:lpstr>Growing Electricity Demand Requires Additional Generation</vt:lpstr>
      <vt:lpstr>U.S. CO2 Emissions Declined With Increased Natural Gas Generation</vt:lpstr>
      <vt:lpstr>U.S. Net Zero Requires “All of the Above” Approach</vt:lpstr>
      <vt:lpstr>Class VI Application Momentum</vt:lpstr>
      <vt:lpstr>Acceleration in Permitting Challenges</vt:lpstr>
      <vt:lpstr>Growing Demand for CCS Midstream Solutions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Title</dc:title>
  <dc:creator>Cook, Kelly</dc:creator>
  <cp:lastModifiedBy>Presnal, Jaclyn</cp:lastModifiedBy>
  <cp:revision>4</cp:revision>
  <dcterms:created xsi:type="dcterms:W3CDTF">2023-02-20T21:56:47Z</dcterms:created>
  <dcterms:modified xsi:type="dcterms:W3CDTF">2024-12-06T13:29:20Z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0x0101003AE5A2696A9F8D4BBE3DBFD5E0659304</vt:lpwstr>
  </property>
  <property fmtid="{D5CDD505-2E9C-101B-9397-08002B2CF9AE}" pid="3" name="MediaServiceImageTags">
    <vt:lpwstr/>
  </property>
  <property fmtid="{D5CDD505-2E9C-101B-9397-08002B2CF9AE}" pid="4" name="MSIP_Label_0287d0e1-19b3-4b0a-b71d-2cfceb21e38f_Enabled">
    <vt:lpwstr>true</vt:lpwstr>
  </property>
  <property fmtid="{D5CDD505-2E9C-101B-9397-08002B2CF9AE}" pid="5" name="MSIP_Label_0287d0e1-19b3-4b0a-b71d-2cfceb21e38f_SetDate">
    <vt:lpwstr>2024-09-18T14:22:18Z</vt:lpwstr>
  </property>
  <property fmtid="{D5CDD505-2E9C-101B-9397-08002B2CF9AE}" pid="6" name="MSIP_Label_0287d0e1-19b3-4b0a-b71d-2cfceb21e38f_Method">
    <vt:lpwstr>Standard</vt:lpwstr>
  </property>
  <property fmtid="{D5CDD505-2E9C-101B-9397-08002B2CF9AE}" pid="7" name="MSIP_Label_0287d0e1-19b3-4b0a-b71d-2cfceb21e38f_Name">
    <vt:lpwstr>0287d0e1-19b3-4b0a-b71d-2cfceb21e38f</vt:lpwstr>
  </property>
  <property fmtid="{D5CDD505-2E9C-101B-9397-08002B2CF9AE}" pid="8" name="MSIP_Label_0287d0e1-19b3-4b0a-b71d-2cfceb21e38f_SiteId">
    <vt:lpwstr>b4a568b9-c3f7-451f-9e53-b6d9c8b4e9df</vt:lpwstr>
  </property>
  <property fmtid="{D5CDD505-2E9C-101B-9397-08002B2CF9AE}" pid="9" name="MSIP_Label_0287d0e1-19b3-4b0a-b71d-2cfceb21e38f_ActionId">
    <vt:lpwstr>1762af29-d0af-43f4-b4ee-c54e846e8542</vt:lpwstr>
  </property>
  <property fmtid="{D5CDD505-2E9C-101B-9397-08002B2CF9AE}" pid="10" name="MSIP_Label_0287d0e1-19b3-4b0a-b71d-2cfceb21e38f_ContentBits">
    <vt:lpwstr>0</vt:lpwstr>
  </property>
</Properties>
</file>