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Lato" panose="020F050202020403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NgxtfpuxGWlfll7wqNSlkDec1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42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fa528a4eae_1_6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2fa528a4eae_1_6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0b99a1874d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0b99a1874d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12ed2df325_0_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312ed2df325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133900cf6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3133900cf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12ed2df325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12ed2df325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Double punch, cuts generation while increases demand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2ed2df325_0_2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312ed2df325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12ed2df325_0_2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312ed2df325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12ed2df325_0_2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312ed2df325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12ed2df325_0_2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312ed2df325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12ed2df325_0_2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312ed2df325_0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12ed2df325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312ed2df32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147f3c524c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3147f3c524c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fa528a4eae_1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2fa528a4eae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1a08e6c6d9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1a08e6c6d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19035ccf61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319035ccf61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12ed2df325_0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12ed2df325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What does this tell you about the value to the consumer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a08e6c6d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1a08e6c6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12ed2df325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312ed2df325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17368b0655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317368b065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197eda455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3197eda4554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12ed2df325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312ed2df325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12ed2df325_0_2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312ed2df325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1792288" y="612775"/>
            <a:ext cx="5486400" cy="4114800"/>
          </a:xfrm>
          <a:prstGeom prst="rect">
            <a:avLst/>
          </a:prstGeom>
          <a:noFill/>
          <a:ln>
            <a:noFill/>
          </a:ln>
        </p:spPr>
      </p:sp>
      <p:sp>
        <p:nvSpPr>
          <p:cNvPr id="64" name="Google Shape;64;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10634394" y="0"/>
            <a:ext cx="8914697" cy="10384584"/>
            <a:chOff x="0" y="2442831"/>
            <a:chExt cx="11886263" cy="13846111"/>
          </a:xfrm>
        </p:grpSpPr>
        <p:sp>
          <p:nvSpPr>
            <p:cNvPr id="85" name="Google Shape;85;p1"/>
            <p:cNvSpPr/>
            <p:nvPr/>
          </p:nvSpPr>
          <p:spPr>
            <a:xfrm>
              <a:off x="3827286" y="11248164"/>
              <a:ext cx="8058977" cy="5040778"/>
            </a:xfrm>
            <a:custGeom>
              <a:avLst/>
              <a:gdLst/>
              <a:ahLst/>
              <a:cxnLst/>
              <a:rect l="l" t="t" r="r" b="b"/>
              <a:pathLst>
                <a:path w="8588680" h="5372100" extrusionOk="0">
                  <a:moveTo>
                    <a:pt x="7038010" y="0"/>
                  </a:moveTo>
                  <a:lnTo>
                    <a:pt x="1550670" y="0"/>
                  </a:lnTo>
                  <a:lnTo>
                    <a:pt x="0" y="2686050"/>
                  </a:lnTo>
                  <a:lnTo>
                    <a:pt x="1550670" y="5372100"/>
                  </a:lnTo>
                  <a:lnTo>
                    <a:pt x="7038010" y="5372100"/>
                  </a:lnTo>
                  <a:lnTo>
                    <a:pt x="8588680" y="2686050"/>
                  </a:lnTo>
                  <a:lnTo>
                    <a:pt x="7038010" y="0"/>
                  </a:lnTo>
                  <a:close/>
                </a:path>
              </a:pathLst>
            </a:custGeom>
            <a:solidFill>
              <a:srgbClr val="DE6626">
                <a:alpha val="86666"/>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1"/>
            <p:cNvPicPr preferRelativeResize="0"/>
            <p:nvPr/>
          </p:nvPicPr>
          <p:blipFill rotWithShape="1">
            <a:blip r:embed="rId3">
              <a:alphaModFix/>
            </a:blip>
            <a:srcRect l="50213" t="34024"/>
            <a:stretch/>
          </p:blipFill>
          <p:spPr>
            <a:xfrm rot="10800000">
              <a:off x="2976967" y="5156299"/>
              <a:ext cx="7227841" cy="8289063"/>
            </a:xfrm>
            <a:prstGeom prst="rect">
              <a:avLst/>
            </a:prstGeom>
            <a:noFill/>
            <a:ln>
              <a:noFill/>
            </a:ln>
          </p:spPr>
        </p:pic>
        <p:pic>
          <p:nvPicPr>
            <p:cNvPr id="87" name="Google Shape;87;p1"/>
            <p:cNvPicPr preferRelativeResize="0"/>
            <p:nvPr/>
          </p:nvPicPr>
          <p:blipFill rotWithShape="1">
            <a:blip r:embed="rId4">
              <a:alphaModFix amt="85000"/>
            </a:blip>
            <a:srcRect t="34025" r="29707" b="19443"/>
            <a:stretch/>
          </p:blipFill>
          <p:spPr>
            <a:xfrm rot="10800000" flipH="1">
              <a:off x="0" y="2442831"/>
              <a:ext cx="10204808" cy="5846232"/>
            </a:xfrm>
            <a:prstGeom prst="rect">
              <a:avLst/>
            </a:prstGeom>
            <a:noFill/>
            <a:ln>
              <a:noFill/>
            </a:ln>
          </p:spPr>
        </p:pic>
      </p:grpSp>
      <p:pic>
        <p:nvPicPr>
          <p:cNvPr id="88" name="Google Shape;88;p1"/>
          <p:cNvPicPr preferRelativeResize="0"/>
          <p:nvPr/>
        </p:nvPicPr>
        <p:blipFill rotWithShape="1">
          <a:blip r:embed="rId5">
            <a:alphaModFix/>
          </a:blip>
          <a:srcRect/>
          <a:stretch/>
        </p:blipFill>
        <p:spPr>
          <a:xfrm>
            <a:off x="1113443" y="626230"/>
            <a:ext cx="6307282" cy="1658915"/>
          </a:xfrm>
          <a:prstGeom prst="rect">
            <a:avLst/>
          </a:prstGeom>
          <a:noFill/>
          <a:ln>
            <a:noFill/>
          </a:ln>
        </p:spPr>
      </p:pic>
      <p:grpSp>
        <p:nvGrpSpPr>
          <p:cNvPr id="89" name="Google Shape;89;p1"/>
          <p:cNvGrpSpPr/>
          <p:nvPr/>
        </p:nvGrpSpPr>
        <p:grpSpPr>
          <a:xfrm>
            <a:off x="1113405" y="4376434"/>
            <a:ext cx="12056844" cy="2647575"/>
            <a:chOff x="848606" y="146685"/>
            <a:chExt cx="12930209" cy="3530100"/>
          </a:xfrm>
        </p:grpSpPr>
        <p:sp>
          <p:nvSpPr>
            <p:cNvPr id="90" name="Google Shape;90;p1"/>
            <p:cNvSpPr txBox="1"/>
            <p:nvPr/>
          </p:nvSpPr>
          <p:spPr>
            <a:xfrm>
              <a:off x="990715" y="146685"/>
              <a:ext cx="12788100" cy="35301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000"/>
                <a:buFont typeface="Arial"/>
                <a:buNone/>
              </a:pPr>
              <a:r>
                <a:rPr lang="en-US" sz="6000" b="1" i="0" u="none" strike="noStrike" cap="none">
                  <a:solidFill>
                    <a:srgbClr val="000000"/>
                  </a:solidFill>
                  <a:latin typeface="Lato"/>
                  <a:ea typeface="Lato"/>
                  <a:cs typeface="Lato"/>
                  <a:sym typeface="Lato"/>
                </a:rPr>
                <a:t>Utah’s Strategic Energy Plan: </a:t>
              </a:r>
              <a:endParaRPr sz="6000" b="1" i="0" u="none" strike="noStrike" cap="none">
                <a:solidFill>
                  <a:srgbClr val="000000"/>
                </a:solidFill>
                <a:latin typeface="Lato"/>
                <a:ea typeface="Lato"/>
                <a:cs typeface="Lato"/>
                <a:sym typeface="Lato"/>
              </a:endParaRPr>
            </a:p>
            <a:p>
              <a:pPr marL="0" marR="0" lvl="0" indent="0" algn="l" rtl="0">
                <a:lnSpc>
                  <a:spcPct val="110001"/>
                </a:lnSpc>
                <a:spcBef>
                  <a:spcPts val="0"/>
                </a:spcBef>
                <a:spcAft>
                  <a:spcPts val="0"/>
                </a:spcAft>
                <a:buClr>
                  <a:srgbClr val="000000"/>
                </a:buClr>
                <a:buSzPts val="6000"/>
                <a:buFont typeface="Arial"/>
                <a:buNone/>
              </a:pPr>
              <a:r>
                <a:rPr lang="en-US" sz="6000" b="1" i="0" u="none" strike="noStrike" cap="none">
                  <a:solidFill>
                    <a:srgbClr val="000000"/>
                  </a:solidFill>
                  <a:latin typeface="Lato"/>
                  <a:ea typeface="Lato"/>
                  <a:cs typeface="Lato"/>
                  <a:sym typeface="Lato"/>
                </a:rPr>
                <a:t>Consumer First Policies</a:t>
              </a:r>
              <a:endParaRPr sz="6000" b="1" i="0" u="none" strike="noStrike" cap="none">
                <a:solidFill>
                  <a:srgbClr val="000000"/>
                </a:solidFill>
                <a:latin typeface="Lato"/>
                <a:ea typeface="Lato"/>
                <a:cs typeface="Lato"/>
                <a:sym typeface="Lato"/>
              </a:endParaRPr>
            </a:p>
            <a:p>
              <a:pPr marL="0" marR="0" lvl="0" indent="0" algn="l" rtl="0">
                <a:lnSpc>
                  <a:spcPct val="110001"/>
                </a:lnSpc>
                <a:spcBef>
                  <a:spcPts val="0"/>
                </a:spcBef>
                <a:spcAft>
                  <a:spcPts val="0"/>
                </a:spcAft>
                <a:buClr>
                  <a:srgbClr val="000000"/>
                </a:buClr>
                <a:buSzPts val="6000"/>
                <a:buFont typeface="Arial"/>
                <a:buNone/>
              </a:pPr>
              <a:r>
                <a:rPr lang="en-US" sz="4000" b="0" i="1" u="none" strike="noStrike" cap="none">
                  <a:solidFill>
                    <a:srgbClr val="000000"/>
                  </a:solidFill>
                  <a:latin typeface="Lato"/>
                  <a:ea typeface="Lato"/>
                  <a:cs typeface="Lato"/>
                  <a:sym typeface="Lato"/>
                </a:rPr>
                <a:t>Energy Council Conference</a:t>
              </a:r>
              <a:endParaRPr sz="4000" b="0" i="1" u="none" strike="noStrike" cap="none">
                <a:solidFill>
                  <a:srgbClr val="000000"/>
                </a:solidFill>
                <a:latin typeface="Lato"/>
                <a:ea typeface="Lato"/>
                <a:cs typeface="Lato"/>
                <a:sym typeface="Lato"/>
              </a:endParaRPr>
            </a:p>
          </p:txBody>
        </p:sp>
        <p:sp>
          <p:nvSpPr>
            <p:cNvPr id="91" name="Google Shape;91;p1"/>
            <p:cNvSpPr txBox="1"/>
            <p:nvPr/>
          </p:nvSpPr>
          <p:spPr>
            <a:xfrm>
              <a:off x="848606" y="2913377"/>
              <a:ext cx="9419100" cy="287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2fa528a4eae_1_654"/>
          <p:cNvPicPr preferRelativeResize="0"/>
          <p:nvPr/>
        </p:nvPicPr>
        <p:blipFill rotWithShape="1">
          <a:blip r:embed="rId3">
            <a:alphaModFix/>
          </a:blip>
          <a:srcRect t="13387" b="23154"/>
          <a:stretch/>
        </p:blipFill>
        <p:spPr>
          <a:xfrm>
            <a:off x="15882494" y="8754964"/>
            <a:ext cx="2008617" cy="1274500"/>
          </a:xfrm>
          <a:prstGeom prst="rect">
            <a:avLst/>
          </a:prstGeom>
          <a:noFill/>
          <a:ln>
            <a:noFill/>
          </a:ln>
        </p:spPr>
      </p:pic>
      <p:pic>
        <p:nvPicPr>
          <p:cNvPr id="184" name="Google Shape;184;g2fa528a4eae_1_654"/>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pic>
        <p:nvPicPr>
          <p:cNvPr id="185" name="Google Shape;185;g2fa528a4eae_1_654"/>
          <p:cNvPicPr preferRelativeResize="0"/>
          <p:nvPr/>
        </p:nvPicPr>
        <p:blipFill rotWithShape="1">
          <a:blip r:embed="rId5">
            <a:alphaModFix/>
          </a:blip>
          <a:srcRect/>
          <a:stretch/>
        </p:blipFill>
        <p:spPr>
          <a:xfrm>
            <a:off x="1421375" y="2014850"/>
            <a:ext cx="15339975" cy="5120325"/>
          </a:xfrm>
          <a:prstGeom prst="rect">
            <a:avLst/>
          </a:prstGeom>
          <a:noFill/>
          <a:ln>
            <a:noFill/>
          </a:ln>
        </p:spPr>
      </p:pic>
      <p:sp>
        <p:nvSpPr>
          <p:cNvPr id="186" name="Google Shape;186;g2fa528a4eae_1_654"/>
          <p:cNvSpPr txBox="1"/>
          <p:nvPr/>
        </p:nvSpPr>
        <p:spPr>
          <a:xfrm>
            <a:off x="7760525" y="1157525"/>
            <a:ext cx="3946200" cy="615600"/>
          </a:xfrm>
          <a:prstGeom prst="rect">
            <a:avLst/>
          </a:prstGeom>
          <a:noFill/>
          <a:ln>
            <a:noFill/>
          </a:ln>
        </p:spPr>
        <p:txBody>
          <a:bodyPr spcFirstLastPara="1" wrap="square" lIns="0" tIns="0" rIns="0" bIns="0" anchor="t" anchorCtr="0">
            <a:spAutoFit/>
          </a:bodyPr>
          <a:lstStyle/>
          <a:p>
            <a:pPr marL="0" marR="0" lvl="0" indent="0" algn="ctr"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Levelized Costs </a:t>
            </a:r>
            <a:endParaRPr sz="4000" b="0" i="0" u="none" strike="noStrike" cap="none">
              <a:solidFill>
                <a:srgbClr val="000000"/>
              </a:solidFill>
              <a:latin typeface="Arial"/>
              <a:ea typeface="Arial"/>
              <a:cs typeface="Arial"/>
              <a:sym typeface="Arial"/>
            </a:endParaRPr>
          </a:p>
        </p:txBody>
      </p:sp>
      <p:sp>
        <p:nvSpPr>
          <p:cNvPr id="187" name="Google Shape;187;g2fa528a4eae_1_654"/>
          <p:cNvSpPr txBox="1"/>
          <p:nvPr/>
        </p:nvSpPr>
        <p:spPr>
          <a:xfrm>
            <a:off x="8692425" y="1909250"/>
            <a:ext cx="6553500" cy="719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30b99a1874d_0_46"/>
          <p:cNvPicPr preferRelativeResize="0"/>
          <p:nvPr/>
        </p:nvPicPr>
        <p:blipFill rotWithShape="1">
          <a:blip r:embed="rId3">
            <a:alphaModFix/>
          </a:blip>
          <a:srcRect t="13387" b="23154"/>
          <a:stretch/>
        </p:blipFill>
        <p:spPr>
          <a:xfrm>
            <a:off x="15882494" y="8754964"/>
            <a:ext cx="2008617" cy="1274500"/>
          </a:xfrm>
          <a:prstGeom prst="rect">
            <a:avLst/>
          </a:prstGeom>
          <a:noFill/>
          <a:ln>
            <a:noFill/>
          </a:ln>
        </p:spPr>
      </p:pic>
      <p:pic>
        <p:nvPicPr>
          <p:cNvPr id="193" name="Google Shape;193;g30b99a1874d_0_46"/>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pic>
        <p:nvPicPr>
          <p:cNvPr id="194" name="Google Shape;194;g30b99a1874d_0_46"/>
          <p:cNvPicPr preferRelativeResize="0"/>
          <p:nvPr/>
        </p:nvPicPr>
        <p:blipFill rotWithShape="1">
          <a:blip r:embed="rId5">
            <a:alphaModFix/>
          </a:blip>
          <a:srcRect/>
          <a:stretch/>
        </p:blipFill>
        <p:spPr>
          <a:xfrm>
            <a:off x="839388" y="679950"/>
            <a:ext cx="16609224" cy="8385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312ed2df325_0_164"/>
          <p:cNvPicPr preferRelativeResize="0"/>
          <p:nvPr/>
        </p:nvPicPr>
        <p:blipFill rotWithShape="1">
          <a:blip r:embed="rId3">
            <a:alphaModFix/>
          </a:blip>
          <a:srcRect t="13388" b="23155"/>
          <a:stretch/>
        </p:blipFill>
        <p:spPr>
          <a:xfrm>
            <a:off x="15882494" y="8754964"/>
            <a:ext cx="2008617" cy="1274500"/>
          </a:xfrm>
          <a:prstGeom prst="rect">
            <a:avLst/>
          </a:prstGeom>
          <a:noFill/>
          <a:ln>
            <a:noFill/>
          </a:ln>
        </p:spPr>
      </p:pic>
      <p:pic>
        <p:nvPicPr>
          <p:cNvPr id="200" name="Google Shape;200;g312ed2df325_0_164"/>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sp>
        <p:nvSpPr>
          <p:cNvPr id="201" name="Google Shape;201;g312ed2df325_0_164"/>
          <p:cNvSpPr txBox="1"/>
          <p:nvPr/>
        </p:nvSpPr>
        <p:spPr>
          <a:xfrm>
            <a:off x="2326200" y="7246113"/>
            <a:ext cx="136356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*Energy needs to be looked at holistically to account for the systemic costs </a:t>
            </a:r>
            <a:endParaRPr sz="1800" b="0" i="0" u="none" strike="noStrike" cap="none">
              <a:solidFill>
                <a:schemeClr val="dk1"/>
              </a:solidFill>
              <a:latin typeface="Lato"/>
              <a:ea typeface="Lato"/>
              <a:cs typeface="Lato"/>
              <a:sym typeface="Lato"/>
            </a:endParaRPr>
          </a:p>
        </p:txBody>
      </p:sp>
      <p:sp>
        <p:nvSpPr>
          <p:cNvPr id="202" name="Google Shape;202;g312ed2df325_0_164"/>
          <p:cNvSpPr txBox="1"/>
          <p:nvPr/>
        </p:nvSpPr>
        <p:spPr>
          <a:xfrm>
            <a:off x="5601998" y="885275"/>
            <a:ext cx="90408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Systemic Costs - Complexity in the Grid</a:t>
            </a:r>
            <a:endParaRPr sz="4000" b="0" i="0" u="none" strike="noStrike" cap="none">
              <a:solidFill>
                <a:srgbClr val="000000"/>
              </a:solidFill>
              <a:latin typeface="Arial"/>
              <a:ea typeface="Arial"/>
              <a:cs typeface="Arial"/>
              <a:sym typeface="Arial"/>
            </a:endParaRPr>
          </a:p>
        </p:txBody>
      </p:sp>
      <p:pic>
        <p:nvPicPr>
          <p:cNvPr id="203" name="Google Shape;203;g312ed2df325_0_164"/>
          <p:cNvPicPr preferRelativeResize="0"/>
          <p:nvPr/>
        </p:nvPicPr>
        <p:blipFill rotWithShape="1">
          <a:blip r:embed="rId5">
            <a:alphaModFix/>
          </a:blip>
          <a:srcRect l="1671"/>
          <a:stretch/>
        </p:blipFill>
        <p:spPr>
          <a:xfrm>
            <a:off x="0" y="1893875"/>
            <a:ext cx="8288775" cy="5440000"/>
          </a:xfrm>
          <a:prstGeom prst="rect">
            <a:avLst/>
          </a:prstGeom>
          <a:noFill/>
          <a:ln>
            <a:noFill/>
          </a:ln>
        </p:spPr>
      </p:pic>
      <p:pic>
        <p:nvPicPr>
          <p:cNvPr id="204" name="Google Shape;204;g312ed2df325_0_164"/>
          <p:cNvPicPr preferRelativeResize="0"/>
          <p:nvPr/>
        </p:nvPicPr>
        <p:blipFill rotWithShape="1">
          <a:blip r:embed="rId6">
            <a:alphaModFix/>
          </a:blip>
          <a:srcRect/>
          <a:stretch/>
        </p:blipFill>
        <p:spPr>
          <a:xfrm>
            <a:off x="8652760" y="2321788"/>
            <a:ext cx="9470089" cy="4534325"/>
          </a:xfrm>
          <a:prstGeom prst="rect">
            <a:avLst/>
          </a:prstGeom>
          <a:noFill/>
          <a:ln>
            <a:noFill/>
          </a:ln>
        </p:spPr>
      </p:pic>
      <p:sp>
        <p:nvSpPr>
          <p:cNvPr id="205" name="Google Shape;205;g312ed2df325_0_164"/>
          <p:cNvSpPr txBox="1"/>
          <p:nvPr/>
        </p:nvSpPr>
        <p:spPr>
          <a:xfrm>
            <a:off x="320975" y="7819800"/>
            <a:ext cx="7444200" cy="261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1400" b="0" i="0" u="none" strike="noStrike" cap="none">
              <a:solidFill>
                <a:srgbClr val="000000"/>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As intermittent generation reaches greater penetrations, huge complexity arises</a:t>
            </a:r>
            <a:endParaRPr sz="1400" b="0" i="0" u="none" strike="noStrike" cap="none">
              <a:solidFill>
                <a:srgbClr val="000000"/>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This necessitates entirely new management and infrastructure needs</a:t>
            </a:r>
            <a:endParaRPr sz="2800" b="0" i="0" u="none" strike="noStrike" cap="none">
              <a:solidFill>
                <a:schemeClr val="dk1"/>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p:txBody>
      </p:sp>
      <p:sp>
        <p:nvSpPr>
          <p:cNvPr id="206" name="Google Shape;206;g312ed2df325_0_164"/>
          <p:cNvSpPr txBox="1"/>
          <p:nvPr/>
        </p:nvSpPr>
        <p:spPr>
          <a:xfrm>
            <a:off x="8276750" y="7819800"/>
            <a:ext cx="7896300" cy="261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1400" b="0" i="0" u="none" strike="noStrike" cap="none">
              <a:solidFill>
                <a:srgbClr val="000000"/>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Considering only LCOE, in 2027 solar should be primarily built</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Instead natural gas is being predicted, because it fits the systemic needs</a:t>
            </a:r>
            <a:endParaRPr sz="2800" b="0" i="0" u="none" strike="noStrike" cap="none">
              <a:solidFill>
                <a:schemeClr val="dk1"/>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3133900cf67_0_0"/>
          <p:cNvPicPr preferRelativeResize="0"/>
          <p:nvPr/>
        </p:nvPicPr>
        <p:blipFill rotWithShape="1">
          <a:blip r:embed="rId3">
            <a:alphaModFix amt="85000"/>
          </a:blip>
          <a:srcRect l="49509" t="82329"/>
          <a:stretch/>
        </p:blipFill>
        <p:spPr>
          <a:xfrm rot="10800000" flipH="1">
            <a:off x="-29768" y="8808018"/>
            <a:ext cx="4883512" cy="1478982"/>
          </a:xfrm>
          <a:prstGeom prst="rect">
            <a:avLst/>
          </a:prstGeom>
          <a:noFill/>
          <a:ln>
            <a:noFill/>
          </a:ln>
        </p:spPr>
      </p:pic>
      <p:pic>
        <p:nvPicPr>
          <p:cNvPr id="212" name="Google Shape;212;g3133900cf67_0_0"/>
          <p:cNvPicPr preferRelativeResize="0"/>
          <p:nvPr/>
        </p:nvPicPr>
        <p:blipFill rotWithShape="1">
          <a:blip r:embed="rId4">
            <a:alphaModFix/>
          </a:blip>
          <a:srcRect t="13388" b="23155"/>
          <a:stretch/>
        </p:blipFill>
        <p:spPr>
          <a:xfrm>
            <a:off x="15882494" y="8754964"/>
            <a:ext cx="2008617" cy="1274500"/>
          </a:xfrm>
          <a:prstGeom prst="rect">
            <a:avLst/>
          </a:prstGeom>
          <a:noFill/>
          <a:ln>
            <a:noFill/>
          </a:ln>
        </p:spPr>
      </p:pic>
      <p:pic>
        <p:nvPicPr>
          <p:cNvPr id="213" name="Google Shape;213;g3133900cf67_0_0"/>
          <p:cNvPicPr preferRelativeResize="0"/>
          <p:nvPr/>
        </p:nvPicPr>
        <p:blipFill rotWithShape="1">
          <a:blip r:embed="rId5">
            <a:alphaModFix/>
          </a:blip>
          <a:srcRect/>
          <a:stretch/>
        </p:blipFill>
        <p:spPr>
          <a:xfrm rot="5400000">
            <a:off x="16761349" y="298959"/>
            <a:ext cx="1201928" cy="1201928"/>
          </a:xfrm>
          <a:prstGeom prst="rect">
            <a:avLst/>
          </a:prstGeom>
          <a:noFill/>
          <a:ln>
            <a:noFill/>
          </a:ln>
        </p:spPr>
      </p:pic>
      <p:grpSp>
        <p:nvGrpSpPr>
          <p:cNvPr id="214" name="Google Shape;214;g3133900cf67_0_0"/>
          <p:cNvGrpSpPr/>
          <p:nvPr/>
        </p:nvGrpSpPr>
        <p:grpSpPr>
          <a:xfrm>
            <a:off x="-1234070" y="24849"/>
            <a:ext cx="7517262" cy="10237318"/>
            <a:chOff x="4990596" y="5465"/>
            <a:chExt cx="10023016" cy="13649757"/>
          </a:xfrm>
        </p:grpSpPr>
        <p:sp>
          <p:nvSpPr>
            <p:cNvPr id="215" name="Google Shape;215;g3133900cf67_0_0"/>
            <p:cNvSpPr/>
            <p:nvPr/>
          </p:nvSpPr>
          <p:spPr>
            <a:xfrm rot="10800000">
              <a:off x="4990596" y="5465"/>
              <a:ext cx="7150076" cy="4472273"/>
            </a:xfrm>
            <a:custGeom>
              <a:avLst/>
              <a:gdLst/>
              <a:ahLst/>
              <a:cxnLst/>
              <a:rect l="l" t="t" r="r" b="b"/>
              <a:pathLst>
                <a:path w="8588680" h="5372100" extrusionOk="0">
                  <a:moveTo>
                    <a:pt x="7038010" y="0"/>
                  </a:moveTo>
                  <a:lnTo>
                    <a:pt x="1550670" y="0"/>
                  </a:lnTo>
                  <a:lnTo>
                    <a:pt x="0" y="2686050"/>
                  </a:lnTo>
                  <a:lnTo>
                    <a:pt x="1550670" y="5372100"/>
                  </a:lnTo>
                  <a:lnTo>
                    <a:pt x="7038010" y="5372100"/>
                  </a:lnTo>
                  <a:lnTo>
                    <a:pt x="8588680" y="2686050"/>
                  </a:lnTo>
                  <a:lnTo>
                    <a:pt x="7038010" y="0"/>
                  </a:lnTo>
                  <a:close/>
                </a:path>
              </a:pathLst>
            </a:custGeom>
            <a:solidFill>
              <a:srgbClr val="DE6626">
                <a:alpha val="87058"/>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g3133900cf67_0_0"/>
            <p:cNvPicPr preferRelativeResize="0"/>
            <p:nvPr/>
          </p:nvPicPr>
          <p:blipFill rotWithShape="1">
            <a:blip r:embed="rId6">
              <a:alphaModFix amt="70000"/>
            </a:blip>
            <a:srcRect l="50667" t="34019"/>
            <a:stretch/>
          </p:blipFill>
          <p:spPr>
            <a:xfrm>
              <a:off x="6534421" y="2525959"/>
              <a:ext cx="6361585" cy="7363198"/>
            </a:xfrm>
            <a:prstGeom prst="rect">
              <a:avLst/>
            </a:prstGeom>
            <a:noFill/>
            <a:ln>
              <a:noFill/>
            </a:ln>
          </p:spPr>
        </p:pic>
        <p:pic>
          <p:nvPicPr>
            <p:cNvPr id="217" name="Google Shape;217;g3133900cf67_0_0"/>
            <p:cNvPicPr preferRelativeResize="0"/>
            <p:nvPr/>
          </p:nvPicPr>
          <p:blipFill rotWithShape="1">
            <a:blip r:embed="rId3">
              <a:alphaModFix amt="70000"/>
            </a:blip>
            <a:srcRect t="34019" r="34249"/>
            <a:stretch/>
          </p:blipFill>
          <p:spPr>
            <a:xfrm flipH="1">
              <a:off x="6534421" y="6292024"/>
              <a:ext cx="8479191" cy="7363198"/>
            </a:xfrm>
            <a:prstGeom prst="rect">
              <a:avLst/>
            </a:prstGeom>
            <a:noFill/>
            <a:ln>
              <a:noFill/>
            </a:ln>
          </p:spPr>
        </p:pic>
      </p:grpSp>
      <p:sp>
        <p:nvSpPr>
          <p:cNvPr id="218" name="Google Shape;218;g3133900cf67_0_0"/>
          <p:cNvSpPr txBox="1"/>
          <p:nvPr/>
        </p:nvSpPr>
        <p:spPr>
          <a:xfrm>
            <a:off x="4571990" y="885287"/>
            <a:ext cx="111876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Drivers of Systemic Costs</a:t>
            </a:r>
            <a:endParaRPr sz="4000" b="0" i="0" u="none" strike="noStrike" cap="none">
              <a:solidFill>
                <a:srgbClr val="000000"/>
              </a:solidFill>
              <a:latin typeface="Arial"/>
              <a:ea typeface="Arial"/>
              <a:cs typeface="Arial"/>
              <a:sym typeface="Arial"/>
            </a:endParaRPr>
          </a:p>
        </p:txBody>
      </p:sp>
      <p:sp>
        <p:nvSpPr>
          <p:cNvPr id="219" name="Google Shape;219;g3133900cf67_0_0"/>
          <p:cNvSpPr txBox="1"/>
          <p:nvPr/>
        </p:nvSpPr>
        <p:spPr>
          <a:xfrm>
            <a:off x="4572000" y="1973875"/>
            <a:ext cx="13109400" cy="4186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Considering the system-wide picture of energy is complex</a:t>
            </a:r>
            <a:endParaRPr sz="1400" b="0" i="0" u="none" strike="noStrike" cap="none">
              <a:solidFill>
                <a:srgbClr val="000000"/>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Many parameters impact each other in unpredictable ways</a:t>
            </a:r>
            <a:endParaRPr sz="1400" b="0" i="0" u="none" strike="noStrike" cap="none">
              <a:solidFill>
                <a:srgbClr val="000000"/>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endParaRPr sz="2800" b="0" i="0" u="none" strike="noStrike" cap="none">
              <a:solidFill>
                <a:schemeClr val="dk1"/>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Factors that impact the system:</a:t>
            </a:r>
            <a:endParaRPr sz="32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Weather</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Storage</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Infrastructure</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Materials</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Load Profiles</a:t>
            </a:r>
            <a:endParaRPr sz="2800" b="0" i="0" u="none" strike="noStrike" cap="none">
              <a:solidFill>
                <a:schemeClr val="dk1"/>
              </a:solidFill>
              <a:latin typeface="Lato"/>
              <a:ea typeface="Lato"/>
              <a:cs typeface="Lato"/>
              <a:sym typeface="Lato"/>
            </a:endParaRPr>
          </a:p>
        </p:txBody>
      </p:sp>
      <p:sp>
        <p:nvSpPr>
          <p:cNvPr id="220" name="Google Shape;220;g3133900cf67_0_0"/>
          <p:cNvSpPr txBox="1"/>
          <p:nvPr/>
        </p:nvSpPr>
        <p:spPr>
          <a:xfrm>
            <a:off x="6359392" y="8586854"/>
            <a:ext cx="12096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312ed2df325_0_54"/>
          <p:cNvPicPr preferRelativeResize="0"/>
          <p:nvPr/>
        </p:nvPicPr>
        <p:blipFill rotWithShape="1">
          <a:blip r:embed="rId3">
            <a:alphaModFix/>
          </a:blip>
          <a:srcRect t="13388" b="23155"/>
          <a:stretch/>
        </p:blipFill>
        <p:spPr>
          <a:xfrm>
            <a:off x="15882494" y="8754964"/>
            <a:ext cx="2008617" cy="1274500"/>
          </a:xfrm>
          <a:prstGeom prst="rect">
            <a:avLst/>
          </a:prstGeom>
          <a:noFill/>
          <a:ln>
            <a:noFill/>
          </a:ln>
        </p:spPr>
      </p:pic>
      <p:pic>
        <p:nvPicPr>
          <p:cNvPr id="226" name="Google Shape;226;g312ed2df325_0_54"/>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sp>
        <p:nvSpPr>
          <p:cNvPr id="227" name="Google Shape;227;g312ed2df325_0_54"/>
          <p:cNvSpPr txBox="1"/>
          <p:nvPr/>
        </p:nvSpPr>
        <p:spPr>
          <a:xfrm>
            <a:off x="2645375" y="8213275"/>
            <a:ext cx="12550800" cy="1816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*The larger an area the grid takes up, the more susceptible to weather</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p:txBody>
      </p:sp>
      <p:sp>
        <p:nvSpPr>
          <p:cNvPr id="228" name="Google Shape;228;g312ed2df325_0_54"/>
          <p:cNvSpPr txBox="1"/>
          <p:nvPr/>
        </p:nvSpPr>
        <p:spPr>
          <a:xfrm>
            <a:off x="4785250" y="885275"/>
            <a:ext cx="103245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Drivers of Systemic Costs - Extreme Weather</a:t>
            </a:r>
            <a:endParaRPr sz="4000" b="0" i="0" u="none" strike="noStrike" cap="none">
              <a:solidFill>
                <a:srgbClr val="000000"/>
              </a:solidFill>
              <a:latin typeface="Arial"/>
              <a:ea typeface="Arial"/>
              <a:cs typeface="Arial"/>
              <a:sym typeface="Arial"/>
            </a:endParaRPr>
          </a:p>
        </p:txBody>
      </p:sp>
      <p:pic>
        <p:nvPicPr>
          <p:cNvPr id="229" name="Google Shape;229;g312ed2df325_0_54"/>
          <p:cNvPicPr preferRelativeResize="0"/>
          <p:nvPr/>
        </p:nvPicPr>
        <p:blipFill rotWithShape="1">
          <a:blip r:embed="rId5">
            <a:alphaModFix/>
          </a:blip>
          <a:srcRect/>
          <a:stretch/>
        </p:blipFill>
        <p:spPr>
          <a:xfrm>
            <a:off x="97200" y="2729602"/>
            <a:ext cx="6172124" cy="3568775"/>
          </a:xfrm>
          <a:prstGeom prst="rect">
            <a:avLst/>
          </a:prstGeom>
          <a:noFill/>
          <a:ln>
            <a:noFill/>
          </a:ln>
        </p:spPr>
      </p:pic>
      <p:pic>
        <p:nvPicPr>
          <p:cNvPr id="230" name="Google Shape;230;g312ed2df325_0_54"/>
          <p:cNvPicPr preferRelativeResize="0"/>
          <p:nvPr/>
        </p:nvPicPr>
        <p:blipFill rotWithShape="1">
          <a:blip r:embed="rId6">
            <a:alphaModFix/>
          </a:blip>
          <a:srcRect/>
          <a:stretch/>
        </p:blipFill>
        <p:spPr>
          <a:xfrm>
            <a:off x="6155925" y="2629777"/>
            <a:ext cx="5976142" cy="3668600"/>
          </a:xfrm>
          <a:prstGeom prst="rect">
            <a:avLst/>
          </a:prstGeom>
          <a:noFill/>
          <a:ln>
            <a:noFill/>
          </a:ln>
        </p:spPr>
      </p:pic>
      <p:pic>
        <p:nvPicPr>
          <p:cNvPr id="231" name="Google Shape;231;g312ed2df325_0_54"/>
          <p:cNvPicPr preferRelativeResize="0"/>
          <p:nvPr/>
        </p:nvPicPr>
        <p:blipFill rotWithShape="1">
          <a:blip r:embed="rId7">
            <a:alphaModFix/>
          </a:blip>
          <a:srcRect/>
          <a:stretch/>
        </p:blipFill>
        <p:spPr>
          <a:xfrm>
            <a:off x="12132075" y="2729600"/>
            <a:ext cx="5695122" cy="3568775"/>
          </a:xfrm>
          <a:prstGeom prst="rect">
            <a:avLst/>
          </a:prstGeom>
          <a:noFill/>
          <a:ln>
            <a:noFill/>
          </a:ln>
        </p:spPr>
      </p:pic>
      <p:pic>
        <p:nvPicPr>
          <p:cNvPr id="232" name="Google Shape;232;g312ed2df325_0_54"/>
          <p:cNvPicPr preferRelativeResize="0"/>
          <p:nvPr/>
        </p:nvPicPr>
        <p:blipFill rotWithShape="1">
          <a:blip r:embed="rId8">
            <a:alphaModFix/>
          </a:blip>
          <a:srcRect/>
          <a:stretch/>
        </p:blipFill>
        <p:spPr>
          <a:xfrm>
            <a:off x="589850" y="6298375"/>
            <a:ext cx="10944474" cy="1073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312ed2df325_0_213"/>
          <p:cNvPicPr preferRelativeResize="0"/>
          <p:nvPr/>
        </p:nvPicPr>
        <p:blipFill rotWithShape="1">
          <a:blip r:embed="rId3">
            <a:alphaModFix/>
          </a:blip>
          <a:srcRect t="13388" b="23155"/>
          <a:stretch/>
        </p:blipFill>
        <p:spPr>
          <a:xfrm>
            <a:off x="15882494" y="8754964"/>
            <a:ext cx="2008617" cy="1274500"/>
          </a:xfrm>
          <a:prstGeom prst="rect">
            <a:avLst/>
          </a:prstGeom>
          <a:noFill/>
          <a:ln>
            <a:noFill/>
          </a:ln>
        </p:spPr>
      </p:pic>
      <p:pic>
        <p:nvPicPr>
          <p:cNvPr id="238" name="Google Shape;238;g312ed2df325_0_213"/>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sp>
        <p:nvSpPr>
          <p:cNvPr id="239" name="Google Shape;239;g312ed2df325_0_213"/>
          <p:cNvSpPr txBox="1"/>
          <p:nvPr/>
        </p:nvSpPr>
        <p:spPr>
          <a:xfrm>
            <a:off x="1440325" y="7946650"/>
            <a:ext cx="150537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*Less extreme weather patterns are an issue as intermittent energy share increases</a:t>
            </a:r>
            <a:endParaRPr sz="2800" b="0" i="0" u="none" strike="noStrike" cap="none">
              <a:solidFill>
                <a:schemeClr val="dk1"/>
              </a:solidFill>
              <a:latin typeface="Lato"/>
              <a:ea typeface="Lato"/>
              <a:cs typeface="Lato"/>
              <a:sym typeface="Lato"/>
            </a:endParaRPr>
          </a:p>
          <a:p>
            <a:pPr marL="914400" marR="0" lvl="1" indent="-406400" algn="l" rtl="0">
              <a:lnSpc>
                <a:spcPct val="100000"/>
              </a:lnSpc>
              <a:spcBef>
                <a:spcPts val="0"/>
              </a:spcBef>
              <a:spcAft>
                <a:spcPts val="0"/>
              </a:spcAft>
              <a:buClr>
                <a:schemeClr val="dk1"/>
              </a:buClr>
              <a:buSzPts val="2800"/>
              <a:buFont typeface="Lato"/>
              <a:buChar char="○"/>
            </a:pPr>
            <a:r>
              <a:rPr lang="en-US" sz="2800" b="0" i="0" u="none" strike="noStrike" cap="none">
                <a:solidFill>
                  <a:schemeClr val="dk1"/>
                </a:solidFill>
                <a:latin typeface="Lato"/>
                <a:ea typeface="Lato"/>
                <a:cs typeface="Lato"/>
                <a:sym typeface="Lato"/>
              </a:rPr>
              <a:t>Requires building extra capacity, storage, or transmission</a:t>
            </a:r>
            <a:r>
              <a:rPr lang="en-US" sz="32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p:txBody>
      </p:sp>
      <p:sp>
        <p:nvSpPr>
          <p:cNvPr id="240" name="Google Shape;240;g312ed2df325_0_213"/>
          <p:cNvSpPr txBox="1"/>
          <p:nvPr/>
        </p:nvSpPr>
        <p:spPr>
          <a:xfrm>
            <a:off x="4765825" y="885275"/>
            <a:ext cx="93714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Drivers of Systemic Costs - Mild Weather</a:t>
            </a:r>
            <a:endParaRPr sz="4000" b="0" i="0" u="none" strike="noStrike" cap="none">
              <a:solidFill>
                <a:srgbClr val="000000"/>
              </a:solidFill>
              <a:latin typeface="Arial"/>
              <a:ea typeface="Arial"/>
              <a:cs typeface="Arial"/>
              <a:sym typeface="Arial"/>
            </a:endParaRPr>
          </a:p>
        </p:txBody>
      </p:sp>
      <p:pic>
        <p:nvPicPr>
          <p:cNvPr id="241" name="Google Shape;241;g312ed2df325_0_213"/>
          <p:cNvPicPr preferRelativeResize="0"/>
          <p:nvPr/>
        </p:nvPicPr>
        <p:blipFill rotWithShape="1">
          <a:blip r:embed="rId5">
            <a:alphaModFix/>
          </a:blip>
          <a:srcRect/>
          <a:stretch/>
        </p:blipFill>
        <p:spPr>
          <a:xfrm>
            <a:off x="1498638" y="2492462"/>
            <a:ext cx="6146725" cy="5302075"/>
          </a:xfrm>
          <a:prstGeom prst="rect">
            <a:avLst/>
          </a:prstGeom>
          <a:noFill/>
          <a:ln>
            <a:noFill/>
          </a:ln>
        </p:spPr>
      </p:pic>
      <p:pic>
        <p:nvPicPr>
          <p:cNvPr id="242" name="Google Shape;242;g312ed2df325_0_213"/>
          <p:cNvPicPr preferRelativeResize="0"/>
          <p:nvPr/>
        </p:nvPicPr>
        <p:blipFill rotWithShape="1">
          <a:blip r:embed="rId6">
            <a:alphaModFix/>
          </a:blip>
          <a:srcRect/>
          <a:stretch/>
        </p:blipFill>
        <p:spPr>
          <a:xfrm>
            <a:off x="8734450" y="2709913"/>
            <a:ext cx="8182388" cy="48360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g312ed2df325_0_220"/>
          <p:cNvPicPr preferRelativeResize="0"/>
          <p:nvPr/>
        </p:nvPicPr>
        <p:blipFill rotWithShape="1">
          <a:blip r:embed="rId3">
            <a:alphaModFix/>
          </a:blip>
          <a:srcRect t="13388" b="23155"/>
          <a:stretch/>
        </p:blipFill>
        <p:spPr>
          <a:xfrm>
            <a:off x="15882494" y="8754964"/>
            <a:ext cx="2008617" cy="1274500"/>
          </a:xfrm>
          <a:prstGeom prst="rect">
            <a:avLst/>
          </a:prstGeom>
          <a:noFill/>
          <a:ln>
            <a:noFill/>
          </a:ln>
        </p:spPr>
      </p:pic>
      <p:pic>
        <p:nvPicPr>
          <p:cNvPr id="248" name="Google Shape;248;g312ed2df325_0_220"/>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sp>
        <p:nvSpPr>
          <p:cNvPr id="249" name="Google Shape;249;g312ed2df325_0_220"/>
          <p:cNvSpPr txBox="1"/>
          <p:nvPr/>
        </p:nvSpPr>
        <p:spPr>
          <a:xfrm>
            <a:off x="608050" y="3481200"/>
            <a:ext cx="8022900" cy="2247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*The type of storage used matters as well</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chemeClr val="dk1"/>
              </a:buClr>
              <a:buSzPts val="2800"/>
              <a:buFont typeface="Courier New"/>
              <a:buChar char="o"/>
            </a:pPr>
            <a:r>
              <a:rPr lang="en-US" sz="2800" b="0" i="0" u="none" strike="noStrike" cap="none">
                <a:solidFill>
                  <a:schemeClr val="dk1"/>
                </a:solidFill>
                <a:latin typeface="Lato"/>
                <a:ea typeface="Lato"/>
                <a:cs typeface="Lato"/>
                <a:sym typeface="Lato"/>
              </a:rPr>
              <a:t>Of the 15.8 GW of storage in the USA (2023), 10.5 GW, 66%, was primarily used for arbitrage</a:t>
            </a:r>
            <a:endParaRPr sz="2800" b="0" i="0" u="none" strike="noStrike" cap="none">
              <a:solidFill>
                <a:schemeClr val="dk1"/>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p:txBody>
      </p:sp>
      <p:sp>
        <p:nvSpPr>
          <p:cNvPr id="250" name="Google Shape;250;g312ed2df325_0_220"/>
          <p:cNvSpPr txBox="1"/>
          <p:nvPr/>
        </p:nvSpPr>
        <p:spPr>
          <a:xfrm>
            <a:off x="4793950" y="1060225"/>
            <a:ext cx="8358000" cy="615600"/>
          </a:xfrm>
          <a:prstGeom prst="rect">
            <a:avLst/>
          </a:prstGeom>
          <a:noFill/>
          <a:ln>
            <a:noFill/>
          </a:ln>
        </p:spPr>
        <p:txBody>
          <a:bodyPr spcFirstLastPara="1" wrap="square" lIns="0" tIns="0" rIns="0" bIns="0" anchor="t" anchorCtr="0">
            <a:spAutoFit/>
          </a:bodyPr>
          <a:lstStyle/>
          <a:p>
            <a:pPr marL="0" marR="0" lvl="0" indent="0" algn="ctr"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Drivers of Systemic Costs - Storage</a:t>
            </a:r>
            <a:endParaRPr sz="4000" b="0" i="0" u="none" strike="noStrike" cap="none">
              <a:solidFill>
                <a:srgbClr val="000000"/>
              </a:solidFill>
              <a:latin typeface="Arial"/>
              <a:ea typeface="Arial"/>
              <a:cs typeface="Arial"/>
              <a:sym typeface="Arial"/>
            </a:endParaRPr>
          </a:p>
        </p:txBody>
      </p:sp>
      <p:pic>
        <p:nvPicPr>
          <p:cNvPr id="251" name="Google Shape;251;g312ed2df325_0_220"/>
          <p:cNvPicPr preferRelativeResize="0"/>
          <p:nvPr/>
        </p:nvPicPr>
        <p:blipFill rotWithShape="1">
          <a:blip r:embed="rId5">
            <a:alphaModFix/>
          </a:blip>
          <a:srcRect l="2190"/>
          <a:stretch/>
        </p:blipFill>
        <p:spPr>
          <a:xfrm>
            <a:off x="8585750" y="2342100"/>
            <a:ext cx="9453724" cy="4956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g312ed2df325_0_227"/>
          <p:cNvPicPr preferRelativeResize="0"/>
          <p:nvPr/>
        </p:nvPicPr>
        <p:blipFill rotWithShape="1">
          <a:blip r:embed="rId3">
            <a:alphaModFix/>
          </a:blip>
          <a:srcRect/>
          <a:stretch/>
        </p:blipFill>
        <p:spPr>
          <a:xfrm>
            <a:off x="1907000" y="1773025"/>
            <a:ext cx="15199124" cy="5076275"/>
          </a:xfrm>
          <a:prstGeom prst="rect">
            <a:avLst/>
          </a:prstGeom>
          <a:noFill/>
          <a:ln>
            <a:noFill/>
          </a:ln>
        </p:spPr>
      </p:pic>
      <p:pic>
        <p:nvPicPr>
          <p:cNvPr id="257" name="Google Shape;257;g312ed2df325_0_227"/>
          <p:cNvPicPr preferRelativeResize="0"/>
          <p:nvPr/>
        </p:nvPicPr>
        <p:blipFill rotWithShape="1">
          <a:blip r:embed="rId4">
            <a:alphaModFix/>
          </a:blip>
          <a:srcRect t="13388" b="23155"/>
          <a:stretch/>
        </p:blipFill>
        <p:spPr>
          <a:xfrm>
            <a:off x="15882494" y="8754964"/>
            <a:ext cx="2008617" cy="1274500"/>
          </a:xfrm>
          <a:prstGeom prst="rect">
            <a:avLst/>
          </a:prstGeom>
          <a:noFill/>
          <a:ln>
            <a:noFill/>
          </a:ln>
        </p:spPr>
      </p:pic>
      <p:pic>
        <p:nvPicPr>
          <p:cNvPr id="258" name="Google Shape;258;g312ed2df325_0_227"/>
          <p:cNvPicPr preferRelativeResize="0"/>
          <p:nvPr/>
        </p:nvPicPr>
        <p:blipFill rotWithShape="1">
          <a:blip r:embed="rId5">
            <a:alphaModFix/>
          </a:blip>
          <a:srcRect/>
          <a:stretch/>
        </p:blipFill>
        <p:spPr>
          <a:xfrm rot="5400000">
            <a:off x="16761349" y="298959"/>
            <a:ext cx="1201928" cy="1201928"/>
          </a:xfrm>
          <a:prstGeom prst="rect">
            <a:avLst/>
          </a:prstGeom>
          <a:noFill/>
          <a:ln>
            <a:noFill/>
          </a:ln>
        </p:spPr>
      </p:pic>
      <p:sp>
        <p:nvSpPr>
          <p:cNvPr id="259" name="Google Shape;259;g312ed2df325_0_227"/>
          <p:cNvSpPr txBox="1"/>
          <p:nvPr/>
        </p:nvSpPr>
        <p:spPr>
          <a:xfrm>
            <a:off x="2900300" y="7800675"/>
            <a:ext cx="129822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*Energy density of resources also equates to land use and transmission</a:t>
            </a:r>
            <a:endParaRPr sz="1400" b="0" i="0" u="none" strike="noStrike" cap="none">
              <a:solidFill>
                <a:srgbClr val="000000"/>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endParaRPr sz="1800" b="0" i="0" u="none" strike="noStrike" cap="none">
              <a:solidFill>
                <a:schemeClr val="dk1"/>
              </a:solidFill>
              <a:latin typeface="Lato"/>
              <a:ea typeface="Lato"/>
              <a:cs typeface="Lato"/>
              <a:sym typeface="Lato"/>
            </a:endParaRPr>
          </a:p>
        </p:txBody>
      </p:sp>
      <p:sp>
        <p:nvSpPr>
          <p:cNvPr id="260" name="Google Shape;260;g312ed2df325_0_227"/>
          <p:cNvSpPr txBox="1"/>
          <p:nvPr/>
        </p:nvSpPr>
        <p:spPr>
          <a:xfrm>
            <a:off x="4571998" y="885275"/>
            <a:ext cx="94443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Drivers of Systemic Costs - Infrastructure</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312ed2df325_0_240"/>
          <p:cNvPicPr preferRelativeResize="0"/>
          <p:nvPr/>
        </p:nvPicPr>
        <p:blipFill rotWithShape="1">
          <a:blip r:embed="rId3">
            <a:alphaModFix/>
          </a:blip>
          <a:srcRect t="13388" b="23155"/>
          <a:stretch/>
        </p:blipFill>
        <p:spPr>
          <a:xfrm>
            <a:off x="15882494" y="8754964"/>
            <a:ext cx="2008617" cy="1274500"/>
          </a:xfrm>
          <a:prstGeom prst="rect">
            <a:avLst/>
          </a:prstGeom>
          <a:noFill/>
          <a:ln>
            <a:noFill/>
          </a:ln>
        </p:spPr>
      </p:pic>
      <p:pic>
        <p:nvPicPr>
          <p:cNvPr id="266" name="Google Shape;266;g312ed2df325_0_240"/>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sp>
        <p:nvSpPr>
          <p:cNvPr id="267" name="Google Shape;267;g312ed2df325_0_240"/>
          <p:cNvSpPr txBox="1"/>
          <p:nvPr/>
        </p:nvSpPr>
        <p:spPr>
          <a:xfrm>
            <a:off x="1610125" y="7060575"/>
            <a:ext cx="13109400" cy="292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*The various generators have vastly different material requirements</a:t>
            </a: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endParaRPr sz="15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Not limited to critical elements, base material costs vary substantially</a:t>
            </a:r>
            <a:endParaRPr sz="2800" b="0" i="0" u="none" strike="noStrike" cap="none">
              <a:solidFill>
                <a:schemeClr val="dk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Lato"/>
              <a:ea typeface="Lato"/>
              <a:cs typeface="Lato"/>
              <a:sym typeface="Lato"/>
            </a:endParaRPr>
          </a:p>
          <a:p>
            <a:pPr marL="457200" marR="0" lvl="0" indent="-4064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Increasing variable penetration also requires grid components</a:t>
            </a:r>
            <a:endParaRPr sz="2800" b="0" i="0" u="none" strike="noStrike" cap="none">
              <a:solidFill>
                <a:schemeClr val="dk1"/>
              </a:solidFill>
              <a:latin typeface="Lato"/>
              <a:ea typeface="Lato"/>
              <a:cs typeface="Lato"/>
              <a:sym typeface="Lato"/>
            </a:endParaRPr>
          </a:p>
          <a:p>
            <a:pPr marL="914400" marR="0" lvl="1" indent="-406400" algn="l" rtl="0">
              <a:lnSpc>
                <a:spcPct val="100000"/>
              </a:lnSpc>
              <a:spcBef>
                <a:spcPts val="0"/>
              </a:spcBef>
              <a:spcAft>
                <a:spcPts val="0"/>
              </a:spcAft>
              <a:buClr>
                <a:schemeClr val="dk1"/>
              </a:buClr>
              <a:buSzPts val="2800"/>
              <a:buFont typeface="Lato"/>
              <a:buChar char="○"/>
            </a:pPr>
            <a:r>
              <a:rPr lang="en-US" sz="2800" b="0" i="0" u="none" strike="noStrike" cap="none">
                <a:solidFill>
                  <a:schemeClr val="dk1"/>
                </a:solidFill>
                <a:latin typeface="Lato"/>
                <a:ea typeface="Lato"/>
                <a:cs typeface="Lato"/>
                <a:sym typeface="Lato"/>
              </a:rPr>
              <a:t>Cascading system costs arise that the generators typically don’t own</a:t>
            </a:r>
            <a:endParaRPr sz="2800" b="0" i="0" u="none" strike="noStrike" cap="none">
              <a:solidFill>
                <a:schemeClr val="dk1"/>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p:txBody>
      </p:sp>
      <p:sp>
        <p:nvSpPr>
          <p:cNvPr id="268" name="Google Shape;268;g312ed2df325_0_240"/>
          <p:cNvSpPr txBox="1"/>
          <p:nvPr/>
        </p:nvSpPr>
        <p:spPr>
          <a:xfrm>
            <a:off x="5524223" y="528600"/>
            <a:ext cx="84333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Drivers of Systemic Costs - Materials</a:t>
            </a:r>
            <a:endParaRPr sz="4000" b="0" i="0" u="none" strike="noStrike" cap="none">
              <a:solidFill>
                <a:srgbClr val="000000"/>
              </a:solidFill>
              <a:latin typeface="Arial"/>
              <a:ea typeface="Arial"/>
              <a:cs typeface="Arial"/>
              <a:sym typeface="Arial"/>
            </a:endParaRPr>
          </a:p>
        </p:txBody>
      </p:sp>
      <p:pic>
        <p:nvPicPr>
          <p:cNvPr id="269" name="Google Shape;269;g312ed2df325_0_240"/>
          <p:cNvPicPr preferRelativeResize="0"/>
          <p:nvPr/>
        </p:nvPicPr>
        <p:blipFill rotWithShape="1">
          <a:blip r:embed="rId5">
            <a:alphaModFix/>
          </a:blip>
          <a:srcRect/>
          <a:stretch/>
        </p:blipFill>
        <p:spPr>
          <a:xfrm>
            <a:off x="1132175" y="1579575"/>
            <a:ext cx="7531181" cy="5425575"/>
          </a:xfrm>
          <a:prstGeom prst="rect">
            <a:avLst/>
          </a:prstGeom>
          <a:noFill/>
          <a:ln>
            <a:noFill/>
          </a:ln>
        </p:spPr>
      </p:pic>
      <p:pic>
        <p:nvPicPr>
          <p:cNvPr id="270" name="Google Shape;270;g312ed2df325_0_240"/>
          <p:cNvPicPr preferRelativeResize="0"/>
          <p:nvPr/>
        </p:nvPicPr>
        <p:blipFill rotWithShape="1">
          <a:blip r:embed="rId6">
            <a:alphaModFix/>
          </a:blip>
          <a:srcRect/>
          <a:stretch/>
        </p:blipFill>
        <p:spPr>
          <a:xfrm>
            <a:off x="8812000" y="2666450"/>
            <a:ext cx="8958875" cy="3251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312ed2df325_0_247"/>
          <p:cNvPicPr preferRelativeResize="0"/>
          <p:nvPr/>
        </p:nvPicPr>
        <p:blipFill rotWithShape="1">
          <a:blip r:embed="rId3">
            <a:alphaModFix/>
          </a:blip>
          <a:srcRect t="13388" b="23155"/>
          <a:stretch/>
        </p:blipFill>
        <p:spPr>
          <a:xfrm>
            <a:off x="15882494" y="8754964"/>
            <a:ext cx="2008617" cy="1274500"/>
          </a:xfrm>
          <a:prstGeom prst="rect">
            <a:avLst/>
          </a:prstGeom>
          <a:noFill/>
          <a:ln>
            <a:noFill/>
          </a:ln>
        </p:spPr>
      </p:pic>
      <p:pic>
        <p:nvPicPr>
          <p:cNvPr id="276" name="Google Shape;276;g312ed2df325_0_247"/>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sp>
        <p:nvSpPr>
          <p:cNvPr id="277" name="Google Shape;277;g312ed2df325_0_247"/>
          <p:cNvSpPr txBox="1"/>
          <p:nvPr/>
        </p:nvSpPr>
        <p:spPr>
          <a:xfrm>
            <a:off x="7227300" y="6809300"/>
            <a:ext cx="10294500" cy="252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*Mismatch between demand and generation is the heart of the intermittent challenge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p:txBody>
      </p:sp>
      <p:sp>
        <p:nvSpPr>
          <p:cNvPr id="278" name="Google Shape;278;g312ed2df325_0_247"/>
          <p:cNvSpPr txBox="1"/>
          <p:nvPr/>
        </p:nvSpPr>
        <p:spPr>
          <a:xfrm>
            <a:off x="4771848" y="788075"/>
            <a:ext cx="92886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Drivers of Systemic Costs - Load Profiles</a:t>
            </a:r>
            <a:endParaRPr sz="4000" b="0" i="0" u="none" strike="noStrike" cap="none">
              <a:solidFill>
                <a:srgbClr val="000000"/>
              </a:solidFill>
              <a:latin typeface="Arial"/>
              <a:ea typeface="Arial"/>
              <a:cs typeface="Arial"/>
              <a:sym typeface="Arial"/>
            </a:endParaRPr>
          </a:p>
        </p:txBody>
      </p:sp>
      <p:pic>
        <p:nvPicPr>
          <p:cNvPr id="279" name="Google Shape;279;g312ed2df325_0_247"/>
          <p:cNvPicPr preferRelativeResize="0"/>
          <p:nvPr/>
        </p:nvPicPr>
        <p:blipFill rotWithShape="1">
          <a:blip r:embed="rId5">
            <a:alphaModFix/>
          </a:blip>
          <a:srcRect/>
          <a:stretch/>
        </p:blipFill>
        <p:spPr>
          <a:xfrm>
            <a:off x="5740625" y="1711825"/>
            <a:ext cx="5765100" cy="3571653"/>
          </a:xfrm>
          <a:prstGeom prst="rect">
            <a:avLst/>
          </a:prstGeom>
          <a:noFill/>
          <a:ln>
            <a:noFill/>
          </a:ln>
        </p:spPr>
      </p:pic>
      <p:pic>
        <p:nvPicPr>
          <p:cNvPr id="280" name="Google Shape;280;g312ed2df325_0_247"/>
          <p:cNvPicPr preferRelativeResize="0"/>
          <p:nvPr/>
        </p:nvPicPr>
        <p:blipFill rotWithShape="1">
          <a:blip r:embed="rId6">
            <a:alphaModFix/>
          </a:blip>
          <a:srcRect/>
          <a:stretch/>
        </p:blipFill>
        <p:spPr>
          <a:xfrm>
            <a:off x="0" y="1711825"/>
            <a:ext cx="5588791" cy="3571650"/>
          </a:xfrm>
          <a:prstGeom prst="rect">
            <a:avLst/>
          </a:prstGeom>
          <a:noFill/>
          <a:ln>
            <a:noFill/>
          </a:ln>
        </p:spPr>
      </p:pic>
      <p:pic>
        <p:nvPicPr>
          <p:cNvPr id="281" name="Google Shape;281;g312ed2df325_0_247"/>
          <p:cNvPicPr preferRelativeResize="0"/>
          <p:nvPr/>
        </p:nvPicPr>
        <p:blipFill rotWithShape="1">
          <a:blip r:embed="rId7">
            <a:alphaModFix/>
          </a:blip>
          <a:srcRect/>
          <a:stretch/>
        </p:blipFill>
        <p:spPr>
          <a:xfrm>
            <a:off x="688375" y="5727000"/>
            <a:ext cx="5588800" cy="3606512"/>
          </a:xfrm>
          <a:prstGeom prst="rect">
            <a:avLst/>
          </a:prstGeom>
          <a:noFill/>
          <a:ln>
            <a:noFill/>
          </a:ln>
        </p:spPr>
      </p:pic>
      <p:pic>
        <p:nvPicPr>
          <p:cNvPr id="282" name="Google Shape;282;g312ed2df325_0_247"/>
          <p:cNvPicPr preferRelativeResize="0"/>
          <p:nvPr/>
        </p:nvPicPr>
        <p:blipFill rotWithShape="1">
          <a:blip r:embed="rId8">
            <a:alphaModFix/>
          </a:blip>
          <a:srcRect/>
          <a:stretch/>
        </p:blipFill>
        <p:spPr>
          <a:xfrm>
            <a:off x="11933000" y="1623075"/>
            <a:ext cx="5588800" cy="36118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312ed2df325_0_40"/>
          <p:cNvPicPr preferRelativeResize="0"/>
          <p:nvPr/>
        </p:nvPicPr>
        <p:blipFill rotWithShape="1">
          <a:blip r:embed="rId3">
            <a:alphaModFix amt="85000"/>
          </a:blip>
          <a:srcRect l="49509" t="82329"/>
          <a:stretch/>
        </p:blipFill>
        <p:spPr>
          <a:xfrm rot="10800000" flipH="1">
            <a:off x="-29768" y="8808018"/>
            <a:ext cx="4883512" cy="1478982"/>
          </a:xfrm>
          <a:prstGeom prst="rect">
            <a:avLst/>
          </a:prstGeom>
          <a:noFill/>
          <a:ln>
            <a:noFill/>
          </a:ln>
        </p:spPr>
      </p:pic>
      <p:pic>
        <p:nvPicPr>
          <p:cNvPr id="97" name="Google Shape;97;g312ed2df325_0_40"/>
          <p:cNvPicPr preferRelativeResize="0"/>
          <p:nvPr/>
        </p:nvPicPr>
        <p:blipFill rotWithShape="1">
          <a:blip r:embed="rId4">
            <a:alphaModFix/>
          </a:blip>
          <a:srcRect t="13388" b="23155"/>
          <a:stretch/>
        </p:blipFill>
        <p:spPr>
          <a:xfrm>
            <a:off x="15882494" y="8754964"/>
            <a:ext cx="2008617" cy="1274500"/>
          </a:xfrm>
          <a:prstGeom prst="rect">
            <a:avLst/>
          </a:prstGeom>
          <a:noFill/>
          <a:ln>
            <a:noFill/>
          </a:ln>
        </p:spPr>
      </p:pic>
      <p:pic>
        <p:nvPicPr>
          <p:cNvPr id="98" name="Google Shape;98;g312ed2df325_0_40"/>
          <p:cNvPicPr preferRelativeResize="0"/>
          <p:nvPr/>
        </p:nvPicPr>
        <p:blipFill rotWithShape="1">
          <a:blip r:embed="rId5">
            <a:alphaModFix/>
          </a:blip>
          <a:srcRect/>
          <a:stretch/>
        </p:blipFill>
        <p:spPr>
          <a:xfrm rot="5400000">
            <a:off x="16761349" y="298959"/>
            <a:ext cx="1201928" cy="1201928"/>
          </a:xfrm>
          <a:prstGeom prst="rect">
            <a:avLst/>
          </a:prstGeom>
          <a:noFill/>
          <a:ln>
            <a:noFill/>
          </a:ln>
        </p:spPr>
      </p:pic>
      <p:grpSp>
        <p:nvGrpSpPr>
          <p:cNvPr id="99" name="Google Shape;99;g312ed2df325_0_40"/>
          <p:cNvGrpSpPr/>
          <p:nvPr/>
        </p:nvGrpSpPr>
        <p:grpSpPr>
          <a:xfrm>
            <a:off x="-1157870" y="24849"/>
            <a:ext cx="7517262" cy="10237318"/>
            <a:chOff x="4990596" y="5465"/>
            <a:chExt cx="10023016" cy="13649757"/>
          </a:xfrm>
        </p:grpSpPr>
        <p:sp>
          <p:nvSpPr>
            <p:cNvPr id="100" name="Google Shape;100;g312ed2df325_0_40"/>
            <p:cNvSpPr/>
            <p:nvPr/>
          </p:nvSpPr>
          <p:spPr>
            <a:xfrm rot="10800000">
              <a:off x="4990596" y="5465"/>
              <a:ext cx="7150076" cy="4472273"/>
            </a:xfrm>
            <a:custGeom>
              <a:avLst/>
              <a:gdLst/>
              <a:ahLst/>
              <a:cxnLst/>
              <a:rect l="l" t="t" r="r" b="b"/>
              <a:pathLst>
                <a:path w="8588680" h="5372100" extrusionOk="0">
                  <a:moveTo>
                    <a:pt x="7038010" y="0"/>
                  </a:moveTo>
                  <a:lnTo>
                    <a:pt x="1550670" y="0"/>
                  </a:lnTo>
                  <a:lnTo>
                    <a:pt x="0" y="2686050"/>
                  </a:lnTo>
                  <a:lnTo>
                    <a:pt x="1550670" y="5372100"/>
                  </a:lnTo>
                  <a:lnTo>
                    <a:pt x="7038010" y="5372100"/>
                  </a:lnTo>
                  <a:lnTo>
                    <a:pt x="8588680" y="2686050"/>
                  </a:lnTo>
                  <a:lnTo>
                    <a:pt x="7038010" y="0"/>
                  </a:lnTo>
                  <a:close/>
                </a:path>
              </a:pathLst>
            </a:custGeom>
            <a:solidFill>
              <a:srgbClr val="DE6626">
                <a:alpha val="87058"/>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g312ed2df325_0_40"/>
            <p:cNvPicPr preferRelativeResize="0"/>
            <p:nvPr/>
          </p:nvPicPr>
          <p:blipFill rotWithShape="1">
            <a:blip r:embed="rId6">
              <a:alphaModFix amt="70000"/>
            </a:blip>
            <a:srcRect l="50667" t="34019"/>
            <a:stretch/>
          </p:blipFill>
          <p:spPr>
            <a:xfrm>
              <a:off x="6534421" y="2525959"/>
              <a:ext cx="6361585" cy="7363198"/>
            </a:xfrm>
            <a:prstGeom prst="rect">
              <a:avLst/>
            </a:prstGeom>
            <a:noFill/>
            <a:ln>
              <a:noFill/>
            </a:ln>
          </p:spPr>
        </p:pic>
        <p:pic>
          <p:nvPicPr>
            <p:cNvPr id="102" name="Google Shape;102;g312ed2df325_0_40"/>
            <p:cNvPicPr preferRelativeResize="0"/>
            <p:nvPr/>
          </p:nvPicPr>
          <p:blipFill rotWithShape="1">
            <a:blip r:embed="rId3">
              <a:alphaModFix amt="70000"/>
            </a:blip>
            <a:srcRect t="34019" r="34249"/>
            <a:stretch/>
          </p:blipFill>
          <p:spPr>
            <a:xfrm flipH="1">
              <a:off x="6534421" y="6292024"/>
              <a:ext cx="8479191" cy="7363198"/>
            </a:xfrm>
            <a:prstGeom prst="rect">
              <a:avLst/>
            </a:prstGeom>
            <a:noFill/>
            <a:ln>
              <a:noFill/>
            </a:ln>
          </p:spPr>
        </p:pic>
      </p:grpSp>
      <p:sp>
        <p:nvSpPr>
          <p:cNvPr id="103" name="Google Shape;103;g312ed2df325_0_40"/>
          <p:cNvSpPr txBox="1"/>
          <p:nvPr/>
        </p:nvSpPr>
        <p:spPr>
          <a:xfrm>
            <a:off x="4571990" y="1057387"/>
            <a:ext cx="111876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The </a:t>
            </a:r>
            <a:r>
              <a:rPr lang="en-US" sz="4000" b="1">
                <a:solidFill>
                  <a:srgbClr val="191919"/>
                </a:solidFill>
                <a:latin typeface="Lato"/>
                <a:ea typeface="Lato"/>
                <a:cs typeface="Lato"/>
                <a:sym typeface="Lato"/>
              </a:rPr>
              <a:t>Power of Energy</a:t>
            </a:r>
            <a:endParaRPr sz="4000" b="0" i="0" u="none" strike="noStrike" cap="none">
              <a:solidFill>
                <a:srgbClr val="000000"/>
              </a:solidFill>
              <a:latin typeface="Arial"/>
              <a:ea typeface="Arial"/>
              <a:cs typeface="Arial"/>
              <a:sym typeface="Arial"/>
            </a:endParaRPr>
          </a:p>
        </p:txBody>
      </p:sp>
      <p:sp>
        <p:nvSpPr>
          <p:cNvPr id="104" name="Google Shape;104;g312ed2df325_0_40"/>
          <p:cNvSpPr txBox="1"/>
          <p:nvPr/>
        </p:nvSpPr>
        <p:spPr>
          <a:xfrm>
            <a:off x="5736600" y="2224125"/>
            <a:ext cx="10714800" cy="363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“The bottom 2% of Americans ALL live better than John D. Rockefeller was living when I was 6 years old. John D. Rockefeller was the richest man in the world, and today you can get better medicine, better education, better entertainment, better transportation–you can do everything better than he could.”</a:t>
            </a: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                                                                       – Warren Buffett</a:t>
            </a:r>
            <a:endParaRPr sz="3200" b="0" i="0" u="none" strike="noStrike" cap="none">
              <a:solidFill>
                <a:schemeClr val="dk1"/>
              </a:solidFill>
              <a:latin typeface="Lato"/>
              <a:ea typeface="Lato"/>
              <a:cs typeface="Lato"/>
              <a:sym typeface="Lato"/>
            </a:endParaRPr>
          </a:p>
        </p:txBody>
      </p:sp>
      <p:sp>
        <p:nvSpPr>
          <p:cNvPr id="105" name="Google Shape;105;g312ed2df325_0_40"/>
          <p:cNvSpPr txBox="1"/>
          <p:nvPr/>
        </p:nvSpPr>
        <p:spPr>
          <a:xfrm>
            <a:off x="6359392" y="8586854"/>
            <a:ext cx="12096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g312ed2df325_0_40"/>
          <p:cNvPicPr preferRelativeResize="0"/>
          <p:nvPr/>
        </p:nvPicPr>
        <p:blipFill rotWithShape="1">
          <a:blip r:embed="rId7">
            <a:alphaModFix/>
          </a:blip>
          <a:srcRect/>
          <a:stretch/>
        </p:blipFill>
        <p:spPr>
          <a:xfrm>
            <a:off x="5562150" y="6213600"/>
            <a:ext cx="5210050" cy="3384950"/>
          </a:xfrm>
          <a:prstGeom prst="rect">
            <a:avLst/>
          </a:prstGeom>
          <a:noFill/>
          <a:ln>
            <a:noFill/>
          </a:ln>
        </p:spPr>
      </p:pic>
      <p:pic>
        <p:nvPicPr>
          <p:cNvPr id="107" name="Google Shape;107;g312ed2df325_0_40"/>
          <p:cNvPicPr preferRelativeResize="0"/>
          <p:nvPr/>
        </p:nvPicPr>
        <p:blipFill rotWithShape="1">
          <a:blip r:embed="rId8">
            <a:alphaModFix/>
          </a:blip>
          <a:srcRect/>
          <a:stretch/>
        </p:blipFill>
        <p:spPr>
          <a:xfrm>
            <a:off x="11322775" y="6273075"/>
            <a:ext cx="5128623" cy="3266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g3147f3c524c_1_2"/>
          <p:cNvPicPr preferRelativeResize="0"/>
          <p:nvPr/>
        </p:nvPicPr>
        <p:blipFill rotWithShape="1">
          <a:blip r:embed="rId3">
            <a:alphaModFix/>
          </a:blip>
          <a:srcRect t="13388" b="23155"/>
          <a:stretch/>
        </p:blipFill>
        <p:spPr>
          <a:xfrm>
            <a:off x="15882494" y="8754964"/>
            <a:ext cx="2008617" cy="1274500"/>
          </a:xfrm>
          <a:prstGeom prst="rect">
            <a:avLst/>
          </a:prstGeom>
          <a:noFill/>
          <a:ln>
            <a:noFill/>
          </a:ln>
        </p:spPr>
      </p:pic>
      <p:pic>
        <p:nvPicPr>
          <p:cNvPr id="288" name="Google Shape;288;g3147f3c524c_1_2"/>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sp>
        <p:nvSpPr>
          <p:cNvPr id="289" name="Google Shape;289;g3147f3c524c_1_2"/>
          <p:cNvSpPr txBox="1"/>
          <p:nvPr/>
        </p:nvSpPr>
        <p:spPr>
          <a:xfrm>
            <a:off x="1693500" y="904725"/>
            <a:ext cx="147540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Drivers of Systemic Costs - Load Profiles with Consumer Demand</a:t>
            </a:r>
            <a:endParaRPr sz="4000" b="0" i="0" u="none" strike="noStrike" cap="none">
              <a:solidFill>
                <a:srgbClr val="000000"/>
              </a:solidFill>
              <a:latin typeface="Arial"/>
              <a:ea typeface="Arial"/>
              <a:cs typeface="Arial"/>
              <a:sym typeface="Arial"/>
            </a:endParaRPr>
          </a:p>
        </p:txBody>
      </p:sp>
      <p:pic>
        <p:nvPicPr>
          <p:cNvPr id="290" name="Google Shape;290;g3147f3c524c_1_2"/>
          <p:cNvPicPr preferRelativeResize="0"/>
          <p:nvPr/>
        </p:nvPicPr>
        <p:blipFill rotWithShape="1">
          <a:blip r:embed="rId5">
            <a:alphaModFix/>
          </a:blip>
          <a:srcRect/>
          <a:stretch/>
        </p:blipFill>
        <p:spPr>
          <a:xfrm>
            <a:off x="721538" y="1727475"/>
            <a:ext cx="6177475" cy="3947856"/>
          </a:xfrm>
          <a:prstGeom prst="rect">
            <a:avLst/>
          </a:prstGeom>
          <a:noFill/>
          <a:ln>
            <a:noFill/>
          </a:ln>
        </p:spPr>
      </p:pic>
      <p:pic>
        <p:nvPicPr>
          <p:cNvPr id="291" name="Google Shape;291;g3147f3c524c_1_2"/>
          <p:cNvPicPr preferRelativeResize="0"/>
          <p:nvPr/>
        </p:nvPicPr>
        <p:blipFill rotWithShape="1">
          <a:blip r:embed="rId6">
            <a:alphaModFix/>
          </a:blip>
          <a:srcRect/>
          <a:stretch/>
        </p:blipFill>
        <p:spPr>
          <a:xfrm>
            <a:off x="669988" y="5882500"/>
            <a:ext cx="6280550" cy="4052899"/>
          </a:xfrm>
          <a:prstGeom prst="rect">
            <a:avLst/>
          </a:prstGeom>
          <a:noFill/>
          <a:ln>
            <a:noFill/>
          </a:ln>
        </p:spPr>
      </p:pic>
      <p:pic>
        <p:nvPicPr>
          <p:cNvPr id="292" name="Google Shape;292;g3147f3c524c_1_2"/>
          <p:cNvPicPr preferRelativeResize="0"/>
          <p:nvPr/>
        </p:nvPicPr>
        <p:blipFill rotWithShape="1">
          <a:blip r:embed="rId7">
            <a:alphaModFix/>
          </a:blip>
          <a:srcRect/>
          <a:stretch/>
        </p:blipFill>
        <p:spPr>
          <a:xfrm>
            <a:off x="7528250" y="2808700"/>
            <a:ext cx="9388949" cy="581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g2fa528a4eae_1_16"/>
          <p:cNvPicPr preferRelativeResize="0"/>
          <p:nvPr/>
        </p:nvPicPr>
        <p:blipFill rotWithShape="1">
          <a:blip r:embed="rId3">
            <a:alphaModFix/>
          </a:blip>
          <a:srcRect t="13387" b="23154"/>
          <a:stretch/>
        </p:blipFill>
        <p:spPr>
          <a:xfrm>
            <a:off x="16145119" y="8877564"/>
            <a:ext cx="2008617" cy="1274500"/>
          </a:xfrm>
          <a:prstGeom prst="rect">
            <a:avLst/>
          </a:prstGeom>
          <a:noFill/>
          <a:ln>
            <a:noFill/>
          </a:ln>
        </p:spPr>
      </p:pic>
      <p:grpSp>
        <p:nvGrpSpPr>
          <p:cNvPr id="298" name="Google Shape;298;g2fa528a4eae_1_16"/>
          <p:cNvGrpSpPr/>
          <p:nvPr/>
        </p:nvGrpSpPr>
        <p:grpSpPr>
          <a:xfrm>
            <a:off x="-1234072" y="24848"/>
            <a:ext cx="7517264" cy="10237319"/>
            <a:chOff x="4990593" y="5464"/>
            <a:chExt cx="10023019" cy="13649758"/>
          </a:xfrm>
        </p:grpSpPr>
        <p:sp>
          <p:nvSpPr>
            <p:cNvPr id="299" name="Google Shape;299;g2fa528a4eae_1_16"/>
            <p:cNvSpPr/>
            <p:nvPr/>
          </p:nvSpPr>
          <p:spPr>
            <a:xfrm rot="10800000">
              <a:off x="4990593" y="5464"/>
              <a:ext cx="7150076" cy="4472273"/>
            </a:xfrm>
            <a:custGeom>
              <a:avLst/>
              <a:gdLst/>
              <a:ahLst/>
              <a:cxnLst/>
              <a:rect l="l" t="t" r="r" b="b"/>
              <a:pathLst>
                <a:path w="8588680" h="5372100" extrusionOk="0">
                  <a:moveTo>
                    <a:pt x="7038010" y="0"/>
                  </a:moveTo>
                  <a:lnTo>
                    <a:pt x="1550670" y="0"/>
                  </a:lnTo>
                  <a:lnTo>
                    <a:pt x="0" y="2686050"/>
                  </a:lnTo>
                  <a:lnTo>
                    <a:pt x="1550670" y="5372100"/>
                  </a:lnTo>
                  <a:lnTo>
                    <a:pt x="7038010" y="5372100"/>
                  </a:lnTo>
                  <a:lnTo>
                    <a:pt x="8588680" y="2686050"/>
                  </a:lnTo>
                  <a:lnTo>
                    <a:pt x="7038010" y="0"/>
                  </a:lnTo>
                  <a:close/>
                </a:path>
              </a:pathLst>
            </a:custGeom>
            <a:solidFill>
              <a:srgbClr val="DE6626">
                <a:alpha val="87058"/>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 name="Google Shape;300;g2fa528a4eae_1_16"/>
            <p:cNvPicPr preferRelativeResize="0"/>
            <p:nvPr/>
          </p:nvPicPr>
          <p:blipFill rotWithShape="1">
            <a:blip r:embed="rId4">
              <a:alphaModFix amt="70000"/>
            </a:blip>
            <a:srcRect l="50667" t="34021"/>
            <a:stretch/>
          </p:blipFill>
          <p:spPr>
            <a:xfrm>
              <a:off x="6534421" y="2525959"/>
              <a:ext cx="6361585" cy="7363198"/>
            </a:xfrm>
            <a:prstGeom prst="rect">
              <a:avLst/>
            </a:prstGeom>
            <a:noFill/>
            <a:ln>
              <a:noFill/>
            </a:ln>
          </p:spPr>
        </p:pic>
        <p:pic>
          <p:nvPicPr>
            <p:cNvPr id="301" name="Google Shape;301;g2fa528a4eae_1_16"/>
            <p:cNvPicPr preferRelativeResize="0"/>
            <p:nvPr/>
          </p:nvPicPr>
          <p:blipFill rotWithShape="1">
            <a:blip r:embed="rId5">
              <a:alphaModFix amt="70000"/>
            </a:blip>
            <a:srcRect t="34021" r="34249"/>
            <a:stretch/>
          </p:blipFill>
          <p:spPr>
            <a:xfrm flipH="1">
              <a:off x="6534421" y="6292024"/>
              <a:ext cx="8479191" cy="7363198"/>
            </a:xfrm>
            <a:prstGeom prst="rect">
              <a:avLst/>
            </a:prstGeom>
            <a:noFill/>
            <a:ln>
              <a:noFill/>
            </a:ln>
          </p:spPr>
        </p:pic>
      </p:grpSp>
      <p:pic>
        <p:nvPicPr>
          <p:cNvPr id="302" name="Google Shape;302;g2fa528a4eae_1_16"/>
          <p:cNvPicPr preferRelativeResize="0"/>
          <p:nvPr/>
        </p:nvPicPr>
        <p:blipFill rotWithShape="1">
          <a:blip r:embed="rId6">
            <a:alphaModFix/>
          </a:blip>
          <a:srcRect/>
          <a:stretch/>
        </p:blipFill>
        <p:spPr>
          <a:xfrm>
            <a:off x="9799751" y="1995350"/>
            <a:ext cx="6084586" cy="7423921"/>
          </a:xfrm>
          <a:prstGeom prst="rect">
            <a:avLst/>
          </a:prstGeom>
          <a:noFill/>
          <a:ln w="28575" cap="flat" cmpd="sng">
            <a:solidFill>
              <a:schemeClr val="lt2"/>
            </a:solidFill>
            <a:prstDash val="solid"/>
            <a:round/>
            <a:headEnd type="none" w="sm" len="sm"/>
            <a:tailEnd type="none" w="sm" len="sm"/>
          </a:ln>
          <a:effectLst>
            <a:outerShdw blurRad="57150" dist="38100" dir="5400000" algn="bl" rotWithShape="0">
              <a:srgbClr val="000000">
                <a:alpha val="49411"/>
              </a:srgbClr>
            </a:outerShdw>
          </a:effectLst>
        </p:spPr>
      </p:pic>
      <p:pic>
        <p:nvPicPr>
          <p:cNvPr id="303" name="Google Shape;303;g2fa528a4eae_1_16"/>
          <p:cNvPicPr preferRelativeResize="0"/>
          <p:nvPr/>
        </p:nvPicPr>
        <p:blipFill rotWithShape="1">
          <a:blip r:embed="rId7">
            <a:alphaModFix/>
          </a:blip>
          <a:srcRect/>
          <a:stretch/>
        </p:blipFill>
        <p:spPr>
          <a:xfrm>
            <a:off x="3006862" y="1995350"/>
            <a:ext cx="6084585" cy="7423923"/>
          </a:xfrm>
          <a:prstGeom prst="rect">
            <a:avLst/>
          </a:prstGeom>
          <a:noFill/>
          <a:ln w="28575" cap="flat" cmpd="sng">
            <a:solidFill>
              <a:schemeClr val="lt2"/>
            </a:solidFill>
            <a:prstDash val="solid"/>
            <a:round/>
            <a:headEnd type="none" w="sm" len="sm"/>
            <a:tailEnd type="none" w="sm" len="sm"/>
          </a:ln>
          <a:effectLst>
            <a:outerShdw blurRad="57150" dist="38100" dir="5400000" algn="bl" rotWithShape="0">
              <a:srgbClr val="000000">
                <a:alpha val="49411"/>
              </a:srgbClr>
            </a:outerShdw>
          </a:effectLst>
        </p:spPr>
      </p:pic>
      <p:sp>
        <p:nvSpPr>
          <p:cNvPr id="304" name="Google Shape;304;g2fa528a4eae_1_16"/>
          <p:cNvSpPr txBox="1"/>
          <p:nvPr/>
        </p:nvSpPr>
        <p:spPr>
          <a:xfrm>
            <a:off x="5755600" y="423225"/>
            <a:ext cx="7380000" cy="1323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4000"/>
              <a:buFont typeface="Arial"/>
              <a:buNone/>
            </a:pPr>
            <a:r>
              <a:rPr lang="en-US" sz="4000" b="1">
                <a:solidFill>
                  <a:srgbClr val="191919"/>
                </a:solidFill>
                <a:latin typeface="Lato"/>
                <a:ea typeface="Lato"/>
                <a:cs typeface="Lato"/>
                <a:sym typeface="Lato"/>
              </a:rPr>
              <a:t>Principle vs Preference Strategies</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31a08e6c6d9_0_11"/>
          <p:cNvPicPr preferRelativeResize="0"/>
          <p:nvPr/>
        </p:nvPicPr>
        <p:blipFill rotWithShape="1">
          <a:blip r:embed="rId3">
            <a:alphaModFix/>
          </a:blip>
          <a:srcRect l="828" t="1339" r="542" b="860"/>
          <a:stretch/>
        </p:blipFill>
        <p:spPr>
          <a:xfrm>
            <a:off x="3757013" y="2473900"/>
            <a:ext cx="11377174" cy="7813100"/>
          </a:xfrm>
          <a:prstGeom prst="rect">
            <a:avLst/>
          </a:prstGeom>
          <a:noFill/>
          <a:ln>
            <a:noFill/>
          </a:ln>
        </p:spPr>
      </p:pic>
      <p:sp>
        <p:nvSpPr>
          <p:cNvPr id="310" name="Google Shape;310;g31a08e6c6d9_0_11"/>
          <p:cNvSpPr txBox="1"/>
          <p:nvPr/>
        </p:nvSpPr>
        <p:spPr>
          <a:xfrm>
            <a:off x="5755600" y="571025"/>
            <a:ext cx="8229300" cy="1422300"/>
          </a:xfrm>
          <a:prstGeom prst="rect">
            <a:avLst/>
          </a:prstGeom>
          <a:noFill/>
          <a:ln>
            <a:noFill/>
          </a:ln>
        </p:spPr>
        <p:txBody>
          <a:bodyPr spcFirstLastPara="1" wrap="square" lIns="0" tIns="0" rIns="0" bIns="0" anchor="t" anchorCtr="0">
            <a:spAutoFit/>
          </a:bodyPr>
          <a:lstStyle/>
          <a:p>
            <a:pPr marL="0" marR="0" lvl="0" indent="0" algn="ctr" rtl="0">
              <a:lnSpc>
                <a:spcPct val="131000"/>
              </a:lnSpc>
              <a:spcBef>
                <a:spcPts val="0"/>
              </a:spcBef>
              <a:spcAft>
                <a:spcPts val="0"/>
              </a:spcAft>
              <a:buClr>
                <a:srgbClr val="000000"/>
              </a:buClr>
              <a:buSzPts val="4000"/>
              <a:buFont typeface="Arial"/>
              <a:buNone/>
            </a:pPr>
            <a:r>
              <a:rPr lang="en-US" sz="4000" b="1">
                <a:solidFill>
                  <a:srgbClr val="191919"/>
                </a:solidFill>
                <a:latin typeface="Lato"/>
                <a:ea typeface="Lato"/>
                <a:cs typeface="Lato"/>
                <a:sym typeface="Lato"/>
              </a:rPr>
              <a:t>Starting with the correct foundation is critical </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6"/>
          <p:cNvPicPr preferRelativeResize="0"/>
          <p:nvPr/>
        </p:nvPicPr>
        <p:blipFill rotWithShape="1">
          <a:blip r:embed="rId3">
            <a:alphaModFix amt="85000"/>
          </a:blip>
          <a:srcRect l="49509" t="82330"/>
          <a:stretch/>
        </p:blipFill>
        <p:spPr>
          <a:xfrm rot="10800000" flipH="1">
            <a:off x="-29768" y="8808018"/>
            <a:ext cx="4883512" cy="1478982"/>
          </a:xfrm>
          <a:prstGeom prst="rect">
            <a:avLst/>
          </a:prstGeom>
          <a:noFill/>
          <a:ln>
            <a:noFill/>
          </a:ln>
        </p:spPr>
      </p:pic>
      <p:pic>
        <p:nvPicPr>
          <p:cNvPr id="316" name="Google Shape;316;p6"/>
          <p:cNvPicPr preferRelativeResize="0"/>
          <p:nvPr/>
        </p:nvPicPr>
        <p:blipFill rotWithShape="1">
          <a:blip r:embed="rId4">
            <a:alphaModFix/>
          </a:blip>
          <a:srcRect t="13387" b="23159"/>
          <a:stretch/>
        </p:blipFill>
        <p:spPr>
          <a:xfrm>
            <a:off x="15882494" y="8754964"/>
            <a:ext cx="2008617" cy="1274500"/>
          </a:xfrm>
          <a:prstGeom prst="rect">
            <a:avLst/>
          </a:prstGeom>
          <a:noFill/>
          <a:ln>
            <a:noFill/>
          </a:ln>
        </p:spPr>
      </p:pic>
      <p:pic>
        <p:nvPicPr>
          <p:cNvPr id="317" name="Google Shape;317;p6"/>
          <p:cNvPicPr preferRelativeResize="0"/>
          <p:nvPr/>
        </p:nvPicPr>
        <p:blipFill rotWithShape="1">
          <a:blip r:embed="rId5">
            <a:alphaModFix/>
          </a:blip>
          <a:srcRect/>
          <a:stretch/>
        </p:blipFill>
        <p:spPr>
          <a:xfrm rot="5400000">
            <a:off x="16761349" y="298959"/>
            <a:ext cx="1201928" cy="1201928"/>
          </a:xfrm>
          <a:prstGeom prst="rect">
            <a:avLst/>
          </a:prstGeom>
          <a:noFill/>
          <a:ln>
            <a:noFill/>
          </a:ln>
        </p:spPr>
      </p:pic>
      <p:grpSp>
        <p:nvGrpSpPr>
          <p:cNvPr id="318" name="Google Shape;318;p6"/>
          <p:cNvGrpSpPr/>
          <p:nvPr/>
        </p:nvGrpSpPr>
        <p:grpSpPr>
          <a:xfrm>
            <a:off x="-1234072" y="24848"/>
            <a:ext cx="7517264" cy="10237318"/>
            <a:chOff x="4990593" y="5464"/>
            <a:chExt cx="10023019" cy="13649758"/>
          </a:xfrm>
        </p:grpSpPr>
        <p:sp>
          <p:nvSpPr>
            <p:cNvPr id="319" name="Google Shape;319;p6"/>
            <p:cNvSpPr/>
            <p:nvPr/>
          </p:nvSpPr>
          <p:spPr>
            <a:xfrm rot="10800000">
              <a:off x="4990593" y="5464"/>
              <a:ext cx="7150079" cy="4472274"/>
            </a:xfrm>
            <a:custGeom>
              <a:avLst/>
              <a:gdLst/>
              <a:ahLst/>
              <a:cxnLst/>
              <a:rect l="l" t="t" r="r" b="b"/>
              <a:pathLst>
                <a:path w="8588680" h="5372100" extrusionOk="0">
                  <a:moveTo>
                    <a:pt x="7038010" y="0"/>
                  </a:moveTo>
                  <a:lnTo>
                    <a:pt x="1550670" y="0"/>
                  </a:lnTo>
                  <a:lnTo>
                    <a:pt x="0" y="2686050"/>
                  </a:lnTo>
                  <a:lnTo>
                    <a:pt x="1550670" y="5372100"/>
                  </a:lnTo>
                  <a:lnTo>
                    <a:pt x="7038010" y="5372100"/>
                  </a:lnTo>
                  <a:lnTo>
                    <a:pt x="8588680" y="2686050"/>
                  </a:lnTo>
                  <a:lnTo>
                    <a:pt x="7038010" y="0"/>
                  </a:lnTo>
                  <a:close/>
                </a:path>
              </a:pathLst>
            </a:custGeom>
            <a:solidFill>
              <a:srgbClr val="DE6626">
                <a:alpha val="87058"/>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p6"/>
            <p:cNvPicPr preferRelativeResize="0"/>
            <p:nvPr/>
          </p:nvPicPr>
          <p:blipFill rotWithShape="1">
            <a:blip r:embed="rId6">
              <a:alphaModFix amt="70000"/>
            </a:blip>
            <a:srcRect l="50667" t="34020"/>
            <a:stretch/>
          </p:blipFill>
          <p:spPr>
            <a:xfrm>
              <a:off x="6534421" y="2525959"/>
              <a:ext cx="6361585" cy="7363198"/>
            </a:xfrm>
            <a:prstGeom prst="rect">
              <a:avLst/>
            </a:prstGeom>
            <a:noFill/>
            <a:ln>
              <a:noFill/>
            </a:ln>
          </p:spPr>
        </p:pic>
        <p:pic>
          <p:nvPicPr>
            <p:cNvPr id="321" name="Google Shape;321;p6"/>
            <p:cNvPicPr preferRelativeResize="0"/>
            <p:nvPr/>
          </p:nvPicPr>
          <p:blipFill rotWithShape="1">
            <a:blip r:embed="rId3">
              <a:alphaModFix amt="70000"/>
            </a:blip>
            <a:srcRect t="34020" r="34249"/>
            <a:stretch/>
          </p:blipFill>
          <p:spPr>
            <a:xfrm flipH="1">
              <a:off x="6534421" y="6292024"/>
              <a:ext cx="8479191" cy="7363198"/>
            </a:xfrm>
            <a:prstGeom prst="rect">
              <a:avLst/>
            </a:prstGeom>
            <a:noFill/>
            <a:ln>
              <a:noFill/>
            </a:ln>
          </p:spPr>
        </p:pic>
      </p:grpSp>
      <p:sp>
        <p:nvSpPr>
          <p:cNvPr id="322" name="Google Shape;322;p6"/>
          <p:cNvSpPr txBox="1"/>
          <p:nvPr/>
        </p:nvSpPr>
        <p:spPr>
          <a:xfrm>
            <a:off x="4724390" y="885312"/>
            <a:ext cx="111876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Energy the Utah Way: Consumer-First Policies</a:t>
            </a:r>
            <a:endParaRPr sz="4000" b="0" i="0" u="none" strike="noStrike" cap="none">
              <a:solidFill>
                <a:srgbClr val="000000"/>
              </a:solidFill>
              <a:latin typeface="Arial"/>
              <a:ea typeface="Arial"/>
              <a:cs typeface="Arial"/>
              <a:sym typeface="Arial"/>
            </a:endParaRPr>
          </a:p>
        </p:txBody>
      </p:sp>
      <p:sp>
        <p:nvSpPr>
          <p:cNvPr id="323" name="Google Shape;323;p6"/>
          <p:cNvSpPr txBox="1"/>
          <p:nvPr/>
        </p:nvSpPr>
        <p:spPr>
          <a:xfrm>
            <a:off x="4648200" y="1567588"/>
            <a:ext cx="13516500" cy="2154900"/>
          </a:xfrm>
          <a:prstGeom prst="rect">
            <a:avLst/>
          </a:prstGeom>
          <a:noFill/>
          <a:ln>
            <a:noFill/>
          </a:ln>
        </p:spPr>
        <p:txBody>
          <a:bodyPr spcFirstLastPara="1" wrap="square" lIns="91425" tIns="91425" rIns="91425" bIns="91425" anchor="t" anchorCtr="0">
            <a:spAutoFit/>
          </a:bodyPr>
          <a:lstStyle/>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“Utah will develop its energy resources and plan its energy future with a focus on human well-being and quality of life, recognizing that reliable access to energy is vital for human health, adaptation, economic growth, and prosperity” - Utah State Code 79-6-301 (1)(a)(i)</a:t>
            </a:r>
            <a:endParaRPr sz="3200" b="0" i="0" u="none" strike="noStrike" cap="none">
              <a:solidFill>
                <a:schemeClr val="dk1"/>
              </a:solidFill>
              <a:latin typeface="Lato"/>
              <a:ea typeface="Lato"/>
              <a:cs typeface="Lato"/>
              <a:sym typeface="Lato"/>
            </a:endParaRPr>
          </a:p>
        </p:txBody>
      </p:sp>
      <p:sp>
        <p:nvSpPr>
          <p:cNvPr id="324" name="Google Shape;324;p6"/>
          <p:cNvSpPr txBox="1"/>
          <p:nvPr/>
        </p:nvSpPr>
        <p:spPr>
          <a:xfrm>
            <a:off x="6359392" y="8586854"/>
            <a:ext cx="12096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6"/>
          <p:cNvSpPr txBox="1"/>
          <p:nvPr/>
        </p:nvSpPr>
        <p:spPr>
          <a:xfrm>
            <a:off x="4648205" y="3789197"/>
            <a:ext cx="11187600" cy="3601800"/>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Seven attributes (in priority order)</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Adequate</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Reliable</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Dispatchable</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Affordable</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Sustainable</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Secure </a:t>
            </a: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Lato"/>
              <a:buChar char="o"/>
            </a:pPr>
            <a:r>
              <a:rPr lang="en-US" sz="2800" b="0" i="0" u="none" strike="noStrike" cap="none">
                <a:solidFill>
                  <a:schemeClr val="dk1"/>
                </a:solidFill>
                <a:latin typeface="Lato"/>
                <a:ea typeface="Lato"/>
                <a:cs typeface="Lato"/>
                <a:sym typeface="Lato"/>
              </a:rPr>
              <a:t>Clean</a:t>
            </a:r>
            <a:endParaRPr sz="2800" b="0" i="0" u="none" strike="noStrike" cap="none">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319035ccf61_0_14"/>
          <p:cNvSpPr txBox="1"/>
          <p:nvPr/>
        </p:nvSpPr>
        <p:spPr>
          <a:xfrm>
            <a:off x="5513551" y="603750"/>
            <a:ext cx="88305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a:solidFill>
                  <a:srgbClr val="191919"/>
                </a:solidFill>
                <a:latin typeface="Lato"/>
                <a:ea typeface="Lato"/>
                <a:cs typeface="Lato"/>
                <a:sym typeface="Lato"/>
              </a:rPr>
              <a:t>Truing Market and Consumer Impact</a:t>
            </a:r>
            <a:r>
              <a:rPr lang="en-US" sz="4000" b="1" i="0" u="none" strike="noStrike" cap="none">
                <a:solidFill>
                  <a:srgbClr val="191919"/>
                </a:solidFill>
                <a:latin typeface="Lato"/>
                <a:ea typeface="Lato"/>
                <a:cs typeface="Lato"/>
                <a:sym typeface="Lato"/>
              </a:rPr>
              <a:t> </a:t>
            </a:r>
            <a:endParaRPr sz="4000" b="0" i="0" u="none" strike="noStrike" cap="none">
              <a:solidFill>
                <a:srgbClr val="000000"/>
              </a:solidFill>
              <a:latin typeface="Arial"/>
              <a:ea typeface="Arial"/>
              <a:cs typeface="Arial"/>
              <a:sym typeface="Arial"/>
            </a:endParaRPr>
          </a:p>
        </p:txBody>
      </p:sp>
      <p:sp>
        <p:nvSpPr>
          <p:cNvPr id="331" name="Google Shape;331;g319035ccf61_0_14"/>
          <p:cNvSpPr txBox="1"/>
          <p:nvPr/>
        </p:nvSpPr>
        <p:spPr>
          <a:xfrm>
            <a:off x="2040300" y="1359625"/>
            <a:ext cx="14207400" cy="898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dk1"/>
                </a:solidFill>
                <a:latin typeface="Calibri"/>
                <a:ea typeface="Calibri"/>
                <a:cs typeface="Calibri"/>
                <a:sym typeface="Calibri"/>
              </a:rPr>
              <a:t>Market Truing:</a:t>
            </a:r>
            <a:endParaRPr sz="3200" b="1">
              <a:solidFill>
                <a:schemeClr val="dk1"/>
              </a:solidFill>
              <a:latin typeface="Calibri"/>
              <a:ea typeface="Calibri"/>
              <a:cs typeface="Calibri"/>
              <a:sym typeface="Calibri"/>
            </a:endParaRPr>
          </a:p>
          <a:p>
            <a:pPr marL="0" lvl="0" indent="0" algn="l" rtl="0">
              <a:spcBef>
                <a:spcPts val="0"/>
              </a:spcBef>
              <a:spcAft>
                <a:spcPts val="0"/>
              </a:spcAft>
              <a:buNone/>
            </a:pPr>
            <a:r>
              <a:rPr lang="en-US" sz="3200">
                <a:solidFill>
                  <a:schemeClr val="dk1"/>
                </a:solidFill>
                <a:latin typeface="Calibri"/>
                <a:ea typeface="Calibri"/>
                <a:cs typeface="Calibri"/>
                <a:sym typeface="Calibri"/>
              </a:rPr>
              <a:t>Correcting Market signals to align with impact and value to the consumers. e.g. move from energy only market to a capacity type of market.</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2000" b="1">
              <a:solidFill>
                <a:schemeClr val="dk1"/>
              </a:solidFill>
              <a:latin typeface="Calibri"/>
              <a:ea typeface="Calibri"/>
              <a:cs typeface="Calibri"/>
              <a:sym typeface="Calibri"/>
            </a:endParaRPr>
          </a:p>
          <a:p>
            <a:pPr marL="0" lvl="0" indent="0" algn="l" rtl="0">
              <a:spcBef>
                <a:spcPts val="0"/>
              </a:spcBef>
              <a:spcAft>
                <a:spcPts val="0"/>
              </a:spcAft>
              <a:buNone/>
            </a:pPr>
            <a:r>
              <a:rPr lang="en-US" sz="3200" b="1">
                <a:solidFill>
                  <a:schemeClr val="dk1"/>
                </a:solidFill>
                <a:latin typeface="Calibri"/>
                <a:ea typeface="Calibri"/>
                <a:cs typeface="Calibri"/>
                <a:sym typeface="Calibri"/>
              </a:rPr>
              <a:t>Enhance System Reliability: </a:t>
            </a:r>
            <a:r>
              <a:rPr lang="en-US" sz="3200">
                <a:solidFill>
                  <a:schemeClr val="dk1"/>
                </a:solidFill>
                <a:latin typeface="Calibri"/>
                <a:ea typeface="Calibri"/>
                <a:cs typeface="Calibri"/>
                <a:sym typeface="Calibri"/>
              </a:rPr>
              <a:t>Set performance standards and require resources to meet the standard. Ensuring that any changes to the utility's asset portfolio do not compromise the reliability and affordability of the electric service, especially during times of peak demand. Maximizing value not necessarily production.</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3200" b="1">
                <a:solidFill>
                  <a:schemeClr val="dk1"/>
                </a:solidFill>
                <a:latin typeface="Calibri"/>
                <a:ea typeface="Calibri"/>
                <a:cs typeface="Calibri"/>
                <a:sym typeface="Calibri"/>
              </a:rPr>
              <a:t>Promote Accountability: </a:t>
            </a:r>
            <a:r>
              <a:rPr lang="en-US" sz="3200">
                <a:solidFill>
                  <a:schemeClr val="dk1"/>
                </a:solidFill>
                <a:latin typeface="Calibri"/>
                <a:ea typeface="Calibri"/>
                <a:cs typeface="Calibri"/>
                <a:sym typeface="Calibri"/>
              </a:rPr>
              <a:t>Hold</a:t>
            </a:r>
            <a:r>
              <a:rPr lang="en-US" sz="3200" b="1">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utilities accountable for their investment decisions by requiring evidence demonstrating the efficacy and reliability of new asset designs and how they systematically meet consumers' needs in a reliable and affordable manner. Strengthen the front end by enhancing the Integrated Resource Planning (IRP) review process, giving it as much emphasis as we do rate cases.</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2000" b="1">
              <a:solidFill>
                <a:schemeClr val="dk1"/>
              </a:solidFill>
              <a:latin typeface="Calibri"/>
              <a:ea typeface="Calibri"/>
              <a:cs typeface="Calibri"/>
              <a:sym typeface="Calibri"/>
            </a:endParaRPr>
          </a:p>
          <a:p>
            <a:pPr marL="0" lvl="0" indent="0" algn="l" rtl="0">
              <a:spcBef>
                <a:spcPts val="0"/>
              </a:spcBef>
              <a:spcAft>
                <a:spcPts val="0"/>
              </a:spcAft>
              <a:buNone/>
            </a:pPr>
            <a:r>
              <a:rPr lang="en-US" sz="3200" b="1">
                <a:solidFill>
                  <a:schemeClr val="dk1"/>
                </a:solidFill>
                <a:latin typeface="Calibri"/>
                <a:ea typeface="Calibri"/>
                <a:cs typeface="Calibri"/>
                <a:sym typeface="Calibri"/>
              </a:rPr>
              <a:t>Facilitate Transparent Decision-Making: </a:t>
            </a:r>
            <a:r>
              <a:rPr lang="en-US" sz="3200">
                <a:solidFill>
                  <a:schemeClr val="dk1"/>
                </a:solidFill>
                <a:latin typeface="Calibri"/>
                <a:ea typeface="Calibri"/>
                <a:cs typeface="Calibri"/>
                <a:sym typeface="Calibri"/>
              </a:rPr>
              <a:t>Mandate detailed disclosures and evaluations in rate adjustment applications based on metrics that align with consumer value and impact, enabling better regulatory oversight and informed decision-making by the commission.</a:t>
            </a:r>
            <a:endParaRPr sz="3200">
              <a:solidFill>
                <a:schemeClr val="dk1"/>
              </a:solidFill>
              <a:latin typeface="Calibri"/>
              <a:ea typeface="Calibri"/>
              <a:cs typeface="Calibri"/>
              <a:sym typeface="Calibri"/>
            </a:endParaRPr>
          </a:p>
        </p:txBody>
      </p:sp>
      <p:pic>
        <p:nvPicPr>
          <p:cNvPr id="332" name="Google Shape;332;g319035ccf61_0_14"/>
          <p:cNvPicPr preferRelativeResize="0"/>
          <p:nvPr/>
        </p:nvPicPr>
        <p:blipFill rotWithShape="1">
          <a:blip r:embed="rId3">
            <a:alphaModFix/>
          </a:blip>
          <a:srcRect t="13389" b="23155"/>
          <a:stretch/>
        </p:blipFill>
        <p:spPr>
          <a:xfrm>
            <a:off x="15882494" y="8754964"/>
            <a:ext cx="2008617" cy="1274500"/>
          </a:xfrm>
          <a:prstGeom prst="rect">
            <a:avLst/>
          </a:prstGeom>
          <a:noFill/>
          <a:ln>
            <a:noFill/>
          </a:ln>
        </p:spPr>
      </p:pic>
      <p:pic>
        <p:nvPicPr>
          <p:cNvPr id="333" name="Google Shape;333;g319035ccf61_0_14"/>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3"/>
          <p:cNvSpPr txBox="1"/>
          <p:nvPr/>
        </p:nvSpPr>
        <p:spPr>
          <a:xfrm>
            <a:off x="4153545" y="1673000"/>
            <a:ext cx="8971500" cy="1569900"/>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Clr>
                <a:srgbClr val="000000"/>
              </a:buClr>
              <a:buSzPts val="10199"/>
              <a:buFont typeface="Arial"/>
              <a:buNone/>
            </a:pPr>
            <a:r>
              <a:rPr lang="en-US" sz="10199" b="1" i="0" u="none" strike="noStrike" cap="none">
                <a:solidFill>
                  <a:srgbClr val="000000"/>
                </a:solidFill>
                <a:latin typeface="Lato"/>
                <a:ea typeface="Lato"/>
                <a:cs typeface="Lato"/>
                <a:sym typeface="Lato"/>
              </a:rPr>
              <a:t>Thank you!</a:t>
            </a:r>
            <a:endParaRPr sz="1400" b="0" i="0" u="none" strike="noStrike" cap="none">
              <a:solidFill>
                <a:srgbClr val="000000"/>
              </a:solidFill>
              <a:latin typeface="Arial"/>
              <a:ea typeface="Arial"/>
              <a:cs typeface="Arial"/>
              <a:sym typeface="Arial"/>
            </a:endParaRPr>
          </a:p>
        </p:txBody>
      </p:sp>
      <p:pic>
        <p:nvPicPr>
          <p:cNvPr id="339" name="Google Shape;339;p13"/>
          <p:cNvPicPr preferRelativeResize="0"/>
          <p:nvPr/>
        </p:nvPicPr>
        <p:blipFill rotWithShape="1">
          <a:blip r:embed="rId3">
            <a:alphaModFix/>
          </a:blip>
          <a:srcRect/>
          <a:stretch/>
        </p:blipFill>
        <p:spPr>
          <a:xfrm>
            <a:off x="5739770" y="3625887"/>
            <a:ext cx="6808460" cy="3957418"/>
          </a:xfrm>
          <a:prstGeom prst="rect">
            <a:avLst/>
          </a:prstGeom>
          <a:noFill/>
          <a:ln>
            <a:noFill/>
          </a:ln>
        </p:spPr>
      </p:pic>
      <p:grpSp>
        <p:nvGrpSpPr>
          <p:cNvPr id="340" name="Google Shape;340;p13"/>
          <p:cNvGrpSpPr/>
          <p:nvPr/>
        </p:nvGrpSpPr>
        <p:grpSpPr>
          <a:xfrm>
            <a:off x="10634394" y="0"/>
            <a:ext cx="8914697" cy="10384583"/>
            <a:chOff x="0" y="2442831"/>
            <a:chExt cx="11886263" cy="13846111"/>
          </a:xfrm>
        </p:grpSpPr>
        <p:sp>
          <p:nvSpPr>
            <p:cNvPr id="341" name="Google Shape;341;p13"/>
            <p:cNvSpPr/>
            <p:nvPr/>
          </p:nvSpPr>
          <p:spPr>
            <a:xfrm>
              <a:off x="3827286" y="11248164"/>
              <a:ext cx="8058977" cy="5040778"/>
            </a:xfrm>
            <a:custGeom>
              <a:avLst/>
              <a:gdLst/>
              <a:ahLst/>
              <a:cxnLst/>
              <a:rect l="l" t="t" r="r" b="b"/>
              <a:pathLst>
                <a:path w="8588680" h="5372100" extrusionOk="0">
                  <a:moveTo>
                    <a:pt x="7038010" y="0"/>
                  </a:moveTo>
                  <a:lnTo>
                    <a:pt x="1550670" y="0"/>
                  </a:lnTo>
                  <a:lnTo>
                    <a:pt x="0" y="2686050"/>
                  </a:lnTo>
                  <a:lnTo>
                    <a:pt x="1550670" y="5372100"/>
                  </a:lnTo>
                  <a:lnTo>
                    <a:pt x="7038010" y="5372100"/>
                  </a:lnTo>
                  <a:lnTo>
                    <a:pt x="8588680" y="2686050"/>
                  </a:lnTo>
                  <a:lnTo>
                    <a:pt x="7038010" y="0"/>
                  </a:lnTo>
                  <a:close/>
                </a:path>
              </a:pathLst>
            </a:custGeom>
            <a:solidFill>
              <a:srgbClr val="DE6626">
                <a:alpha val="86666"/>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2" name="Google Shape;342;p13"/>
            <p:cNvPicPr preferRelativeResize="0"/>
            <p:nvPr/>
          </p:nvPicPr>
          <p:blipFill rotWithShape="1">
            <a:blip r:embed="rId4">
              <a:alphaModFix/>
            </a:blip>
            <a:srcRect l="50213" t="34024"/>
            <a:stretch/>
          </p:blipFill>
          <p:spPr>
            <a:xfrm rot="10800000">
              <a:off x="2976967" y="5156299"/>
              <a:ext cx="7227841" cy="8289063"/>
            </a:xfrm>
            <a:prstGeom prst="rect">
              <a:avLst/>
            </a:prstGeom>
            <a:noFill/>
            <a:ln>
              <a:noFill/>
            </a:ln>
          </p:spPr>
        </p:pic>
        <p:pic>
          <p:nvPicPr>
            <p:cNvPr id="343" name="Google Shape;343;p13"/>
            <p:cNvPicPr preferRelativeResize="0"/>
            <p:nvPr/>
          </p:nvPicPr>
          <p:blipFill rotWithShape="1">
            <a:blip r:embed="rId5">
              <a:alphaModFix amt="85000"/>
            </a:blip>
            <a:srcRect t="34025" r="29707" b="19443"/>
            <a:stretch/>
          </p:blipFill>
          <p:spPr>
            <a:xfrm rot="10800000" flipH="1">
              <a:off x="0" y="2442831"/>
              <a:ext cx="10204808" cy="5846232"/>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312ed2df325_0_193"/>
          <p:cNvPicPr preferRelativeResize="0"/>
          <p:nvPr/>
        </p:nvPicPr>
        <p:blipFill rotWithShape="1">
          <a:blip r:embed="rId3">
            <a:alphaModFix/>
          </a:blip>
          <a:srcRect/>
          <a:stretch/>
        </p:blipFill>
        <p:spPr>
          <a:xfrm>
            <a:off x="8578926" y="2577950"/>
            <a:ext cx="8628423" cy="7556651"/>
          </a:xfrm>
          <a:prstGeom prst="rect">
            <a:avLst/>
          </a:prstGeom>
          <a:noFill/>
          <a:ln>
            <a:noFill/>
          </a:ln>
        </p:spPr>
      </p:pic>
      <p:pic>
        <p:nvPicPr>
          <p:cNvPr id="113" name="Google Shape;113;g312ed2df325_0_193"/>
          <p:cNvPicPr preferRelativeResize="0"/>
          <p:nvPr/>
        </p:nvPicPr>
        <p:blipFill rotWithShape="1">
          <a:blip r:embed="rId4">
            <a:alphaModFix/>
          </a:blip>
          <a:srcRect t="13388" b="23155"/>
          <a:stretch/>
        </p:blipFill>
        <p:spPr>
          <a:xfrm>
            <a:off x="15882494" y="8754964"/>
            <a:ext cx="2008617" cy="1274500"/>
          </a:xfrm>
          <a:prstGeom prst="rect">
            <a:avLst/>
          </a:prstGeom>
          <a:noFill/>
          <a:ln>
            <a:noFill/>
          </a:ln>
        </p:spPr>
      </p:pic>
      <p:pic>
        <p:nvPicPr>
          <p:cNvPr id="114" name="Google Shape;114;g312ed2df325_0_193"/>
          <p:cNvPicPr preferRelativeResize="0"/>
          <p:nvPr/>
        </p:nvPicPr>
        <p:blipFill rotWithShape="1">
          <a:blip r:embed="rId5">
            <a:alphaModFix/>
          </a:blip>
          <a:srcRect/>
          <a:stretch/>
        </p:blipFill>
        <p:spPr>
          <a:xfrm rot="5400000">
            <a:off x="16761349" y="298959"/>
            <a:ext cx="1201928" cy="1201928"/>
          </a:xfrm>
          <a:prstGeom prst="rect">
            <a:avLst/>
          </a:prstGeom>
          <a:noFill/>
          <a:ln>
            <a:noFill/>
          </a:ln>
        </p:spPr>
      </p:pic>
      <p:sp>
        <p:nvSpPr>
          <p:cNvPr id="115" name="Google Shape;115;g312ed2df325_0_193"/>
          <p:cNvSpPr txBox="1"/>
          <p:nvPr/>
        </p:nvSpPr>
        <p:spPr>
          <a:xfrm>
            <a:off x="7260300" y="885275"/>
            <a:ext cx="37674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a:solidFill>
                  <a:srgbClr val="191919"/>
                </a:solidFill>
                <a:latin typeface="Lato"/>
                <a:ea typeface="Lato"/>
                <a:cs typeface="Lato"/>
                <a:sym typeface="Lato"/>
              </a:rPr>
              <a:t>Resource Focus</a:t>
            </a:r>
            <a:endParaRPr sz="4000" b="1" i="1" u="none" strike="noStrike" cap="none">
              <a:solidFill>
                <a:srgbClr val="191919"/>
              </a:solidFill>
              <a:latin typeface="Lato"/>
              <a:ea typeface="Lato"/>
              <a:cs typeface="Lato"/>
              <a:sym typeface="Lato"/>
            </a:endParaRPr>
          </a:p>
        </p:txBody>
      </p:sp>
      <p:pic>
        <p:nvPicPr>
          <p:cNvPr id="116" name="Google Shape;116;g312ed2df325_0_193"/>
          <p:cNvPicPr preferRelativeResize="0"/>
          <p:nvPr/>
        </p:nvPicPr>
        <p:blipFill rotWithShape="1">
          <a:blip r:embed="rId6">
            <a:alphaModFix/>
          </a:blip>
          <a:srcRect/>
          <a:stretch/>
        </p:blipFill>
        <p:spPr>
          <a:xfrm>
            <a:off x="0" y="2534649"/>
            <a:ext cx="8252126" cy="7643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31a08e6c6d9_0_0"/>
          <p:cNvPicPr preferRelativeResize="0"/>
          <p:nvPr/>
        </p:nvPicPr>
        <p:blipFill>
          <a:blip r:embed="rId3">
            <a:alphaModFix/>
          </a:blip>
          <a:stretch>
            <a:fillRect/>
          </a:stretch>
        </p:blipFill>
        <p:spPr>
          <a:xfrm>
            <a:off x="3405188" y="1759750"/>
            <a:ext cx="11477625" cy="7639050"/>
          </a:xfrm>
          <a:prstGeom prst="rect">
            <a:avLst/>
          </a:prstGeom>
          <a:noFill/>
          <a:ln>
            <a:noFill/>
          </a:ln>
        </p:spPr>
      </p:pic>
      <p:sp>
        <p:nvSpPr>
          <p:cNvPr id="122" name="Google Shape;122;g31a08e6c6d9_0_0"/>
          <p:cNvSpPr txBox="1"/>
          <p:nvPr/>
        </p:nvSpPr>
        <p:spPr>
          <a:xfrm>
            <a:off x="4791750" y="871300"/>
            <a:ext cx="87045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a:solidFill>
                  <a:srgbClr val="191919"/>
                </a:solidFill>
                <a:latin typeface="Lato"/>
                <a:ea typeface="Lato"/>
                <a:cs typeface="Lato"/>
                <a:sym typeface="Lato"/>
              </a:rPr>
              <a:t>Consumer Demand &amp; Capacity Values</a:t>
            </a:r>
            <a:endParaRPr sz="4000" b="1" i="1" u="none" strike="noStrike" cap="none">
              <a:solidFill>
                <a:srgbClr val="191919"/>
              </a:solidFill>
              <a:latin typeface="Lato"/>
              <a:ea typeface="Lato"/>
              <a:cs typeface="Lato"/>
              <a:sym typeface="Lato"/>
            </a:endParaRPr>
          </a:p>
        </p:txBody>
      </p:sp>
      <p:pic>
        <p:nvPicPr>
          <p:cNvPr id="123" name="Google Shape;123;g31a08e6c6d9_0_0"/>
          <p:cNvPicPr preferRelativeResize="0"/>
          <p:nvPr/>
        </p:nvPicPr>
        <p:blipFill rotWithShape="1">
          <a:blip r:embed="rId4">
            <a:alphaModFix/>
          </a:blip>
          <a:srcRect t="13389" b="23155"/>
          <a:stretch/>
        </p:blipFill>
        <p:spPr>
          <a:xfrm>
            <a:off x="15882494" y="8754964"/>
            <a:ext cx="2008617" cy="1274500"/>
          </a:xfrm>
          <a:prstGeom prst="rect">
            <a:avLst/>
          </a:prstGeom>
          <a:noFill/>
          <a:ln>
            <a:noFill/>
          </a:ln>
        </p:spPr>
      </p:pic>
      <p:pic>
        <p:nvPicPr>
          <p:cNvPr id="124" name="Google Shape;124;g31a08e6c6d9_0_0"/>
          <p:cNvPicPr preferRelativeResize="0"/>
          <p:nvPr/>
        </p:nvPicPr>
        <p:blipFill rotWithShape="1">
          <a:blip r:embed="rId5">
            <a:alphaModFix/>
          </a:blip>
          <a:srcRect/>
          <a:stretch/>
        </p:blipFill>
        <p:spPr>
          <a:xfrm rot="5400000">
            <a:off x="16761349" y="298959"/>
            <a:ext cx="1201928" cy="12019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312ed2df325_0_186"/>
          <p:cNvPicPr preferRelativeResize="0"/>
          <p:nvPr/>
        </p:nvPicPr>
        <p:blipFill rotWithShape="1">
          <a:blip r:embed="rId3">
            <a:alphaModFix/>
          </a:blip>
          <a:srcRect/>
          <a:stretch/>
        </p:blipFill>
        <p:spPr>
          <a:xfrm rot="5400000">
            <a:off x="16761349" y="298959"/>
            <a:ext cx="1201928" cy="1201928"/>
          </a:xfrm>
          <a:prstGeom prst="rect">
            <a:avLst/>
          </a:prstGeom>
          <a:noFill/>
          <a:ln>
            <a:noFill/>
          </a:ln>
        </p:spPr>
      </p:pic>
      <p:sp>
        <p:nvSpPr>
          <p:cNvPr id="130" name="Google Shape;130;g312ed2df325_0_186"/>
          <p:cNvSpPr txBox="1"/>
          <p:nvPr/>
        </p:nvSpPr>
        <p:spPr>
          <a:xfrm>
            <a:off x="1331775" y="8883350"/>
            <a:ext cx="13311504" cy="153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Lato"/>
                <a:ea typeface="Lato"/>
                <a:cs typeface="Lato"/>
                <a:sym typeface="Lato"/>
              </a:rPr>
              <a:t>*The gains in intermittent and firming resources do not cover the losses in baseload</a:t>
            </a:r>
            <a:endParaRPr sz="2800" b="0" i="0" u="none" strike="noStrike" cap="none" dirty="0">
              <a:solidFill>
                <a:schemeClr val="dk1"/>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Lato"/>
                <a:ea typeface="Lato"/>
                <a:cs typeface="Lato"/>
                <a:sym typeface="Lato"/>
              </a:rPr>
              <a:t> </a:t>
            </a:r>
            <a:endParaRPr sz="1800" b="0" i="0" u="none" strike="noStrike" cap="none" dirty="0">
              <a:solidFill>
                <a:schemeClr val="dk1"/>
              </a:solidFill>
              <a:latin typeface="Lato"/>
              <a:ea typeface="Lato"/>
              <a:cs typeface="Lato"/>
              <a:sym typeface="Lato"/>
            </a:endParaRPr>
          </a:p>
        </p:txBody>
      </p:sp>
      <p:sp>
        <p:nvSpPr>
          <p:cNvPr id="131" name="Google Shape;131;g312ed2df325_0_186"/>
          <p:cNvSpPr txBox="1"/>
          <p:nvPr/>
        </p:nvSpPr>
        <p:spPr>
          <a:xfrm>
            <a:off x="4085199" y="765650"/>
            <a:ext cx="10460400" cy="615600"/>
          </a:xfrm>
          <a:prstGeom prst="rect">
            <a:avLst/>
          </a:prstGeom>
          <a:noFill/>
          <a:ln>
            <a:noFill/>
          </a:ln>
        </p:spPr>
        <p:txBody>
          <a:bodyPr spcFirstLastPara="1" wrap="square" lIns="0" tIns="0" rIns="0" bIns="0" anchor="t" anchorCtr="0">
            <a:spAutoFit/>
          </a:bodyPr>
          <a:lstStyle/>
          <a:p>
            <a:pPr marL="0" marR="0" lvl="0" indent="0" algn="ctr" rtl="0">
              <a:lnSpc>
                <a:spcPct val="131000"/>
              </a:lnSpc>
              <a:spcBef>
                <a:spcPts val="0"/>
              </a:spcBef>
              <a:spcAft>
                <a:spcPts val="0"/>
              </a:spcAft>
              <a:buClr>
                <a:srgbClr val="000000"/>
              </a:buClr>
              <a:buSzPts val="4000"/>
              <a:buFont typeface="Arial"/>
              <a:buNone/>
            </a:pPr>
            <a:r>
              <a:rPr lang="en-US" sz="4000" b="1">
                <a:solidFill>
                  <a:srgbClr val="191919"/>
                </a:solidFill>
                <a:latin typeface="Lato"/>
                <a:ea typeface="Lato"/>
                <a:cs typeface="Lato"/>
                <a:sym typeface="Lato"/>
              </a:rPr>
              <a:t>Systematic Value</a:t>
            </a:r>
            <a:endParaRPr sz="4000" b="1" i="0" u="none" strike="noStrike" cap="none">
              <a:solidFill>
                <a:srgbClr val="191919"/>
              </a:solidFill>
              <a:latin typeface="Lato"/>
              <a:ea typeface="Lato"/>
              <a:cs typeface="Lato"/>
              <a:sym typeface="Lato"/>
            </a:endParaRPr>
          </a:p>
        </p:txBody>
      </p:sp>
      <p:pic>
        <p:nvPicPr>
          <p:cNvPr id="132" name="Google Shape;132;g312ed2df325_0_186"/>
          <p:cNvPicPr preferRelativeResize="0"/>
          <p:nvPr/>
        </p:nvPicPr>
        <p:blipFill rotWithShape="1">
          <a:blip r:embed="rId4">
            <a:alphaModFix/>
          </a:blip>
          <a:srcRect/>
          <a:stretch/>
        </p:blipFill>
        <p:spPr>
          <a:xfrm>
            <a:off x="99900" y="2031509"/>
            <a:ext cx="9427124" cy="7378029"/>
          </a:xfrm>
          <a:prstGeom prst="rect">
            <a:avLst/>
          </a:prstGeom>
          <a:noFill/>
          <a:ln>
            <a:noFill/>
          </a:ln>
        </p:spPr>
      </p:pic>
      <p:pic>
        <p:nvPicPr>
          <p:cNvPr id="133" name="Google Shape;133;g312ed2df325_0_186"/>
          <p:cNvPicPr preferRelativeResize="0"/>
          <p:nvPr/>
        </p:nvPicPr>
        <p:blipFill rotWithShape="1">
          <a:blip r:embed="rId5">
            <a:alphaModFix/>
          </a:blip>
          <a:srcRect/>
          <a:stretch/>
        </p:blipFill>
        <p:spPr>
          <a:xfrm>
            <a:off x="8860869" y="2031500"/>
            <a:ext cx="9427131" cy="7274099"/>
          </a:xfrm>
          <a:prstGeom prst="rect">
            <a:avLst/>
          </a:prstGeom>
          <a:noFill/>
          <a:ln>
            <a:noFill/>
          </a:ln>
        </p:spPr>
      </p:pic>
      <p:pic>
        <p:nvPicPr>
          <p:cNvPr id="134" name="Google Shape;134;g312ed2df325_0_186"/>
          <p:cNvPicPr preferRelativeResize="0"/>
          <p:nvPr/>
        </p:nvPicPr>
        <p:blipFill rotWithShape="1">
          <a:blip r:embed="rId6">
            <a:alphaModFix/>
          </a:blip>
          <a:srcRect t="13388" b="23155"/>
          <a:stretch/>
        </p:blipFill>
        <p:spPr>
          <a:xfrm>
            <a:off x="15882494" y="8754964"/>
            <a:ext cx="2008617" cy="127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317368b0655_0_4"/>
          <p:cNvPicPr preferRelativeResize="0"/>
          <p:nvPr/>
        </p:nvPicPr>
        <p:blipFill rotWithShape="1">
          <a:blip r:embed="rId3">
            <a:alphaModFix/>
          </a:blip>
          <a:srcRect/>
          <a:stretch/>
        </p:blipFill>
        <p:spPr>
          <a:xfrm rot="5400000">
            <a:off x="16761349" y="298959"/>
            <a:ext cx="1201928" cy="1201928"/>
          </a:xfrm>
          <a:prstGeom prst="rect">
            <a:avLst/>
          </a:prstGeom>
          <a:noFill/>
          <a:ln>
            <a:noFill/>
          </a:ln>
        </p:spPr>
      </p:pic>
      <p:sp>
        <p:nvSpPr>
          <p:cNvPr id="140" name="Google Shape;140;g317368b0655_0_4"/>
          <p:cNvSpPr txBox="1"/>
          <p:nvPr/>
        </p:nvSpPr>
        <p:spPr>
          <a:xfrm>
            <a:off x="1377525" y="7215675"/>
            <a:ext cx="13109400" cy="153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Lato"/>
                <a:ea typeface="Lato"/>
                <a:cs typeface="Lato"/>
                <a:sym typeface="Lato"/>
              </a:rPr>
              <a:t>*The design of a resource decides how it acts within the system</a:t>
            </a:r>
            <a:endParaRPr sz="2800" b="0" i="0" u="none" strike="noStrike" cap="none">
              <a:solidFill>
                <a:schemeClr val="dk1"/>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p:txBody>
      </p:sp>
      <p:sp>
        <p:nvSpPr>
          <p:cNvPr id="141" name="Google Shape;141;g317368b0655_0_4"/>
          <p:cNvSpPr txBox="1"/>
          <p:nvPr/>
        </p:nvSpPr>
        <p:spPr>
          <a:xfrm>
            <a:off x="2169375" y="765650"/>
            <a:ext cx="13508400" cy="615600"/>
          </a:xfrm>
          <a:prstGeom prst="rect">
            <a:avLst/>
          </a:prstGeom>
          <a:noFill/>
          <a:ln>
            <a:noFill/>
          </a:ln>
        </p:spPr>
        <p:txBody>
          <a:bodyPr spcFirstLastPara="1" wrap="square" lIns="0" tIns="0" rIns="0" bIns="0" anchor="t" anchorCtr="0">
            <a:spAutoFit/>
          </a:bodyPr>
          <a:lstStyle/>
          <a:p>
            <a:pPr marL="0" marR="0" lvl="0" indent="0" algn="ctr"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Resource Design and System Value</a:t>
            </a:r>
            <a:endParaRPr sz="4000" b="1" i="0" u="none" strike="noStrike" cap="none">
              <a:solidFill>
                <a:srgbClr val="191919"/>
              </a:solidFill>
              <a:latin typeface="Lato"/>
              <a:ea typeface="Lato"/>
              <a:cs typeface="Lato"/>
              <a:sym typeface="Lato"/>
            </a:endParaRPr>
          </a:p>
        </p:txBody>
      </p:sp>
      <p:pic>
        <p:nvPicPr>
          <p:cNvPr id="142" name="Google Shape;142;g317368b0655_0_4"/>
          <p:cNvPicPr preferRelativeResize="0"/>
          <p:nvPr/>
        </p:nvPicPr>
        <p:blipFill rotWithShape="1">
          <a:blip r:embed="rId4">
            <a:alphaModFix/>
          </a:blip>
          <a:srcRect t="13388" b="23155"/>
          <a:stretch/>
        </p:blipFill>
        <p:spPr>
          <a:xfrm>
            <a:off x="15882494" y="8754964"/>
            <a:ext cx="2008617" cy="1274500"/>
          </a:xfrm>
          <a:prstGeom prst="rect">
            <a:avLst/>
          </a:prstGeom>
          <a:noFill/>
          <a:ln>
            <a:noFill/>
          </a:ln>
        </p:spPr>
      </p:pic>
      <p:pic>
        <p:nvPicPr>
          <p:cNvPr id="143" name="Google Shape;143;g317368b0655_0_4"/>
          <p:cNvPicPr preferRelativeResize="0"/>
          <p:nvPr/>
        </p:nvPicPr>
        <p:blipFill rotWithShape="1">
          <a:blip r:embed="rId5">
            <a:alphaModFix/>
          </a:blip>
          <a:srcRect l="28591" b="74254"/>
          <a:stretch/>
        </p:blipFill>
        <p:spPr>
          <a:xfrm>
            <a:off x="657925" y="3055588"/>
            <a:ext cx="4501682" cy="2485750"/>
          </a:xfrm>
          <a:prstGeom prst="rect">
            <a:avLst/>
          </a:prstGeom>
          <a:noFill/>
          <a:ln>
            <a:noFill/>
          </a:ln>
        </p:spPr>
      </p:pic>
      <p:pic>
        <p:nvPicPr>
          <p:cNvPr id="144" name="Google Shape;144;g317368b0655_0_4"/>
          <p:cNvPicPr preferRelativeResize="0"/>
          <p:nvPr/>
        </p:nvPicPr>
        <p:blipFill rotWithShape="1">
          <a:blip r:embed="rId5">
            <a:alphaModFix/>
          </a:blip>
          <a:srcRect t="26333" b="45911"/>
          <a:stretch/>
        </p:blipFill>
        <p:spPr>
          <a:xfrm>
            <a:off x="5675025" y="3055588"/>
            <a:ext cx="5217605" cy="2485750"/>
          </a:xfrm>
          <a:prstGeom prst="rect">
            <a:avLst/>
          </a:prstGeom>
          <a:noFill/>
          <a:ln>
            <a:noFill/>
          </a:ln>
        </p:spPr>
      </p:pic>
      <p:pic>
        <p:nvPicPr>
          <p:cNvPr id="145" name="Google Shape;145;g317368b0655_0_4"/>
          <p:cNvPicPr preferRelativeResize="0"/>
          <p:nvPr/>
        </p:nvPicPr>
        <p:blipFill rotWithShape="1">
          <a:blip r:embed="rId6">
            <a:alphaModFix/>
          </a:blip>
          <a:srcRect/>
          <a:stretch/>
        </p:blipFill>
        <p:spPr>
          <a:xfrm>
            <a:off x="11702175" y="2318199"/>
            <a:ext cx="5688801" cy="3536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3197eda4554_0_83"/>
          <p:cNvPicPr preferRelativeResize="0"/>
          <p:nvPr/>
        </p:nvPicPr>
        <p:blipFill rotWithShape="1">
          <a:blip r:embed="rId3">
            <a:alphaModFix/>
          </a:blip>
          <a:srcRect/>
          <a:stretch/>
        </p:blipFill>
        <p:spPr>
          <a:xfrm rot="5400000">
            <a:off x="16761349" y="298959"/>
            <a:ext cx="1201928" cy="1201928"/>
          </a:xfrm>
          <a:prstGeom prst="rect">
            <a:avLst/>
          </a:prstGeom>
          <a:noFill/>
          <a:ln>
            <a:noFill/>
          </a:ln>
        </p:spPr>
      </p:pic>
      <p:sp>
        <p:nvSpPr>
          <p:cNvPr id="151" name="Google Shape;151;g3197eda4554_0_83"/>
          <p:cNvSpPr txBox="1"/>
          <p:nvPr/>
        </p:nvSpPr>
        <p:spPr>
          <a:xfrm>
            <a:off x="2389800" y="592100"/>
            <a:ext cx="13508400" cy="615600"/>
          </a:xfrm>
          <a:prstGeom prst="rect">
            <a:avLst/>
          </a:prstGeom>
          <a:noFill/>
          <a:ln>
            <a:noFill/>
          </a:ln>
        </p:spPr>
        <p:txBody>
          <a:bodyPr spcFirstLastPara="1" wrap="square" lIns="0" tIns="0" rIns="0" bIns="0" anchor="t" anchorCtr="0">
            <a:spAutoFit/>
          </a:bodyPr>
          <a:lstStyle/>
          <a:p>
            <a:pPr marL="0" marR="0" lvl="0" indent="0" algn="ctr" rtl="0">
              <a:lnSpc>
                <a:spcPct val="131000"/>
              </a:lnSpc>
              <a:spcBef>
                <a:spcPts val="0"/>
              </a:spcBef>
              <a:spcAft>
                <a:spcPts val="0"/>
              </a:spcAft>
              <a:buClr>
                <a:srgbClr val="000000"/>
              </a:buClr>
              <a:buSzPts val="4000"/>
              <a:buFont typeface="Arial"/>
              <a:buNone/>
            </a:pPr>
            <a:r>
              <a:rPr lang="en-US" sz="4000" b="1">
                <a:solidFill>
                  <a:srgbClr val="191919"/>
                </a:solidFill>
                <a:latin typeface="Lato"/>
                <a:ea typeface="Lato"/>
                <a:cs typeface="Lato"/>
                <a:sym typeface="Lato"/>
              </a:rPr>
              <a:t>Not All “Megawatts” are the same</a:t>
            </a:r>
            <a:endParaRPr sz="4000" b="1" i="0" u="none" strike="noStrike" cap="none">
              <a:solidFill>
                <a:srgbClr val="191919"/>
              </a:solidFill>
              <a:latin typeface="Lato"/>
              <a:ea typeface="Lato"/>
              <a:cs typeface="Lato"/>
              <a:sym typeface="Lato"/>
            </a:endParaRPr>
          </a:p>
        </p:txBody>
      </p:sp>
      <p:pic>
        <p:nvPicPr>
          <p:cNvPr id="152" name="Google Shape;152;g3197eda4554_0_83"/>
          <p:cNvPicPr preferRelativeResize="0"/>
          <p:nvPr/>
        </p:nvPicPr>
        <p:blipFill rotWithShape="1">
          <a:blip r:embed="rId4">
            <a:alphaModFix/>
          </a:blip>
          <a:srcRect t="13389" b="23155"/>
          <a:stretch/>
        </p:blipFill>
        <p:spPr>
          <a:xfrm>
            <a:off x="15882494" y="8754964"/>
            <a:ext cx="2008617" cy="1274500"/>
          </a:xfrm>
          <a:prstGeom prst="rect">
            <a:avLst/>
          </a:prstGeom>
          <a:noFill/>
          <a:ln>
            <a:noFill/>
          </a:ln>
        </p:spPr>
      </p:pic>
      <p:pic>
        <p:nvPicPr>
          <p:cNvPr id="153" name="Google Shape;153;g3197eda4554_0_83"/>
          <p:cNvPicPr preferRelativeResize="0"/>
          <p:nvPr/>
        </p:nvPicPr>
        <p:blipFill>
          <a:blip r:embed="rId5">
            <a:alphaModFix/>
          </a:blip>
          <a:stretch>
            <a:fillRect/>
          </a:stretch>
        </p:blipFill>
        <p:spPr>
          <a:xfrm>
            <a:off x="953037" y="1918952"/>
            <a:ext cx="12504638" cy="7934398"/>
          </a:xfrm>
          <a:prstGeom prst="rect">
            <a:avLst/>
          </a:prstGeom>
          <a:noFill/>
          <a:ln>
            <a:noFill/>
          </a:ln>
        </p:spPr>
      </p:pic>
      <p:sp>
        <p:nvSpPr>
          <p:cNvPr id="154" name="Google Shape;154;g3197eda4554_0_83"/>
          <p:cNvSpPr txBox="1"/>
          <p:nvPr/>
        </p:nvSpPr>
        <p:spPr>
          <a:xfrm>
            <a:off x="13740925" y="2437200"/>
            <a:ext cx="41502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a:solidFill>
                  <a:schemeClr val="dk1"/>
                </a:solidFill>
                <a:latin typeface="Calibri"/>
                <a:ea typeface="Calibri"/>
                <a:cs typeface="Calibri"/>
                <a:sym typeface="Calibri"/>
              </a:rPr>
              <a:t>Areas of consideration:</a:t>
            </a:r>
            <a:endParaRPr sz="2700" b="1">
              <a:solidFill>
                <a:schemeClr val="dk1"/>
              </a:solidFill>
              <a:latin typeface="Calibri"/>
              <a:ea typeface="Calibri"/>
              <a:cs typeface="Calibri"/>
              <a:sym typeface="Calibri"/>
            </a:endParaRPr>
          </a:p>
          <a:p>
            <a:pPr marL="457200" lvl="0" indent="-400050" algn="l" rtl="0">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Misleading capacity values</a:t>
            </a:r>
            <a:endParaRPr sz="2700">
              <a:solidFill>
                <a:schemeClr val="dk1"/>
              </a:solidFill>
              <a:latin typeface="Calibri"/>
              <a:ea typeface="Calibri"/>
              <a:cs typeface="Calibri"/>
              <a:sym typeface="Calibri"/>
            </a:endParaRPr>
          </a:p>
          <a:p>
            <a:pPr marL="457200" lvl="0" indent="-400050" algn="l" rtl="0">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Time of need value</a:t>
            </a:r>
            <a:endParaRPr sz="2700">
              <a:solidFill>
                <a:schemeClr val="dk1"/>
              </a:solidFill>
              <a:latin typeface="Calibri"/>
              <a:ea typeface="Calibri"/>
              <a:cs typeface="Calibri"/>
              <a:sym typeface="Calibri"/>
            </a:endParaRPr>
          </a:p>
          <a:p>
            <a:pPr marL="457200" lvl="0" indent="-400050" algn="l" rtl="0">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Resource intensity to get a MW to a consumer</a:t>
            </a:r>
            <a:endParaRPr sz="2700">
              <a:solidFill>
                <a:schemeClr val="dk1"/>
              </a:solidFill>
              <a:latin typeface="Calibri"/>
              <a:ea typeface="Calibri"/>
              <a:cs typeface="Calibri"/>
              <a:sym typeface="Calibri"/>
            </a:endParaRPr>
          </a:p>
        </p:txBody>
      </p:sp>
      <p:sp>
        <p:nvSpPr>
          <p:cNvPr id="155" name="Google Shape;155;g3197eda4554_0_83"/>
          <p:cNvSpPr txBox="1"/>
          <p:nvPr/>
        </p:nvSpPr>
        <p:spPr>
          <a:xfrm>
            <a:off x="3649200" y="1125500"/>
            <a:ext cx="10989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chemeClr val="dk1"/>
                </a:solidFill>
                <a:latin typeface="Calibri"/>
                <a:ea typeface="Calibri"/>
                <a:cs typeface="Calibri"/>
                <a:sym typeface="Calibri"/>
              </a:rPr>
              <a:t>Is it possible to double nameplate “capacity” but produce less power? </a:t>
            </a:r>
            <a:endParaRPr sz="3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g312ed2df325_0_142"/>
          <p:cNvPicPr preferRelativeResize="0"/>
          <p:nvPr/>
        </p:nvPicPr>
        <p:blipFill rotWithShape="1">
          <a:blip r:embed="rId3">
            <a:alphaModFix amt="85000"/>
          </a:blip>
          <a:srcRect l="49509" t="82329"/>
          <a:stretch/>
        </p:blipFill>
        <p:spPr>
          <a:xfrm rot="10800000" flipH="1">
            <a:off x="-29768" y="8808018"/>
            <a:ext cx="4883512" cy="1478982"/>
          </a:xfrm>
          <a:prstGeom prst="rect">
            <a:avLst/>
          </a:prstGeom>
          <a:noFill/>
          <a:ln>
            <a:noFill/>
          </a:ln>
        </p:spPr>
      </p:pic>
      <p:pic>
        <p:nvPicPr>
          <p:cNvPr id="161" name="Google Shape;161;g312ed2df325_0_142"/>
          <p:cNvPicPr preferRelativeResize="0"/>
          <p:nvPr/>
        </p:nvPicPr>
        <p:blipFill rotWithShape="1">
          <a:blip r:embed="rId4">
            <a:alphaModFix/>
          </a:blip>
          <a:srcRect t="13388" b="23155"/>
          <a:stretch/>
        </p:blipFill>
        <p:spPr>
          <a:xfrm>
            <a:off x="15882494" y="8754964"/>
            <a:ext cx="2008617" cy="1274500"/>
          </a:xfrm>
          <a:prstGeom prst="rect">
            <a:avLst/>
          </a:prstGeom>
          <a:noFill/>
          <a:ln>
            <a:noFill/>
          </a:ln>
        </p:spPr>
      </p:pic>
      <p:pic>
        <p:nvPicPr>
          <p:cNvPr id="162" name="Google Shape;162;g312ed2df325_0_142"/>
          <p:cNvPicPr preferRelativeResize="0"/>
          <p:nvPr/>
        </p:nvPicPr>
        <p:blipFill rotWithShape="1">
          <a:blip r:embed="rId5">
            <a:alphaModFix/>
          </a:blip>
          <a:srcRect/>
          <a:stretch/>
        </p:blipFill>
        <p:spPr>
          <a:xfrm rot="5400000">
            <a:off x="16761349" y="298959"/>
            <a:ext cx="1201928" cy="1201928"/>
          </a:xfrm>
          <a:prstGeom prst="rect">
            <a:avLst/>
          </a:prstGeom>
          <a:noFill/>
          <a:ln>
            <a:noFill/>
          </a:ln>
        </p:spPr>
      </p:pic>
      <p:grpSp>
        <p:nvGrpSpPr>
          <p:cNvPr id="163" name="Google Shape;163;g312ed2df325_0_142"/>
          <p:cNvGrpSpPr/>
          <p:nvPr/>
        </p:nvGrpSpPr>
        <p:grpSpPr>
          <a:xfrm>
            <a:off x="-1701670" y="24836"/>
            <a:ext cx="7517262" cy="10237318"/>
            <a:chOff x="4990596" y="5465"/>
            <a:chExt cx="10023016" cy="13649757"/>
          </a:xfrm>
        </p:grpSpPr>
        <p:sp>
          <p:nvSpPr>
            <p:cNvPr id="164" name="Google Shape;164;g312ed2df325_0_142"/>
            <p:cNvSpPr/>
            <p:nvPr/>
          </p:nvSpPr>
          <p:spPr>
            <a:xfrm rot="10800000">
              <a:off x="4990596" y="5465"/>
              <a:ext cx="7150076" cy="4472273"/>
            </a:xfrm>
            <a:custGeom>
              <a:avLst/>
              <a:gdLst/>
              <a:ahLst/>
              <a:cxnLst/>
              <a:rect l="l" t="t" r="r" b="b"/>
              <a:pathLst>
                <a:path w="8588680" h="5372100" extrusionOk="0">
                  <a:moveTo>
                    <a:pt x="7038010" y="0"/>
                  </a:moveTo>
                  <a:lnTo>
                    <a:pt x="1550670" y="0"/>
                  </a:lnTo>
                  <a:lnTo>
                    <a:pt x="0" y="2686050"/>
                  </a:lnTo>
                  <a:lnTo>
                    <a:pt x="1550670" y="5372100"/>
                  </a:lnTo>
                  <a:lnTo>
                    <a:pt x="7038010" y="5372100"/>
                  </a:lnTo>
                  <a:lnTo>
                    <a:pt x="8588680" y="2686050"/>
                  </a:lnTo>
                  <a:lnTo>
                    <a:pt x="7038010" y="0"/>
                  </a:lnTo>
                  <a:close/>
                </a:path>
              </a:pathLst>
            </a:custGeom>
            <a:solidFill>
              <a:srgbClr val="DE6626">
                <a:alpha val="87058"/>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g312ed2df325_0_142"/>
            <p:cNvPicPr preferRelativeResize="0"/>
            <p:nvPr/>
          </p:nvPicPr>
          <p:blipFill rotWithShape="1">
            <a:blip r:embed="rId6">
              <a:alphaModFix amt="70000"/>
            </a:blip>
            <a:srcRect l="50667" t="34019"/>
            <a:stretch/>
          </p:blipFill>
          <p:spPr>
            <a:xfrm>
              <a:off x="6534421" y="2525959"/>
              <a:ext cx="6361585" cy="7363198"/>
            </a:xfrm>
            <a:prstGeom prst="rect">
              <a:avLst/>
            </a:prstGeom>
            <a:noFill/>
            <a:ln>
              <a:noFill/>
            </a:ln>
          </p:spPr>
        </p:pic>
        <p:pic>
          <p:nvPicPr>
            <p:cNvPr id="166" name="Google Shape;166;g312ed2df325_0_142"/>
            <p:cNvPicPr preferRelativeResize="0"/>
            <p:nvPr/>
          </p:nvPicPr>
          <p:blipFill rotWithShape="1">
            <a:blip r:embed="rId3">
              <a:alphaModFix amt="70000"/>
            </a:blip>
            <a:srcRect t="34019" r="34249"/>
            <a:stretch/>
          </p:blipFill>
          <p:spPr>
            <a:xfrm flipH="1">
              <a:off x="6534421" y="6292024"/>
              <a:ext cx="8479191" cy="7363198"/>
            </a:xfrm>
            <a:prstGeom prst="rect">
              <a:avLst/>
            </a:prstGeom>
            <a:noFill/>
            <a:ln>
              <a:noFill/>
            </a:ln>
          </p:spPr>
        </p:pic>
      </p:grpSp>
      <p:sp>
        <p:nvSpPr>
          <p:cNvPr id="167" name="Google Shape;167;g312ed2df325_0_142"/>
          <p:cNvSpPr txBox="1"/>
          <p:nvPr/>
        </p:nvSpPr>
        <p:spPr>
          <a:xfrm>
            <a:off x="5192665" y="1121812"/>
            <a:ext cx="111876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Levelized Costs</a:t>
            </a:r>
            <a:endParaRPr sz="4000" b="0" i="0" u="none" strike="noStrike" cap="none">
              <a:solidFill>
                <a:srgbClr val="000000"/>
              </a:solidFill>
              <a:latin typeface="Arial"/>
              <a:ea typeface="Arial"/>
              <a:cs typeface="Arial"/>
              <a:sym typeface="Arial"/>
            </a:endParaRPr>
          </a:p>
        </p:txBody>
      </p:sp>
      <p:sp>
        <p:nvSpPr>
          <p:cNvPr id="168" name="Google Shape;168;g312ed2df325_0_142"/>
          <p:cNvSpPr txBox="1"/>
          <p:nvPr/>
        </p:nvSpPr>
        <p:spPr>
          <a:xfrm>
            <a:off x="5126000" y="1889800"/>
            <a:ext cx="11869800" cy="8311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Levelized cost of energy  (LCOE) is a financial tool for comparisons between diverse resources</a:t>
            </a: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LCOE is used to:</a:t>
            </a: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Courier New"/>
              <a:buChar char="o"/>
            </a:pPr>
            <a:r>
              <a:rPr lang="en-US" sz="2800" b="0" i="0" u="none" strike="noStrike" cap="none">
                <a:solidFill>
                  <a:schemeClr val="dk1"/>
                </a:solidFill>
                <a:latin typeface="Lato"/>
                <a:ea typeface="Lato"/>
                <a:cs typeface="Lato"/>
                <a:sym typeface="Lato"/>
              </a:rPr>
              <a:t>Average total costs of building and operating an asset per unit of electricity over a specific period</a:t>
            </a:r>
            <a:endParaRPr sz="2800" b="0" i="0" u="none" strike="noStrike" cap="none">
              <a:solidFill>
                <a:schemeClr val="dk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Courier New"/>
              <a:buChar char="o"/>
            </a:pPr>
            <a:r>
              <a:rPr lang="en-US" sz="2800" b="0" i="0" u="none" strike="noStrike" cap="none">
                <a:solidFill>
                  <a:schemeClr val="dk1"/>
                </a:solidFill>
                <a:latin typeface="Lato"/>
                <a:ea typeface="Lato"/>
                <a:cs typeface="Lato"/>
                <a:sym typeface="Lato"/>
              </a:rPr>
              <a:t>Primarily financial metric, not operation or system focused</a:t>
            </a:r>
            <a:endParaRPr sz="2800" b="0" i="0" u="none" strike="noStrike" cap="none">
              <a:solidFill>
                <a:schemeClr val="dk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Lato"/>
              <a:ea typeface="Lato"/>
              <a:cs typeface="Lato"/>
              <a:sym typeface="Lato"/>
            </a:endParaRPr>
          </a:p>
          <a:p>
            <a:pPr marL="508000" marR="0" lvl="0" indent="-457200" algn="l" rtl="0">
              <a:lnSpc>
                <a:spcPct val="100000"/>
              </a:lnSpc>
              <a:spcBef>
                <a:spcPts val="0"/>
              </a:spcBef>
              <a:spcAft>
                <a:spcPts val="0"/>
              </a:spcAft>
              <a:buClr>
                <a:schemeClr val="dk1"/>
              </a:buClr>
              <a:buSzPts val="2800"/>
              <a:buFont typeface="Courier New"/>
              <a:buChar char="o"/>
            </a:pPr>
            <a:r>
              <a:rPr lang="en-US" sz="2800" b="0" i="0" u="none" strike="noStrike" cap="none">
                <a:solidFill>
                  <a:schemeClr val="dk1"/>
                </a:solidFill>
                <a:latin typeface="Lato"/>
                <a:ea typeface="Lato"/>
                <a:cs typeface="Lato"/>
                <a:sym typeface="Lato"/>
              </a:rPr>
              <a:t>However, it is being used to drive decisions when cost is only one factor</a:t>
            </a:r>
            <a:endParaRPr sz="2800" b="0" i="0" u="none" strike="noStrike" cap="none">
              <a:solidFill>
                <a:schemeClr val="dk1"/>
              </a:solidFill>
              <a:latin typeface="Lato"/>
              <a:ea typeface="Lato"/>
              <a:cs typeface="Lato"/>
              <a:sym typeface="Lato"/>
            </a:endParaRPr>
          </a:p>
          <a:p>
            <a:pPr marL="914400" marR="0" lvl="1" indent="-406400" algn="l" rtl="0">
              <a:lnSpc>
                <a:spcPct val="100000"/>
              </a:lnSpc>
              <a:spcBef>
                <a:spcPts val="0"/>
              </a:spcBef>
              <a:spcAft>
                <a:spcPts val="0"/>
              </a:spcAft>
              <a:buClr>
                <a:schemeClr val="dk1"/>
              </a:buClr>
              <a:buSzPts val="2800"/>
              <a:buFont typeface="Lato"/>
              <a:buChar char="○"/>
            </a:pPr>
            <a:r>
              <a:rPr lang="en-US" sz="2800" b="0" i="0" u="none" strike="noStrike" cap="none">
                <a:solidFill>
                  <a:schemeClr val="dk1"/>
                </a:solidFill>
                <a:latin typeface="Lato"/>
                <a:ea typeface="Lato"/>
                <a:cs typeface="Lato"/>
                <a:sym typeface="Lato"/>
              </a:rPr>
              <a:t>Demand – not accounted for</a:t>
            </a:r>
            <a:endParaRPr sz="2800" b="0" i="0" u="none" strike="noStrike" cap="none">
              <a:solidFill>
                <a:schemeClr val="dk1"/>
              </a:solidFill>
              <a:latin typeface="Lato"/>
              <a:ea typeface="Lato"/>
              <a:cs typeface="Lato"/>
              <a:sym typeface="Lato"/>
            </a:endParaRPr>
          </a:p>
          <a:p>
            <a:pPr marL="914400" marR="0" lvl="1" indent="-406400" algn="l" rtl="0">
              <a:lnSpc>
                <a:spcPct val="100000"/>
              </a:lnSpc>
              <a:spcBef>
                <a:spcPts val="0"/>
              </a:spcBef>
              <a:spcAft>
                <a:spcPts val="0"/>
              </a:spcAft>
              <a:buClr>
                <a:schemeClr val="dk1"/>
              </a:buClr>
              <a:buSzPts val="2800"/>
              <a:buFont typeface="Lato"/>
              <a:buChar char="○"/>
            </a:pPr>
            <a:r>
              <a:rPr lang="en-US" sz="2800" b="0" i="0" u="none" strike="noStrike" cap="none">
                <a:solidFill>
                  <a:schemeClr val="dk1"/>
                </a:solidFill>
                <a:latin typeface="Lato"/>
                <a:ea typeface="Lato"/>
                <a:cs typeface="Lato"/>
                <a:sym typeface="Lato"/>
              </a:rPr>
              <a:t>Integration – not accounted for</a:t>
            </a:r>
            <a:endParaRPr sz="2800" b="0" i="0" u="none" strike="noStrike" cap="none">
              <a:solidFill>
                <a:schemeClr val="dk1"/>
              </a:solidFill>
              <a:latin typeface="Lato"/>
              <a:ea typeface="Lato"/>
              <a:cs typeface="Lato"/>
              <a:sym typeface="Lato"/>
            </a:endParaRPr>
          </a:p>
          <a:p>
            <a:pPr marL="914400" marR="0" lvl="1" indent="-406400" algn="l" rtl="0">
              <a:lnSpc>
                <a:spcPct val="100000"/>
              </a:lnSpc>
              <a:spcBef>
                <a:spcPts val="0"/>
              </a:spcBef>
              <a:spcAft>
                <a:spcPts val="0"/>
              </a:spcAft>
              <a:buClr>
                <a:schemeClr val="dk1"/>
              </a:buClr>
              <a:buSzPts val="2800"/>
              <a:buFont typeface="Lato"/>
              <a:buChar char="○"/>
            </a:pPr>
            <a:r>
              <a:rPr lang="en-US" sz="2800" b="0" i="0" u="none" strike="noStrike" cap="none">
                <a:solidFill>
                  <a:schemeClr val="dk1"/>
                </a:solidFill>
                <a:latin typeface="Lato"/>
                <a:ea typeface="Lato"/>
                <a:cs typeface="Lato"/>
                <a:sym typeface="Lato"/>
              </a:rPr>
              <a:t>Systemic Operation - not accounted for</a:t>
            </a:r>
            <a:endParaRPr sz="2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Lato"/>
                <a:ea typeface="Lato"/>
                <a:cs typeface="Lato"/>
                <a:sym typeface="Lato"/>
              </a:rPr>
              <a:t>                        *Building the cheapest option does not necessarily </a:t>
            </a:r>
            <a:endParaRPr sz="2800" b="0"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Lato"/>
                <a:ea typeface="Lato"/>
                <a:cs typeface="Lato"/>
                <a:sym typeface="Lato"/>
              </a:rPr>
              <a:t>translate into savings</a:t>
            </a:r>
            <a:endParaRPr sz="2800" b="0" i="0" u="none" strike="noStrike" cap="none">
              <a:solidFill>
                <a:schemeClr val="dk1"/>
              </a:solidFill>
              <a:latin typeface="Lato"/>
              <a:ea typeface="Lato"/>
              <a:cs typeface="Lato"/>
              <a:sym typeface="Lato"/>
            </a:endParaRPr>
          </a:p>
          <a:p>
            <a:pPr marL="0" marR="0" lvl="2"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312ed2df325_0_202"/>
          <p:cNvPicPr preferRelativeResize="0"/>
          <p:nvPr/>
        </p:nvPicPr>
        <p:blipFill rotWithShape="1">
          <a:blip r:embed="rId3">
            <a:alphaModFix/>
          </a:blip>
          <a:srcRect t="13388" b="23155"/>
          <a:stretch/>
        </p:blipFill>
        <p:spPr>
          <a:xfrm>
            <a:off x="15882494" y="8754964"/>
            <a:ext cx="2008617" cy="1274500"/>
          </a:xfrm>
          <a:prstGeom prst="rect">
            <a:avLst/>
          </a:prstGeom>
          <a:noFill/>
          <a:ln>
            <a:noFill/>
          </a:ln>
        </p:spPr>
      </p:pic>
      <p:pic>
        <p:nvPicPr>
          <p:cNvPr id="174" name="Google Shape;174;g312ed2df325_0_202"/>
          <p:cNvPicPr preferRelativeResize="0"/>
          <p:nvPr/>
        </p:nvPicPr>
        <p:blipFill rotWithShape="1">
          <a:blip r:embed="rId4">
            <a:alphaModFix/>
          </a:blip>
          <a:srcRect/>
          <a:stretch/>
        </p:blipFill>
        <p:spPr>
          <a:xfrm rot="5400000">
            <a:off x="16761349" y="298959"/>
            <a:ext cx="1201928" cy="1201928"/>
          </a:xfrm>
          <a:prstGeom prst="rect">
            <a:avLst/>
          </a:prstGeom>
          <a:noFill/>
          <a:ln>
            <a:noFill/>
          </a:ln>
        </p:spPr>
      </p:pic>
      <p:sp>
        <p:nvSpPr>
          <p:cNvPr id="175" name="Google Shape;175;g312ed2df325_0_202"/>
          <p:cNvSpPr txBox="1"/>
          <p:nvPr/>
        </p:nvSpPr>
        <p:spPr>
          <a:xfrm>
            <a:off x="4361948" y="683700"/>
            <a:ext cx="9253500" cy="615600"/>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4000"/>
              <a:buFont typeface="Arial"/>
              <a:buNone/>
            </a:pPr>
            <a:r>
              <a:rPr lang="en-US" sz="4000" b="1" i="0" u="none" strike="noStrike" cap="none">
                <a:solidFill>
                  <a:srgbClr val="191919"/>
                </a:solidFill>
                <a:latin typeface="Lato"/>
                <a:ea typeface="Lato"/>
                <a:cs typeface="Lato"/>
                <a:sym typeface="Lato"/>
              </a:rPr>
              <a:t>Levelized Costs - Where are the Savings?</a:t>
            </a:r>
            <a:endParaRPr sz="4000" b="0" i="0" u="none" strike="noStrike" cap="none">
              <a:solidFill>
                <a:srgbClr val="000000"/>
              </a:solidFill>
              <a:latin typeface="Arial"/>
              <a:ea typeface="Arial"/>
              <a:cs typeface="Arial"/>
              <a:sym typeface="Arial"/>
            </a:endParaRPr>
          </a:p>
        </p:txBody>
      </p:sp>
      <p:pic>
        <p:nvPicPr>
          <p:cNvPr id="176" name="Google Shape;176;g312ed2df325_0_202"/>
          <p:cNvPicPr preferRelativeResize="0"/>
          <p:nvPr/>
        </p:nvPicPr>
        <p:blipFill rotWithShape="1">
          <a:blip r:embed="rId5">
            <a:alphaModFix/>
          </a:blip>
          <a:srcRect/>
          <a:stretch/>
        </p:blipFill>
        <p:spPr>
          <a:xfrm>
            <a:off x="712500" y="2503800"/>
            <a:ext cx="8705325" cy="6251175"/>
          </a:xfrm>
          <a:prstGeom prst="rect">
            <a:avLst/>
          </a:prstGeom>
          <a:noFill/>
          <a:ln>
            <a:noFill/>
          </a:ln>
        </p:spPr>
      </p:pic>
      <p:pic>
        <p:nvPicPr>
          <p:cNvPr id="177" name="Google Shape;177;g312ed2df325_0_202"/>
          <p:cNvPicPr preferRelativeResize="0"/>
          <p:nvPr/>
        </p:nvPicPr>
        <p:blipFill rotWithShape="1">
          <a:blip r:embed="rId6">
            <a:alphaModFix/>
          </a:blip>
          <a:srcRect/>
          <a:stretch/>
        </p:blipFill>
        <p:spPr>
          <a:xfrm>
            <a:off x="10317200" y="5551462"/>
            <a:ext cx="6842350" cy="4069876"/>
          </a:xfrm>
          <a:prstGeom prst="rect">
            <a:avLst/>
          </a:prstGeom>
          <a:noFill/>
          <a:ln>
            <a:noFill/>
          </a:ln>
        </p:spPr>
      </p:pic>
      <p:pic>
        <p:nvPicPr>
          <p:cNvPr id="178" name="Google Shape;178;g312ed2df325_0_202"/>
          <p:cNvPicPr preferRelativeResize="0"/>
          <p:nvPr/>
        </p:nvPicPr>
        <p:blipFill rotWithShape="1">
          <a:blip r:embed="rId7">
            <a:alphaModFix/>
          </a:blip>
          <a:srcRect/>
          <a:stretch/>
        </p:blipFill>
        <p:spPr>
          <a:xfrm>
            <a:off x="10565025" y="1420475"/>
            <a:ext cx="6476401" cy="42625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Custom</PresentationFormat>
  <Paragraphs>114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Lato</vt:lpstr>
      <vt:lpstr>Arial</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Tim Kowalchik</dc:creator>
  <cp:lastModifiedBy>Dusty Monks</cp:lastModifiedBy>
  <cp:revision>1</cp:revision>
  <dcterms:modified xsi:type="dcterms:W3CDTF">2024-11-27T18:45:50Z</dcterms:modified>
</cp:coreProperties>
</file>