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88825" cy="6858000"/>
  <p:notesSz cx="6858000" cy="9144000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e17c20f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2be17c20f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e9164e58c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g27e9164e58c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1c0c5b460f_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g31c0c5b460f_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279c9b0d1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094" y="685800"/>
            <a:ext cx="6094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2c279c9b0d1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c0c5b460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31c0c5b460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e17c20ff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2be17c20ff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820" y="685800"/>
            <a:ext cx="4571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bcf344aa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1bcf344aa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bcf344aa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31bcf344aa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c0c5b460f_7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g31c0c5b460f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820" y="685800"/>
            <a:ext cx="4571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f05a24cc2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8f05a24cc2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c0c5b460f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31c0c5b460f_7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, large photo">
  <p:cSld name="1_Section divider, large phot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0" y="1"/>
            <a:ext cx="12188700" cy="41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1" y="4134583"/>
            <a:ext cx="12188700" cy="2445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5365176" y="4884474"/>
            <a:ext cx="1382500" cy="17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3">
  <p:cSld name="1_End 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713746" y="4667955"/>
            <a:ext cx="52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Arial Narrow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/>
          <p:nvPr/>
        </p:nvSpPr>
        <p:spPr>
          <a:xfrm>
            <a:off x="560342" y="3089094"/>
            <a:ext cx="6181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88700" cy="30045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726953" y="5040313"/>
            <a:ext cx="5221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7306896" y="4696314"/>
            <a:ext cx="47133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4"/>
          </p:nvPr>
        </p:nvSpPr>
        <p:spPr>
          <a:xfrm>
            <a:off x="7306651" y="5040559"/>
            <a:ext cx="48228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, large photo">
  <p:cSld name="Section divider, large pho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1581912" y="1545336"/>
            <a:ext cx="2798100" cy="35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/>
        </p:nvSpPr>
        <p:spPr>
          <a:xfrm>
            <a:off x="3057236" y="2986325"/>
            <a:ext cx="9124800" cy="17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4200" b="1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Department</a:t>
            </a:r>
            <a:r>
              <a:rPr lang="en-US" sz="4400" b="1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rPr>
              <a:t> of Natural Resources</a:t>
            </a:r>
            <a:endParaRPr sz="4400" b="1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t="21902" b="21908"/>
          <a:stretch/>
        </p:blipFill>
        <p:spPr>
          <a:xfrm>
            <a:off x="3094300" y="3036438"/>
            <a:ext cx="0" cy="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3"/>
          <p:cNvCxnSpPr/>
          <p:nvPr/>
        </p:nvCxnSpPr>
        <p:spPr>
          <a:xfrm>
            <a:off x="6663" y="3845674"/>
            <a:ext cx="3032100" cy="6000"/>
          </a:xfrm>
          <a:prstGeom prst="straightConnector1">
            <a:avLst/>
          </a:prstGeom>
          <a:noFill/>
          <a:ln w="9525" cap="flat" cmpd="sng">
            <a:solidFill>
              <a:srgbClr val="5C5C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13"/>
          <p:cNvSpPr/>
          <p:nvPr/>
        </p:nvSpPr>
        <p:spPr>
          <a:xfrm>
            <a:off x="7304104" y="5951637"/>
            <a:ext cx="4392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Department of Natural Resources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1493349" y="1390405"/>
            <a:ext cx="3773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5845909" y="5598990"/>
            <a:ext cx="58413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3"/>
          </p:nvPr>
        </p:nvSpPr>
        <p:spPr>
          <a:xfrm>
            <a:off x="1497257" y="1839789"/>
            <a:ext cx="3773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356154" y="5054969"/>
            <a:ext cx="1185278" cy="1523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2">
            <a:alphaModFix/>
          </a:blip>
          <a:srcRect t="21902" b="21908"/>
          <a:stretch/>
        </p:blipFill>
        <p:spPr>
          <a:xfrm>
            <a:off x="3094300" y="3036438"/>
            <a:ext cx="0" cy="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 rot="10800000" flipH="1">
            <a:off x="6663" y="3828874"/>
            <a:ext cx="3252300" cy="16800"/>
          </a:xfrm>
          <a:prstGeom prst="straightConnector1">
            <a:avLst/>
          </a:prstGeom>
          <a:noFill/>
          <a:ln w="9525" cap="flat" cmpd="sng">
            <a:solidFill>
              <a:srgbClr val="5C5C5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4"/>
          <p:cNvSpPr/>
          <p:nvPr/>
        </p:nvSpPr>
        <p:spPr>
          <a:xfrm>
            <a:off x="7304104" y="5951637"/>
            <a:ext cx="4392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Department of Natural Resources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1503364" y="1837483"/>
            <a:ext cx="6578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600"/>
              <a:buFont typeface="Helvetica Neue"/>
              <a:buNone/>
            </a:pPr>
            <a:r>
              <a:rPr lang="en-US" sz="2800" b="0" i="0" u="none" strike="noStrike" cap="non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Utah Department of Natural Resources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219694" y="3384306"/>
            <a:ext cx="8667600" cy="1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400"/>
              <a:buNone/>
              <a:defRPr sz="5200" b="1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1493349" y="1390405"/>
            <a:ext cx="3773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3"/>
          </p:nvPr>
        </p:nvSpPr>
        <p:spPr>
          <a:xfrm>
            <a:off x="5845909" y="5598990"/>
            <a:ext cx="58413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356154" y="5054969"/>
            <a:ext cx="1185278" cy="1523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 t="21902" b="21908"/>
          <a:stretch/>
        </p:blipFill>
        <p:spPr>
          <a:xfrm>
            <a:off x="3094300" y="3036438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>
            <a:spLocks noGrp="1"/>
          </p:cNvSpPr>
          <p:nvPr>
            <p:ph type="pic" idx="2"/>
          </p:nvPr>
        </p:nvSpPr>
        <p:spPr>
          <a:xfrm>
            <a:off x="6753226" y="-1"/>
            <a:ext cx="54357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23850" y="2695574"/>
            <a:ext cx="6229500" cy="20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B1953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5A5C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6202188" y="2376725"/>
            <a:ext cx="62376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4000" b="1" i="0" u="none" strike="noStrike" cap="none">
              <a:solidFill>
                <a:srgbClr val="005A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2221077" y="6032267"/>
            <a:ext cx="4392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Department of Natural Resources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401124" y="1147388"/>
            <a:ext cx="6119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6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Utah Department of Natural Resources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3"/>
          </p:nvPr>
        </p:nvSpPr>
        <p:spPr>
          <a:xfrm>
            <a:off x="383565" y="733913"/>
            <a:ext cx="3773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"/>
          </p:nvPr>
        </p:nvSpPr>
        <p:spPr>
          <a:xfrm>
            <a:off x="1965959" y="5700590"/>
            <a:ext cx="4649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356154" y="5054969"/>
            <a:ext cx="1185278" cy="1523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, photo, title">
  <p:cSld name="Section header, photo, 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>
            <a:spLocks noGrp="1"/>
          </p:cNvSpPr>
          <p:nvPr>
            <p:ph type="pic" idx="2"/>
          </p:nvPr>
        </p:nvSpPr>
        <p:spPr>
          <a:xfrm>
            <a:off x="-66674" y="-76199"/>
            <a:ext cx="12334800" cy="4210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881288" y="4868984"/>
            <a:ext cx="105129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881289" y="5627077"/>
            <a:ext cx="105129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6D6D"/>
              </a:buClr>
              <a:buSzPts val="2399"/>
              <a:buNone/>
              <a:defRPr sz="2800" b="0" i="0" cap="none">
                <a:solidFill>
                  <a:srgbClr val="6D6D6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99"/>
              <a:buNone/>
              <a:defRPr sz="15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-1" y="4134583"/>
            <a:ext cx="12188700" cy="2445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493473" y="5853482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slant photo">
  <p:cSld name="Title, content, slant phot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837983" y="816712"/>
            <a:ext cx="58260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>
            <a:spLocks noGrp="1"/>
          </p:cNvSpPr>
          <p:nvPr>
            <p:ph type="pic" idx="2"/>
          </p:nvPr>
        </p:nvSpPr>
        <p:spPr>
          <a:xfrm>
            <a:off x="6454388" y="-15932"/>
            <a:ext cx="5178900" cy="68739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837982" y="2870792"/>
            <a:ext cx="5256300" cy="28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>
            <a:spLocks noGrp="1"/>
          </p:cNvSpPr>
          <p:nvPr>
            <p:ph type="pic" idx="3"/>
          </p:nvPr>
        </p:nvSpPr>
        <p:spPr>
          <a:xfrm>
            <a:off x="295275" y="5888736"/>
            <a:ext cx="11601600" cy="82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lg slant photo">
  <p:cSld name="Title, content, lg slant photo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>
            <a:spLocks noGrp="1"/>
          </p:cNvSpPr>
          <p:nvPr>
            <p:ph type="pic" idx="2"/>
          </p:nvPr>
        </p:nvSpPr>
        <p:spPr>
          <a:xfrm>
            <a:off x="5838904" y="-95250"/>
            <a:ext cx="6424500" cy="70296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837983" y="978195"/>
            <a:ext cx="50010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837982" y="2636874"/>
            <a:ext cx="50010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>
            <a:spLocks noGrp="1"/>
          </p:cNvSpPr>
          <p:nvPr>
            <p:ph type="pic" idx="3"/>
          </p:nvPr>
        </p:nvSpPr>
        <p:spPr>
          <a:xfrm>
            <a:off x="295275" y="5888736"/>
            <a:ext cx="11601600" cy="82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sq photos">
  <p:cSld name="Title, 3 sq photo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>
            <a:spLocks noGrp="1"/>
          </p:cNvSpPr>
          <p:nvPr>
            <p:ph type="pic" idx="2"/>
          </p:nvPr>
        </p:nvSpPr>
        <p:spPr>
          <a:xfrm>
            <a:off x="837982" y="1834283"/>
            <a:ext cx="2967900" cy="28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9"/>
          <p:cNvSpPr>
            <a:spLocks noGrp="1"/>
          </p:cNvSpPr>
          <p:nvPr>
            <p:ph type="pic" idx="3"/>
          </p:nvPr>
        </p:nvSpPr>
        <p:spPr>
          <a:xfrm>
            <a:off x="4602177" y="1834283"/>
            <a:ext cx="2967900" cy="28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9"/>
          <p:cNvSpPr>
            <a:spLocks noGrp="1"/>
          </p:cNvSpPr>
          <p:nvPr>
            <p:ph type="pic" idx="4"/>
          </p:nvPr>
        </p:nvSpPr>
        <p:spPr>
          <a:xfrm>
            <a:off x="8366371" y="1834283"/>
            <a:ext cx="2967900" cy="28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844550" y="4767263"/>
            <a:ext cx="2962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5"/>
          </p:nvPr>
        </p:nvSpPr>
        <p:spPr>
          <a:xfrm>
            <a:off x="4592027" y="4755540"/>
            <a:ext cx="2962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6"/>
          </p:nvPr>
        </p:nvSpPr>
        <p:spPr>
          <a:xfrm>
            <a:off x="8362950" y="4743817"/>
            <a:ext cx="2962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ipad">
  <p:cSld name="Title, content, ipa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584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837982" y="1933576"/>
            <a:ext cx="58866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7307723" y="385304"/>
            <a:ext cx="4043118" cy="6011590"/>
          </a:xfrm>
          <a:custGeom>
            <a:avLst/>
            <a:gdLst/>
            <a:ahLst/>
            <a:cxnLst/>
            <a:rect l="l" t="t" r="r" b="b"/>
            <a:pathLst>
              <a:path w="8992" h="13368" extrusionOk="0">
                <a:moveTo>
                  <a:pt x="8359" y="0"/>
                </a:moveTo>
                <a:cubicBezTo>
                  <a:pt x="8710" y="0"/>
                  <a:pt x="8991" y="287"/>
                  <a:pt x="8991" y="639"/>
                </a:cubicBezTo>
                <a:cubicBezTo>
                  <a:pt x="8991" y="639"/>
                  <a:pt x="8991" y="639"/>
                  <a:pt x="8991" y="12734"/>
                </a:cubicBezTo>
                <a:cubicBezTo>
                  <a:pt x="8991" y="13081"/>
                  <a:pt x="8704" y="13367"/>
                  <a:pt x="8353" y="13367"/>
                </a:cubicBezTo>
                <a:cubicBezTo>
                  <a:pt x="8353" y="13367"/>
                  <a:pt x="8353" y="13367"/>
                  <a:pt x="633" y="13361"/>
                </a:cubicBezTo>
                <a:cubicBezTo>
                  <a:pt x="281" y="13361"/>
                  <a:pt x="0" y="13081"/>
                  <a:pt x="0" y="12728"/>
                </a:cubicBezTo>
                <a:cubicBezTo>
                  <a:pt x="0" y="12728"/>
                  <a:pt x="0" y="12728"/>
                  <a:pt x="0" y="633"/>
                </a:cubicBezTo>
                <a:cubicBezTo>
                  <a:pt x="6" y="287"/>
                  <a:pt x="286" y="0"/>
                  <a:pt x="639" y="0"/>
                </a:cubicBezTo>
                <a:cubicBezTo>
                  <a:pt x="639" y="0"/>
                  <a:pt x="639" y="0"/>
                  <a:pt x="8359" y="0"/>
                </a:cubicBezTo>
              </a:path>
            </a:pathLst>
          </a:custGeom>
          <a:solidFill>
            <a:srgbClr val="171717"/>
          </a:solidFill>
          <a:ln w="31750" cap="flat" cmpd="sng">
            <a:solidFill>
              <a:srgbClr val="BFBFBF"/>
            </a:solidFill>
            <a:prstDash val="solid"/>
            <a:bevel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4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9197189" y="5968229"/>
            <a:ext cx="264300" cy="265500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4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0"/>
          <p:cNvSpPr>
            <a:spLocks noGrp="1"/>
          </p:cNvSpPr>
          <p:nvPr>
            <p:ph type="pic" idx="2"/>
          </p:nvPr>
        </p:nvSpPr>
        <p:spPr>
          <a:xfrm>
            <a:off x="7536888" y="1055688"/>
            <a:ext cx="3555900" cy="454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495855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6E7E9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10800000" flipH="1">
            <a:off x="0" y="233"/>
            <a:ext cx="12188700" cy="584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0" y="5690883"/>
            <a:ext cx="121887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6418" y="4824400"/>
            <a:ext cx="5127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361762" y="626083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1325" y="5898551"/>
            <a:ext cx="3872377" cy="8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ipad">
  <p:cSld name="1_Title, content, ipad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837981" y="365126"/>
            <a:ext cx="70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837982" y="1933576"/>
            <a:ext cx="6553500" cy="3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4964" y="634734"/>
            <a:ext cx="2792584" cy="5566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>
            <a:spLocks noGrp="1"/>
          </p:cNvSpPr>
          <p:nvPr>
            <p:ph type="pic" idx="2"/>
          </p:nvPr>
        </p:nvSpPr>
        <p:spPr>
          <a:xfrm>
            <a:off x="8581660" y="846687"/>
            <a:ext cx="2350800" cy="4982700"/>
          </a:xfrm>
          <a:prstGeom prst="roundRect">
            <a:avLst>
              <a:gd name="adj" fmla="val 7687"/>
            </a:avLst>
          </a:prstGeom>
          <a:noFill/>
          <a:ln>
            <a:noFill/>
          </a:ln>
        </p:spPr>
      </p:sp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495855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ipad">
  <p:cSld name="1_Title, content, ipa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8772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837982" y="1933576"/>
            <a:ext cx="3933900" cy="3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29" name="Google Shape;129;p22"/>
          <p:cNvGrpSpPr/>
          <p:nvPr/>
        </p:nvGrpSpPr>
        <p:grpSpPr>
          <a:xfrm>
            <a:off x="5149065" y="1927473"/>
            <a:ext cx="6610684" cy="3786585"/>
            <a:chOff x="2007319" y="1438225"/>
            <a:chExt cx="8493747" cy="4865200"/>
          </a:xfrm>
        </p:grpSpPr>
        <p:sp>
          <p:nvSpPr>
            <p:cNvPr id="130" name="Google Shape;130;p22"/>
            <p:cNvSpPr/>
            <p:nvPr/>
          </p:nvSpPr>
          <p:spPr>
            <a:xfrm>
              <a:off x="2007319" y="6114624"/>
              <a:ext cx="4278331" cy="188801"/>
            </a:xfrm>
            <a:custGeom>
              <a:avLst/>
              <a:gdLst/>
              <a:ahLst/>
              <a:cxnLst/>
              <a:rect l="l" t="t" r="r" b="b"/>
              <a:pathLst>
                <a:path w="885" h="39" extrusionOk="0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6222734" y="6114624"/>
              <a:ext cx="4278332" cy="188801"/>
            </a:xfrm>
            <a:custGeom>
              <a:avLst/>
              <a:gdLst/>
              <a:ahLst/>
              <a:cxnLst/>
              <a:rect l="l" t="t" r="r" b="b"/>
              <a:pathLst>
                <a:path w="884" h="39" extrusionOk="0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2868518" y="1438225"/>
              <a:ext cx="6838412" cy="4667558"/>
            </a:xfrm>
            <a:custGeom>
              <a:avLst/>
              <a:gdLst/>
              <a:ahLst/>
              <a:cxnLst/>
              <a:rect l="l" t="t" r="r" b="b"/>
              <a:pathLst>
                <a:path w="1414" h="964" extrusionOk="0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3F3F3F"/>
            </a:solidFill>
            <a:ln w="3175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2007319" y="6036960"/>
              <a:ext cx="8493600" cy="1554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5641962" y="6037170"/>
              <a:ext cx="1219614" cy="87138"/>
            </a:xfrm>
            <a:custGeom>
              <a:avLst/>
              <a:gdLst/>
              <a:ahLst/>
              <a:cxnLst/>
              <a:rect l="l" t="t" r="r" b="b"/>
              <a:pathLst>
                <a:path w="252" h="18" extrusionOk="0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3096171" y="1732925"/>
              <a:ext cx="6383100" cy="40323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6251547" y="1545869"/>
              <a:ext cx="79500" cy="79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22"/>
          <p:cNvSpPr>
            <a:spLocks noGrp="1"/>
          </p:cNvSpPr>
          <p:nvPr>
            <p:ph type="pic" idx="2"/>
          </p:nvPr>
        </p:nvSpPr>
        <p:spPr>
          <a:xfrm>
            <a:off x="5996390" y="2156826"/>
            <a:ext cx="4967700" cy="3138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8" name="Google Shape;138;p22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495855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495855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418242" y="2071076"/>
            <a:ext cx="3966300" cy="2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4867810" y="412377"/>
            <a:ext cx="5859000" cy="2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200" b="0" i="0"/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b="0" i="0"/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b="0" i="0"/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2"/>
          </p:nvPr>
        </p:nvSpPr>
        <p:spPr>
          <a:xfrm>
            <a:off x="4867810" y="3603812"/>
            <a:ext cx="5859000" cy="23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200" b="0" i="0"/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b="0" i="0"/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b="0" i="0"/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0030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3">
  <p:cSld name="End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617951" y="3305176"/>
            <a:ext cx="52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Arial Narrow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>
            <a:spLocks noGrp="1"/>
          </p:cNvSpPr>
          <p:nvPr>
            <p:ph type="pic" idx="2"/>
          </p:nvPr>
        </p:nvSpPr>
        <p:spPr>
          <a:xfrm>
            <a:off x="6342062" y="1049210"/>
            <a:ext cx="4971600" cy="4447800"/>
          </a:xfrm>
          <a:prstGeom prst="teardrop">
            <a:avLst>
              <a:gd name="adj" fmla="val 99187"/>
            </a:avLst>
          </a:prstGeom>
          <a:noFill/>
          <a:ln>
            <a:noFill/>
          </a:ln>
        </p:spPr>
      </p:sp>
      <p:sp>
        <p:nvSpPr>
          <p:cNvPr id="153" name="Google Shape;153;p26"/>
          <p:cNvSpPr/>
          <p:nvPr/>
        </p:nvSpPr>
        <p:spPr>
          <a:xfrm>
            <a:off x="0" y="0"/>
            <a:ext cx="3918600" cy="2445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542925" y="1085850"/>
            <a:ext cx="6181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617538" y="3719513"/>
            <a:ext cx="5221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3"/>
          </p:nvPr>
        </p:nvSpPr>
        <p:spPr>
          <a:xfrm>
            <a:off x="1898649" y="4649421"/>
            <a:ext cx="4869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4"/>
          </p:nvPr>
        </p:nvSpPr>
        <p:spPr>
          <a:xfrm>
            <a:off x="1898405" y="5118712"/>
            <a:ext cx="48618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024" y="4736592"/>
            <a:ext cx="414345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752" y="5157216"/>
            <a:ext cx="248758" cy="38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3">
  <p:cSld name="1_End 3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/>
        </p:nvSpPr>
        <p:spPr>
          <a:xfrm>
            <a:off x="6106791" y="1277437"/>
            <a:ext cx="6181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7"/>
          <p:cNvSpPr>
            <a:spLocks noGrp="1"/>
          </p:cNvSpPr>
          <p:nvPr>
            <p:ph type="pic" idx="2"/>
          </p:nvPr>
        </p:nvSpPr>
        <p:spPr>
          <a:xfrm>
            <a:off x="0" y="0"/>
            <a:ext cx="52773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27"/>
          <p:cNvSpPr txBox="1"/>
          <p:nvPr/>
        </p:nvSpPr>
        <p:spPr>
          <a:xfrm>
            <a:off x="5492983" y="3513777"/>
            <a:ext cx="5622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Utah Department of Natural Resources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B1953A"/>
                </a:solidFill>
                <a:latin typeface="Arial"/>
                <a:ea typeface="Arial"/>
                <a:cs typeface="Arial"/>
                <a:sym typeface="Arial"/>
              </a:rPr>
              <a:t>naturalresources.utah.gov</a:t>
            </a:r>
            <a:endParaRPr sz="2200" b="0" i="0" u="none" strike="noStrike" cap="none">
              <a:solidFill>
                <a:srgbClr val="B195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5503483" y="5002315"/>
            <a:ext cx="439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1594 W North Temple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Salt Lake City, UT 84114-6201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(801) 538-7200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7761" y="4900189"/>
            <a:ext cx="1079740" cy="138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3">
  <p:cSld name="1_End 3 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3474992" y="4155894"/>
            <a:ext cx="6181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8"/>
          <p:cNvSpPr>
            <a:spLocks noGrp="1"/>
          </p:cNvSpPr>
          <p:nvPr>
            <p:ph type="pic" idx="2"/>
          </p:nvPr>
        </p:nvSpPr>
        <p:spPr>
          <a:xfrm>
            <a:off x="0" y="0"/>
            <a:ext cx="12188700" cy="35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8"/>
          <p:cNvSpPr/>
          <p:nvPr/>
        </p:nvSpPr>
        <p:spPr>
          <a:xfrm>
            <a:off x="0" y="3534508"/>
            <a:ext cx="12188700" cy="24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274" y="5843396"/>
            <a:ext cx="11271525" cy="752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3">
  <p:cSld name="1_End 3 4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608467" y="2593794"/>
            <a:ext cx="6181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799" y="5643371"/>
            <a:ext cx="11271525" cy="7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l="5237" r="5228"/>
          <a:stretch/>
        </p:blipFill>
        <p:spPr>
          <a:xfrm>
            <a:off x="2438160" y="2042691"/>
            <a:ext cx="1657590" cy="213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49455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200" b="0" i="0"/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b="0" i="0"/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b="0" i="0"/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2"/>
          </p:nvPr>
        </p:nvSpPr>
        <p:spPr>
          <a:xfrm>
            <a:off x="6429890" y="1813902"/>
            <a:ext cx="49455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200" b="0" i="0"/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b="0" i="0"/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b="0" i="0"/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9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200" b="0" i="0"/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b="0" i="0"/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b="0" i="0"/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b="0" i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267475" y="5967725"/>
            <a:ext cx="12456300" cy="79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175" y="6024700"/>
            <a:ext cx="3282849" cy="6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/>
        </p:nvSpPr>
        <p:spPr>
          <a:xfrm>
            <a:off x="10004475" y="6217550"/>
            <a:ext cx="2088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energy.utah.gov</a:t>
            </a:r>
            <a:endParaRPr sz="20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837982" y="365125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2"/>
          </p:nvPr>
        </p:nvSpPr>
        <p:spPr>
          <a:xfrm>
            <a:off x="6170593" y="1825625"/>
            <a:ext cx="5180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dt" idx="10"/>
          </p:nvPr>
        </p:nvSpPr>
        <p:spPr>
          <a:xfrm>
            <a:off x="837982" y="635635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ftr" idx="11"/>
          </p:nvPr>
        </p:nvSpPr>
        <p:spPr>
          <a:xfrm>
            <a:off x="4037548" y="6356350"/>
            <a:ext cx="411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sldNum" idx="12"/>
          </p:nvPr>
        </p:nvSpPr>
        <p:spPr>
          <a:xfrm>
            <a:off x="8608358" y="635635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831633" y="1709738"/>
            <a:ext cx="105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831633" y="4589463"/>
            <a:ext cx="10512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dt" idx="10"/>
          </p:nvPr>
        </p:nvSpPr>
        <p:spPr>
          <a:xfrm>
            <a:off x="837982" y="635635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4037548" y="6356350"/>
            <a:ext cx="411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608358" y="6356350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lg slant photo 1">
  <p:cSld name="Title, content, lg slant photo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837983" y="525420"/>
            <a:ext cx="5001000" cy="25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66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3"/>
          <p:cNvSpPr>
            <a:spLocks noGrp="1"/>
          </p:cNvSpPr>
          <p:nvPr>
            <p:ph type="pic" idx="2"/>
          </p:nvPr>
        </p:nvSpPr>
        <p:spPr>
          <a:xfrm>
            <a:off x="5838904" y="-95250"/>
            <a:ext cx="6424500" cy="70296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837982" y="3429000"/>
            <a:ext cx="5001000" cy="29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8" name="Google Shape;19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" y="5600833"/>
            <a:ext cx="12188826" cy="119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lg slant photo 2">
  <p:cSld name="Title, content, lg slant photo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837983" y="525420"/>
            <a:ext cx="5001000" cy="25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66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>
            <a:spLocks noGrp="1"/>
          </p:cNvSpPr>
          <p:nvPr>
            <p:ph type="pic" idx="2"/>
          </p:nvPr>
        </p:nvSpPr>
        <p:spPr>
          <a:xfrm>
            <a:off x="5838904" y="-95250"/>
            <a:ext cx="6424500" cy="70296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837982" y="3429000"/>
            <a:ext cx="5001000" cy="29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xfrm>
            <a:off x="833220" y="625078"/>
            <a:ext cx="10510500" cy="55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747474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sldNum" idx="12"/>
          </p:nvPr>
        </p:nvSpPr>
        <p:spPr>
          <a:xfrm>
            <a:off x="11498441" y="6468594"/>
            <a:ext cx="2925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5"/>
          <p:cNvPicPr preferRelativeResize="0"/>
          <p:nvPr/>
        </p:nvPicPr>
        <p:blipFill rotWithShape="1">
          <a:blip r:embed="rId2">
            <a:alphaModFix/>
          </a:blip>
          <a:srcRect l="1978" r="1977"/>
          <a:stretch/>
        </p:blipFill>
        <p:spPr>
          <a:xfrm>
            <a:off x="11022315" y="5814458"/>
            <a:ext cx="714373" cy="85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6"/>
          <p:cNvSpPr txBox="1"/>
          <p:nvPr/>
        </p:nvSpPr>
        <p:spPr>
          <a:xfrm>
            <a:off x="0" y="6367833"/>
            <a:ext cx="6983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 Development Coordinating Council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 txBox="1"/>
          <p:nvPr/>
        </p:nvSpPr>
        <p:spPr>
          <a:xfrm>
            <a:off x="9553911" y="6367833"/>
            <a:ext cx="26346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waterfunding.utah.gov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2 rectangle photos">
  <p:cSld name="Title, content, 2 rectangle photo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122964" y="1923986"/>
            <a:ext cx="3041700" cy="44109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7"/>
          <p:cNvSpPr>
            <a:spLocks noGrp="1"/>
          </p:cNvSpPr>
          <p:nvPr>
            <p:ph type="pic" idx="3"/>
          </p:nvPr>
        </p:nvSpPr>
        <p:spPr>
          <a:xfrm>
            <a:off x="8334465" y="1923986"/>
            <a:ext cx="3016500" cy="44109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7873" y="1924051"/>
            <a:ext cx="3918000" cy="3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l="5237" r="5228"/>
          <a:stretch/>
        </p:blipFill>
        <p:spPr>
          <a:xfrm>
            <a:off x="495855" y="5850307"/>
            <a:ext cx="705505" cy="9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535642" y="232172"/>
            <a:ext cx="111174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1498441" y="6468594"/>
            <a:ext cx="2925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lg slant photo 2 1">
  <p:cSld name="Title, content, lg slant photo_2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>
            <a:spLocks noGrp="1"/>
          </p:cNvSpPr>
          <p:nvPr>
            <p:ph type="pic" idx="2"/>
          </p:nvPr>
        </p:nvSpPr>
        <p:spPr>
          <a:xfrm>
            <a:off x="5838904" y="-95250"/>
            <a:ext cx="6424200" cy="7029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7983" y="978195"/>
            <a:ext cx="50010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7982" y="2636874"/>
            <a:ext cx="50010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D242E"/>
              </a:buClr>
              <a:buSzPts val="2800"/>
              <a:buChar char="•"/>
              <a:defRPr sz="2300" b="0" i="0">
                <a:solidFill>
                  <a:srgbClr val="1D242E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400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000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00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00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>
            <a:spLocks noGrp="1"/>
          </p:cNvSpPr>
          <p:nvPr>
            <p:ph type="pic" idx="3"/>
          </p:nvPr>
        </p:nvSpPr>
        <p:spPr>
          <a:xfrm>
            <a:off x="295275" y="5888736"/>
            <a:ext cx="11601900" cy="82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photo">
  <p:cSld name="Title, content, phot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 Narrow"/>
              <a:buNone/>
              <a:defRPr sz="52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6379208" y="1317833"/>
            <a:ext cx="4971600" cy="4447800"/>
          </a:xfrm>
          <a:prstGeom prst="teardrop">
            <a:avLst>
              <a:gd name="adj" fmla="val 99187"/>
            </a:avLst>
          </a:prstGeom>
          <a:noFill/>
          <a:ln>
            <a:noFill/>
          </a:ln>
        </p:spPr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837981" y="1795548"/>
            <a:ext cx="5122200" cy="3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42E"/>
              </a:buClr>
              <a:buSzPts val="2799"/>
              <a:buChar char="•"/>
              <a:defRPr sz="2200" b="0" i="0">
                <a:solidFill>
                  <a:srgbClr val="1D242E"/>
                </a:solidFill>
              </a:defRPr>
            </a:lvl1pPr>
            <a:lvl2pPr marL="914400" lvl="1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2399"/>
              <a:buChar char="•"/>
              <a:defRPr b="0" i="0">
                <a:solidFill>
                  <a:srgbClr val="1D242E"/>
                </a:solidFill>
              </a:defRPr>
            </a:lvl2pPr>
            <a:lvl3pPr marL="1371600" lvl="2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999"/>
              <a:buChar char="•"/>
              <a:defRPr b="0" i="0">
                <a:solidFill>
                  <a:srgbClr val="1D242E"/>
                </a:solidFill>
              </a:defRPr>
            </a:lvl3pPr>
            <a:lvl4pPr marL="1828800" lvl="3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4pPr>
            <a:lvl5pPr marL="2286000" lvl="4" indent="-3428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42E"/>
              </a:buClr>
              <a:buSzPts val="1799"/>
              <a:buChar char="•"/>
              <a:defRPr b="0" i="0">
                <a:solidFill>
                  <a:srgbClr val="1D242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505" y="5890450"/>
            <a:ext cx="11606388" cy="82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2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mylesofski@utah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6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>
            <a:alphaModFix/>
          </a:blip>
          <a:srcRect t="21703" b="21702"/>
          <a:stretch/>
        </p:blipFill>
        <p:spPr>
          <a:xfrm>
            <a:off x="127" y="-861898"/>
            <a:ext cx="12188698" cy="517354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/>
          <p:nvPr/>
        </p:nvSpPr>
        <p:spPr>
          <a:xfrm>
            <a:off x="4737875" y="4600350"/>
            <a:ext cx="2715600" cy="208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817500" y="4550800"/>
            <a:ext cx="111879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200" b="1">
                <a:solidFill>
                  <a:srgbClr val="5C5C5C"/>
                </a:solidFill>
                <a:latin typeface="Arial Narrow"/>
                <a:ea typeface="Arial Narrow"/>
                <a:cs typeface="Arial Narrow"/>
                <a:sym typeface="Arial Narrow"/>
              </a:rPr>
              <a:t>Energy and Water Needs of the Coming Digital Age</a:t>
            </a:r>
            <a:endParaRPr sz="4200" b="1" i="0" u="none" strike="noStrike" cap="none">
              <a:solidFill>
                <a:srgbClr val="5C5C5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7556800" y="5841800"/>
            <a:ext cx="435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4A3B18"/>
                </a:solidFill>
              </a:rPr>
              <a:t>Emy Lesofski</a:t>
            </a:r>
            <a:r>
              <a:rPr lang="en-US" sz="1400" b="0" i="0" u="none" strike="noStrike" cap="none">
                <a:solidFill>
                  <a:srgbClr val="4A3B18"/>
                </a:solidFill>
                <a:latin typeface="Arial"/>
                <a:ea typeface="Arial"/>
                <a:cs typeface="Arial"/>
                <a:sym typeface="Arial"/>
              </a:rPr>
              <a:t> | Director, </a:t>
            </a:r>
            <a:r>
              <a:rPr lang="en-US">
                <a:solidFill>
                  <a:srgbClr val="4A3B18"/>
                </a:solidFill>
              </a:rPr>
              <a:t>Energy Advisor to the Gov. </a:t>
            </a:r>
            <a:endParaRPr sz="1400" b="0" i="0" u="none" strike="noStrike" cap="none">
              <a:solidFill>
                <a:srgbClr val="4A3B1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4A3B18"/>
                </a:solidFill>
              </a:rPr>
              <a:t> Utah Office of Energy Development</a:t>
            </a:r>
            <a:endParaRPr>
              <a:solidFill>
                <a:srgbClr val="4A3B18"/>
              </a:solidFill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1812800" y="5795600"/>
            <a:ext cx="693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4A3B18"/>
                </a:solidFill>
              </a:rPr>
              <a:t>December 7</a:t>
            </a:r>
            <a:r>
              <a:rPr lang="en-US" sz="1700" b="0" i="0" u="none" strike="noStrike" cap="none">
                <a:solidFill>
                  <a:srgbClr val="4A3B18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 sz="1700" b="0" i="0" u="none" strike="noStrike" cap="none">
              <a:solidFill>
                <a:srgbClr val="4A3B1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4A3B18"/>
                </a:solidFill>
              </a:rPr>
              <a:t>Global Energy and Environmental Issues Conference</a:t>
            </a:r>
            <a:endParaRPr sz="1400" b="0" i="0" u="none" strike="noStrike" cap="none">
              <a:solidFill>
                <a:srgbClr val="4A3B1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50" y="5609650"/>
            <a:ext cx="1526213" cy="7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/>
        </p:nvSpPr>
        <p:spPr>
          <a:xfrm>
            <a:off x="457188" y="98150"/>
            <a:ext cx="112083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>
                <a:latin typeface="Arial Narrow"/>
                <a:ea typeface="Arial Narrow"/>
                <a:cs typeface="Arial Narrow"/>
                <a:sym typeface="Arial Narrow"/>
              </a:rPr>
              <a:t>Operation Gigawatt</a:t>
            </a:r>
            <a:endParaRPr sz="4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457200" y="1175575"/>
            <a:ext cx="7527600" cy="4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Increasing transmission capacity so we can get power from where it’s generated to where it’s needed;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/>
              <a:t>Expanding and developing more energy production like geothermal and nuclear;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/>
              <a:t>Enhancing our policies to enable clean, reliable energy; 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/>
              <a:t>Investing in innovation and research. 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6725" y="1535575"/>
            <a:ext cx="4146400" cy="40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899" b="30895"/>
          <a:stretch/>
        </p:blipFill>
        <p:spPr>
          <a:xfrm>
            <a:off x="0" y="0"/>
            <a:ext cx="12188698" cy="26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 txBox="1">
            <a:spLocks noGrp="1"/>
          </p:cNvSpPr>
          <p:nvPr>
            <p:ph type="title" idx="4294967295"/>
          </p:nvPr>
        </p:nvSpPr>
        <p:spPr>
          <a:xfrm>
            <a:off x="520568" y="2992175"/>
            <a:ext cx="4051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53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53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6"/>
          <p:cNvSpPr txBox="1">
            <a:spLocks noGrp="1"/>
          </p:cNvSpPr>
          <p:nvPr>
            <p:ph type="body" idx="1"/>
          </p:nvPr>
        </p:nvSpPr>
        <p:spPr>
          <a:xfrm>
            <a:off x="520580" y="4015775"/>
            <a:ext cx="25422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171717"/>
                </a:solidFill>
              </a:rPr>
              <a:t>Emy Lesofski</a:t>
            </a:r>
            <a:endParaRPr>
              <a:solidFill>
                <a:srgbClr val="171717"/>
              </a:solidFill>
            </a:endParaRPr>
          </a:p>
        </p:txBody>
      </p:sp>
      <p:sp>
        <p:nvSpPr>
          <p:cNvPr id="324" name="Google Shape;324;p46"/>
          <p:cNvSpPr txBox="1">
            <a:spLocks noGrp="1"/>
          </p:cNvSpPr>
          <p:nvPr>
            <p:ph type="subTitle" idx="4294967295"/>
          </p:nvPr>
        </p:nvSpPr>
        <p:spPr>
          <a:xfrm>
            <a:off x="520576" y="4589700"/>
            <a:ext cx="58986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757575"/>
                </a:solidFill>
              </a:rPr>
              <a:t>Director, Energy Advisor to the Governor </a:t>
            </a:r>
            <a:endParaRPr sz="2400">
              <a:solidFill>
                <a:srgbClr val="757575"/>
              </a:solidFill>
            </a:endParaRPr>
          </a:p>
        </p:txBody>
      </p:sp>
      <p:sp>
        <p:nvSpPr>
          <p:cNvPr id="325" name="Google Shape;325;p46"/>
          <p:cNvSpPr txBox="1">
            <a:spLocks noGrp="1"/>
          </p:cNvSpPr>
          <p:nvPr>
            <p:ph type="subTitle" idx="4294967295"/>
          </p:nvPr>
        </p:nvSpPr>
        <p:spPr>
          <a:xfrm>
            <a:off x="6542983" y="4504583"/>
            <a:ext cx="52065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757575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emylesofski@utah.gov</a:t>
            </a:r>
            <a:endParaRPr sz="2400">
              <a:solidFill>
                <a:srgbClr val="75757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800">
              <a:solidFill>
                <a:srgbClr val="757575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757575"/>
                </a:solidFill>
              </a:rPr>
              <a:t>801.538.8732</a:t>
            </a:r>
            <a:endParaRPr sz="24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316418" y="4824400"/>
            <a:ext cx="5127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Balancing competing demands</a:t>
            </a:r>
            <a:endParaRPr sz="3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14400"/>
            <a:ext cx="12188826" cy="574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/>
          <p:nvPr/>
        </p:nvSpPr>
        <p:spPr>
          <a:xfrm>
            <a:off x="15200" y="0"/>
            <a:ext cx="5699400" cy="6702900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title" idx="4294967295"/>
          </p:nvPr>
        </p:nvSpPr>
        <p:spPr>
          <a:xfrm>
            <a:off x="415550" y="1249800"/>
            <a:ext cx="4557300" cy="12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990"/>
              <a:buNone/>
            </a:pPr>
            <a:r>
              <a:rPr lang="en-US" sz="4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Water consumption and energy resources</a:t>
            </a:r>
            <a:endParaRPr sz="4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4294967295"/>
          </p:nvPr>
        </p:nvSpPr>
        <p:spPr>
          <a:xfrm>
            <a:off x="487550" y="2903550"/>
            <a:ext cx="42255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lt1"/>
                </a:solidFill>
              </a:rPr>
              <a:t>The figure on the left shows water consumption by energy resource in gallon/MW hour.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endParaRPr sz="1900">
              <a:solidFill>
                <a:schemeClr val="lt1"/>
              </a:solidFill>
            </a:endParaRPr>
          </a:p>
        </p:txBody>
      </p:sp>
      <p:pic>
        <p:nvPicPr>
          <p:cNvPr id="230" name="Google Shape;230;p38"/>
          <p:cNvPicPr preferRelativeResize="0"/>
          <p:nvPr/>
        </p:nvPicPr>
        <p:blipFill rotWithShape="1">
          <a:blip r:embed="rId3">
            <a:alphaModFix/>
          </a:blip>
          <a:srcRect l="13399" t="6725" r="15628" b="6604"/>
          <a:stretch/>
        </p:blipFill>
        <p:spPr>
          <a:xfrm>
            <a:off x="5175300" y="314849"/>
            <a:ext cx="6597975" cy="622830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" name="Google Shape;231;p38"/>
          <p:cNvSpPr txBox="1"/>
          <p:nvPr/>
        </p:nvSpPr>
        <p:spPr>
          <a:xfrm>
            <a:off x="415550" y="5821175"/>
            <a:ext cx="4118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*Modified from University of Utah Energy and Geosciences Institute. </a:t>
            </a:r>
            <a:r>
              <a:rPr lang="en-US" sz="1600" i="1">
                <a:solidFill>
                  <a:schemeClr val="lt1"/>
                </a:solidFill>
              </a:rPr>
              <a:t>Water for Power Study</a:t>
            </a:r>
            <a:r>
              <a:rPr lang="en-US" sz="1600">
                <a:solidFill>
                  <a:schemeClr val="lt1"/>
                </a:solidFill>
              </a:rPr>
              <a:t> (2023). 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Water impacts our work as we manage and protect Utah’s natural resources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4680350" y="1825625"/>
            <a:ext cx="66705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Enhancing water certainty and security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Improving the health and resilience of our lands, resources, watersheds and wildlife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Advancing the stewardship of our public lands and natural history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Elevating outdoor recreation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400"/>
              <a:buAutoNum type="arabicPeriod"/>
            </a:pPr>
            <a:r>
              <a:rPr lang="en-US" sz="2400" b="1">
                <a:solidFill>
                  <a:schemeClr val="dk1"/>
                </a:solidFill>
              </a:rPr>
              <a:t>Expanding Utah’s energy and minerals portfolio</a:t>
            </a: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238" name="Google Shape;238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57938" y="2134668"/>
            <a:ext cx="4472274" cy="31314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Digital age</a:t>
            </a:r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900" cy="377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Internet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Artificial intelligence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Cloud computing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Data centers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   Air cooling vs liquid cooling </a:t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9378" y="1843226"/>
            <a:ext cx="5770849" cy="323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33"/>
              <a:buFont typeface="Arial"/>
              <a:buNone/>
            </a:pPr>
            <a:r>
              <a:rPr lang="en-US" sz="3933">
                <a:solidFill>
                  <a:schemeClr val="dk1"/>
                </a:solidFill>
              </a:rPr>
              <a:t>95% of Utah’s water supply comes from snowpack</a:t>
            </a:r>
            <a:endParaRPr sz="6600"/>
          </a:p>
        </p:txBody>
      </p:sp>
      <p:pic>
        <p:nvPicPr>
          <p:cNvPr id="251" name="Google Shape;251;p41"/>
          <p:cNvPicPr preferRelativeResize="0"/>
          <p:nvPr/>
        </p:nvPicPr>
        <p:blipFill rotWithShape="1">
          <a:blip r:embed="rId3">
            <a:alphaModFix/>
          </a:blip>
          <a:srcRect l="7840" r="7849"/>
          <a:stretch/>
        </p:blipFill>
        <p:spPr>
          <a:xfrm>
            <a:off x="211488" y="1811975"/>
            <a:ext cx="5242350" cy="349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 title="Jordanelle-4-1-2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8110" y="1805751"/>
            <a:ext cx="6229243" cy="3503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9442125" y="5309700"/>
            <a:ext cx="261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Jordanelle 2022</a:t>
            </a: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1515425" y="5309700"/>
            <a:ext cx="39384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Jordanelle (2024, 2023)</a:t>
            </a: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Energy efficiencies 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656250" y="1386575"/>
            <a:ext cx="5031600" cy="4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/>
              <a:t>More energy efficient buildings 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400"/>
              <a:t>etrofits 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/>
              <a:t>Water resource recovery 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Tax credits and rebates</a:t>
            </a: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*Technologies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 Closed-loop systems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	Steam capture </a:t>
            </a:r>
            <a:endParaRPr sz="2400"/>
          </a:p>
        </p:txBody>
      </p:sp>
      <p:sp>
        <p:nvSpPr>
          <p:cNvPr id="261" name="Google Shape;261;p42"/>
          <p:cNvSpPr txBox="1"/>
          <p:nvPr/>
        </p:nvSpPr>
        <p:spPr>
          <a:xfrm>
            <a:off x="7847125" y="2811325"/>
            <a:ext cx="880500" cy="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7847125" y="5452575"/>
            <a:ext cx="880500" cy="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 l="288" r="288"/>
          <a:stretch/>
        </p:blipFill>
        <p:spPr>
          <a:xfrm>
            <a:off x="7456725" y="250475"/>
            <a:ext cx="3493678" cy="19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4">
            <a:alphaModFix/>
          </a:blip>
          <a:srcRect l="-826" t="43847" r="31391" b="16017"/>
          <a:stretch/>
        </p:blipFill>
        <p:spPr>
          <a:xfrm>
            <a:off x="8464275" y="2084601"/>
            <a:ext cx="3493677" cy="19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 rotWithShape="1">
          <a:blip r:embed="rId5">
            <a:alphaModFix/>
          </a:blip>
          <a:srcRect l="4636" r="4636"/>
          <a:stretch/>
        </p:blipFill>
        <p:spPr>
          <a:xfrm>
            <a:off x="7525550" y="3886225"/>
            <a:ext cx="3356027" cy="199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/>
          <p:nvPr/>
        </p:nvSpPr>
        <p:spPr>
          <a:xfrm>
            <a:off x="0" y="0"/>
            <a:ext cx="12211500" cy="3312900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>
            <a:off x="506835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title" idx="4294967295"/>
          </p:nvPr>
        </p:nvSpPr>
        <p:spPr>
          <a:xfrm>
            <a:off x="415492" y="293467"/>
            <a:ext cx="113577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Risks </a:t>
            </a:r>
            <a:endParaRPr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3" name="Google Shape;273;p43"/>
          <p:cNvSpPr/>
          <p:nvPr/>
        </p:nvSpPr>
        <p:spPr>
          <a:xfrm>
            <a:off x="3463331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 l="11097" t="2458" r="22254" b="2258"/>
          <a:stretch/>
        </p:blipFill>
        <p:spPr>
          <a:xfrm>
            <a:off x="560821" y="1817361"/>
            <a:ext cx="2191800" cy="219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l="21897" r="21897"/>
          <a:stretch/>
        </p:blipFill>
        <p:spPr>
          <a:xfrm>
            <a:off x="3517307" y="1817561"/>
            <a:ext cx="2191800" cy="219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6" name="Google Shape;276;p43"/>
          <p:cNvSpPr/>
          <p:nvPr/>
        </p:nvSpPr>
        <p:spPr>
          <a:xfrm>
            <a:off x="6419844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" name="Google Shape;277;p43"/>
          <p:cNvPicPr preferRelativeResize="0"/>
          <p:nvPr/>
        </p:nvPicPr>
        <p:blipFill rotWithShape="1">
          <a:blip r:embed="rId5">
            <a:alphaModFix/>
          </a:blip>
          <a:srcRect l="12502" r="12494"/>
          <a:stretch/>
        </p:blipFill>
        <p:spPr>
          <a:xfrm>
            <a:off x="6473819" y="1817344"/>
            <a:ext cx="2191800" cy="219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8" name="Google Shape;278;p43"/>
          <p:cNvSpPr txBox="1">
            <a:spLocks noGrp="1"/>
          </p:cNvSpPr>
          <p:nvPr>
            <p:ph type="title" idx="4294967295"/>
          </p:nvPr>
        </p:nvSpPr>
        <p:spPr>
          <a:xfrm>
            <a:off x="308886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Growth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3"/>
          <p:cNvSpPr txBox="1">
            <a:spLocks noGrp="1"/>
          </p:cNvSpPr>
          <p:nvPr>
            <p:ph type="body" idx="4294967295"/>
          </p:nvPr>
        </p:nvSpPr>
        <p:spPr>
          <a:xfrm>
            <a:off x="308886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Utah is consistently one of the fastest-growing states in the nation, and that means more water and more energy needs</a:t>
            </a:r>
            <a:endParaRPr sz="1600">
              <a:solidFill>
                <a:srgbClr val="73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3"/>
          <p:cNvSpPr txBox="1">
            <a:spLocks noGrp="1"/>
          </p:cNvSpPr>
          <p:nvPr>
            <p:ph type="title" idx="4294967295"/>
          </p:nvPr>
        </p:nvSpPr>
        <p:spPr>
          <a:xfrm>
            <a:off x="3265373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Drought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3"/>
          <p:cNvSpPr txBox="1">
            <a:spLocks noGrp="1"/>
          </p:cNvSpPr>
          <p:nvPr>
            <p:ph type="title" idx="4294967295"/>
          </p:nvPr>
        </p:nvSpPr>
        <p:spPr>
          <a:xfrm>
            <a:off x="6221885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Complacency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4294967295"/>
          </p:nvPr>
        </p:nvSpPr>
        <p:spPr>
          <a:xfrm>
            <a:off x="3265373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Utah is either in drought or preparing for the next one, and that impacts our water supply, which, in turn, impacts mining and energy development</a:t>
            </a:r>
            <a:endParaRPr sz="1600">
              <a:solidFill>
                <a:srgbClr val="737373"/>
              </a:solidFill>
            </a:endParaRPr>
          </a:p>
        </p:txBody>
      </p:sp>
      <p:sp>
        <p:nvSpPr>
          <p:cNvPr id="283" name="Google Shape;283;p43"/>
          <p:cNvSpPr/>
          <p:nvPr/>
        </p:nvSpPr>
        <p:spPr>
          <a:xfrm>
            <a:off x="9376308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4294967295"/>
          </p:nvPr>
        </p:nvSpPr>
        <p:spPr>
          <a:xfrm>
            <a:off x="6221885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One good water year doesn’t mean all is well – we always need to be efficient with our water use and mindful of both energy needs and development</a:t>
            </a:r>
            <a:endParaRPr sz="1600">
              <a:solidFill>
                <a:srgbClr val="73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6">
            <a:alphaModFix/>
          </a:blip>
          <a:srcRect l="21802" r="21802"/>
          <a:stretch/>
        </p:blipFill>
        <p:spPr>
          <a:xfrm>
            <a:off x="9430330" y="1817361"/>
            <a:ext cx="2191800" cy="219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6" name="Google Shape;286;p43"/>
          <p:cNvSpPr txBox="1">
            <a:spLocks noGrp="1"/>
          </p:cNvSpPr>
          <p:nvPr>
            <p:ph type="title" idx="4294967295"/>
          </p:nvPr>
        </p:nvSpPr>
        <p:spPr>
          <a:xfrm>
            <a:off x="9178371" y="43429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chemeClr val="dk1"/>
                </a:solidFill>
              </a:rPr>
              <a:t>Funding &amp;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chemeClr val="dk1"/>
                </a:solidFill>
              </a:rPr>
              <a:t>Competing Interests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3"/>
          <p:cNvSpPr txBox="1">
            <a:spLocks noGrp="1"/>
          </p:cNvSpPr>
          <p:nvPr>
            <p:ph type="body" idx="4294967295"/>
          </p:nvPr>
        </p:nvSpPr>
        <p:spPr>
          <a:xfrm>
            <a:off x="9178371" y="50424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737373"/>
                </a:solidFill>
              </a:rPr>
              <a:t>Agriculture</a:t>
            </a:r>
            <a:endParaRPr sz="1600">
              <a:solidFill>
                <a:srgbClr val="737373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737373"/>
                </a:solidFill>
              </a:rPr>
              <a:t>Environment / Wetlands</a:t>
            </a:r>
            <a:endParaRPr sz="1600">
              <a:solidFill>
                <a:srgbClr val="737373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737373"/>
                </a:solidFill>
              </a:rPr>
              <a:t>Municipal &amp; Industrial</a:t>
            </a:r>
            <a:endParaRPr sz="1600">
              <a:solidFill>
                <a:srgbClr val="737373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737373"/>
                </a:solidFill>
              </a:rPr>
              <a:t>Power generation</a:t>
            </a:r>
            <a:endParaRPr sz="1600">
              <a:solidFill>
                <a:srgbClr val="737373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Mining / Mineral Extraction  </a:t>
            </a:r>
            <a:endParaRPr sz="1600">
              <a:solidFill>
                <a:srgbClr val="73737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/>
          <p:nvPr/>
        </p:nvSpPr>
        <p:spPr>
          <a:xfrm>
            <a:off x="0" y="0"/>
            <a:ext cx="12211500" cy="3312900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4"/>
          <p:cNvSpPr/>
          <p:nvPr/>
        </p:nvSpPr>
        <p:spPr>
          <a:xfrm>
            <a:off x="506835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44"/>
          <p:cNvSpPr txBox="1">
            <a:spLocks noGrp="1"/>
          </p:cNvSpPr>
          <p:nvPr>
            <p:ph type="title" idx="4294967295"/>
          </p:nvPr>
        </p:nvSpPr>
        <p:spPr>
          <a:xfrm>
            <a:off x="415492" y="293467"/>
            <a:ext cx="113577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Solutions</a:t>
            </a:r>
            <a:endParaRPr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5" name="Google Shape;295;p44"/>
          <p:cNvSpPr/>
          <p:nvPr/>
        </p:nvSpPr>
        <p:spPr>
          <a:xfrm>
            <a:off x="3463331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44"/>
          <p:cNvPicPr preferRelativeResize="0"/>
          <p:nvPr/>
        </p:nvPicPr>
        <p:blipFill rotWithShape="1">
          <a:blip r:embed="rId3">
            <a:alphaModFix/>
          </a:blip>
          <a:srcRect l="19613" r="19607"/>
          <a:stretch/>
        </p:blipFill>
        <p:spPr>
          <a:xfrm>
            <a:off x="560821" y="1817361"/>
            <a:ext cx="2191800" cy="219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 rotWithShape="1">
          <a:blip r:embed="rId4">
            <a:alphaModFix/>
          </a:blip>
          <a:srcRect l="12496" r="12496"/>
          <a:stretch/>
        </p:blipFill>
        <p:spPr>
          <a:xfrm>
            <a:off x="3517307" y="1817561"/>
            <a:ext cx="2191800" cy="219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8" name="Google Shape;298;p44"/>
          <p:cNvSpPr/>
          <p:nvPr/>
        </p:nvSpPr>
        <p:spPr>
          <a:xfrm>
            <a:off x="6419844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" name="Google Shape;299;p44"/>
          <p:cNvPicPr preferRelativeResize="0"/>
          <p:nvPr/>
        </p:nvPicPr>
        <p:blipFill rotWithShape="1">
          <a:blip r:embed="rId5">
            <a:alphaModFix/>
          </a:blip>
          <a:srcRect t="11371" b="11378"/>
          <a:stretch/>
        </p:blipFill>
        <p:spPr>
          <a:xfrm>
            <a:off x="6473819" y="1817344"/>
            <a:ext cx="2191800" cy="219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0" name="Google Shape;300;p44"/>
          <p:cNvSpPr txBox="1">
            <a:spLocks noGrp="1"/>
          </p:cNvSpPr>
          <p:nvPr>
            <p:ph type="title" idx="4294967295"/>
          </p:nvPr>
        </p:nvSpPr>
        <p:spPr>
          <a:xfrm>
            <a:off x="308886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Policy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4"/>
          <p:cNvSpPr txBox="1">
            <a:spLocks noGrp="1"/>
          </p:cNvSpPr>
          <p:nvPr>
            <p:ph type="body" idx="4294967295"/>
          </p:nvPr>
        </p:nvSpPr>
        <p:spPr>
          <a:xfrm>
            <a:off x="308886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Policy is the guardrail for sound-decision making</a:t>
            </a:r>
            <a:endParaRPr sz="1600">
              <a:solidFill>
                <a:srgbClr val="73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4"/>
          <p:cNvSpPr txBox="1">
            <a:spLocks noGrp="1"/>
          </p:cNvSpPr>
          <p:nvPr>
            <p:ph type="title" idx="4294967295"/>
          </p:nvPr>
        </p:nvSpPr>
        <p:spPr>
          <a:xfrm>
            <a:off x="3265373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Geothermal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4"/>
          <p:cNvSpPr txBox="1">
            <a:spLocks noGrp="1"/>
          </p:cNvSpPr>
          <p:nvPr>
            <p:ph type="title" idx="4294967295"/>
          </p:nvPr>
        </p:nvSpPr>
        <p:spPr>
          <a:xfrm>
            <a:off x="6221885" y="4063726"/>
            <a:ext cx="2695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</a:rPr>
              <a:t>Nuclear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4294967295"/>
          </p:nvPr>
        </p:nvSpPr>
        <p:spPr>
          <a:xfrm>
            <a:off x="3265373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Utah has vast untapped geothermal potential that is clean, renewable and available 24/7</a:t>
            </a:r>
            <a:endParaRPr sz="1600">
              <a:solidFill>
                <a:srgbClr val="737373"/>
              </a:solidFill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9376308" y="1763333"/>
            <a:ext cx="2299800" cy="2300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4294967295"/>
          </p:nvPr>
        </p:nvSpPr>
        <p:spPr>
          <a:xfrm>
            <a:off x="6221885" y="47632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Nuclear technologies are safer, cleaner and more efficient than traditional nuclear</a:t>
            </a:r>
            <a:endParaRPr sz="1600">
              <a:solidFill>
                <a:srgbClr val="73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44"/>
          <p:cNvPicPr preferRelativeResize="0"/>
          <p:nvPr/>
        </p:nvPicPr>
        <p:blipFill rotWithShape="1">
          <a:blip r:embed="rId6">
            <a:alphaModFix/>
          </a:blip>
          <a:srcRect l="21875" r="21875"/>
          <a:stretch/>
        </p:blipFill>
        <p:spPr>
          <a:xfrm>
            <a:off x="9430330" y="1817361"/>
            <a:ext cx="2191800" cy="219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>
            <a:spLocks noGrp="1"/>
          </p:cNvSpPr>
          <p:nvPr>
            <p:ph type="title" idx="4294967295"/>
          </p:nvPr>
        </p:nvSpPr>
        <p:spPr>
          <a:xfrm>
            <a:off x="9178375" y="4371825"/>
            <a:ext cx="2695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chemeClr val="dk1"/>
                </a:solidFill>
              </a:rPr>
              <a:t>Innovation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4"/>
          <p:cNvSpPr txBox="1">
            <a:spLocks noGrp="1"/>
          </p:cNvSpPr>
          <p:nvPr>
            <p:ph type="body" idx="4294967295"/>
          </p:nvPr>
        </p:nvSpPr>
        <p:spPr>
          <a:xfrm>
            <a:off x="9178371" y="4835317"/>
            <a:ext cx="26958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737373"/>
                </a:solidFill>
              </a:rPr>
              <a:t>The Utah San Rafael Energy Lab will be increasing energy efficiencies and moving innovations from lab to market</a:t>
            </a:r>
            <a:endParaRPr sz="1600">
              <a:solidFill>
                <a:srgbClr val="73737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175f65">
      <a:dk1>
        <a:srgbClr val="000000"/>
      </a:dk1>
      <a:lt1>
        <a:srgbClr val="FFFFFF"/>
      </a:lt1>
      <a:dk2>
        <a:srgbClr val="3B495D"/>
      </a:dk2>
      <a:lt2>
        <a:srgbClr val="DBDBDB"/>
      </a:lt2>
      <a:accent1>
        <a:srgbClr val="C00000"/>
      </a:accent1>
      <a:accent2>
        <a:srgbClr val="FA7200"/>
      </a:accent2>
      <a:accent3>
        <a:srgbClr val="A5A5A5"/>
      </a:accent3>
      <a:accent4>
        <a:srgbClr val="254A72"/>
      </a:accent4>
      <a:accent5>
        <a:srgbClr val="343434"/>
      </a:accent5>
      <a:accent6>
        <a:srgbClr val="B5560D"/>
      </a:accent6>
      <a:hlink>
        <a:srgbClr val="CA4B00"/>
      </a:hlink>
      <a:folHlink>
        <a:srgbClr val="3A6C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Custom</PresentationFormat>
  <Paragraphs>75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Narrow</vt:lpstr>
      <vt:lpstr>Helvetica Neue</vt:lpstr>
      <vt:lpstr>Calibri</vt:lpstr>
      <vt:lpstr>Roboto</vt:lpstr>
      <vt:lpstr>Arial</vt:lpstr>
      <vt:lpstr>Office Theme</vt:lpstr>
      <vt:lpstr>PowerPoint Presentation</vt:lpstr>
      <vt:lpstr>Balancing competing demands</vt:lpstr>
      <vt:lpstr>Water consumption and energy resources</vt:lpstr>
      <vt:lpstr>Water impacts our work as we manage and protect Utah’s natural resources</vt:lpstr>
      <vt:lpstr>Digital age</vt:lpstr>
      <vt:lpstr>95% of Utah’s water supply comes from snowpack</vt:lpstr>
      <vt:lpstr>Energy efficiencies </vt:lpstr>
      <vt:lpstr>Risks </vt:lpstr>
      <vt:lpstr>Solutions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Jones</dc:creator>
  <cp:lastModifiedBy>Cindy Jones</cp:lastModifiedBy>
  <cp:revision>2</cp:revision>
  <dcterms:modified xsi:type="dcterms:W3CDTF">2024-12-06T16:15:29Z</dcterms:modified>
</cp:coreProperties>
</file>