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2.xml" ContentType="application/vnd.openxmlformats-officedocument.drawingml.chartshapes+xml"/>
  <Override PartName="/ppt/notesSlides/notesSlide3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rawings/drawing3.xml" ContentType="application/vnd.openxmlformats-officedocument.drawingml.chartshapes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4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8" r:id="rId1"/>
  </p:sldMasterIdLst>
  <p:notesMasterIdLst>
    <p:notesMasterId r:id="rId22"/>
  </p:notesMasterIdLst>
  <p:handoutMasterIdLst>
    <p:handoutMasterId r:id="rId23"/>
  </p:handoutMasterIdLst>
  <p:sldIdLst>
    <p:sldId id="292" r:id="rId2"/>
    <p:sldId id="340" r:id="rId3"/>
    <p:sldId id="334" r:id="rId4"/>
    <p:sldId id="339" r:id="rId5"/>
    <p:sldId id="295" r:id="rId6"/>
    <p:sldId id="332" r:id="rId7"/>
    <p:sldId id="301" r:id="rId8"/>
    <p:sldId id="2374" r:id="rId9"/>
    <p:sldId id="335" r:id="rId10"/>
    <p:sldId id="2375" r:id="rId11"/>
    <p:sldId id="2379" r:id="rId12"/>
    <p:sldId id="2377" r:id="rId13"/>
    <p:sldId id="2378" r:id="rId14"/>
    <p:sldId id="2376" r:id="rId15"/>
    <p:sldId id="338" r:id="rId16"/>
    <p:sldId id="336" r:id="rId17"/>
    <p:sldId id="337" r:id="rId18"/>
    <p:sldId id="2380" r:id="rId19"/>
    <p:sldId id="2381" r:id="rId20"/>
    <p:sldId id="272" r:id="rId21"/>
  </p:sldIdLst>
  <p:sldSz cx="12192000" cy="6858000"/>
  <p:notesSz cx="6858000" cy="9144000"/>
  <p:custDataLst>
    <p:tags r:id="rId2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2D04"/>
    <a:srgbClr val="0000FF"/>
    <a:srgbClr val="85A3D2"/>
    <a:srgbClr val="161716"/>
    <a:srgbClr val="8D8D8D"/>
    <a:srgbClr val="FFFFFF"/>
    <a:srgbClr val="000000"/>
    <a:srgbClr val="B88C00"/>
    <a:srgbClr val="FFFFCC"/>
    <a:srgbClr val="D03E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576" autoAdjust="0"/>
    <p:restoredTop sz="95464" autoAdjust="0"/>
  </p:normalViewPr>
  <p:slideViewPr>
    <p:cSldViewPr snapToGrid="0" showGuides="1">
      <p:cViewPr>
        <p:scale>
          <a:sx n="110" d="100"/>
          <a:sy n="110" d="100"/>
        </p:scale>
        <p:origin x="168" y="28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65" d="100"/>
          <a:sy n="65" d="100"/>
        </p:scale>
        <p:origin x="3154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targa\targafiles\home\cma498\Fundamentals\Supply%20&amp;%20Demand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targa\targafiles\home\cma498\Fundamentals\Supply%20&amp;%20Demand.xlsx" TargetMode="Externa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\\targa\targafiles\home\cma498\Fundamentals\Supply%20&amp;%20Demand.xlsx" TargetMode="Externa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2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\\targa\targafiles\home\cma498\Fundamentals\Gas%20Storage.xlsx" TargetMode="Externa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chartUserShapes" Target="../drawings/drawing3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\\targa\targafiles\home\cma498\Fundamentals\Targa\Board%20Slides\December%202024\LNG%20Project%20Schedule%20v2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080" b="1" i="0" u="none" strike="noStrike" kern="1200" spc="0" baseline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sz="1800" b="1" dirty="0">
                <a:solidFill>
                  <a:schemeClr val="bg2"/>
                </a:solidFill>
              </a:rPr>
              <a:t>Lower 48 Natural Gas Production</a:t>
            </a:r>
            <a:r>
              <a:rPr lang="en-US" sz="1800" b="1" baseline="0" dirty="0">
                <a:solidFill>
                  <a:schemeClr val="bg2"/>
                </a:solidFill>
              </a:rPr>
              <a:t> (Bcf/d)</a:t>
            </a:r>
            <a:endParaRPr lang="en-US" sz="1800" b="1" dirty="0">
              <a:solidFill>
                <a:schemeClr val="bg2"/>
              </a:solidFill>
            </a:endParaRPr>
          </a:p>
        </c:rich>
      </c:tx>
      <c:layout>
        <c:manualLayout>
          <c:xMode val="edge"/>
          <c:yMode val="edge"/>
          <c:x val="0.14932055907209302"/>
          <c:y val="3.326955940100821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80" b="1" i="0" u="none" strike="noStrike" kern="1200" spc="0" baseline="0">
              <a:solidFill>
                <a:schemeClr val="bg2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7.1190419966660631E-2"/>
          <c:y val="0.16553020610858429"/>
          <c:w val="0.88648621985832698"/>
          <c:h val="0.73501234980496188"/>
        </c:manualLayout>
      </c:layout>
      <c:areaChart>
        <c:grouping val="standard"/>
        <c:varyColors val="0"/>
        <c:ser>
          <c:idx val="4"/>
          <c:order val="1"/>
          <c:tx>
            <c:strRef>
              <c:f>'BBG Gas S&amp;D'!$BA$117</c:f>
              <c:strCache>
                <c:ptCount val="1"/>
                <c:pt idx="0">
                  <c:v>5-yr (Min)</c:v>
                </c:pt>
              </c:strCache>
            </c:strRef>
          </c:tx>
          <c:spPr>
            <a:solidFill>
              <a:schemeClr val="bg1"/>
            </a:solidFill>
            <a:ln>
              <a:noFill/>
            </a:ln>
            <a:effectLst/>
          </c:spPr>
          <c:val>
            <c:numRef>
              <c:f>'BBG Gas S&amp;D'!$BB$118:$BB$129</c:f>
              <c:numCache>
                <c:formatCode>#,##0.0</c:formatCode>
                <c:ptCount val="12"/>
                <c:pt idx="0">
                  <c:v>87.553022240967763</c:v>
                </c:pt>
                <c:pt idx="1">
                  <c:v>85.288244333928574</c:v>
                </c:pt>
                <c:pt idx="2">
                  <c:v>88.797708811290335</c:v>
                </c:pt>
                <c:pt idx="3">
                  <c:v>89.272554447333349</c:v>
                </c:pt>
                <c:pt idx="4">
                  <c:v>88.152881802258051</c:v>
                </c:pt>
                <c:pt idx="5">
                  <c:v>89.86583356266668</c:v>
                </c:pt>
                <c:pt idx="6">
                  <c:v>89.531128950322582</c:v>
                </c:pt>
                <c:pt idx="7">
                  <c:v>89.546303417096738</c:v>
                </c:pt>
                <c:pt idx="8">
                  <c:v>90.280001048000003</c:v>
                </c:pt>
                <c:pt idx="9">
                  <c:v>88.904285536774168</c:v>
                </c:pt>
                <c:pt idx="10">
                  <c:v>91.73191833266668</c:v>
                </c:pt>
                <c:pt idx="11">
                  <c:v>92.501143816129058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2DA-468B-BBB1-3848DDCC3E2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9913183"/>
        <c:axId val="49911743"/>
      </c:areaChart>
      <c:lineChart>
        <c:grouping val="standard"/>
        <c:varyColors val="0"/>
        <c:ser>
          <c:idx val="0"/>
          <c:order val="0"/>
          <c:tx>
            <c:strRef>
              <c:f>'BBG Gas S&amp;D'!$AK$117</c:f>
              <c:strCache>
                <c:ptCount val="1"/>
                <c:pt idx="0">
                  <c:v>2024</c:v>
                </c:pt>
              </c:strCache>
            </c:strRef>
          </c:tx>
          <c:spPr>
            <a:ln w="28575" cap="rnd">
              <a:solidFill>
                <a:srgbClr val="00B0F0"/>
              </a:solidFill>
              <a:round/>
            </a:ln>
            <a:effectLst/>
          </c:spPr>
          <c:marker>
            <c:symbol val="none"/>
          </c:marker>
          <c:cat>
            <c:numRef>
              <c:f>'BBG Gas S&amp;D'!$AH$6:$AH$113</c:f>
              <c:numCache>
                <c:formatCode>[$-409]mmm\-yy;@</c:formatCode>
                <c:ptCount val="108"/>
                <c:pt idx="0">
                  <c:v>42400</c:v>
                </c:pt>
                <c:pt idx="1">
                  <c:v>42429</c:v>
                </c:pt>
                <c:pt idx="2">
                  <c:v>42460</c:v>
                </c:pt>
                <c:pt idx="3">
                  <c:v>42490</c:v>
                </c:pt>
                <c:pt idx="4">
                  <c:v>42521</c:v>
                </c:pt>
                <c:pt idx="5">
                  <c:v>42551</c:v>
                </c:pt>
                <c:pt idx="6">
                  <c:v>42582</c:v>
                </c:pt>
                <c:pt idx="7">
                  <c:v>42613</c:v>
                </c:pt>
                <c:pt idx="8">
                  <c:v>42643</c:v>
                </c:pt>
                <c:pt idx="9">
                  <c:v>42674</c:v>
                </c:pt>
                <c:pt idx="10">
                  <c:v>42704</c:v>
                </c:pt>
                <c:pt idx="11">
                  <c:v>42735</c:v>
                </c:pt>
                <c:pt idx="12">
                  <c:v>42766</c:v>
                </c:pt>
                <c:pt idx="13">
                  <c:v>42794</c:v>
                </c:pt>
                <c:pt idx="14">
                  <c:v>42825</c:v>
                </c:pt>
                <c:pt idx="15">
                  <c:v>42855</c:v>
                </c:pt>
                <c:pt idx="16">
                  <c:v>42886</c:v>
                </c:pt>
                <c:pt idx="17">
                  <c:v>42916</c:v>
                </c:pt>
                <c:pt idx="18">
                  <c:v>42947</c:v>
                </c:pt>
                <c:pt idx="19">
                  <c:v>42978</c:v>
                </c:pt>
                <c:pt idx="20">
                  <c:v>43008</c:v>
                </c:pt>
                <c:pt idx="21">
                  <c:v>43039</c:v>
                </c:pt>
                <c:pt idx="22">
                  <c:v>43069</c:v>
                </c:pt>
                <c:pt idx="23">
                  <c:v>43100</c:v>
                </c:pt>
                <c:pt idx="24">
                  <c:v>43131</c:v>
                </c:pt>
                <c:pt idx="25">
                  <c:v>43159</c:v>
                </c:pt>
                <c:pt idx="26">
                  <c:v>43190</c:v>
                </c:pt>
                <c:pt idx="27">
                  <c:v>43220</c:v>
                </c:pt>
                <c:pt idx="28">
                  <c:v>43251</c:v>
                </c:pt>
                <c:pt idx="29">
                  <c:v>43281</c:v>
                </c:pt>
                <c:pt idx="30">
                  <c:v>43312</c:v>
                </c:pt>
                <c:pt idx="31">
                  <c:v>43343</c:v>
                </c:pt>
                <c:pt idx="32">
                  <c:v>43373</c:v>
                </c:pt>
                <c:pt idx="33">
                  <c:v>43404</c:v>
                </c:pt>
                <c:pt idx="34">
                  <c:v>43434</c:v>
                </c:pt>
                <c:pt idx="35">
                  <c:v>43465</c:v>
                </c:pt>
                <c:pt idx="36">
                  <c:v>43496</c:v>
                </c:pt>
                <c:pt idx="37">
                  <c:v>43524</c:v>
                </c:pt>
                <c:pt idx="38">
                  <c:v>43555</c:v>
                </c:pt>
                <c:pt idx="39">
                  <c:v>43585</c:v>
                </c:pt>
                <c:pt idx="40">
                  <c:v>43616</c:v>
                </c:pt>
                <c:pt idx="41">
                  <c:v>43646</c:v>
                </c:pt>
                <c:pt idx="42">
                  <c:v>43677</c:v>
                </c:pt>
                <c:pt idx="43">
                  <c:v>43708</c:v>
                </c:pt>
                <c:pt idx="44">
                  <c:v>43738</c:v>
                </c:pt>
                <c:pt idx="45">
                  <c:v>43769</c:v>
                </c:pt>
                <c:pt idx="46">
                  <c:v>43799</c:v>
                </c:pt>
                <c:pt idx="47">
                  <c:v>43830</c:v>
                </c:pt>
                <c:pt idx="48">
                  <c:v>43861</c:v>
                </c:pt>
                <c:pt idx="49">
                  <c:v>43890</c:v>
                </c:pt>
                <c:pt idx="50">
                  <c:v>43921</c:v>
                </c:pt>
                <c:pt idx="51">
                  <c:v>43951</c:v>
                </c:pt>
                <c:pt idx="52">
                  <c:v>43982</c:v>
                </c:pt>
                <c:pt idx="53">
                  <c:v>44012</c:v>
                </c:pt>
                <c:pt idx="54">
                  <c:v>44043</c:v>
                </c:pt>
                <c:pt idx="55">
                  <c:v>44074</c:v>
                </c:pt>
                <c:pt idx="56">
                  <c:v>44104</c:v>
                </c:pt>
                <c:pt idx="57">
                  <c:v>44135</c:v>
                </c:pt>
                <c:pt idx="58">
                  <c:v>44165</c:v>
                </c:pt>
                <c:pt idx="59">
                  <c:v>44196</c:v>
                </c:pt>
                <c:pt idx="60">
                  <c:v>44227</c:v>
                </c:pt>
                <c:pt idx="61">
                  <c:v>44255</c:v>
                </c:pt>
                <c:pt idx="62">
                  <c:v>44286</c:v>
                </c:pt>
                <c:pt idx="63">
                  <c:v>44316</c:v>
                </c:pt>
                <c:pt idx="64">
                  <c:v>44347</c:v>
                </c:pt>
                <c:pt idx="65">
                  <c:v>44377</c:v>
                </c:pt>
                <c:pt idx="66">
                  <c:v>44408</c:v>
                </c:pt>
                <c:pt idx="67">
                  <c:v>44439</c:v>
                </c:pt>
                <c:pt idx="68">
                  <c:v>44469</c:v>
                </c:pt>
                <c:pt idx="69">
                  <c:v>44500</c:v>
                </c:pt>
                <c:pt idx="70">
                  <c:v>44530</c:v>
                </c:pt>
                <c:pt idx="71">
                  <c:v>44561</c:v>
                </c:pt>
                <c:pt idx="72">
                  <c:v>44592</c:v>
                </c:pt>
                <c:pt idx="73">
                  <c:v>44620</c:v>
                </c:pt>
                <c:pt idx="74">
                  <c:v>44651</c:v>
                </c:pt>
                <c:pt idx="75">
                  <c:v>44681</c:v>
                </c:pt>
                <c:pt idx="76">
                  <c:v>44712</c:v>
                </c:pt>
                <c:pt idx="77">
                  <c:v>44742</c:v>
                </c:pt>
                <c:pt idx="78">
                  <c:v>44773</c:v>
                </c:pt>
                <c:pt idx="79">
                  <c:v>44804</c:v>
                </c:pt>
                <c:pt idx="80">
                  <c:v>44834</c:v>
                </c:pt>
                <c:pt idx="81">
                  <c:v>44865</c:v>
                </c:pt>
                <c:pt idx="82">
                  <c:v>44895</c:v>
                </c:pt>
                <c:pt idx="83">
                  <c:v>44926</c:v>
                </c:pt>
                <c:pt idx="84">
                  <c:v>44957</c:v>
                </c:pt>
                <c:pt idx="85">
                  <c:v>44985</c:v>
                </c:pt>
                <c:pt idx="86">
                  <c:v>45016</c:v>
                </c:pt>
                <c:pt idx="87">
                  <c:v>45046</c:v>
                </c:pt>
                <c:pt idx="88">
                  <c:v>45077</c:v>
                </c:pt>
                <c:pt idx="89">
                  <c:v>45107</c:v>
                </c:pt>
                <c:pt idx="90">
                  <c:v>45138</c:v>
                </c:pt>
                <c:pt idx="91">
                  <c:v>45169</c:v>
                </c:pt>
                <c:pt idx="92">
                  <c:v>45199</c:v>
                </c:pt>
                <c:pt idx="93">
                  <c:v>45230</c:v>
                </c:pt>
                <c:pt idx="94">
                  <c:v>45260</c:v>
                </c:pt>
                <c:pt idx="95">
                  <c:v>45291</c:v>
                </c:pt>
                <c:pt idx="96">
                  <c:v>45322</c:v>
                </c:pt>
                <c:pt idx="97">
                  <c:v>45351</c:v>
                </c:pt>
                <c:pt idx="98">
                  <c:v>45382</c:v>
                </c:pt>
                <c:pt idx="99">
                  <c:v>45412</c:v>
                </c:pt>
                <c:pt idx="100">
                  <c:v>45443</c:v>
                </c:pt>
                <c:pt idx="101">
                  <c:v>45473</c:v>
                </c:pt>
                <c:pt idx="102">
                  <c:v>45504</c:v>
                </c:pt>
                <c:pt idx="103">
                  <c:v>45535</c:v>
                </c:pt>
                <c:pt idx="104">
                  <c:v>45565</c:v>
                </c:pt>
                <c:pt idx="105">
                  <c:v>45596</c:v>
                </c:pt>
                <c:pt idx="106">
                  <c:v>45626</c:v>
                </c:pt>
                <c:pt idx="107">
                  <c:v>45657</c:v>
                </c:pt>
              </c:numCache>
            </c:numRef>
          </c:cat>
          <c:val>
            <c:numRef>
              <c:f>'BBG Gas S&amp;D'!$AQ$6:$AQ$112</c:f>
              <c:numCache>
                <c:formatCode>#,##0</c:formatCode>
                <c:ptCount val="107"/>
                <c:pt idx="0">
                  <c:v>72636.245218387106</c:v>
                </c:pt>
                <c:pt idx="1">
                  <c:v>74092.255929310355</c:v>
                </c:pt>
                <c:pt idx="2">
                  <c:v>72959.522684516138</c:v>
                </c:pt>
                <c:pt idx="3">
                  <c:v>72902.426993000001</c:v>
                </c:pt>
                <c:pt idx="4">
                  <c:v>72300.892387096785</c:v>
                </c:pt>
                <c:pt idx="5">
                  <c:v>71577.887591333318</c:v>
                </c:pt>
                <c:pt idx="6">
                  <c:v>71827.247061612899</c:v>
                </c:pt>
                <c:pt idx="7">
                  <c:v>72445.424071935486</c:v>
                </c:pt>
                <c:pt idx="8">
                  <c:v>71544.594099666676</c:v>
                </c:pt>
                <c:pt idx="9">
                  <c:v>70513.661291612909</c:v>
                </c:pt>
                <c:pt idx="10">
                  <c:v>71284.947218333313</c:v>
                </c:pt>
                <c:pt idx="11">
                  <c:v>70411.358880645188</c:v>
                </c:pt>
                <c:pt idx="12">
                  <c:v>69949.608169032261</c:v>
                </c:pt>
                <c:pt idx="13">
                  <c:v>71084.685176071434</c:v>
                </c:pt>
                <c:pt idx="14">
                  <c:v>72070.147700322588</c:v>
                </c:pt>
                <c:pt idx="15">
                  <c:v>72576.74736899999</c:v>
                </c:pt>
                <c:pt idx="16">
                  <c:v>72605.93495774192</c:v>
                </c:pt>
                <c:pt idx="17">
                  <c:v>73056.61640600003</c:v>
                </c:pt>
                <c:pt idx="18">
                  <c:v>74015.494396129041</c:v>
                </c:pt>
                <c:pt idx="19">
                  <c:v>73862.501273870977</c:v>
                </c:pt>
                <c:pt idx="20">
                  <c:v>75351.54560966666</c:v>
                </c:pt>
                <c:pt idx="21">
                  <c:v>75830.073694838691</c:v>
                </c:pt>
                <c:pt idx="22">
                  <c:v>78789.119314666677</c:v>
                </c:pt>
                <c:pt idx="23">
                  <c:v>79155.907237096762</c:v>
                </c:pt>
                <c:pt idx="24">
                  <c:v>77720.895978387081</c:v>
                </c:pt>
                <c:pt idx="25">
                  <c:v>79566.585875000004</c:v>
                </c:pt>
                <c:pt idx="26">
                  <c:v>80420.327560967737</c:v>
                </c:pt>
                <c:pt idx="27">
                  <c:v>80434.327557666678</c:v>
                </c:pt>
                <c:pt idx="28">
                  <c:v>81645.084880645169</c:v>
                </c:pt>
                <c:pt idx="29">
                  <c:v>82917.402082000001</c:v>
                </c:pt>
                <c:pt idx="30">
                  <c:v>83427.0511816129</c:v>
                </c:pt>
                <c:pt idx="31">
                  <c:v>85057.694981935492</c:v>
                </c:pt>
                <c:pt idx="32">
                  <c:v>86657.779132666663</c:v>
                </c:pt>
                <c:pt idx="33">
                  <c:v>87222.291754516118</c:v>
                </c:pt>
                <c:pt idx="34">
                  <c:v>88715.877811333354</c:v>
                </c:pt>
                <c:pt idx="35">
                  <c:v>88275.215090645157</c:v>
                </c:pt>
                <c:pt idx="36">
                  <c:v>87553.022240967766</c:v>
                </c:pt>
                <c:pt idx="37">
                  <c:v>88056.346862499995</c:v>
                </c:pt>
                <c:pt idx="38">
                  <c:v>88797.708811290329</c:v>
                </c:pt>
                <c:pt idx="39">
                  <c:v>89272.554447333343</c:v>
                </c:pt>
                <c:pt idx="40">
                  <c:v>90624.151388064536</c:v>
                </c:pt>
                <c:pt idx="41">
                  <c:v>91094.182648999995</c:v>
                </c:pt>
                <c:pt idx="42">
                  <c:v>91564.834205806445</c:v>
                </c:pt>
                <c:pt idx="43">
                  <c:v>94445.770775483892</c:v>
                </c:pt>
                <c:pt idx="44">
                  <c:v>94383.609712666672</c:v>
                </c:pt>
                <c:pt idx="45">
                  <c:v>95102.046713225805</c:v>
                </c:pt>
                <c:pt idx="46">
                  <c:v>96259.12535466667</c:v>
                </c:pt>
                <c:pt idx="47">
                  <c:v>96101.813734193522</c:v>
                </c:pt>
                <c:pt idx="48">
                  <c:v>97081.128155806466</c:v>
                </c:pt>
                <c:pt idx="49">
                  <c:v>94972.055376551725</c:v>
                </c:pt>
                <c:pt idx="50">
                  <c:v>94782.822386129017</c:v>
                </c:pt>
                <c:pt idx="51">
                  <c:v>95080.723138999994</c:v>
                </c:pt>
                <c:pt idx="52">
                  <c:v>88152.881802258053</c:v>
                </c:pt>
                <c:pt idx="53">
                  <c:v>89865.833562666681</c:v>
                </c:pt>
                <c:pt idx="54">
                  <c:v>89531.128950322585</c:v>
                </c:pt>
                <c:pt idx="55">
                  <c:v>89546.303417096744</c:v>
                </c:pt>
                <c:pt idx="56">
                  <c:v>90280.001048000006</c:v>
                </c:pt>
                <c:pt idx="57">
                  <c:v>88904.285536774172</c:v>
                </c:pt>
                <c:pt idx="58">
                  <c:v>91731.918332666683</c:v>
                </c:pt>
                <c:pt idx="59">
                  <c:v>92501.143816129057</c:v>
                </c:pt>
                <c:pt idx="60">
                  <c:v>92033.093540967733</c:v>
                </c:pt>
                <c:pt idx="61">
                  <c:v>85288.244333928567</c:v>
                </c:pt>
                <c:pt idx="62">
                  <c:v>92968.538340322571</c:v>
                </c:pt>
                <c:pt idx="63">
                  <c:v>93872.199881333334</c:v>
                </c:pt>
                <c:pt idx="64">
                  <c:v>94239.509340967765</c:v>
                </c:pt>
                <c:pt idx="65">
                  <c:v>94343.752931333293</c:v>
                </c:pt>
                <c:pt idx="66">
                  <c:v>94735.511980967727</c:v>
                </c:pt>
                <c:pt idx="67">
                  <c:v>95084.564793548372</c:v>
                </c:pt>
                <c:pt idx="68">
                  <c:v>95264.124654333325</c:v>
                </c:pt>
                <c:pt idx="69">
                  <c:v>95920.991421290339</c:v>
                </c:pt>
                <c:pt idx="70">
                  <c:v>97474.476407333335</c:v>
                </c:pt>
                <c:pt idx="71">
                  <c:v>98090.983856451625</c:v>
                </c:pt>
                <c:pt idx="72">
                  <c:v>95174.073740322594</c:v>
                </c:pt>
                <c:pt idx="73">
                  <c:v>94618.647332142864</c:v>
                </c:pt>
                <c:pt idx="74">
                  <c:v>95408.627351290328</c:v>
                </c:pt>
                <c:pt idx="75">
                  <c:v>96771.822868999981</c:v>
                </c:pt>
                <c:pt idx="76">
                  <c:v>97481.471331935478</c:v>
                </c:pt>
                <c:pt idx="77">
                  <c:v>97860.558053666682</c:v>
                </c:pt>
                <c:pt idx="78">
                  <c:v>98443.897135483872</c:v>
                </c:pt>
                <c:pt idx="79">
                  <c:v>99042.447007419396</c:v>
                </c:pt>
                <c:pt idx="80">
                  <c:v>100507.60901299998</c:v>
                </c:pt>
                <c:pt idx="81">
                  <c:v>100208.1901067742</c:v>
                </c:pt>
                <c:pt idx="82">
                  <c:v>99884.598863333333</c:v>
                </c:pt>
                <c:pt idx="83">
                  <c:v>97578.515080322599</c:v>
                </c:pt>
                <c:pt idx="84">
                  <c:v>100867.33974193547</c:v>
                </c:pt>
                <c:pt idx="85">
                  <c:v>100745.01171428572</c:v>
                </c:pt>
                <c:pt idx="86">
                  <c:v>101097.53074193548</c:v>
                </c:pt>
                <c:pt idx="87">
                  <c:v>101351.71973333333</c:v>
                </c:pt>
                <c:pt idx="88">
                  <c:v>102311.26667741935</c:v>
                </c:pt>
                <c:pt idx="89">
                  <c:v>102179.30606666666</c:v>
                </c:pt>
                <c:pt idx="90">
                  <c:v>102665.11680645162</c:v>
                </c:pt>
                <c:pt idx="91">
                  <c:v>103320.05103225807</c:v>
                </c:pt>
                <c:pt idx="92">
                  <c:v>103094.53509999999</c:v>
                </c:pt>
                <c:pt idx="93">
                  <c:v>103355.02183870968</c:v>
                </c:pt>
                <c:pt idx="94">
                  <c:v>105124.018</c:v>
                </c:pt>
                <c:pt idx="95">
                  <c:v>105787.308</c:v>
                </c:pt>
                <c:pt idx="96">
                  <c:v>102301.93483870968</c:v>
                </c:pt>
                <c:pt idx="97">
                  <c:v>105041.13510344826</c:v>
                </c:pt>
                <c:pt idx="98">
                  <c:v>102112.8895483871</c:v>
                </c:pt>
                <c:pt idx="99">
                  <c:v>100756.98483333332</c:v>
                </c:pt>
                <c:pt idx="100">
                  <c:v>101007.95683870968</c:v>
                </c:pt>
                <c:pt idx="101">
                  <c:v>102279.32279999999</c:v>
                </c:pt>
                <c:pt idx="102">
                  <c:v>103575.94974193547</c:v>
                </c:pt>
                <c:pt idx="103">
                  <c:v>103137.05499999999</c:v>
                </c:pt>
                <c:pt idx="104">
                  <c:v>101762.07243333333</c:v>
                </c:pt>
                <c:pt idx="105">
                  <c:v>102632.535</c:v>
                </c:pt>
                <c:pt idx="106">
                  <c:v>102378.02666666667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92DA-468B-BBB1-3848DDCC3E2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9913183"/>
        <c:axId val="49911743"/>
      </c:lineChart>
      <c:dateAx>
        <c:axId val="49913183"/>
        <c:scaling>
          <c:orientation val="minMax"/>
        </c:scaling>
        <c:delete val="0"/>
        <c:axPos val="b"/>
        <c:numFmt formatCode="[$-409]mmm\-yy;@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bg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49911743"/>
        <c:crosses val="autoZero"/>
        <c:auto val="1"/>
        <c:lblOffset val="100"/>
        <c:baseTimeUnit val="months"/>
        <c:majorUnit val="6"/>
        <c:majorTimeUnit val="months"/>
      </c:dateAx>
      <c:valAx>
        <c:axId val="49911743"/>
        <c:scaling>
          <c:orientation val="minMax"/>
          <c:min val="60000"/>
        </c:scaling>
        <c:delete val="0"/>
        <c:axPos val="l"/>
        <c:numFmt formatCode="#,##0" sourceLinked="0"/>
        <c:majorTickMark val="out"/>
        <c:minorTickMark val="none"/>
        <c:tickLblPos val="nextTo"/>
        <c:spPr>
          <a:noFill/>
          <a:ln>
            <a:solidFill>
              <a:schemeClr val="bg1">
                <a:lumMod val="5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49913183"/>
        <c:crosses val="autoZero"/>
        <c:crossBetween val="midCat"/>
        <c:majorUnit val="10000"/>
        <c:dispUnits>
          <c:builtInUnit val="thousands"/>
        </c:dispUnits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900">
          <a:solidFill>
            <a:sysClr val="windowText" lastClr="000000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080" b="1" i="0" u="none" strike="noStrike" kern="1200" spc="0" baseline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sz="1800" b="1" dirty="0">
                <a:solidFill>
                  <a:schemeClr val="bg2"/>
                </a:solidFill>
              </a:rPr>
              <a:t>Lower 48 Natural Gas Consumption</a:t>
            </a:r>
            <a:r>
              <a:rPr lang="en-US" sz="1800" b="1" baseline="0" dirty="0">
                <a:solidFill>
                  <a:schemeClr val="bg2"/>
                </a:solidFill>
              </a:rPr>
              <a:t> (Bcf/d)</a:t>
            </a:r>
            <a:endParaRPr lang="en-US" sz="1800" b="1" dirty="0">
              <a:solidFill>
                <a:schemeClr val="bg2"/>
              </a:solidFill>
            </a:endParaRPr>
          </a:p>
        </c:rich>
      </c:tx>
      <c:layout>
        <c:manualLayout>
          <c:xMode val="edge"/>
          <c:yMode val="edge"/>
          <c:x val="0.12968011130440113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80" b="1" i="0" u="none" strike="noStrike" kern="1200" spc="0" baseline="0">
              <a:solidFill>
                <a:schemeClr val="bg2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5.5736838723036607E-2"/>
          <c:y val="0.10060349366897577"/>
          <c:w val="0.91329325850112786"/>
          <c:h val="0.7960351724207565"/>
        </c:manualLayout>
      </c:layout>
      <c:areaChart>
        <c:grouping val="standard"/>
        <c:varyColors val="0"/>
        <c:ser>
          <c:idx val="3"/>
          <c:order val="3"/>
          <c:tx>
            <c:strRef>
              <c:f>'BBG Gas S&amp;D'!$AY$134</c:f>
              <c:strCache>
                <c:ptCount val="1"/>
                <c:pt idx="0">
                  <c:v>5-yr (Range)</c:v>
                </c:pt>
              </c:strCache>
            </c:strRef>
          </c:tx>
          <c:spPr>
            <a:solidFill>
              <a:schemeClr val="bg1">
                <a:lumMod val="85000"/>
              </a:schemeClr>
            </a:solidFill>
            <a:ln>
              <a:noFill/>
            </a:ln>
            <a:effectLst/>
          </c:spPr>
          <c:val>
            <c:numRef>
              <c:f>'BBG Gas S&amp;D'!$AZ$135:$AZ$146</c:f>
              <c:numCache>
                <c:formatCode>#,##0.0</c:formatCode>
                <c:ptCount val="12"/>
                <c:pt idx="0">
                  <c:v>107.4364193548387</c:v>
                </c:pt>
                <c:pt idx="1">
                  <c:v>98.113285714285709</c:v>
                </c:pt>
                <c:pt idx="2">
                  <c:v>85.000754354838719</c:v>
                </c:pt>
                <c:pt idx="3">
                  <c:v>70.269433333333339</c:v>
                </c:pt>
                <c:pt idx="4">
                  <c:v>65.283187258064515</c:v>
                </c:pt>
                <c:pt idx="5">
                  <c:v>69.907089200000001</c:v>
                </c:pt>
                <c:pt idx="6">
                  <c:v>76.681226935483878</c:v>
                </c:pt>
                <c:pt idx="7">
                  <c:v>77.219791870967754</c:v>
                </c:pt>
                <c:pt idx="8">
                  <c:v>69.898847333333322</c:v>
                </c:pt>
                <c:pt idx="9">
                  <c:v>70.214363064516135</c:v>
                </c:pt>
                <c:pt idx="10">
                  <c:v>85.166033333333331</c:v>
                </c:pt>
                <c:pt idx="11">
                  <c:v>97.632935483870966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697-46E9-B89A-53D19CF5F1BD}"/>
            </c:ext>
          </c:extLst>
        </c:ser>
        <c:ser>
          <c:idx val="4"/>
          <c:order val="4"/>
          <c:tx>
            <c:strRef>
              <c:f>'BBG Gas S&amp;D'!$BA$134</c:f>
              <c:strCache>
                <c:ptCount val="1"/>
                <c:pt idx="0">
                  <c:v>5-yr (Min)</c:v>
                </c:pt>
              </c:strCache>
            </c:strRef>
          </c:tx>
          <c:spPr>
            <a:solidFill>
              <a:schemeClr val="bg1"/>
            </a:solidFill>
            <a:ln>
              <a:noFill/>
            </a:ln>
            <a:effectLst/>
          </c:spPr>
          <c:val>
            <c:numRef>
              <c:f>'BBG Gas S&amp;D'!$BB$135:$BB$146</c:f>
              <c:numCache>
                <c:formatCode>#,##0.0</c:formatCode>
                <c:ptCount val="12"/>
                <c:pt idx="0">
                  <c:v>94.229300870967748</c:v>
                </c:pt>
                <c:pt idx="1">
                  <c:v>93.042401071428571</c:v>
                </c:pt>
                <c:pt idx="2">
                  <c:v>74.34403225806453</c:v>
                </c:pt>
                <c:pt idx="3">
                  <c:v>65.153766666666669</c:v>
                </c:pt>
                <c:pt idx="4">
                  <c:v>60.14022580645161</c:v>
                </c:pt>
                <c:pt idx="5">
                  <c:v>64.125900000000001</c:v>
                </c:pt>
                <c:pt idx="6">
                  <c:v>69.880677419354853</c:v>
                </c:pt>
                <c:pt idx="7">
                  <c:v>70.215806451612906</c:v>
                </c:pt>
                <c:pt idx="8">
                  <c:v>64.105199999999996</c:v>
                </c:pt>
                <c:pt idx="9">
                  <c:v>65.851451612903233</c:v>
                </c:pt>
                <c:pt idx="10">
                  <c:v>73.748166666666677</c:v>
                </c:pt>
                <c:pt idx="11">
                  <c:v>87.52629032258065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697-46E9-B89A-53D19CF5F1B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9913183"/>
        <c:axId val="49911743"/>
      </c:areaChart>
      <c:lineChart>
        <c:grouping val="standard"/>
        <c:varyColors val="0"/>
        <c:ser>
          <c:idx val="0"/>
          <c:order val="0"/>
          <c:tx>
            <c:strRef>
              <c:f>'BBG Gas S&amp;D'!$AK$134</c:f>
              <c:strCache>
                <c:ptCount val="1"/>
                <c:pt idx="0">
                  <c:v>2024</c:v>
                </c:pt>
              </c:strCache>
            </c:strRef>
          </c:tx>
          <c:spPr>
            <a:ln w="28575" cap="rnd">
              <a:solidFill>
                <a:srgbClr val="00B0F0"/>
              </a:solidFill>
              <a:round/>
            </a:ln>
            <a:effectLst/>
          </c:spPr>
          <c:marker>
            <c:symbol val="none"/>
          </c:marker>
          <c:cat>
            <c:numRef>
              <c:f>'BBG Gas S&amp;D'!$AK$135:$AK$146</c:f>
              <c:numCache>
                <c:formatCode>[$-409]mmm\-yy;@</c:formatCode>
                <c:ptCount val="12"/>
                <c:pt idx="0">
                  <c:v>45322</c:v>
                </c:pt>
                <c:pt idx="1">
                  <c:v>45351</c:v>
                </c:pt>
                <c:pt idx="2">
                  <c:v>45382</c:v>
                </c:pt>
                <c:pt idx="3">
                  <c:v>45412</c:v>
                </c:pt>
                <c:pt idx="4">
                  <c:v>45443</c:v>
                </c:pt>
                <c:pt idx="5">
                  <c:v>45473</c:v>
                </c:pt>
                <c:pt idx="6">
                  <c:v>45504</c:v>
                </c:pt>
                <c:pt idx="7">
                  <c:v>45535</c:v>
                </c:pt>
                <c:pt idx="8">
                  <c:v>45565</c:v>
                </c:pt>
                <c:pt idx="9">
                  <c:v>45596</c:v>
                </c:pt>
                <c:pt idx="10">
                  <c:v>45626</c:v>
                </c:pt>
                <c:pt idx="11">
                  <c:v>45657</c:v>
                </c:pt>
              </c:numCache>
            </c:numRef>
          </c:cat>
          <c:val>
            <c:numRef>
              <c:f>'BBG Gas S&amp;D'!$AL$135:$AL$146</c:f>
              <c:numCache>
                <c:formatCode>#,##0.0</c:formatCode>
                <c:ptCount val="12"/>
                <c:pt idx="0">
                  <c:v>107.00325041935484</c:v>
                </c:pt>
                <c:pt idx="1">
                  <c:v>89.848614344827595</c:v>
                </c:pt>
                <c:pt idx="2">
                  <c:v>80.362064935483872</c:v>
                </c:pt>
                <c:pt idx="3">
                  <c:v>70.498095533333327</c:v>
                </c:pt>
                <c:pt idx="4">
                  <c:v>66.859468967741932</c:v>
                </c:pt>
                <c:pt idx="5">
                  <c:v>72.1882442</c:v>
                </c:pt>
                <c:pt idx="6">
                  <c:v>79.471475000000012</c:v>
                </c:pt>
                <c:pt idx="7">
                  <c:v>78.349768741935478</c:v>
                </c:pt>
                <c:pt idx="8">
                  <c:v>71.830074933333336</c:v>
                </c:pt>
                <c:pt idx="9">
                  <c:v>70.824767838709676</c:v>
                </c:pt>
                <c:pt idx="10">
                  <c:v>81.492704500000002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C697-46E9-B89A-53D19CF5F1BD}"/>
            </c:ext>
          </c:extLst>
        </c:ser>
        <c:ser>
          <c:idx val="1"/>
          <c:order val="1"/>
          <c:tx>
            <c:strRef>
              <c:f>'BBG Gas S&amp;D'!$AM$134</c:f>
              <c:strCache>
                <c:ptCount val="1"/>
                <c:pt idx="0">
                  <c:v>2023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'BBG Gas S&amp;D'!$AK$135:$AK$146</c:f>
              <c:numCache>
                <c:formatCode>[$-409]mmm\-yy;@</c:formatCode>
                <c:ptCount val="12"/>
                <c:pt idx="0">
                  <c:v>45322</c:v>
                </c:pt>
                <c:pt idx="1">
                  <c:v>45351</c:v>
                </c:pt>
                <c:pt idx="2">
                  <c:v>45382</c:v>
                </c:pt>
                <c:pt idx="3">
                  <c:v>45412</c:v>
                </c:pt>
                <c:pt idx="4">
                  <c:v>45443</c:v>
                </c:pt>
                <c:pt idx="5">
                  <c:v>45473</c:v>
                </c:pt>
                <c:pt idx="6">
                  <c:v>45504</c:v>
                </c:pt>
                <c:pt idx="7">
                  <c:v>45535</c:v>
                </c:pt>
                <c:pt idx="8">
                  <c:v>45565</c:v>
                </c:pt>
                <c:pt idx="9">
                  <c:v>45596</c:v>
                </c:pt>
                <c:pt idx="10">
                  <c:v>45626</c:v>
                </c:pt>
                <c:pt idx="11">
                  <c:v>45657</c:v>
                </c:pt>
              </c:numCache>
            </c:numRef>
          </c:cat>
          <c:val>
            <c:numRef>
              <c:f>'BBG Gas S&amp;D'!$AN$135:$AN$146</c:f>
              <c:numCache>
                <c:formatCode>#,##0.0</c:formatCode>
                <c:ptCount val="12"/>
                <c:pt idx="0">
                  <c:v>94.229300870967748</c:v>
                </c:pt>
                <c:pt idx="1">
                  <c:v>93.042401071428571</c:v>
                </c:pt>
                <c:pt idx="2">
                  <c:v>85.000754354838719</c:v>
                </c:pt>
                <c:pt idx="3">
                  <c:v>69.580575166666677</c:v>
                </c:pt>
                <c:pt idx="4">
                  <c:v>65.283187258064515</c:v>
                </c:pt>
                <c:pt idx="5">
                  <c:v>69.907089200000001</c:v>
                </c:pt>
                <c:pt idx="6">
                  <c:v>76.681226935483878</c:v>
                </c:pt>
                <c:pt idx="7">
                  <c:v>77.219791870967754</c:v>
                </c:pt>
                <c:pt idx="8">
                  <c:v>69.898847333333322</c:v>
                </c:pt>
                <c:pt idx="9">
                  <c:v>70.214363064516135</c:v>
                </c:pt>
                <c:pt idx="10">
                  <c:v>84.085343766666668</c:v>
                </c:pt>
                <c:pt idx="11">
                  <c:v>90.60194180645162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C697-46E9-B89A-53D19CF5F1BD}"/>
            </c:ext>
          </c:extLst>
        </c:ser>
        <c:ser>
          <c:idx val="2"/>
          <c:order val="2"/>
          <c:tx>
            <c:strRef>
              <c:f>'BBG Gas S&amp;D'!$AW$134</c:f>
              <c:strCache>
                <c:ptCount val="1"/>
                <c:pt idx="0">
                  <c:v>5-yr (2019-2023)</c:v>
                </c:pt>
              </c:strCache>
            </c:strRef>
          </c:tx>
          <c:spPr>
            <a:ln w="28575" cap="rnd">
              <a:solidFill>
                <a:schemeClr val="tx1"/>
              </a:solidFill>
              <a:prstDash val="sysDash"/>
              <a:round/>
            </a:ln>
            <a:effectLst/>
          </c:spPr>
          <c:marker>
            <c:symbol val="none"/>
          </c:marker>
          <c:cat>
            <c:numRef>
              <c:f>'BBG Gas S&amp;D'!$AK$135:$AK$146</c:f>
              <c:numCache>
                <c:formatCode>[$-409]mmm\-yy;@</c:formatCode>
                <c:ptCount val="12"/>
                <c:pt idx="0">
                  <c:v>45322</c:v>
                </c:pt>
                <c:pt idx="1">
                  <c:v>45351</c:v>
                </c:pt>
                <c:pt idx="2">
                  <c:v>45382</c:v>
                </c:pt>
                <c:pt idx="3">
                  <c:v>45412</c:v>
                </c:pt>
                <c:pt idx="4">
                  <c:v>45443</c:v>
                </c:pt>
                <c:pt idx="5">
                  <c:v>45473</c:v>
                </c:pt>
                <c:pt idx="6">
                  <c:v>45504</c:v>
                </c:pt>
                <c:pt idx="7">
                  <c:v>45535</c:v>
                </c:pt>
                <c:pt idx="8">
                  <c:v>45565</c:v>
                </c:pt>
                <c:pt idx="9">
                  <c:v>45596</c:v>
                </c:pt>
                <c:pt idx="10">
                  <c:v>45626</c:v>
                </c:pt>
                <c:pt idx="11">
                  <c:v>45657</c:v>
                </c:pt>
              </c:numCache>
            </c:numRef>
          </c:cat>
          <c:val>
            <c:numRef>
              <c:f>'BBG Gas S&amp;D'!$AX$135:$AX$146</c:f>
              <c:numCache>
                <c:formatCode>#,##0.0</c:formatCode>
                <c:ptCount val="12"/>
                <c:pt idx="0">
                  <c:v>99.255711787096772</c:v>
                </c:pt>
                <c:pt idx="1">
                  <c:v>96.343248440886697</c:v>
                </c:pt>
                <c:pt idx="2">
                  <c:v>80.362112161290327</c:v>
                </c:pt>
                <c:pt idx="3">
                  <c:v>68.260321699999992</c:v>
                </c:pt>
                <c:pt idx="4">
                  <c:v>62.821495516129026</c:v>
                </c:pt>
                <c:pt idx="5">
                  <c:v>66.828911173333339</c:v>
                </c:pt>
                <c:pt idx="6">
                  <c:v>72.696316354838729</c:v>
                </c:pt>
                <c:pt idx="7">
                  <c:v>72.71553901935485</c:v>
                </c:pt>
                <c:pt idx="8">
                  <c:v>66.565216133333337</c:v>
                </c:pt>
                <c:pt idx="9">
                  <c:v>68.492027451612913</c:v>
                </c:pt>
                <c:pt idx="10">
                  <c:v>81.511695419999995</c:v>
                </c:pt>
                <c:pt idx="11">
                  <c:v>92.405059329032255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C697-46E9-B89A-53D19CF5F1B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9913183"/>
        <c:axId val="49911743"/>
      </c:lineChart>
      <c:dateAx>
        <c:axId val="49913183"/>
        <c:scaling>
          <c:orientation val="minMax"/>
        </c:scaling>
        <c:delete val="0"/>
        <c:axPos val="b"/>
        <c:numFmt formatCode="mmm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bg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49911743"/>
        <c:crosses val="autoZero"/>
        <c:auto val="1"/>
        <c:lblOffset val="100"/>
        <c:baseTimeUnit val="months"/>
      </c:dateAx>
      <c:valAx>
        <c:axId val="49911743"/>
        <c:scaling>
          <c:orientation val="minMax"/>
          <c:min val="40"/>
        </c:scaling>
        <c:delete val="0"/>
        <c:axPos val="l"/>
        <c:numFmt formatCode="#,##0" sourceLinked="0"/>
        <c:majorTickMark val="out"/>
        <c:minorTickMark val="none"/>
        <c:tickLblPos val="nextTo"/>
        <c:spPr>
          <a:noFill/>
          <a:ln>
            <a:solidFill>
              <a:schemeClr val="bg1">
                <a:lumMod val="5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49913183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egendEntry>
        <c:idx val="1"/>
        <c:delete val="1"/>
      </c:legendEntry>
      <c:layout>
        <c:manualLayout>
          <c:xMode val="edge"/>
          <c:yMode val="edge"/>
          <c:x val="7.7999693378239421E-2"/>
          <c:y val="0.7502172675630765"/>
          <c:w val="0.84400061324352116"/>
          <c:h val="0.1372858696525851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900">
          <a:solidFill>
            <a:sysClr val="windowText" lastClr="000000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080" b="1" i="0" u="none" strike="noStrike" kern="1200" spc="0" baseline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sz="1800" b="1" dirty="0">
                <a:solidFill>
                  <a:schemeClr val="bg2"/>
                </a:solidFill>
              </a:rPr>
              <a:t>Exports to Mexico and LNG Demand    </a:t>
            </a:r>
            <a:r>
              <a:rPr lang="en-US" sz="1800" b="1" baseline="0" dirty="0">
                <a:solidFill>
                  <a:schemeClr val="bg2"/>
                </a:solidFill>
              </a:rPr>
              <a:t>(Bcf/d</a:t>
            </a:r>
            <a:r>
              <a:rPr lang="en-US" b="1" baseline="0" dirty="0">
                <a:solidFill>
                  <a:schemeClr val="bg2"/>
                </a:solidFill>
              </a:rPr>
              <a:t>)</a:t>
            </a:r>
            <a:endParaRPr lang="en-US" b="1" dirty="0">
              <a:solidFill>
                <a:schemeClr val="bg2"/>
              </a:solidFill>
            </a:endParaRPr>
          </a:p>
        </c:rich>
      </c:tx>
      <c:layout>
        <c:manualLayout>
          <c:xMode val="edge"/>
          <c:yMode val="edge"/>
          <c:x val="8.739500005245511E-2"/>
          <c:y val="1.600317207232257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80" b="1" i="0" u="none" strike="noStrike" kern="1200" spc="0" baseline="0">
              <a:solidFill>
                <a:schemeClr val="bg2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7.5865366687912508E-2"/>
          <c:y val="0.16760655550412515"/>
          <c:w val="0.88648621985832698"/>
          <c:h val="0.62172491513278427"/>
        </c:manualLayout>
      </c:layout>
      <c:lineChart>
        <c:grouping val="standard"/>
        <c:varyColors val="0"/>
        <c:ser>
          <c:idx val="0"/>
          <c:order val="0"/>
          <c:tx>
            <c:strRef>
              <c:f>'BBG Gas S&amp;D'!$AT$5</c:f>
              <c:strCache>
                <c:ptCount val="1"/>
                <c:pt idx="0">
                  <c:v>Mexican Exports</c:v>
                </c:pt>
              </c:strCache>
            </c:strRef>
          </c:tx>
          <c:spPr>
            <a:ln w="28575" cap="rnd">
              <a:solidFill>
                <a:srgbClr val="00B0F0"/>
              </a:solidFill>
              <a:round/>
            </a:ln>
            <a:effectLst/>
          </c:spPr>
          <c:marker>
            <c:symbol val="none"/>
          </c:marker>
          <c:cat>
            <c:numRef>
              <c:f>'BBG Gas S&amp;D'!$AH$6:$AH$112</c:f>
              <c:numCache>
                <c:formatCode>[$-409]mmm\-yy;@</c:formatCode>
                <c:ptCount val="107"/>
                <c:pt idx="0">
                  <c:v>42400</c:v>
                </c:pt>
                <c:pt idx="1">
                  <c:v>42429</c:v>
                </c:pt>
                <c:pt idx="2">
                  <c:v>42460</c:v>
                </c:pt>
                <c:pt idx="3">
                  <c:v>42490</c:v>
                </c:pt>
                <c:pt idx="4">
                  <c:v>42521</c:v>
                </c:pt>
                <c:pt idx="5">
                  <c:v>42551</c:v>
                </c:pt>
                <c:pt idx="6">
                  <c:v>42582</c:v>
                </c:pt>
                <c:pt idx="7">
                  <c:v>42613</c:v>
                </c:pt>
                <c:pt idx="8">
                  <c:v>42643</c:v>
                </c:pt>
                <c:pt idx="9">
                  <c:v>42674</c:v>
                </c:pt>
                <c:pt idx="10">
                  <c:v>42704</c:v>
                </c:pt>
                <c:pt idx="11">
                  <c:v>42735</c:v>
                </c:pt>
                <c:pt idx="12">
                  <c:v>42766</c:v>
                </c:pt>
                <c:pt idx="13">
                  <c:v>42794</c:v>
                </c:pt>
                <c:pt idx="14">
                  <c:v>42825</c:v>
                </c:pt>
                <c:pt idx="15">
                  <c:v>42855</c:v>
                </c:pt>
                <c:pt idx="16">
                  <c:v>42886</c:v>
                </c:pt>
                <c:pt idx="17">
                  <c:v>42916</c:v>
                </c:pt>
                <c:pt idx="18">
                  <c:v>42947</c:v>
                </c:pt>
                <c:pt idx="19">
                  <c:v>42978</c:v>
                </c:pt>
                <c:pt idx="20">
                  <c:v>43008</c:v>
                </c:pt>
                <c:pt idx="21">
                  <c:v>43039</c:v>
                </c:pt>
                <c:pt idx="22">
                  <c:v>43069</c:v>
                </c:pt>
                <c:pt idx="23">
                  <c:v>43100</c:v>
                </c:pt>
                <c:pt idx="24">
                  <c:v>43131</c:v>
                </c:pt>
                <c:pt idx="25">
                  <c:v>43159</c:v>
                </c:pt>
                <c:pt idx="26">
                  <c:v>43190</c:v>
                </c:pt>
                <c:pt idx="27">
                  <c:v>43220</c:v>
                </c:pt>
                <c:pt idx="28">
                  <c:v>43251</c:v>
                </c:pt>
                <c:pt idx="29">
                  <c:v>43281</c:v>
                </c:pt>
                <c:pt idx="30">
                  <c:v>43312</c:v>
                </c:pt>
                <c:pt idx="31">
                  <c:v>43343</c:v>
                </c:pt>
                <c:pt idx="32">
                  <c:v>43373</c:v>
                </c:pt>
                <c:pt idx="33">
                  <c:v>43404</c:v>
                </c:pt>
                <c:pt idx="34">
                  <c:v>43434</c:v>
                </c:pt>
                <c:pt idx="35">
                  <c:v>43465</c:v>
                </c:pt>
                <c:pt idx="36">
                  <c:v>43496</c:v>
                </c:pt>
                <c:pt idx="37">
                  <c:v>43524</c:v>
                </c:pt>
                <c:pt idx="38">
                  <c:v>43555</c:v>
                </c:pt>
                <c:pt idx="39">
                  <c:v>43585</c:v>
                </c:pt>
                <c:pt idx="40">
                  <c:v>43616</c:v>
                </c:pt>
                <c:pt idx="41">
                  <c:v>43646</c:v>
                </c:pt>
                <c:pt idx="42">
                  <c:v>43677</c:v>
                </c:pt>
                <c:pt idx="43">
                  <c:v>43708</c:v>
                </c:pt>
                <c:pt idx="44">
                  <c:v>43738</c:v>
                </c:pt>
                <c:pt idx="45">
                  <c:v>43769</c:v>
                </c:pt>
                <c:pt idx="46">
                  <c:v>43799</c:v>
                </c:pt>
                <c:pt idx="47">
                  <c:v>43830</c:v>
                </c:pt>
                <c:pt idx="48">
                  <c:v>43861</c:v>
                </c:pt>
                <c:pt idx="49">
                  <c:v>43890</c:v>
                </c:pt>
                <c:pt idx="50">
                  <c:v>43921</c:v>
                </c:pt>
                <c:pt idx="51">
                  <c:v>43951</c:v>
                </c:pt>
                <c:pt idx="52">
                  <c:v>43982</c:v>
                </c:pt>
                <c:pt idx="53">
                  <c:v>44012</c:v>
                </c:pt>
                <c:pt idx="54">
                  <c:v>44043</c:v>
                </c:pt>
                <c:pt idx="55">
                  <c:v>44074</c:v>
                </c:pt>
                <c:pt idx="56">
                  <c:v>44104</c:v>
                </c:pt>
                <c:pt idx="57">
                  <c:v>44135</c:v>
                </c:pt>
                <c:pt idx="58">
                  <c:v>44165</c:v>
                </c:pt>
                <c:pt idx="59">
                  <c:v>44196</c:v>
                </c:pt>
                <c:pt idx="60">
                  <c:v>44227</c:v>
                </c:pt>
                <c:pt idx="61">
                  <c:v>44255</c:v>
                </c:pt>
                <c:pt idx="62">
                  <c:v>44286</c:v>
                </c:pt>
                <c:pt idx="63">
                  <c:v>44316</c:v>
                </c:pt>
                <c:pt idx="64">
                  <c:v>44347</c:v>
                </c:pt>
                <c:pt idx="65">
                  <c:v>44377</c:v>
                </c:pt>
                <c:pt idx="66">
                  <c:v>44408</c:v>
                </c:pt>
                <c:pt idx="67">
                  <c:v>44439</c:v>
                </c:pt>
                <c:pt idx="68">
                  <c:v>44469</c:v>
                </c:pt>
                <c:pt idx="69">
                  <c:v>44500</c:v>
                </c:pt>
                <c:pt idx="70">
                  <c:v>44530</c:v>
                </c:pt>
                <c:pt idx="71">
                  <c:v>44561</c:v>
                </c:pt>
                <c:pt idx="72">
                  <c:v>44592</c:v>
                </c:pt>
                <c:pt idx="73">
                  <c:v>44620</c:v>
                </c:pt>
                <c:pt idx="74">
                  <c:v>44651</c:v>
                </c:pt>
                <c:pt idx="75">
                  <c:v>44681</c:v>
                </c:pt>
                <c:pt idx="76">
                  <c:v>44712</c:v>
                </c:pt>
                <c:pt idx="77">
                  <c:v>44742</c:v>
                </c:pt>
                <c:pt idx="78">
                  <c:v>44773</c:v>
                </c:pt>
                <c:pt idx="79">
                  <c:v>44804</c:v>
                </c:pt>
                <c:pt idx="80">
                  <c:v>44834</c:v>
                </c:pt>
                <c:pt idx="81">
                  <c:v>44865</c:v>
                </c:pt>
                <c:pt idx="82">
                  <c:v>44895</c:v>
                </c:pt>
                <c:pt idx="83">
                  <c:v>44926</c:v>
                </c:pt>
                <c:pt idx="84">
                  <c:v>44957</c:v>
                </c:pt>
                <c:pt idx="85">
                  <c:v>44985</c:v>
                </c:pt>
                <c:pt idx="86">
                  <c:v>45016</c:v>
                </c:pt>
                <c:pt idx="87">
                  <c:v>45046</c:v>
                </c:pt>
                <c:pt idx="88">
                  <c:v>45077</c:v>
                </c:pt>
                <c:pt idx="89">
                  <c:v>45107</c:v>
                </c:pt>
                <c:pt idx="90">
                  <c:v>45138</c:v>
                </c:pt>
                <c:pt idx="91">
                  <c:v>45169</c:v>
                </c:pt>
                <c:pt idx="92">
                  <c:v>45199</c:v>
                </c:pt>
                <c:pt idx="93">
                  <c:v>45230</c:v>
                </c:pt>
                <c:pt idx="94">
                  <c:v>45260</c:v>
                </c:pt>
                <c:pt idx="95">
                  <c:v>45291</c:v>
                </c:pt>
                <c:pt idx="96">
                  <c:v>45322</c:v>
                </c:pt>
                <c:pt idx="97">
                  <c:v>45351</c:v>
                </c:pt>
                <c:pt idx="98">
                  <c:v>45382</c:v>
                </c:pt>
                <c:pt idx="99">
                  <c:v>45412</c:v>
                </c:pt>
                <c:pt idx="100">
                  <c:v>45443</c:v>
                </c:pt>
                <c:pt idx="101">
                  <c:v>45473</c:v>
                </c:pt>
                <c:pt idx="102">
                  <c:v>45504</c:v>
                </c:pt>
                <c:pt idx="103">
                  <c:v>45535</c:v>
                </c:pt>
                <c:pt idx="104">
                  <c:v>45565</c:v>
                </c:pt>
                <c:pt idx="105">
                  <c:v>45596</c:v>
                </c:pt>
                <c:pt idx="106">
                  <c:v>45626</c:v>
                </c:pt>
              </c:numCache>
            </c:numRef>
          </c:cat>
          <c:val>
            <c:numRef>
              <c:f>'BBG Gas S&amp;D'!$AT$6:$AT$112</c:f>
              <c:numCache>
                <c:formatCode>#,##0</c:formatCode>
                <c:ptCount val="107"/>
                <c:pt idx="0">
                  <c:v>3232.5552258064513</c:v>
                </c:pt>
                <c:pt idx="1">
                  <c:v>3589.3600344827587</c:v>
                </c:pt>
                <c:pt idx="2">
                  <c:v>3468.2012580645164</c:v>
                </c:pt>
                <c:pt idx="3">
                  <c:v>3575.9855666666667</c:v>
                </c:pt>
                <c:pt idx="4">
                  <c:v>3764.019935483871</c:v>
                </c:pt>
                <c:pt idx="5">
                  <c:v>3779.5068666666666</c:v>
                </c:pt>
                <c:pt idx="6">
                  <c:v>3876.89</c:v>
                </c:pt>
                <c:pt idx="7">
                  <c:v>4274.8219032258066</c:v>
                </c:pt>
                <c:pt idx="8">
                  <c:v>4175.3423000000003</c:v>
                </c:pt>
                <c:pt idx="9">
                  <c:v>4175.5947741935488</c:v>
                </c:pt>
                <c:pt idx="10">
                  <c:v>4183.4669999999996</c:v>
                </c:pt>
                <c:pt idx="11">
                  <c:v>3591.6945806451613</c:v>
                </c:pt>
                <c:pt idx="12">
                  <c:v>4023.164935483871</c:v>
                </c:pt>
                <c:pt idx="13">
                  <c:v>4173.836214285714</c:v>
                </c:pt>
                <c:pt idx="14">
                  <c:v>4120.9979677419351</c:v>
                </c:pt>
                <c:pt idx="15">
                  <c:v>3753.6732000000002</c:v>
                </c:pt>
                <c:pt idx="16">
                  <c:v>4158.0100645161292</c:v>
                </c:pt>
                <c:pt idx="17">
                  <c:v>4259.4697333333334</c:v>
                </c:pt>
                <c:pt idx="18">
                  <c:v>4382.7712258064512</c:v>
                </c:pt>
                <c:pt idx="19">
                  <c:v>4121.2389032258061</c:v>
                </c:pt>
                <c:pt idx="20">
                  <c:v>4511.1964000000007</c:v>
                </c:pt>
                <c:pt idx="21">
                  <c:v>4567.0589032258067</c:v>
                </c:pt>
                <c:pt idx="22">
                  <c:v>4511.1986333333334</c:v>
                </c:pt>
                <c:pt idx="23">
                  <c:v>4334.6565806451617</c:v>
                </c:pt>
                <c:pt idx="24">
                  <c:v>4339.8230967741938</c:v>
                </c:pt>
                <c:pt idx="25">
                  <c:v>4434.6176785714279</c:v>
                </c:pt>
                <c:pt idx="26">
                  <c:v>4479.0847741935486</c:v>
                </c:pt>
                <c:pt idx="27">
                  <c:v>4397.4901</c:v>
                </c:pt>
                <c:pt idx="28">
                  <c:v>4420.7962580645162</c:v>
                </c:pt>
                <c:pt idx="29">
                  <c:v>4611.4191333333338</c:v>
                </c:pt>
                <c:pt idx="30">
                  <c:v>5004.2128387096773</c:v>
                </c:pt>
                <c:pt idx="31">
                  <c:v>5037.8407419354844</c:v>
                </c:pt>
                <c:pt idx="32">
                  <c:v>5070.2288333333327</c:v>
                </c:pt>
                <c:pt idx="33">
                  <c:v>4957.5803870967738</c:v>
                </c:pt>
                <c:pt idx="34">
                  <c:v>4696.7436333333335</c:v>
                </c:pt>
                <c:pt idx="35">
                  <c:v>4444.6633870967735</c:v>
                </c:pt>
                <c:pt idx="36">
                  <c:v>4897.371258064516</c:v>
                </c:pt>
                <c:pt idx="37">
                  <c:v>4939.985035714285</c:v>
                </c:pt>
                <c:pt idx="38">
                  <c:v>4920.3308709677422</c:v>
                </c:pt>
                <c:pt idx="39">
                  <c:v>4695.5357999999997</c:v>
                </c:pt>
                <c:pt idx="40">
                  <c:v>5016.4593870967738</c:v>
                </c:pt>
                <c:pt idx="41">
                  <c:v>5249.7929666666669</c:v>
                </c:pt>
                <c:pt idx="42">
                  <c:v>5299.5034516129026</c:v>
                </c:pt>
                <c:pt idx="43">
                  <c:v>5406.6801935483873</c:v>
                </c:pt>
                <c:pt idx="44">
                  <c:v>5420.0050000000001</c:v>
                </c:pt>
                <c:pt idx="45">
                  <c:v>5450.5898387096777</c:v>
                </c:pt>
                <c:pt idx="46">
                  <c:v>5247.7449333333334</c:v>
                </c:pt>
                <c:pt idx="47">
                  <c:v>4930.6723225806445</c:v>
                </c:pt>
                <c:pt idx="48">
                  <c:v>5178.5000967741935</c:v>
                </c:pt>
                <c:pt idx="49">
                  <c:v>5137.2522413793104</c:v>
                </c:pt>
                <c:pt idx="50">
                  <c:v>5418.0154838709677</c:v>
                </c:pt>
                <c:pt idx="51">
                  <c:v>4655.9639000000006</c:v>
                </c:pt>
                <c:pt idx="52">
                  <c:v>4684.6681290322576</c:v>
                </c:pt>
                <c:pt idx="53">
                  <c:v>5492.9159333333337</c:v>
                </c:pt>
                <c:pt idx="54">
                  <c:v>5856.1039677419358</c:v>
                </c:pt>
                <c:pt idx="55">
                  <c:v>5981.6975161290329</c:v>
                </c:pt>
                <c:pt idx="56">
                  <c:v>6122.8245333333334</c:v>
                </c:pt>
                <c:pt idx="57">
                  <c:v>5881.4110967741935</c:v>
                </c:pt>
                <c:pt idx="58">
                  <c:v>5488.1109000000006</c:v>
                </c:pt>
                <c:pt idx="59">
                  <c:v>5205.442064516129</c:v>
                </c:pt>
                <c:pt idx="60">
                  <c:v>5641.403645161291</c:v>
                </c:pt>
                <c:pt idx="61">
                  <c:v>5207.2464285714286</c:v>
                </c:pt>
                <c:pt idx="62">
                  <c:v>5940.3535806451619</c:v>
                </c:pt>
                <c:pt idx="63">
                  <c:v>6210.5216</c:v>
                </c:pt>
                <c:pt idx="64">
                  <c:v>6274.9463870967738</c:v>
                </c:pt>
                <c:pt idx="65">
                  <c:v>6657.8807000000006</c:v>
                </c:pt>
                <c:pt idx="66">
                  <c:v>6375.3555483870969</c:v>
                </c:pt>
                <c:pt idx="67">
                  <c:v>6191.6970645161291</c:v>
                </c:pt>
                <c:pt idx="68">
                  <c:v>5949.0800999999992</c:v>
                </c:pt>
                <c:pt idx="69">
                  <c:v>5933.6892903225807</c:v>
                </c:pt>
                <c:pt idx="70">
                  <c:v>5472.9518333333326</c:v>
                </c:pt>
                <c:pt idx="71">
                  <c:v>5332.1172258064516</c:v>
                </c:pt>
                <c:pt idx="72">
                  <c:v>5598.2053548387094</c:v>
                </c:pt>
                <c:pt idx="73">
                  <c:v>5479.8316785714278</c:v>
                </c:pt>
                <c:pt idx="74">
                  <c:v>5386.537774193549</c:v>
                </c:pt>
                <c:pt idx="75">
                  <c:v>5833.4600999999993</c:v>
                </c:pt>
                <c:pt idx="76">
                  <c:v>6169.5344838709671</c:v>
                </c:pt>
                <c:pt idx="77">
                  <c:v>6208.3379333333332</c:v>
                </c:pt>
                <c:pt idx="78">
                  <c:v>6167.5579677419355</c:v>
                </c:pt>
                <c:pt idx="79">
                  <c:v>6026.011161290322</c:v>
                </c:pt>
                <c:pt idx="80">
                  <c:v>5751.9606666666668</c:v>
                </c:pt>
                <c:pt idx="81">
                  <c:v>5481.0227096774197</c:v>
                </c:pt>
                <c:pt idx="82">
                  <c:v>5267.5085999999992</c:v>
                </c:pt>
                <c:pt idx="83">
                  <c:v>5095.6051935483865</c:v>
                </c:pt>
                <c:pt idx="84">
                  <c:v>5578.4135483870969</c:v>
                </c:pt>
                <c:pt idx="85">
                  <c:v>5673.1772857142851</c:v>
                </c:pt>
                <c:pt idx="86">
                  <c:v>5918.4338064516132</c:v>
                </c:pt>
                <c:pt idx="87">
                  <c:v>5801.9557333333332</c:v>
                </c:pt>
                <c:pt idx="88">
                  <c:v>6365.0276774193553</c:v>
                </c:pt>
                <c:pt idx="89">
                  <c:v>6916.7208666666666</c:v>
                </c:pt>
                <c:pt idx="90">
                  <c:v>6928.9228064516128</c:v>
                </c:pt>
                <c:pt idx="91">
                  <c:v>7068.9786451612908</c:v>
                </c:pt>
                <c:pt idx="92">
                  <c:v>6977.3935000000001</c:v>
                </c:pt>
                <c:pt idx="93">
                  <c:v>6663.5226129032262</c:v>
                </c:pt>
                <c:pt idx="94">
                  <c:v>6188.0150333333331</c:v>
                </c:pt>
                <c:pt idx="95">
                  <c:v>5834.6832903225804</c:v>
                </c:pt>
                <c:pt idx="96">
                  <c:v>6191.0698387096772</c:v>
                </c:pt>
                <c:pt idx="97">
                  <c:v>6064.9916206896551</c:v>
                </c:pt>
                <c:pt idx="98">
                  <c:v>6191.7820322580646</c:v>
                </c:pt>
                <c:pt idx="99">
                  <c:v>6606.4359333333332</c:v>
                </c:pt>
                <c:pt idx="100">
                  <c:v>7144.264387096774</c:v>
                </c:pt>
                <c:pt idx="101">
                  <c:v>7076.0219999999999</c:v>
                </c:pt>
                <c:pt idx="102">
                  <c:v>7251.8065483870969</c:v>
                </c:pt>
                <c:pt idx="103">
                  <c:v>7415.6720322580641</c:v>
                </c:pt>
                <c:pt idx="104">
                  <c:v>7258.1606666666667</c:v>
                </c:pt>
                <c:pt idx="105">
                  <c:v>6498.7791935483865</c:v>
                </c:pt>
                <c:pt idx="106">
                  <c:v>6201.9255666666668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BE2-4413-8E41-D46C15FA4B6D}"/>
            </c:ext>
          </c:extLst>
        </c:ser>
        <c:ser>
          <c:idx val="1"/>
          <c:order val="1"/>
          <c:tx>
            <c:strRef>
              <c:f>'BBG Gas S&amp;D'!$AU$5</c:f>
              <c:strCache>
                <c:ptCount val="1"/>
                <c:pt idx="0">
                  <c:v>LNG Exports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'BBG Gas S&amp;D'!$AH$6:$AH$112</c:f>
              <c:numCache>
                <c:formatCode>[$-409]mmm\-yy;@</c:formatCode>
                <c:ptCount val="107"/>
                <c:pt idx="0">
                  <c:v>42400</c:v>
                </c:pt>
                <c:pt idx="1">
                  <c:v>42429</c:v>
                </c:pt>
                <c:pt idx="2">
                  <c:v>42460</c:v>
                </c:pt>
                <c:pt idx="3">
                  <c:v>42490</c:v>
                </c:pt>
                <c:pt idx="4">
                  <c:v>42521</c:v>
                </c:pt>
                <c:pt idx="5">
                  <c:v>42551</c:v>
                </c:pt>
                <c:pt idx="6">
                  <c:v>42582</c:v>
                </c:pt>
                <c:pt idx="7">
                  <c:v>42613</c:v>
                </c:pt>
                <c:pt idx="8">
                  <c:v>42643</c:v>
                </c:pt>
                <c:pt idx="9">
                  <c:v>42674</c:v>
                </c:pt>
                <c:pt idx="10">
                  <c:v>42704</c:v>
                </c:pt>
                <c:pt idx="11">
                  <c:v>42735</c:v>
                </c:pt>
                <c:pt idx="12">
                  <c:v>42766</c:v>
                </c:pt>
                <c:pt idx="13">
                  <c:v>42794</c:v>
                </c:pt>
                <c:pt idx="14">
                  <c:v>42825</c:v>
                </c:pt>
                <c:pt idx="15">
                  <c:v>42855</c:v>
                </c:pt>
                <c:pt idx="16">
                  <c:v>42886</c:v>
                </c:pt>
                <c:pt idx="17">
                  <c:v>42916</c:v>
                </c:pt>
                <c:pt idx="18">
                  <c:v>42947</c:v>
                </c:pt>
                <c:pt idx="19">
                  <c:v>42978</c:v>
                </c:pt>
                <c:pt idx="20">
                  <c:v>43008</c:v>
                </c:pt>
                <c:pt idx="21">
                  <c:v>43039</c:v>
                </c:pt>
                <c:pt idx="22">
                  <c:v>43069</c:v>
                </c:pt>
                <c:pt idx="23">
                  <c:v>43100</c:v>
                </c:pt>
                <c:pt idx="24">
                  <c:v>43131</c:v>
                </c:pt>
                <c:pt idx="25">
                  <c:v>43159</c:v>
                </c:pt>
                <c:pt idx="26">
                  <c:v>43190</c:v>
                </c:pt>
                <c:pt idx="27">
                  <c:v>43220</c:v>
                </c:pt>
                <c:pt idx="28">
                  <c:v>43251</c:v>
                </c:pt>
                <c:pt idx="29">
                  <c:v>43281</c:v>
                </c:pt>
                <c:pt idx="30">
                  <c:v>43312</c:v>
                </c:pt>
                <c:pt idx="31">
                  <c:v>43343</c:v>
                </c:pt>
                <c:pt idx="32">
                  <c:v>43373</c:v>
                </c:pt>
                <c:pt idx="33">
                  <c:v>43404</c:v>
                </c:pt>
                <c:pt idx="34">
                  <c:v>43434</c:v>
                </c:pt>
                <c:pt idx="35">
                  <c:v>43465</c:v>
                </c:pt>
                <c:pt idx="36">
                  <c:v>43496</c:v>
                </c:pt>
                <c:pt idx="37">
                  <c:v>43524</c:v>
                </c:pt>
                <c:pt idx="38">
                  <c:v>43555</c:v>
                </c:pt>
                <c:pt idx="39">
                  <c:v>43585</c:v>
                </c:pt>
                <c:pt idx="40">
                  <c:v>43616</c:v>
                </c:pt>
                <c:pt idx="41">
                  <c:v>43646</c:v>
                </c:pt>
                <c:pt idx="42">
                  <c:v>43677</c:v>
                </c:pt>
                <c:pt idx="43">
                  <c:v>43708</c:v>
                </c:pt>
                <c:pt idx="44">
                  <c:v>43738</c:v>
                </c:pt>
                <c:pt idx="45">
                  <c:v>43769</c:v>
                </c:pt>
                <c:pt idx="46">
                  <c:v>43799</c:v>
                </c:pt>
                <c:pt idx="47">
                  <c:v>43830</c:v>
                </c:pt>
                <c:pt idx="48">
                  <c:v>43861</c:v>
                </c:pt>
                <c:pt idx="49">
                  <c:v>43890</c:v>
                </c:pt>
                <c:pt idx="50">
                  <c:v>43921</c:v>
                </c:pt>
                <c:pt idx="51">
                  <c:v>43951</c:v>
                </c:pt>
                <c:pt idx="52">
                  <c:v>43982</c:v>
                </c:pt>
                <c:pt idx="53">
                  <c:v>44012</c:v>
                </c:pt>
                <c:pt idx="54">
                  <c:v>44043</c:v>
                </c:pt>
                <c:pt idx="55">
                  <c:v>44074</c:v>
                </c:pt>
                <c:pt idx="56">
                  <c:v>44104</c:v>
                </c:pt>
                <c:pt idx="57">
                  <c:v>44135</c:v>
                </c:pt>
                <c:pt idx="58">
                  <c:v>44165</c:v>
                </c:pt>
                <c:pt idx="59">
                  <c:v>44196</c:v>
                </c:pt>
                <c:pt idx="60">
                  <c:v>44227</c:v>
                </c:pt>
                <c:pt idx="61">
                  <c:v>44255</c:v>
                </c:pt>
                <c:pt idx="62">
                  <c:v>44286</c:v>
                </c:pt>
                <c:pt idx="63">
                  <c:v>44316</c:v>
                </c:pt>
                <c:pt idx="64">
                  <c:v>44347</c:v>
                </c:pt>
                <c:pt idx="65">
                  <c:v>44377</c:v>
                </c:pt>
                <c:pt idx="66">
                  <c:v>44408</c:v>
                </c:pt>
                <c:pt idx="67">
                  <c:v>44439</c:v>
                </c:pt>
                <c:pt idx="68">
                  <c:v>44469</c:v>
                </c:pt>
                <c:pt idx="69">
                  <c:v>44500</c:v>
                </c:pt>
                <c:pt idx="70">
                  <c:v>44530</c:v>
                </c:pt>
                <c:pt idx="71">
                  <c:v>44561</c:v>
                </c:pt>
                <c:pt idx="72">
                  <c:v>44592</c:v>
                </c:pt>
                <c:pt idx="73">
                  <c:v>44620</c:v>
                </c:pt>
                <c:pt idx="74">
                  <c:v>44651</c:v>
                </c:pt>
                <c:pt idx="75">
                  <c:v>44681</c:v>
                </c:pt>
                <c:pt idx="76">
                  <c:v>44712</c:v>
                </c:pt>
                <c:pt idx="77">
                  <c:v>44742</c:v>
                </c:pt>
                <c:pt idx="78">
                  <c:v>44773</c:v>
                </c:pt>
                <c:pt idx="79">
                  <c:v>44804</c:v>
                </c:pt>
                <c:pt idx="80">
                  <c:v>44834</c:v>
                </c:pt>
                <c:pt idx="81">
                  <c:v>44865</c:v>
                </c:pt>
                <c:pt idx="82">
                  <c:v>44895</c:v>
                </c:pt>
                <c:pt idx="83">
                  <c:v>44926</c:v>
                </c:pt>
                <c:pt idx="84">
                  <c:v>44957</c:v>
                </c:pt>
                <c:pt idx="85">
                  <c:v>44985</c:v>
                </c:pt>
                <c:pt idx="86">
                  <c:v>45016</c:v>
                </c:pt>
                <c:pt idx="87">
                  <c:v>45046</c:v>
                </c:pt>
                <c:pt idx="88">
                  <c:v>45077</c:v>
                </c:pt>
                <c:pt idx="89">
                  <c:v>45107</c:v>
                </c:pt>
                <c:pt idx="90">
                  <c:v>45138</c:v>
                </c:pt>
                <c:pt idx="91">
                  <c:v>45169</c:v>
                </c:pt>
                <c:pt idx="92">
                  <c:v>45199</c:v>
                </c:pt>
                <c:pt idx="93">
                  <c:v>45230</c:v>
                </c:pt>
                <c:pt idx="94">
                  <c:v>45260</c:v>
                </c:pt>
                <c:pt idx="95">
                  <c:v>45291</c:v>
                </c:pt>
                <c:pt idx="96">
                  <c:v>45322</c:v>
                </c:pt>
                <c:pt idx="97">
                  <c:v>45351</c:v>
                </c:pt>
                <c:pt idx="98">
                  <c:v>45382</c:v>
                </c:pt>
                <c:pt idx="99">
                  <c:v>45412</c:v>
                </c:pt>
                <c:pt idx="100">
                  <c:v>45443</c:v>
                </c:pt>
                <c:pt idx="101">
                  <c:v>45473</c:v>
                </c:pt>
                <c:pt idx="102">
                  <c:v>45504</c:v>
                </c:pt>
                <c:pt idx="103">
                  <c:v>45535</c:v>
                </c:pt>
                <c:pt idx="104">
                  <c:v>45565</c:v>
                </c:pt>
                <c:pt idx="105">
                  <c:v>45596</c:v>
                </c:pt>
                <c:pt idx="106">
                  <c:v>45626</c:v>
                </c:pt>
              </c:numCache>
            </c:numRef>
          </c:cat>
          <c:val>
            <c:numRef>
              <c:f>'BBG Gas S&amp;D'!$AU$6:$AU$112</c:f>
              <c:numCache>
                <c:formatCode>#,##0</c:formatCode>
                <c:ptCount val="107"/>
                <c:pt idx="0">
                  <c:v>-264.87909677419356</c:v>
                </c:pt>
                <c:pt idx="1">
                  <c:v>-76.921379310344832</c:v>
                </c:pt>
                <c:pt idx="2">
                  <c:v>404.74209677419356</c:v>
                </c:pt>
                <c:pt idx="3">
                  <c:v>476.19363333333337</c:v>
                </c:pt>
                <c:pt idx="4">
                  <c:v>526.32658064516136</c:v>
                </c:pt>
                <c:pt idx="5">
                  <c:v>549.32193333333339</c:v>
                </c:pt>
                <c:pt idx="6">
                  <c:v>688.06629032258058</c:v>
                </c:pt>
                <c:pt idx="7">
                  <c:v>846.32767741935481</c:v>
                </c:pt>
                <c:pt idx="8">
                  <c:v>588.07653333333337</c:v>
                </c:pt>
                <c:pt idx="9">
                  <c:v>142.52145161290321</c:v>
                </c:pt>
                <c:pt idx="10">
                  <c:v>1462.7631666666668</c:v>
                </c:pt>
                <c:pt idx="11">
                  <c:v>1390.0298709677418</c:v>
                </c:pt>
                <c:pt idx="12">
                  <c:v>1602.4803870967744</c:v>
                </c:pt>
                <c:pt idx="13">
                  <c:v>1868.9904642857143</c:v>
                </c:pt>
                <c:pt idx="14">
                  <c:v>1666.691064516129</c:v>
                </c:pt>
                <c:pt idx="15">
                  <c:v>2032.8643666666667</c:v>
                </c:pt>
                <c:pt idx="16">
                  <c:v>2102.0976774193546</c:v>
                </c:pt>
                <c:pt idx="17">
                  <c:v>1955.5739666666666</c:v>
                </c:pt>
                <c:pt idx="18">
                  <c:v>2180.760935483871</c:v>
                </c:pt>
                <c:pt idx="19">
                  <c:v>1796.9432580645162</c:v>
                </c:pt>
                <c:pt idx="20">
                  <c:v>1986.1405333333335</c:v>
                </c:pt>
                <c:pt idx="21">
                  <c:v>2794.8589677419354</c:v>
                </c:pt>
                <c:pt idx="22">
                  <c:v>2925.4801333333335</c:v>
                </c:pt>
                <c:pt idx="23">
                  <c:v>2978.4465806451612</c:v>
                </c:pt>
                <c:pt idx="24">
                  <c:v>2226.4382258064516</c:v>
                </c:pt>
                <c:pt idx="25">
                  <c:v>3015.0103571428572</c:v>
                </c:pt>
                <c:pt idx="26">
                  <c:v>3241.8100645161289</c:v>
                </c:pt>
                <c:pt idx="27">
                  <c:v>3519.8139333333329</c:v>
                </c:pt>
                <c:pt idx="28">
                  <c:v>3157.54535483871</c:v>
                </c:pt>
                <c:pt idx="29">
                  <c:v>3210.9802333333332</c:v>
                </c:pt>
                <c:pt idx="30">
                  <c:v>3347.9445483870968</c:v>
                </c:pt>
                <c:pt idx="31">
                  <c:v>3323.0230322580646</c:v>
                </c:pt>
                <c:pt idx="32">
                  <c:v>3100.8017999999997</c:v>
                </c:pt>
                <c:pt idx="33">
                  <c:v>3307.8157419354839</c:v>
                </c:pt>
                <c:pt idx="34">
                  <c:v>4283.2166666666672</c:v>
                </c:pt>
                <c:pt idx="35">
                  <c:v>4527.1419354838708</c:v>
                </c:pt>
                <c:pt idx="36">
                  <c:v>4086.7033870967743</c:v>
                </c:pt>
                <c:pt idx="37">
                  <c:v>4052.4688571428574</c:v>
                </c:pt>
                <c:pt idx="38">
                  <c:v>4793.6243548387092</c:v>
                </c:pt>
                <c:pt idx="39">
                  <c:v>4461.7507333333333</c:v>
                </c:pt>
                <c:pt idx="40">
                  <c:v>5636.2358064516129</c:v>
                </c:pt>
                <c:pt idx="41">
                  <c:v>5538.3627999999999</c:v>
                </c:pt>
                <c:pt idx="42">
                  <c:v>5990.7535161290325</c:v>
                </c:pt>
                <c:pt idx="43">
                  <c:v>5160.7635161290327</c:v>
                </c:pt>
                <c:pt idx="44">
                  <c:v>6177.2150333333329</c:v>
                </c:pt>
                <c:pt idx="45">
                  <c:v>6655.1419032258063</c:v>
                </c:pt>
                <c:pt idx="46">
                  <c:v>7213.5222666666668</c:v>
                </c:pt>
                <c:pt idx="47">
                  <c:v>7781.41</c:v>
                </c:pt>
                <c:pt idx="48">
                  <c:v>8374.3849677419348</c:v>
                </c:pt>
                <c:pt idx="49">
                  <c:v>8518.7675172413801</c:v>
                </c:pt>
                <c:pt idx="50">
                  <c:v>8514.1482903225806</c:v>
                </c:pt>
                <c:pt idx="51">
                  <c:v>8241.259133333333</c:v>
                </c:pt>
                <c:pt idx="52">
                  <c:v>6678.5781935483865</c:v>
                </c:pt>
                <c:pt idx="53">
                  <c:v>4033.9493333333335</c:v>
                </c:pt>
                <c:pt idx="54">
                  <c:v>3263.2851612903223</c:v>
                </c:pt>
                <c:pt idx="55">
                  <c:v>4048.8543225806452</c:v>
                </c:pt>
                <c:pt idx="56">
                  <c:v>5943.693666666667</c:v>
                </c:pt>
                <c:pt idx="57">
                  <c:v>8012.5334838709668</c:v>
                </c:pt>
                <c:pt idx="58">
                  <c:v>10131.114766666667</c:v>
                </c:pt>
                <c:pt idx="59">
                  <c:v>10980.859451612903</c:v>
                </c:pt>
                <c:pt idx="60">
                  <c:v>10538.982419354839</c:v>
                </c:pt>
                <c:pt idx="61">
                  <c:v>8432.644214285714</c:v>
                </c:pt>
                <c:pt idx="62">
                  <c:v>11144.643709677419</c:v>
                </c:pt>
                <c:pt idx="63">
                  <c:v>11481.316666666666</c:v>
                </c:pt>
                <c:pt idx="64">
                  <c:v>10822.555064516129</c:v>
                </c:pt>
                <c:pt idx="65">
                  <c:v>10155.0371</c:v>
                </c:pt>
                <c:pt idx="66">
                  <c:v>10807.083612903227</c:v>
                </c:pt>
                <c:pt idx="67">
                  <c:v>10476.456451612903</c:v>
                </c:pt>
                <c:pt idx="68">
                  <c:v>10340.049499999999</c:v>
                </c:pt>
                <c:pt idx="69">
                  <c:v>10585.029258064516</c:v>
                </c:pt>
                <c:pt idx="70">
                  <c:v>11387.767166666667</c:v>
                </c:pt>
                <c:pt idx="71">
                  <c:v>12132.86358064516</c:v>
                </c:pt>
                <c:pt idx="72">
                  <c:v>12347.392483870968</c:v>
                </c:pt>
                <c:pt idx="73">
                  <c:v>12346.773535714285</c:v>
                </c:pt>
                <c:pt idx="74">
                  <c:v>12861.291064516128</c:v>
                </c:pt>
                <c:pt idx="75">
                  <c:v>12290.3249</c:v>
                </c:pt>
                <c:pt idx="76">
                  <c:v>12490.562161290323</c:v>
                </c:pt>
                <c:pt idx="77">
                  <c:v>11175.4432</c:v>
                </c:pt>
                <c:pt idx="78">
                  <c:v>10939.634161290323</c:v>
                </c:pt>
                <c:pt idx="79">
                  <c:v>10963.077451612902</c:v>
                </c:pt>
                <c:pt idx="80">
                  <c:v>11481.810800000001</c:v>
                </c:pt>
                <c:pt idx="81">
                  <c:v>11302.177387096774</c:v>
                </c:pt>
                <c:pt idx="82">
                  <c:v>11759.382333333335</c:v>
                </c:pt>
                <c:pt idx="83">
                  <c:v>11756.352451612904</c:v>
                </c:pt>
                <c:pt idx="84">
                  <c:v>11983.154838709677</c:v>
                </c:pt>
                <c:pt idx="85">
                  <c:v>12400.836892857144</c:v>
                </c:pt>
                <c:pt idx="86">
                  <c:v>12755.775419354839</c:v>
                </c:pt>
                <c:pt idx="87">
                  <c:v>13592.724433333333</c:v>
                </c:pt>
                <c:pt idx="88">
                  <c:v>12591.97935483871</c:v>
                </c:pt>
                <c:pt idx="89">
                  <c:v>11138.627500000001</c:v>
                </c:pt>
                <c:pt idx="90">
                  <c:v>12301.559612903226</c:v>
                </c:pt>
                <c:pt idx="91">
                  <c:v>11853.905580645162</c:v>
                </c:pt>
                <c:pt idx="92">
                  <c:v>12162.222366666667</c:v>
                </c:pt>
                <c:pt idx="93">
                  <c:v>13212.551064516128</c:v>
                </c:pt>
                <c:pt idx="94">
                  <c:v>13768.235699999999</c:v>
                </c:pt>
                <c:pt idx="95">
                  <c:v>14192.622967741934</c:v>
                </c:pt>
                <c:pt idx="96">
                  <c:v>13224.641612903226</c:v>
                </c:pt>
                <c:pt idx="97">
                  <c:v>13295.196413793105</c:v>
                </c:pt>
                <c:pt idx="98">
                  <c:v>12714.068129032257</c:v>
                </c:pt>
                <c:pt idx="99">
                  <c:v>11550.683533333333</c:v>
                </c:pt>
                <c:pt idx="100">
                  <c:v>12439.862225806452</c:v>
                </c:pt>
                <c:pt idx="101">
                  <c:v>12365.2371</c:v>
                </c:pt>
                <c:pt idx="102">
                  <c:v>11553.350387096774</c:v>
                </c:pt>
                <c:pt idx="103">
                  <c:v>12413.169935483871</c:v>
                </c:pt>
                <c:pt idx="104">
                  <c:v>12255.722333333333</c:v>
                </c:pt>
                <c:pt idx="105">
                  <c:v>12682.007225806452</c:v>
                </c:pt>
                <c:pt idx="106">
                  <c:v>13207.407166666666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9BE2-4413-8E41-D46C15FA4B6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9913183"/>
        <c:axId val="49911743"/>
      </c:lineChart>
      <c:dateAx>
        <c:axId val="49913183"/>
        <c:scaling>
          <c:orientation val="minMax"/>
        </c:scaling>
        <c:delete val="0"/>
        <c:axPos val="b"/>
        <c:numFmt formatCode="[$-409]mmm\-yy;@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bg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49911743"/>
        <c:crosses val="autoZero"/>
        <c:auto val="1"/>
        <c:lblOffset val="100"/>
        <c:baseTimeUnit val="months"/>
        <c:majorUnit val="6"/>
        <c:majorTimeUnit val="months"/>
      </c:dateAx>
      <c:valAx>
        <c:axId val="49911743"/>
        <c:scaling>
          <c:orientation val="minMax"/>
          <c:min val="0"/>
        </c:scaling>
        <c:delete val="0"/>
        <c:axPos val="l"/>
        <c:numFmt formatCode="#,##0" sourceLinked="0"/>
        <c:majorTickMark val="out"/>
        <c:minorTickMark val="none"/>
        <c:tickLblPos val="nextTo"/>
        <c:spPr>
          <a:noFill/>
          <a:ln>
            <a:solidFill>
              <a:schemeClr val="bg1">
                <a:lumMod val="5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49913183"/>
        <c:crosses val="autoZero"/>
        <c:crossBetween val="midCat"/>
        <c:majorUnit val="4000"/>
        <c:dispUnits>
          <c:builtInUnit val="thousands"/>
        </c:dispUnits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8452288947781763"/>
          <c:y val="0.69620897034498819"/>
          <c:w val="0.46572426612078993"/>
          <c:h val="8.5081011333270049E-2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900">
          <a:solidFill>
            <a:sysClr val="windowText" lastClr="000000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  <c:userShapes r:id="rId4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080" b="1" i="0" u="none" strike="noStrike" kern="1200" spc="0" baseline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sz="1800" b="1" baseline="0" dirty="0">
                <a:solidFill>
                  <a:schemeClr val="bg2"/>
                </a:solidFill>
              </a:rPr>
              <a:t>Storage Expressed in Days’ Demand Cover</a:t>
            </a:r>
          </a:p>
        </c:rich>
      </c:tx>
      <c:layout>
        <c:manualLayout>
          <c:xMode val="edge"/>
          <c:yMode val="edge"/>
          <c:x val="0.15173314839182275"/>
          <c:y val="1.811525725448299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80" b="1" i="0" u="none" strike="noStrike" kern="1200" spc="0" baseline="0">
              <a:solidFill>
                <a:schemeClr val="bg2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8.5508813713100679E-2"/>
          <c:y val="0.15723790832510912"/>
          <c:w val="0.88619900521694051"/>
          <c:h val="0.70677278919306363"/>
        </c:manualLayout>
      </c:layout>
      <c:areaChart>
        <c:grouping val="stacked"/>
        <c:varyColors val="0"/>
        <c:ser>
          <c:idx val="0"/>
          <c:order val="0"/>
          <c:tx>
            <c:strRef>
              <c:f>'NG Storage Days to Cover'!$S$4</c:f>
              <c:strCache>
                <c:ptCount val="1"/>
                <c:pt idx="0">
                  <c:v>2008-2022 Low</c:v>
                </c:pt>
              </c:strCache>
            </c:strRef>
          </c:tx>
          <c:spPr>
            <a:solidFill>
              <a:schemeClr val="bg1">
                <a:lumMod val="85000"/>
                <a:alpha val="0"/>
              </a:schemeClr>
            </a:solidFill>
            <a:ln w="25400">
              <a:noFill/>
            </a:ln>
            <a:effectLst/>
          </c:spPr>
          <c:cat>
            <c:numRef>
              <c:f>'NG Storage Days to Cover'!$R$5:$R$16</c:f>
              <c:numCache>
                <c:formatCode>mmm</c:formatCode>
                <c:ptCount val="12"/>
                <c:pt idx="0">
                  <c:v>44957</c:v>
                </c:pt>
                <c:pt idx="1">
                  <c:v>44985</c:v>
                </c:pt>
                <c:pt idx="2">
                  <c:v>45016</c:v>
                </c:pt>
                <c:pt idx="3">
                  <c:v>45046</c:v>
                </c:pt>
                <c:pt idx="4">
                  <c:v>45077</c:v>
                </c:pt>
                <c:pt idx="5">
                  <c:v>45107</c:v>
                </c:pt>
                <c:pt idx="6">
                  <c:v>45138</c:v>
                </c:pt>
                <c:pt idx="7">
                  <c:v>45169</c:v>
                </c:pt>
                <c:pt idx="8">
                  <c:v>45199</c:v>
                </c:pt>
                <c:pt idx="9">
                  <c:v>45230</c:v>
                </c:pt>
                <c:pt idx="10">
                  <c:v>45260</c:v>
                </c:pt>
                <c:pt idx="11">
                  <c:v>45291</c:v>
                </c:pt>
              </c:numCache>
            </c:numRef>
          </c:cat>
          <c:val>
            <c:numRef>
              <c:f>'NG Storage Days to Cover'!$S$5:$S$16</c:f>
              <c:numCache>
                <c:formatCode>#,##0_);\(#,##0\);#,##0_);@_)</c:formatCode>
                <c:ptCount val="12"/>
                <c:pt idx="0">
                  <c:v>27.473913648026588</c:v>
                </c:pt>
                <c:pt idx="1">
                  <c:v>19.051261034640756</c:v>
                </c:pt>
                <c:pt idx="2">
                  <c:v>13.319554893493926</c:v>
                </c:pt>
                <c:pt idx="3">
                  <c:v>12.895388338638513</c:v>
                </c:pt>
                <c:pt idx="4">
                  <c:v>18.175164319050175</c:v>
                </c:pt>
                <c:pt idx="5">
                  <c:v>21.820443928071796</c:v>
                </c:pt>
                <c:pt idx="6">
                  <c:v>24.49791845185915</c:v>
                </c:pt>
                <c:pt idx="7">
                  <c:v>26.229106055356553</c:v>
                </c:pt>
                <c:pt idx="8">
                  <c:v>29.555711888297861</c:v>
                </c:pt>
                <c:pt idx="9">
                  <c:v>34.50079112740913</c:v>
                </c:pt>
                <c:pt idx="10">
                  <c:v>36.557825228634961</c:v>
                </c:pt>
                <c:pt idx="11">
                  <c:v>33.203553183622375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5B5-4E13-B0EF-AC1EBB0ACE2D}"/>
            </c:ext>
          </c:extLst>
        </c:ser>
        <c:ser>
          <c:idx val="1"/>
          <c:order val="1"/>
          <c:tx>
            <c:strRef>
              <c:f>'NG Storage Days to Cover'!$T$3</c:f>
              <c:strCache>
                <c:ptCount val="1"/>
                <c:pt idx="0">
                  <c:v>2008-2022 Low-High Range</c:v>
                </c:pt>
              </c:strCache>
            </c:strRef>
          </c:tx>
          <c:spPr>
            <a:pattFill prst="pct20">
              <a:fgClr>
                <a:schemeClr val="accent1"/>
              </a:fgClr>
              <a:bgClr>
                <a:schemeClr val="bg1"/>
              </a:bgClr>
            </a:pattFill>
            <a:ln w="25400">
              <a:noFill/>
            </a:ln>
            <a:effectLst/>
          </c:spPr>
          <c:cat>
            <c:numRef>
              <c:f>'NG Storage Days to Cover'!$R$5:$R$16</c:f>
              <c:numCache>
                <c:formatCode>mmm</c:formatCode>
                <c:ptCount val="12"/>
                <c:pt idx="0">
                  <c:v>44957</c:v>
                </c:pt>
                <c:pt idx="1">
                  <c:v>44985</c:v>
                </c:pt>
                <c:pt idx="2">
                  <c:v>45016</c:v>
                </c:pt>
                <c:pt idx="3">
                  <c:v>45046</c:v>
                </c:pt>
                <c:pt idx="4">
                  <c:v>45077</c:v>
                </c:pt>
                <c:pt idx="5">
                  <c:v>45107</c:v>
                </c:pt>
                <c:pt idx="6">
                  <c:v>45138</c:v>
                </c:pt>
                <c:pt idx="7">
                  <c:v>45169</c:v>
                </c:pt>
                <c:pt idx="8">
                  <c:v>45199</c:v>
                </c:pt>
                <c:pt idx="9">
                  <c:v>45230</c:v>
                </c:pt>
                <c:pt idx="10">
                  <c:v>45260</c:v>
                </c:pt>
                <c:pt idx="11">
                  <c:v>45291</c:v>
                </c:pt>
              </c:numCache>
            </c:numRef>
          </c:cat>
          <c:val>
            <c:numRef>
              <c:f>'NG Storage Days to Cover'!$T$5:$T$16</c:f>
              <c:numCache>
                <c:formatCode>#,##0_);\(#,##0\);#,##0_);@_)</c:formatCode>
                <c:ptCount val="12"/>
                <c:pt idx="0">
                  <c:v>48.391369210023427</c:v>
                </c:pt>
                <c:pt idx="1">
                  <c:v>40.88806524171094</c:v>
                </c:pt>
                <c:pt idx="2">
                  <c:v>36.742622836522692</c:v>
                </c:pt>
                <c:pt idx="3">
                  <c:v>38.402168182300422</c:v>
                </c:pt>
                <c:pt idx="4">
                  <c:v>41.173145179716734</c:v>
                </c:pt>
                <c:pt idx="5">
                  <c:v>45.588463259550466</c:v>
                </c:pt>
                <c:pt idx="6">
                  <c:v>50.382309282047174</c:v>
                </c:pt>
                <c:pt idx="7">
                  <c:v>55.251927232965244</c:v>
                </c:pt>
                <c:pt idx="8">
                  <c:v>59.638085482038079</c:v>
                </c:pt>
                <c:pt idx="9">
                  <c:v>63.738097087792632</c:v>
                </c:pt>
                <c:pt idx="10">
                  <c:v>65.420810184321056</c:v>
                </c:pt>
                <c:pt idx="11">
                  <c:v>59.855898598593789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5B5-4E13-B0EF-AC1EBB0ACE2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00866496"/>
        <c:axId val="2000855680"/>
      </c:areaChart>
      <c:lineChart>
        <c:grouping val="standard"/>
        <c:varyColors val="0"/>
        <c:ser>
          <c:idx val="2"/>
          <c:order val="2"/>
          <c:tx>
            <c:strRef>
              <c:f>'NG Storage Days to Cover'!$V$4</c:f>
              <c:strCache>
                <c:ptCount val="1"/>
                <c:pt idx="0">
                  <c:v>2023</c:v>
                </c:pt>
              </c:strCache>
            </c:strRef>
          </c:tx>
          <c:spPr>
            <a:ln w="28575" cap="rnd">
              <a:solidFill>
                <a:srgbClr val="002060"/>
              </a:solidFill>
              <a:round/>
            </a:ln>
            <a:effectLst/>
          </c:spPr>
          <c:marker>
            <c:symbol val="none"/>
          </c:marker>
          <c:cat>
            <c:numRef>
              <c:f>'NG Storage Days to Cover'!$R$5:$R$16</c:f>
              <c:numCache>
                <c:formatCode>mmm</c:formatCode>
                <c:ptCount val="12"/>
                <c:pt idx="0">
                  <c:v>44957</c:v>
                </c:pt>
                <c:pt idx="1">
                  <c:v>44985</c:v>
                </c:pt>
                <c:pt idx="2">
                  <c:v>45016</c:v>
                </c:pt>
                <c:pt idx="3">
                  <c:v>45046</c:v>
                </c:pt>
                <c:pt idx="4">
                  <c:v>45077</c:v>
                </c:pt>
                <c:pt idx="5">
                  <c:v>45107</c:v>
                </c:pt>
                <c:pt idx="6">
                  <c:v>45138</c:v>
                </c:pt>
                <c:pt idx="7">
                  <c:v>45169</c:v>
                </c:pt>
                <c:pt idx="8">
                  <c:v>45199</c:v>
                </c:pt>
                <c:pt idx="9">
                  <c:v>45230</c:v>
                </c:pt>
                <c:pt idx="10">
                  <c:v>45260</c:v>
                </c:pt>
                <c:pt idx="11">
                  <c:v>45291</c:v>
                </c:pt>
              </c:numCache>
            </c:numRef>
          </c:cat>
          <c:val>
            <c:numRef>
              <c:f>'NG Storage Days to Cover'!$V$5:$V$16</c:f>
              <c:numCache>
                <c:formatCode>#,##0_);\(#,##0\);#,##0_);@_)</c:formatCode>
                <c:ptCount val="12"/>
                <c:pt idx="0">
                  <c:v>27.728138017386524</c:v>
                </c:pt>
                <c:pt idx="1">
                  <c:v>22.458309811889929</c:v>
                </c:pt>
                <c:pt idx="2">
                  <c:v>19.260744842587179</c:v>
                </c:pt>
                <c:pt idx="3">
                  <c:v>19.735481511242497</c:v>
                </c:pt>
                <c:pt idx="4">
                  <c:v>23.015937009992999</c:v>
                </c:pt>
                <c:pt idx="5">
                  <c:v>27.326746908121343</c:v>
                </c:pt>
                <c:pt idx="6">
                  <c:v>29.863197109222611</c:v>
                </c:pt>
                <c:pt idx="7">
                  <c:v>30.877978136401175</c:v>
                </c:pt>
                <c:pt idx="8">
                  <c:v>33.00751119294074</c:v>
                </c:pt>
                <c:pt idx="9">
                  <c:v>36.758182058740324</c:v>
                </c:pt>
                <c:pt idx="10">
                  <c:v>38.350684957827475</c:v>
                </c:pt>
                <c:pt idx="11">
                  <c:v>36.021712263768158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95B5-4E13-B0EF-AC1EBB0ACE2D}"/>
            </c:ext>
          </c:extLst>
        </c:ser>
        <c:ser>
          <c:idx val="3"/>
          <c:order val="3"/>
          <c:tx>
            <c:strRef>
              <c:f>'NG Storage Days to Cover'!$W$4</c:f>
              <c:strCache>
                <c:ptCount val="1"/>
                <c:pt idx="0">
                  <c:v>2024</c:v>
                </c:pt>
              </c:strCache>
            </c:strRef>
          </c:tx>
          <c:spPr>
            <a:ln w="28575" cap="rnd">
              <a:solidFill>
                <a:srgbClr val="00B0F0"/>
              </a:solidFill>
              <a:round/>
            </a:ln>
            <a:effectLst/>
          </c:spPr>
          <c:marker>
            <c:symbol val="none"/>
          </c:marker>
          <c:cat>
            <c:numRef>
              <c:f>'NG Storage Days to Cover'!$R$5:$R$16</c:f>
              <c:numCache>
                <c:formatCode>mmm</c:formatCode>
                <c:ptCount val="12"/>
                <c:pt idx="0">
                  <c:v>44957</c:v>
                </c:pt>
                <c:pt idx="1">
                  <c:v>44985</c:v>
                </c:pt>
                <c:pt idx="2">
                  <c:v>45016</c:v>
                </c:pt>
                <c:pt idx="3">
                  <c:v>45046</c:v>
                </c:pt>
                <c:pt idx="4">
                  <c:v>45077</c:v>
                </c:pt>
                <c:pt idx="5">
                  <c:v>45107</c:v>
                </c:pt>
                <c:pt idx="6">
                  <c:v>45138</c:v>
                </c:pt>
                <c:pt idx="7">
                  <c:v>45169</c:v>
                </c:pt>
                <c:pt idx="8">
                  <c:v>45199</c:v>
                </c:pt>
                <c:pt idx="9">
                  <c:v>45230</c:v>
                </c:pt>
                <c:pt idx="10">
                  <c:v>45260</c:v>
                </c:pt>
                <c:pt idx="11">
                  <c:v>45291</c:v>
                </c:pt>
              </c:numCache>
            </c:numRef>
          </c:cat>
          <c:val>
            <c:numRef>
              <c:f>'NG Storage Days to Cover'!$W$5:$W$16</c:f>
              <c:numCache>
                <c:formatCode>#,##0_);\(#,##0\);#,##0_);@_)</c:formatCode>
                <c:ptCount val="12"/>
                <c:pt idx="0">
                  <c:v>30.482029484343219</c:v>
                </c:pt>
                <c:pt idx="1">
                  <c:v>25.225633641244062</c:v>
                </c:pt>
                <c:pt idx="2">
                  <c:v>23.398687770379908</c:v>
                </c:pt>
                <c:pt idx="3">
                  <c:v>24.128756821937102</c:v>
                </c:pt>
                <c:pt idx="4">
                  <c:v>27.626096629639612</c:v>
                </c:pt>
                <c:pt idx="5">
                  <c:v>31.044400509484433</c:v>
                </c:pt>
                <c:pt idx="6">
                  <c:v>32.64791789198167</c:v>
                </c:pt>
                <c:pt idx="7">
                  <c:v>33.466649042097167</c:v>
                </c:pt>
                <c:pt idx="8">
                  <c:v>35.155788679773558</c:v>
                </c:pt>
                <c:pt idx="9">
                  <c:v>37.960044197031756</c:v>
                </c:pt>
                <c:pt idx="10">
                  <c:v>40.138091978186772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95B5-4E13-B0EF-AC1EBB0ACE2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00866496"/>
        <c:axId val="2000855680"/>
      </c:lineChart>
      <c:dateAx>
        <c:axId val="200086649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mmm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>
                <a:lumMod val="50000"/>
              </a:schemeClr>
            </a:solidFill>
            <a:round/>
          </a:ln>
          <a:effectLst/>
        </c:spPr>
        <c:txPr>
          <a:bodyPr rot="-270000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2000855680"/>
        <c:crosses val="autoZero"/>
        <c:auto val="1"/>
        <c:lblOffset val="100"/>
        <c:baseTimeUnit val="months"/>
      </c:dateAx>
      <c:valAx>
        <c:axId val="2000855680"/>
        <c:scaling>
          <c:orientation val="minMax"/>
        </c:scaling>
        <c:delete val="0"/>
        <c:axPos val="l"/>
        <c:numFmt formatCode="#,##0_);\(#,##0\);#,##0_);@_)" sourceLinked="1"/>
        <c:majorTickMark val="out"/>
        <c:minorTickMark val="none"/>
        <c:tickLblPos val="nextTo"/>
        <c:spPr>
          <a:noFill/>
          <a:ln>
            <a:solidFill>
              <a:schemeClr val="bg1">
                <a:lumMod val="5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2000866496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t"/>
      <c:legendEntry>
        <c:idx val="0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900">
          <a:solidFill>
            <a:sysClr val="windowText" lastClr="000000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  <c:userShapes r:id="rId4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080" b="1" i="0" u="none" strike="noStrike" kern="1200" spc="0" baseline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sz="1800" b="1" dirty="0">
                <a:solidFill>
                  <a:schemeClr val="bg2"/>
                </a:solidFill>
              </a:rPr>
              <a:t>Total Lower 48 Natural Gas Underground Storage Capacity (</a:t>
            </a:r>
            <a:r>
              <a:rPr lang="en-US" sz="1800" b="1" dirty="0" err="1">
                <a:solidFill>
                  <a:schemeClr val="bg2"/>
                </a:solidFill>
              </a:rPr>
              <a:t>Tcf</a:t>
            </a:r>
            <a:r>
              <a:rPr lang="en-US" sz="1800" b="1" dirty="0">
                <a:solidFill>
                  <a:schemeClr val="bg2"/>
                </a:solidFill>
              </a:rPr>
              <a:t>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80" b="1" i="0" u="none" strike="noStrike" kern="1200" spc="0" baseline="0">
              <a:solidFill>
                <a:schemeClr val="bg2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/>
      <c:areaChart>
        <c:grouping val="standard"/>
        <c:varyColors val="0"/>
        <c:ser>
          <c:idx val="0"/>
          <c:order val="0"/>
          <c:tx>
            <c:strRef>
              <c:f>'Storage Capacity'!$C$6</c:f>
              <c:strCache>
                <c:ptCount val="1"/>
                <c:pt idx="0">
                  <c:v>Total Storage Capacity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cat>
            <c:numRef>
              <c:f>'Storage Capacity'!$B$7:$B$122</c:f>
              <c:numCache>
                <c:formatCode>mmm\-yy</c:formatCode>
                <c:ptCount val="116"/>
                <c:pt idx="0">
                  <c:v>45535</c:v>
                </c:pt>
                <c:pt idx="1">
                  <c:v>45504</c:v>
                </c:pt>
                <c:pt idx="2">
                  <c:v>45473</c:v>
                </c:pt>
                <c:pt idx="3">
                  <c:v>45443</c:v>
                </c:pt>
                <c:pt idx="4">
                  <c:v>45412</c:v>
                </c:pt>
                <c:pt idx="5">
                  <c:v>45382</c:v>
                </c:pt>
                <c:pt idx="6">
                  <c:v>45351</c:v>
                </c:pt>
                <c:pt idx="7">
                  <c:v>45322</c:v>
                </c:pt>
                <c:pt idx="8">
                  <c:v>45291</c:v>
                </c:pt>
                <c:pt idx="9">
                  <c:v>45260</c:v>
                </c:pt>
                <c:pt idx="10">
                  <c:v>45230</c:v>
                </c:pt>
                <c:pt idx="11">
                  <c:v>45199</c:v>
                </c:pt>
                <c:pt idx="12">
                  <c:v>45169</c:v>
                </c:pt>
                <c:pt idx="13">
                  <c:v>45138</c:v>
                </c:pt>
                <c:pt idx="14">
                  <c:v>45107</c:v>
                </c:pt>
                <c:pt idx="15">
                  <c:v>45077</c:v>
                </c:pt>
                <c:pt idx="16">
                  <c:v>45046</c:v>
                </c:pt>
                <c:pt idx="17">
                  <c:v>45016</c:v>
                </c:pt>
                <c:pt idx="18">
                  <c:v>44985</c:v>
                </c:pt>
                <c:pt idx="19">
                  <c:v>44957</c:v>
                </c:pt>
                <c:pt idx="20">
                  <c:v>44926</c:v>
                </c:pt>
                <c:pt idx="21">
                  <c:v>44895</c:v>
                </c:pt>
                <c:pt idx="22">
                  <c:v>44865</c:v>
                </c:pt>
                <c:pt idx="23">
                  <c:v>44834</c:v>
                </c:pt>
                <c:pt idx="24">
                  <c:v>44804</c:v>
                </c:pt>
                <c:pt idx="25">
                  <c:v>44773</c:v>
                </c:pt>
                <c:pt idx="26">
                  <c:v>44742</c:v>
                </c:pt>
                <c:pt idx="27">
                  <c:v>44712</c:v>
                </c:pt>
                <c:pt idx="28">
                  <c:v>44681</c:v>
                </c:pt>
                <c:pt idx="29">
                  <c:v>44651</c:v>
                </c:pt>
                <c:pt idx="30">
                  <c:v>44620</c:v>
                </c:pt>
                <c:pt idx="31">
                  <c:v>44592</c:v>
                </c:pt>
                <c:pt idx="32">
                  <c:v>44561</c:v>
                </c:pt>
                <c:pt idx="33">
                  <c:v>44530</c:v>
                </c:pt>
                <c:pt idx="34">
                  <c:v>44500</c:v>
                </c:pt>
                <c:pt idx="35">
                  <c:v>44469</c:v>
                </c:pt>
                <c:pt idx="36">
                  <c:v>44439</c:v>
                </c:pt>
                <c:pt idx="37">
                  <c:v>44408</c:v>
                </c:pt>
                <c:pt idx="38">
                  <c:v>44377</c:v>
                </c:pt>
                <c:pt idx="39">
                  <c:v>44347</c:v>
                </c:pt>
                <c:pt idx="40">
                  <c:v>44316</c:v>
                </c:pt>
                <c:pt idx="41">
                  <c:v>44286</c:v>
                </c:pt>
                <c:pt idx="42">
                  <c:v>44255</c:v>
                </c:pt>
                <c:pt idx="43">
                  <c:v>44227</c:v>
                </c:pt>
                <c:pt idx="44">
                  <c:v>44196</c:v>
                </c:pt>
                <c:pt idx="45">
                  <c:v>44165</c:v>
                </c:pt>
                <c:pt idx="46">
                  <c:v>44135</c:v>
                </c:pt>
                <c:pt idx="47">
                  <c:v>44104</c:v>
                </c:pt>
                <c:pt idx="48">
                  <c:v>44074</c:v>
                </c:pt>
                <c:pt idx="49">
                  <c:v>44043</c:v>
                </c:pt>
                <c:pt idx="50">
                  <c:v>44012</c:v>
                </c:pt>
                <c:pt idx="51">
                  <c:v>43982</c:v>
                </c:pt>
                <c:pt idx="52">
                  <c:v>43951</c:v>
                </c:pt>
                <c:pt idx="53">
                  <c:v>43921</c:v>
                </c:pt>
                <c:pt idx="54">
                  <c:v>43890</c:v>
                </c:pt>
                <c:pt idx="55">
                  <c:v>43861</c:v>
                </c:pt>
                <c:pt idx="56">
                  <c:v>43830</c:v>
                </c:pt>
                <c:pt idx="57">
                  <c:v>43799</c:v>
                </c:pt>
                <c:pt idx="58">
                  <c:v>43769</c:v>
                </c:pt>
                <c:pt idx="59">
                  <c:v>43738</c:v>
                </c:pt>
                <c:pt idx="60">
                  <c:v>43708</c:v>
                </c:pt>
                <c:pt idx="61">
                  <c:v>43677</c:v>
                </c:pt>
                <c:pt idx="62">
                  <c:v>43646</c:v>
                </c:pt>
                <c:pt idx="63">
                  <c:v>43616</c:v>
                </c:pt>
                <c:pt idx="64">
                  <c:v>43585</c:v>
                </c:pt>
                <c:pt idx="65">
                  <c:v>43555</c:v>
                </c:pt>
                <c:pt idx="66">
                  <c:v>43524</c:v>
                </c:pt>
                <c:pt idx="67">
                  <c:v>43496</c:v>
                </c:pt>
                <c:pt idx="68">
                  <c:v>43465</c:v>
                </c:pt>
                <c:pt idx="69">
                  <c:v>43434</c:v>
                </c:pt>
                <c:pt idx="70">
                  <c:v>43404</c:v>
                </c:pt>
                <c:pt idx="71">
                  <c:v>43373</c:v>
                </c:pt>
                <c:pt idx="72">
                  <c:v>43343</c:v>
                </c:pt>
                <c:pt idx="73">
                  <c:v>43312</c:v>
                </c:pt>
                <c:pt idx="74">
                  <c:v>43281</c:v>
                </c:pt>
                <c:pt idx="75">
                  <c:v>43251</c:v>
                </c:pt>
                <c:pt idx="76">
                  <c:v>43220</c:v>
                </c:pt>
                <c:pt idx="77">
                  <c:v>43190</c:v>
                </c:pt>
                <c:pt idx="78">
                  <c:v>43159</c:v>
                </c:pt>
                <c:pt idx="79">
                  <c:v>43131</c:v>
                </c:pt>
                <c:pt idx="80">
                  <c:v>43100</c:v>
                </c:pt>
                <c:pt idx="81">
                  <c:v>43069</c:v>
                </c:pt>
                <c:pt idx="82">
                  <c:v>43039</c:v>
                </c:pt>
                <c:pt idx="83">
                  <c:v>43008</c:v>
                </c:pt>
                <c:pt idx="84">
                  <c:v>42978</c:v>
                </c:pt>
                <c:pt idx="85">
                  <c:v>42947</c:v>
                </c:pt>
                <c:pt idx="86">
                  <c:v>42916</c:v>
                </c:pt>
                <c:pt idx="87">
                  <c:v>42886</c:v>
                </c:pt>
                <c:pt idx="88">
                  <c:v>42855</c:v>
                </c:pt>
                <c:pt idx="89">
                  <c:v>42825</c:v>
                </c:pt>
                <c:pt idx="90">
                  <c:v>42794</c:v>
                </c:pt>
                <c:pt idx="91">
                  <c:v>42766</c:v>
                </c:pt>
                <c:pt idx="92">
                  <c:v>42735</c:v>
                </c:pt>
                <c:pt idx="93">
                  <c:v>42704</c:v>
                </c:pt>
                <c:pt idx="94">
                  <c:v>42674</c:v>
                </c:pt>
                <c:pt idx="95">
                  <c:v>42643</c:v>
                </c:pt>
                <c:pt idx="96">
                  <c:v>42613</c:v>
                </c:pt>
                <c:pt idx="97">
                  <c:v>42582</c:v>
                </c:pt>
                <c:pt idx="98">
                  <c:v>42551</c:v>
                </c:pt>
                <c:pt idx="99">
                  <c:v>42521</c:v>
                </c:pt>
                <c:pt idx="100">
                  <c:v>42490</c:v>
                </c:pt>
                <c:pt idx="101">
                  <c:v>42460</c:v>
                </c:pt>
                <c:pt idx="102">
                  <c:v>42429</c:v>
                </c:pt>
                <c:pt idx="103">
                  <c:v>42400</c:v>
                </c:pt>
                <c:pt idx="104">
                  <c:v>42369</c:v>
                </c:pt>
                <c:pt idx="105">
                  <c:v>42338</c:v>
                </c:pt>
                <c:pt idx="106">
                  <c:v>42308</c:v>
                </c:pt>
                <c:pt idx="107">
                  <c:v>42277</c:v>
                </c:pt>
                <c:pt idx="108">
                  <c:v>42247</c:v>
                </c:pt>
                <c:pt idx="109">
                  <c:v>42216</c:v>
                </c:pt>
                <c:pt idx="110">
                  <c:v>42185</c:v>
                </c:pt>
                <c:pt idx="111">
                  <c:v>42155</c:v>
                </c:pt>
                <c:pt idx="112">
                  <c:v>42124</c:v>
                </c:pt>
                <c:pt idx="113">
                  <c:v>42094</c:v>
                </c:pt>
                <c:pt idx="114">
                  <c:v>42063</c:v>
                </c:pt>
                <c:pt idx="115">
                  <c:v>42035</c:v>
                </c:pt>
              </c:numCache>
            </c:numRef>
          </c:cat>
          <c:val>
            <c:numRef>
              <c:f>'Storage Capacity'!$C$7:$C$122</c:f>
              <c:numCache>
                <c:formatCode>#,##0</c:formatCode>
                <c:ptCount val="116"/>
                <c:pt idx="0">
                  <c:v>9223181</c:v>
                </c:pt>
                <c:pt idx="1">
                  <c:v>9211815</c:v>
                </c:pt>
                <c:pt idx="2">
                  <c:v>9211871</c:v>
                </c:pt>
                <c:pt idx="3">
                  <c:v>9207904</c:v>
                </c:pt>
                <c:pt idx="4">
                  <c:v>9207189</c:v>
                </c:pt>
                <c:pt idx="5">
                  <c:v>9195513</c:v>
                </c:pt>
                <c:pt idx="6">
                  <c:v>9195078</c:v>
                </c:pt>
                <c:pt idx="7">
                  <c:v>9195099</c:v>
                </c:pt>
                <c:pt idx="8">
                  <c:v>9194631</c:v>
                </c:pt>
                <c:pt idx="9">
                  <c:v>9194653</c:v>
                </c:pt>
                <c:pt idx="10">
                  <c:v>9194486</c:v>
                </c:pt>
                <c:pt idx="11">
                  <c:v>9194788</c:v>
                </c:pt>
                <c:pt idx="12">
                  <c:v>9194820</c:v>
                </c:pt>
                <c:pt idx="13">
                  <c:v>9194856</c:v>
                </c:pt>
                <c:pt idx="14">
                  <c:v>9195190</c:v>
                </c:pt>
                <c:pt idx="15">
                  <c:v>9195720</c:v>
                </c:pt>
                <c:pt idx="16">
                  <c:v>9194745</c:v>
                </c:pt>
                <c:pt idx="17">
                  <c:v>9191303</c:v>
                </c:pt>
                <c:pt idx="18">
                  <c:v>9182962</c:v>
                </c:pt>
                <c:pt idx="19">
                  <c:v>9182963</c:v>
                </c:pt>
                <c:pt idx="20">
                  <c:v>9174269</c:v>
                </c:pt>
                <c:pt idx="21">
                  <c:v>9175532</c:v>
                </c:pt>
                <c:pt idx="22">
                  <c:v>9173930</c:v>
                </c:pt>
                <c:pt idx="23">
                  <c:v>9173311</c:v>
                </c:pt>
                <c:pt idx="24">
                  <c:v>9173336</c:v>
                </c:pt>
                <c:pt idx="25">
                  <c:v>9173371</c:v>
                </c:pt>
                <c:pt idx="26">
                  <c:v>9173406</c:v>
                </c:pt>
                <c:pt idx="27">
                  <c:v>9172299</c:v>
                </c:pt>
                <c:pt idx="28">
                  <c:v>9175322</c:v>
                </c:pt>
                <c:pt idx="29">
                  <c:v>9175520</c:v>
                </c:pt>
                <c:pt idx="30">
                  <c:v>9175520</c:v>
                </c:pt>
                <c:pt idx="31">
                  <c:v>9181162</c:v>
                </c:pt>
                <c:pt idx="32">
                  <c:v>9181274</c:v>
                </c:pt>
                <c:pt idx="33">
                  <c:v>9181461</c:v>
                </c:pt>
                <c:pt idx="34">
                  <c:v>9177883</c:v>
                </c:pt>
                <c:pt idx="35">
                  <c:v>9176844</c:v>
                </c:pt>
                <c:pt idx="36">
                  <c:v>9175693</c:v>
                </c:pt>
                <c:pt idx="37">
                  <c:v>9175693</c:v>
                </c:pt>
                <c:pt idx="38">
                  <c:v>9175727</c:v>
                </c:pt>
                <c:pt idx="39">
                  <c:v>9175762</c:v>
                </c:pt>
                <c:pt idx="40">
                  <c:v>9175796</c:v>
                </c:pt>
                <c:pt idx="41">
                  <c:v>9175863</c:v>
                </c:pt>
                <c:pt idx="42">
                  <c:v>9175863</c:v>
                </c:pt>
                <c:pt idx="43">
                  <c:v>9175899</c:v>
                </c:pt>
                <c:pt idx="44">
                  <c:v>9175899</c:v>
                </c:pt>
                <c:pt idx="45">
                  <c:v>9175856</c:v>
                </c:pt>
                <c:pt idx="46">
                  <c:v>9175197</c:v>
                </c:pt>
                <c:pt idx="47">
                  <c:v>9173234</c:v>
                </c:pt>
                <c:pt idx="48">
                  <c:v>9173268</c:v>
                </c:pt>
                <c:pt idx="49">
                  <c:v>9173292</c:v>
                </c:pt>
                <c:pt idx="50">
                  <c:v>9173339</c:v>
                </c:pt>
                <c:pt idx="51">
                  <c:v>9173374</c:v>
                </c:pt>
                <c:pt idx="52">
                  <c:v>9173102</c:v>
                </c:pt>
                <c:pt idx="53">
                  <c:v>9163663</c:v>
                </c:pt>
                <c:pt idx="54">
                  <c:v>9163700</c:v>
                </c:pt>
                <c:pt idx="55">
                  <c:v>9163734</c:v>
                </c:pt>
                <c:pt idx="56">
                  <c:v>9146100</c:v>
                </c:pt>
                <c:pt idx="57">
                  <c:v>9146204</c:v>
                </c:pt>
                <c:pt idx="58">
                  <c:v>9146154</c:v>
                </c:pt>
                <c:pt idx="59">
                  <c:v>9145410</c:v>
                </c:pt>
                <c:pt idx="60">
                  <c:v>9144281</c:v>
                </c:pt>
                <c:pt idx="61">
                  <c:v>9143181</c:v>
                </c:pt>
                <c:pt idx="62">
                  <c:v>9143287</c:v>
                </c:pt>
                <c:pt idx="63">
                  <c:v>9142587</c:v>
                </c:pt>
                <c:pt idx="64">
                  <c:v>9138561</c:v>
                </c:pt>
                <c:pt idx="65">
                  <c:v>9140764</c:v>
                </c:pt>
                <c:pt idx="66">
                  <c:v>9165144</c:v>
                </c:pt>
                <c:pt idx="67">
                  <c:v>9158041</c:v>
                </c:pt>
                <c:pt idx="68">
                  <c:v>9156950</c:v>
                </c:pt>
                <c:pt idx="69">
                  <c:v>9156658</c:v>
                </c:pt>
                <c:pt idx="70">
                  <c:v>9160895</c:v>
                </c:pt>
                <c:pt idx="71">
                  <c:v>9161125</c:v>
                </c:pt>
                <c:pt idx="72">
                  <c:v>9161125</c:v>
                </c:pt>
                <c:pt idx="73">
                  <c:v>9161125</c:v>
                </c:pt>
                <c:pt idx="74">
                  <c:v>9160625</c:v>
                </c:pt>
                <c:pt idx="75">
                  <c:v>9162490</c:v>
                </c:pt>
                <c:pt idx="76">
                  <c:v>9162592</c:v>
                </c:pt>
                <c:pt idx="77">
                  <c:v>9167604</c:v>
                </c:pt>
                <c:pt idx="78">
                  <c:v>9170803</c:v>
                </c:pt>
                <c:pt idx="79">
                  <c:v>9171371</c:v>
                </c:pt>
                <c:pt idx="80">
                  <c:v>9180536</c:v>
                </c:pt>
                <c:pt idx="81">
                  <c:v>9177498</c:v>
                </c:pt>
                <c:pt idx="82">
                  <c:v>9174128</c:v>
                </c:pt>
                <c:pt idx="83">
                  <c:v>9174170</c:v>
                </c:pt>
                <c:pt idx="84">
                  <c:v>9174599</c:v>
                </c:pt>
                <c:pt idx="85">
                  <c:v>9172239</c:v>
                </c:pt>
                <c:pt idx="86">
                  <c:v>9172552</c:v>
                </c:pt>
                <c:pt idx="87">
                  <c:v>9167823</c:v>
                </c:pt>
                <c:pt idx="88">
                  <c:v>9167823</c:v>
                </c:pt>
                <c:pt idx="89">
                  <c:v>9156585</c:v>
                </c:pt>
                <c:pt idx="90">
                  <c:v>9156307</c:v>
                </c:pt>
                <c:pt idx="91">
                  <c:v>9156307</c:v>
                </c:pt>
                <c:pt idx="92">
                  <c:v>9155450</c:v>
                </c:pt>
                <c:pt idx="93">
                  <c:v>9152351</c:v>
                </c:pt>
                <c:pt idx="94">
                  <c:v>9152305</c:v>
                </c:pt>
                <c:pt idx="95">
                  <c:v>9152409</c:v>
                </c:pt>
                <c:pt idx="96">
                  <c:v>9152429</c:v>
                </c:pt>
                <c:pt idx="97">
                  <c:v>9152429</c:v>
                </c:pt>
                <c:pt idx="98">
                  <c:v>9153617</c:v>
                </c:pt>
                <c:pt idx="99">
                  <c:v>9149345</c:v>
                </c:pt>
                <c:pt idx="100">
                  <c:v>9148713</c:v>
                </c:pt>
                <c:pt idx="101">
                  <c:v>9145301</c:v>
                </c:pt>
                <c:pt idx="102">
                  <c:v>9151540</c:v>
                </c:pt>
                <c:pt idx="103">
                  <c:v>9141535</c:v>
                </c:pt>
                <c:pt idx="104">
                  <c:v>9147248</c:v>
                </c:pt>
                <c:pt idx="105">
                  <c:v>9144919</c:v>
                </c:pt>
                <c:pt idx="106">
                  <c:v>9144086</c:v>
                </c:pt>
                <c:pt idx="107">
                  <c:v>9143012</c:v>
                </c:pt>
                <c:pt idx="108">
                  <c:v>9138181</c:v>
                </c:pt>
                <c:pt idx="109">
                  <c:v>9147181</c:v>
                </c:pt>
                <c:pt idx="110">
                  <c:v>9147181</c:v>
                </c:pt>
                <c:pt idx="111">
                  <c:v>9147410</c:v>
                </c:pt>
                <c:pt idx="112">
                  <c:v>9149506</c:v>
                </c:pt>
                <c:pt idx="113">
                  <c:v>9149449</c:v>
                </c:pt>
                <c:pt idx="114">
                  <c:v>9148736</c:v>
                </c:pt>
                <c:pt idx="115">
                  <c:v>9149550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C09-490F-9B07-C17FA857B77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28806815"/>
        <c:axId val="428809335"/>
      </c:areaChart>
      <c:dateAx>
        <c:axId val="428806815"/>
        <c:scaling>
          <c:orientation val="minMax"/>
        </c:scaling>
        <c:delete val="0"/>
        <c:axPos val="b"/>
        <c:numFmt formatCode="mmm\-yy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bg1">
                <a:lumMod val="50000"/>
              </a:schemeClr>
            </a:solidFill>
            <a:round/>
          </a:ln>
          <a:effectLst/>
        </c:spPr>
        <c:txPr>
          <a:bodyPr rot="-270000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428809335"/>
        <c:crosses val="autoZero"/>
        <c:auto val="1"/>
        <c:lblOffset val="100"/>
        <c:baseTimeUnit val="months"/>
        <c:majorUnit val="1"/>
        <c:majorTimeUnit val="years"/>
      </c:dateAx>
      <c:valAx>
        <c:axId val="42880933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" sourceLinked="0"/>
        <c:majorTickMark val="out"/>
        <c:minorTickMark val="none"/>
        <c:tickLblPos val="nextTo"/>
        <c:spPr>
          <a:noFill/>
          <a:ln>
            <a:solidFill>
              <a:schemeClr val="bg1">
                <a:lumMod val="5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428806815"/>
        <c:crosses val="autoZero"/>
        <c:crossBetween val="between"/>
        <c:majorUnit val="100000"/>
        <c:dispUnits>
          <c:builtInUnit val="millions"/>
        </c:dispUnits>
      </c:valAx>
      <c:spPr>
        <a:noFill/>
        <a:ln>
          <a:noFill/>
        </a:ln>
        <a:effectLst/>
      </c:spPr>
    </c:plotArea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900">
          <a:solidFill>
            <a:sysClr val="windowText" lastClr="000000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areaChart>
        <c:grouping val="stacked"/>
        <c:varyColors val="0"/>
        <c:ser>
          <c:idx val="0"/>
          <c:order val="0"/>
          <c:tx>
            <c:strRef>
              <c:f>'Project Schedule '!$N$32</c:f>
              <c:strCache>
                <c:ptCount val="1"/>
                <c:pt idx="0">
                  <c:v>Existing 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cat>
            <c:strRef>
              <c:f>'Project Schedule '!$T$18:$AI$18</c:f>
              <c:strCache>
                <c:ptCount val="16"/>
                <c:pt idx="0">
                  <c:v>1Q24</c:v>
                </c:pt>
                <c:pt idx="1">
                  <c:v>2Q24</c:v>
                </c:pt>
                <c:pt idx="2">
                  <c:v>3Q24</c:v>
                </c:pt>
                <c:pt idx="3">
                  <c:v>4Q24</c:v>
                </c:pt>
                <c:pt idx="4">
                  <c:v>1Q25</c:v>
                </c:pt>
                <c:pt idx="5">
                  <c:v>2Q25</c:v>
                </c:pt>
                <c:pt idx="6">
                  <c:v>3Q25</c:v>
                </c:pt>
                <c:pt idx="7">
                  <c:v>4Q25</c:v>
                </c:pt>
                <c:pt idx="8">
                  <c:v>1Q26</c:v>
                </c:pt>
                <c:pt idx="9">
                  <c:v>2Q26</c:v>
                </c:pt>
                <c:pt idx="10">
                  <c:v>3Q26</c:v>
                </c:pt>
                <c:pt idx="11">
                  <c:v>4Q26</c:v>
                </c:pt>
                <c:pt idx="12">
                  <c:v>1Q27</c:v>
                </c:pt>
                <c:pt idx="13">
                  <c:v>2Q27</c:v>
                </c:pt>
                <c:pt idx="14">
                  <c:v>3Q27</c:v>
                </c:pt>
                <c:pt idx="15">
                  <c:v>4Q27</c:v>
                </c:pt>
              </c:strCache>
            </c:strRef>
          </c:cat>
          <c:val>
            <c:numRef>
              <c:f>'Project Schedule '!$T$32:$AI$32</c:f>
              <c:numCache>
                <c:formatCode>0.00</c:formatCode>
                <c:ptCount val="16"/>
                <c:pt idx="0">
                  <c:v>12.13625</c:v>
                </c:pt>
                <c:pt idx="1">
                  <c:v>12.13625</c:v>
                </c:pt>
                <c:pt idx="2">
                  <c:v>12.13625</c:v>
                </c:pt>
                <c:pt idx="3">
                  <c:v>12.13625</c:v>
                </c:pt>
                <c:pt idx="4">
                  <c:v>12.13625</c:v>
                </c:pt>
                <c:pt idx="5">
                  <c:v>12.13625</c:v>
                </c:pt>
                <c:pt idx="6">
                  <c:v>12.13625</c:v>
                </c:pt>
                <c:pt idx="7">
                  <c:v>12.13625</c:v>
                </c:pt>
                <c:pt idx="8">
                  <c:v>12.13625</c:v>
                </c:pt>
                <c:pt idx="9">
                  <c:v>12.13625</c:v>
                </c:pt>
                <c:pt idx="10">
                  <c:v>12.13625</c:v>
                </c:pt>
                <c:pt idx="11">
                  <c:v>12.13625</c:v>
                </c:pt>
                <c:pt idx="12">
                  <c:v>12.13625</c:v>
                </c:pt>
                <c:pt idx="13">
                  <c:v>12.13625</c:v>
                </c:pt>
                <c:pt idx="14">
                  <c:v>12.13625</c:v>
                </c:pt>
                <c:pt idx="15">
                  <c:v>12.13625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448-4224-B16F-4E35CBC0A662}"/>
            </c:ext>
          </c:extLst>
        </c:ser>
        <c:ser>
          <c:idx val="1"/>
          <c:order val="1"/>
          <c:tx>
            <c:strRef>
              <c:f>'Project Schedule '!$N$33</c:f>
              <c:strCache>
                <c:ptCount val="1"/>
                <c:pt idx="0">
                  <c:v>Plaquemines Phase I</c:v>
                </c:pt>
              </c:strCache>
            </c:strRef>
          </c:tx>
          <c:spPr>
            <a:solidFill>
              <a:schemeClr val="accent3">
                <a:lumMod val="10000"/>
              </a:schemeClr>
            </a:solidFill>
            <a:ln>
              <a:noFill/>
            </a:ln>
            <a:effectLst/>
          </c:spPr>
          <c:cat>
            <c:strRef>
              <c:f>'Project Schedule '!$T$18:$AI$18</c:f>
              <c:strCache>
                <c:ptCount val="16"/>
                <c:pt idx="0">
                  <c:v>1Q24</c:v>
                </c:pt>
                <c:pt idx="1">
                  <c:v>2Q24</c:v>
                </c:pt>
                <c:pt idx="2">
                  <c:v>3Q24</c:v>
                </c:pt>
                <c:pt idx="3">
                  <c:v>4Q24</c:v>
                </c:pt>
                <c:pt idx="4">
                  <c:v>1Q25</c:v>
                </c:pt>
                <c:pt idx="5">
                  <c:v>2Q25</c:v>
                </c:pt>
                <c:pt idx="6">
                  <c:v>3Q25</c:v>
                </c:pt>
                <c:pt idx="7">
                  <c:v>4Q25</c:v>
                </c:pt>
                <c:pt idx="8">
                  <c:v>1Q26</c:v>
                </c:pt>
                <c:pt idx="9">
                  <c:v>2Q26</c:v>
                </c:pt>
                <c:pt idx="10">
                  <c:v>3Q26</c:v>
                </c:pt>
                <c:pt idx="11">
                  <c:v>4Q26</c:v>
                </c:pt>
                <c:pt idx="12">
                  <c:v>1Q27</c:v>
                </c:pt>
                <c:pt idx="13">
                  <c:v>2Q27</c:v>
                </c:pt>
                <c:pt idx="14">
                  <c:v>3Q27</c:v>
                </c:pt>
                <c:pt idx="15">
                  <c:v>4Q27</c:v>
                </c:pt>
              </c:strCache>
            </c:strRef>
          </c:cat>
          <c:val>
            <c:numRef>
              <c:f>'Project Schedule '!$T$33:$AI$33</c:f>
              <c:numCache>
                <c:formatCode>General</c:formatCode>
                <c:ptCount val="16"/>
                <c:pt idx="3" formatCode="0.00">
                  <c:v>0.19698777777777779</c:v>
                </c:pt>
                <c:pt idx="4" formatCode="0.00">
                  <c:v>0.39397555555555558</c:v>
                </c:pt>
                <c:pt idx="5" formatCode="0.00">
                  <c:v>0.5909633333333334</c:v>
                </c:pt>
                <c:pt idx="6" formatCode="0.00">
                  <c:v>0.78795111111111116</c:v>
                </c:pt>
                <c:pt idx="7" formatCode="0.00">
                  <c:v>0.98493888888888892</c:v>
                </c:pt>
                <c:pt idx="8" formatCode="0.00">
                  <c:v>1.1819266666666668</c:v>
                </c:pt>
                <c:pt idx="9" formatCode="0.00">
                  <c:v>1.3789144444444446</c:v>
                </c:pt>
                <c:pt idx="10" formatCode="0.00">
                  <c:v>1.5759022222222225</c:v>
                </c:pt>
                <c:pt idx="11" formatCode="0.00">
                  <c:v>1.7728900000000003</c:v>
                </c:pt>
                <c:pt idx="12" formatCode="0.00">
                  <c:v>1.7728900000000003</c:v>
                </c:pt>
                <c:pt idx="13" formatCode="0.00">
                  <c:v>1.7728900000000003</c:v>
                </c:pt>
                <c:pt idx="14" formatCode="0.00">
                  <c:v>1.7728900000000003</c:v>
                </c:pt>
                <c:pt idx="15" formatCode="0.00">
                  <c:v>1.7728900000000003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448-4224-B16F-4E35CBC0A662}"/>
            </c:ext>
          </c:extLst>
        </c:ser>
        <c:ser>
          <c:idx val="2"/>
          <c:order val="2"/>
          <c:tx>
            <c:strRef>
              <c:f>'Project Schedule '!$N$34</c:f>
              <c:strCache>
                <c:ptCount val="1"/>
                <c:pt idx="0">
                  <c:v>CCL Stage III</c:v>
                </c:pt>
              </c:strCache>
            </c:strRef>
          </c:tx>
          <c:spPr>
            <a:solidFill>
              <a:schemeClr val="accent3">
                <a:lumMod val="50000"/>
              </a:schemeClr>
            </a:solidFill>
            <a:ln>
              <a:noFill/>
            </a:ln>
            <a:effectLst/>
          </c:spPr>
          <c:cat>
            <c:strRef>
              <c:f>'Project Schedule '!$T$18:$AI$18</c:f>
              <c:strCache>
                <c:ptCount val="16"/>
                <c:pt idx="0">
                  <c:v>1Q24</c:v>
                </c:pt>
                <c:pt idx="1">
                  <c:v>2Q24</c:v>
                </c:pt>
                <c:pt idx="2">
                  <c:v>3Q24</c:v>
                </c:pt>
                <c:pt idx="3">
                  <c:v>4Q24</c:v>
                </c:pt>
                <c:pt idx="4">
                  <c:v>1Q25</c:v>
                </c:pt>
                <c:pt idx="5">
                  <c:v>2Q25</c:v>
                </c:pt>
                <c:pt idx="6">
                  <c:v>3Q25</c:v>
                </c:pt>
                <c:pt idx="7">
                  <c:v>4Q25</c:v>
                </c:pt>
                <c:pt idx="8">
                  <c:v>1Q26</c:v>
                </c:pt>
                <c:pt idx="9">
                  <c:v>2Q26</c:v>
                </c:pt>
                <c:pt idx="10">
                  <c:v>3Q26</c:v>
                </c:pt>
                <c:pt idx="11">
                  <c:v>4Q26</c:v>
                </c:pt>
                <c:pt idx="12">
                  <c:v>1Q27</c:v>
                </c:pt>
                <c:pt idx="13">
                  <c:v>2Q27</c:v>
                </c:pt>
                <c:pt idx="14">
                  <c:v>3Q27</c:v>
                </c:pt>
                <c:pt idx="15">
                  <c:v>4Q27</c:v>
                </c:pt>
              </c:strCache>
            </c:strRef>
          </c:cat>
          <c:val>
            <c:numRef>
              <c:f>'Project Schedule '!$T$34:$AI$34</c:f>
              <c:numCache>
                <c:formatCode>General</c:formatCode>
                <c:ptCount val="16"/>
                <c:pt idx="3" formatCode="0.00">
                  <c:v>0.2185</c:v>
                </c:pt>
                <c:pt idx="4" formatCode="0.00">
                  <c:v>0.437</c:v>
                </c:pt>
                <c:pt idx="5" formatCode="0.00">
                  <c:v>0.65550000000000008</c:v>
                </c:pt>
                <c:pt idx="6" formatCode="0.00">
                  <c:v>0.874</c:v>
                </c:pt>
                <c:pt idx="7" formatCode="0.00">
                  <c:v>1.0925</c:v>
                </c:pt>
                <c:pt idx="8" formatCode="0.00">
                  <c:v>1.3109999999999999</c:v>
                </c:pt>
                <c:pt idx="9" formatCode="0.00">
                  <c:v>1.5294999999999999</c:v>
                </c:pt>
                <c:pt idx="10" formatCode="0.00">
                  <c:v>1.5294999999999999</c:v>
                </c:pt>
                <c:pt idx="11" formatCode="0.00">
                  <c:v>1.5294999999999999</c:v>
                </c:pt>
                <c:pt idx="12" formatCode="0.00">
                  <c:v>1.5294999999999999</c:v>
                </c:pt>
                <c:pt idx="13" formatCode="0.00">
                  <c:v>1.5294999999999999</c:v>
                </c:pt>
                <c:pt idx="14" formatCode="0.00">
                  <c:v>1.5294999999999999</c:v>
                </c:pt>
                <c:pt idx="15" formatCode="0.00">
                  <c:v>1.5294999999999999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448-4224-B16F-4E35CBC0A662}"/>
            </c:ext>
          </c:extLst>
        </c:ser>
        <c:ser>
          <c:idx val="4"/>
          <c:order val="3"/>
          <c:tx>
            <c:strRef>
              <c:f>'Project Schedule '!$N$35</c:f>
              <c:strCache>
                <c:ptCount val="1"/>
                <c:pt idx="0">
                  <c:v>Plaquemine Phase II</c:v>
                </c:pt>
              </c:strCache>
            </c:strRef>
          </c:tx>
          <c:spPr>
            <a:solidFill>
              <a:schemeClr val="accent3">
                <a:lumMod val="90000"/>
              </a:schemeClr>
            </a:solidFill>
            <a:ln>
              <a:noFill/>
            </a:ln>
            <a:effectLst/>
          </c:spPr>
          <c:cat>
            <c:strRef>
              <c:f>'Project Schedule '!$T$18:$AI$18</c:f>
              <c:strCache>
                <c:ptCount val="16"/>
                <c:pt idx="0">
                  <c:v>1Q24</c:v>
                </c:pt>
                <c:pt idx="1">
                  <c:v>2Q24</c:v>
                </c:pt>
                <c:pt idx="2">
                  <c:v>3Q24</c:v>
                </c:pt>
                <c:pt idx="3">
                  <c:v>4Q24</c:v>
                </c:pt>
                <c:pt idx="4">
                  <c:v>1Q25</c:v>
                </c:pt>
                <c:pt idx="5">
                  <c:v>2Q25</c:v>
                </c:pt>
                <c:pt idx="6">
                  <c:v>3Q25</c:v>
                </c:pt>
                <c:pt idx="7">
                  <c:v>4Q25</c:v>
                </c:pt>
                <c:pt idx="8">
                  <c:v>1Q26</c:v>
                </c:pt>
                <c:pt idx="9">
                  <c:v>2Q26</c:v>
                </c:pt>
                <c:pt idx="10">
                  <c:v>3Q26</c:v>
                </c:pt>
                <c:pt idx="11">
                  <c:v>4Q26</c:v>
                </c:pt>
                <c:pt idx="12">
                  <c:v>1Q27</c:v>
                </c:pt>
                <c:pt idx="13">
                  <c:v>2Q27</c:v>
                </c:pt>
                <c:pt idx="14">
                  <c:v>3Q27</c:v>
                </c:pt>
                <c:pt idx="15">
                  <c:v>4Q27</c:v>
                </c:pt>
              </c:strCache>
            </c:strRef>
          </c:cat>
          <c:val>
            <c:numRef>
              <c:f>'Project Schedule '!$T$35:$AI$35</c:f>
              <c:numCache>
                <c:formatCode>General</c:formatCode>
                <c:ptCount val="16"/>
                <c:pt idx="6" formatCode="0.00">
                  <c:v>0.19698777777777779</c:v>
                </c:pt>
                <c:pt idx="7" formatCode="0.00">
                  <c:v>0.39397555555555558</c:v>
                </c:pt>
                <c:pt idx="8" formatCode="0.00">
                  <c:v>0.5909633333333334</c:v>
                </c:pt>
                <c:pt idx="9" formatCode="0.00">
                  <c:v>0.78795111111111116</c:v>
                </c:pt>
                <c:pt idx="10" formatCode="0.00">
                  <c:v>0.98493888888888892</c:v>
                </c:pt>
                <c:pt idx="11" formatCode="0.00">
                  <c:v>1.1819266666666668</c:v>
                </c:pt>
                <c:pt idx="12" formatCode="0.00">
                  <c:v>1.3789144444444446</c:v>
                </c:pt>
                <c:pt idx="13" formatCode="0.00">
                  <c:v>1.5759022222222225</c:v>
                </c:pt>
                <c:pt idx="14" formatCode="0.00">
                  <c:v>1.7728900000000003</c:v>
                </c:pt>
                <c:pt idx="15" formatCode="0.00">
                  <c:v>1.7728900000000003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448-4224-B16F-4E35CBC0A662}"/>
            </c:ext>
          </c:extLst>
        </c:ser>
        <c:ser>
          <c:idx val="3"/>
          <c:order val="4"/>
          <c:tx>
            <c:strRef>
              <c:f>'Project Schedule '!$N$36</c:f>
              <c:strCache>
                <c:ptCount val="1"/>
                <c:pt idx="0">
                  <c:v>Golden Pass Train I</c:v>
                </c:pt>
              </c:strCache>
            </c:strRef>
          </c:tx>
          <c:spPr>
            <a:solidFill>
              <a:schemeClr val="accent2">
                <a:lumMod val="50000"/>
              </a:schemeClr>
            </a:solidFill>
            <a:ln>
              <a:noFill/>
            </a:ln>
            <a:effectLst/>
          </c:spPr>
          <c:cat>
            <c:strRef>
              <c:f>'Project Schedule '!$T$18:$AI$18</c:f>
              <c:strCache>
                <c:ptCount val="16"/>
                <c:pt idx="0">
                  <c:v>1Q24</c:v>
                </c:pt>
                <c:pt idx="1">
                  <c:v>2Q24</c:v>
                </c:pt>
                <c:pt idx="2">
                  <c:v>3Q24</c:v>
                </c:pt>
                <c:pt idx="3">
                  <c:v>4Q24</c:v>
                </c:pt>
                <c:pt idx="4">
                  <c:v>1Q25</c:v>
                </c:pt>
                <c:pt idx="5">
                  <c:v>2Q25</c:v>
                </c:pt>
                <c:pt idx="6">
                  <c:v>3Q25</c:v>
                </c:pt>
                <c:pt idx="7">
                  <c:v>4Q25</c:v>
                </c:pt>
                <c:pt idx="8">
                  <c:v>1Q26</c:v>
                </c:pt>
                <c:pt idx="9">
                  <c:v>2Q26</c:v>
                </c:pt>
                <c:pt idx="10">
                  <c:v>3Q26</c:v>
                </c:pt>
                <c:pt idx="11">
                  <c:v>4Q26</c:v>
                </c:pt>
                <c:pt idx="12">
                  <c:v>1Q27</c:v>
                </c:pt>
                <c:pt idx="13">
                  <c:v>2Q27</c:v>
                </c:pt>
                <c:pt idx="14">
                  <c:v>3Q27</c:v>
                </c:pt>
                <c:pt idx="15">
                  <c:v>4Q27</c:v>
                </c:pt>
              </c:strCache>
            </c:strRef>
          </c:cat>
          <c:val>
            <c:numRef>
              <c:f>'Project Schedule '!$T$36:$AI$36</c:f>
              <c:numCache>
                <c:formatCode>General</c:formatCode>
                <c:ptCount val="16"/>
                <c:pt idx="7" formatCode="0.00">
                  <c:v>0.39900000000000002</c:v>
                </c:pt>
                <c:pt idx="8" formatCode="0.00">
                  <c:v>0.79800000000000004</c:v>
                </c:pt>
                <c:pt idx="9" formatCode="0.00">
                  <c:v>0.79800000000000004</c:v>
                </c:pt>
                <c:pt idx="10" formatCode="0.00">
                  <c:v>0.79800000000000004</c:v>
                </c:pt>
                <c:pt idx="11" formatCode="0.00">
                  <c:v>0.79800000000000004</c:v>
                </c:pt>
                <c:pt idx="12" formatCode="0.00">
                  <c:v>0.79800000000000004</c:v>
                </c:pt>
                <c:pt idx="13" formatCode="0.00">
                  <c:v>0.79800000000000004</c:v>
                </c:pt>
                <c:pt idx="14" formatCode="0.00">
                  <c:v>0.79800000000000004</c:v>
                </c:pt>
                <c:pt idx="15" formatCode="0.00">
                  <c:v>0.79800000000000004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448-4224-B16F-4E35CBC0A662}"/>
            </c:ext>
          </c:extLst>
        </c:ser>
        <c:ser>
          <c:idx val="5"/>
          <c:order val="5"/>
          <c:tx>
            <c:strRef>
              <c:f>'Project Schedule '!$N$37</c:f>
              <c:strCache>
                <c:ptCount val="1"/>
                <c:pt idx="0">
                  <c:v>Golden Pass Train II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c:spPr>
          <c:cat>
            <c:strRef>
              <c:f>'Project Schedule '!$T$18:$AI$18</c:f>
              <c:strCache>
                <c:ptCount val="16"/>
                <c:pt idx="0">
                  <c:v>1Q24</c:v>
                </c:pt>
                <c:pt idx="1">
                  <c:v>2Q24</c:v>
                </c:pt>
                <c:pt idx="2">
                  <c:v>3Q24</c:v>
                </c:pt>
                <c:pt idx="3">
                  <c:v>4Q24</c:v>
                </c:pt>
                <c:pt idx="4">
                  <c:v>1Q25</c:v>
                </c:pt>
                <c:pt idx="5">
                  <c:v>2Q25</c:v>
                </c:pt>
                <c:pt idx="6">
                  <c:v>3Q25</c:v>
                </c:pt>
                <c:pt idx="7">
                  <c:v>4Q25</c:v>
                </c:pt>
                <c:pt idx="8">
                  <c:v>1Q26</c:v>
                </c:pt>
                <c:pt idx="9">
                  <c:v>2Q26</c:v>
                </c:pt>
                <c:pt idx="10">
                  <c:v>3Q26</c:v>
                </c:pt>
                <c:pt idx="11">
                  <c:v>4Q26</c:v>
                </c:pt>
                <c:pt idx="12">
                  <c:v>1Q27</c:v>
                </c:pt>
                <c:pt idx="13">
                  <c:v>2Q27</c:v>
                </c:pt>
                <c:pt idx="14">
                  <c:v>3Q27</c:v>
                </c:pt>
                <c:pt idx="15">
                  <c:v>4Q27</c:v>
                </c:pt>
              </c:strCache>
            </c:strRef>
          </c:cat>
          <c:val>
            <c:numRef>
              <c:f>'Project Schedule '!$T$37:$AI$37</c:f>
              <c:numCache>
                <c:formatCode>General</c:formatCode>
                <c:ptCount val="16"/>
                <c:pt idx="9" formatCode="0.00">
                  <c:v>0.39900000000000002</c:v>
                </c:pt>
                <c:pt idx="10" formatCode="0.00">
                  <c:v>0.79800000000000004</c:v>
                </c:pt>
                <c:pt idx="11" formatCode="0.00">
                  <c:v>0.79800000000000004</c:v>
                </c:pt>
                <c:pt idx="12" formatCode="0.00">
                  <c:v>0.79800000000000004</c:v>
                </c:pt>
                <c:pt idx="13" formatCode="0.00">
                  <c:v>0.79800000000000004</c:v>
                </c:pt>
                <c:pt idx="14" formatCode="0.00">
                  <c:v>0.79800000000000004</c:v>
                </c:pt>
                <c:pt idx="15" formatCode="0.00">
                  <c:v>0.79800000000000004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5448-4224-B16F-4E35CBC0A662}"/>
            </c:ext>
          </c:extLst>
        </c:ser>
        <c:ser>
          <c:idx val="6"/>
          <c:order val="6"/>
          <c:tx>
            <c:strRef>
              <c:f>'Project Schedule '!$N$38</c:f>
              <c:strCache>
                <c:ptCount val="1"/>
                <c:pt idx="0">
                  <c:v>Golden Pass Train III </c:v>
                </c:pt>
              </c:strCache>
            </c:strRef>
          </c:tx>
          <c:spPr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ffectLst/>
          </c:spPr>
          <c:cat>
            <c:strRef>
              <c:f>'Project Schedule '!$T$18:$AI$18</c:f>
              <c:strCache>
                <c:ptCount val="16"/>
                <c:pt idx="0">
                  <c:v>1Q24</c:v>
                </c:pt>
                <c:pt idx="1">
                  <c:v>2Q24</c:v>
                </c:pt>
                <c:pt idx="2">
                  <c:v>3Q24</c:v>
                </c:pt>
                <c:pt idx="3">
                  <c:v>4Q24</c:v>
                </c:pt>
                <c:pt idx="4">
                  <c:v>1Q25</c:v>
                </c:pt>
                <c:pt idx="5">
                  <c:v>2Q25</c:v>
                </c:pt>
                <c:pt idx="6">
                  <c:v>3Q25</c:v>
                </c:pt>
                <c:pt idx="7">
                  <c:v>4Q25</c:v>
                </c:pt>
                <c:pt idx="8">
                  <c:v>1Q26</c:v>
                </c:pt>
                <c:pt idx="9">
                  <c:v>2Q26</c:v>
                </c:pt>
                <c:pt idx="10">
                  <c:v>3Q26</c:v>
                </c:pt>
                <c:pt idx="11">
                  <c:v>4Q26</c:v>
                </c:pt>
                <c:pt idx="12">
                  <c:v>1Q27</c:v>
                </c:pt>
                <c:pt idx="13">
                  <c:v>2Q27</c:v>
                </c:pt>
                <c:pt idx="14">
                  <c:v>3Q27</c:v>
                </c:pt>
                <c:pt idx="15">
                  <c:v>4Q27</c:v>
                </c:pt>
              </c:strCache>
            </c:strRef>
          </c:cat>
          <c:val>
            <c:numRef>
              <c:f>'Project Schedule '!$T$38:$AI$38</c:f>
              <c:numCache>
                <c:formatCode>General</c:formatCode>
                <c:ptCount val="16"/>
                <c:pt idx="11" formatCode="0.00">
                  <c:v>0.39900000000000002</c:v>
                </c:pt>
                <c:pt idx="12" formatCode="0.00">
                  <c:v>0.79800000000000004</c:v>
                </c:pt>
                <c:pt idx="13" formatCode="0.00">
                  <c:v>0.79800000000000004</c:v>
                </c:pt>
                <c:pt idx="14" formatCode="0.00">
                  <c:v>0.79800000000000004</c:v>
                </c:pt>
                <c:pt idx="15" formatCode="0.00">
                  <c:v>0.79800000000000004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5448-4224-B16F-4E35CBC0A662}"/>
            </c:ext>
          </c:extLst>
        </c:ser>
        <c:ser>
          <c:idx val="7"/>
          <c:order val="7"/>
          <c:tx>
            <c:strRef>
              <c:f>'Project Schedule '!$N$39</c:f>
              <c:strCache>
                <c:ptCount val="1"/>
                <c:pt idx="0">
                  <c:v>Port Arthur LNG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cat>
            <c:strRef>
              <c:f>'Project Schedule '!$T$18:$AI$18</c:f>
              <c:strCache>
                <c:ptCount val="16"/>
                <c:pt idx="0">
                  <c:v>1Q24</c:v>
                </c:pt>
                <c:pt idx="1">
                  <c:v>2Q24</c:v>
                </c:pt>
                <c:pt idx="2">
                  <c:v>3Q24</c:v>
                </c:pt>
                <c:pt idx="3">
                  <c:v>4Q24</c:v>
                </c:pt>
                <c:pt idx="4">
                  <c:v>1Q25</c:v>
                </c:pt>
                <c:pt idx="5">
                  <c:v>2Q25</c:v>
                </c:pt>
                <c:pt idx="6">
                  <c:v>3Q25</c:v>
                </c:pt>
                <c:pt idx="7">
                  <c:v>4Q25</c:v>
                </c:pt>
                <c:pt idx="8">
                  <c:v>1Q26</c:v>
                </c:pt>
                <c:pt idx="9">
                  <c:v>2Q26</c:v>
                </c:pt>
                <c:pt idx="10">
                  <c:v>3Q26</c:v>
                </c:pt>
                <c:pt idx="11">
                  <c:v>4Q26</c:v>
                </c:pt>
                <c:pt idx="12">
                  <c:v>1Q27</c:v>
                </c:pt>
                <c:pt idx="13">
                  <c:v>2Q27</c:v>
                </c:pt>
                <c:pt idx="14">
                  <c:v>3Q27</c:v>
                </c:pt>
                <c:pt idx="15">
                  <c:v>4Q27</c:v>
                </c:pt>
              </c:strCache>
            </c:strRef>
          </c:cat>
          <c:val>
            <c:numRef>
              <c:f>'Project Schedule '!$T$39:$AI$39</c:f>
              <c:numCache>
                <c:formatCode>General</c:formatCode>
                <c:ptCount val="16"/>
                <c:pt idx="14" formatCode="0.00">
                  <c:v>0.26600000000000001</c:v>
                </c:pt>
                <c:pt idx="15" formatCode="0.00">
                  <c:v>0.66500000000000004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5448-4224-B16F-4E35CBC0A662}"/>
            </c:ext>
          </c:extLst>
        </c:ser>
        <c:ser>
          <c:idx val="8"/>
          <c:order val="8"/>
          <c:tx>
            <c:strRef>
              <c:f>'Project Schedule '!$N$40</c:f>
              <c:strCache>
                <c:ptCount val="1"/>
                <c:pt idx="0">
                  <c:v>Rio Grande LNG Phase I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cat>
            <c:strRef>
              <c:f>'Project Schedule '!$T$18:$AI$18</c:f>
              <c:strCache>
                <c:ptCount val="16"/>
                <c:pt idx="0">
                  <c:v>1Q24</c:v>
                </c:pt>
                <c:pt idx="1">
                  <c:v>2Q24</c:v>
                </c:pt>
                <c:pt idx="2">
                  <c:v>3Q24</c:v>
                </c:pt>
                <c:pt idx="3">
                  <c:v>4Q24</c:v>
                </c:pt>
                <c:pt idx="4">
                  <c:v>1Q25</c:v>
                </c:pt>
                <c:pt idx="5">
                  <c:v>2Q25</c:v>
                </c:pt>
                <c:pt idx="6">
                  <c:v>3Q25</c:v>
                </c:pt>
                <c:pt idx="7">
                  <c:v>4Q25</c:v>
                </c:pt>
                <c:pt idx="8">
                  <c:v>1Q26</c:v>
                </c:pt>
                <c:pt idx="9">
                  <c:v>2Q26</c:v>
                </c:pt>
                <c:pt idx="10">
                  <c:v>3Q26</c:v>
                </c:pt>
                <c:pt idx="11">
                  <c:v>4Q26</c:v>
                </c:pt>
                <c:pt idx="12">
                  <c:v>1Q27</c:v>
                </c:pt>
                <c:pt idx="13">
                  <c:v>2Q27</c:v>
                </c:pt>
                <c:pt idx="14">
                  <c:v>3Q27</c:v>
                </c:pt>
                <c:pt idx="15">
                  <c:v>4Q27</c:v>
                </c:pt>
              </c:strCache>
            </c:strRef>
          </c:cat>
          <c:val>
            <c:numRef>
              <c:f>'Project Schedule '!$T$40:$AI$40</c:f>
              <c:numCache>
                <c:formatCode>General</c:formatCode>
                <c:ptCount val="16"/>
                <c:pt idx="14" formatCode="0.00">
                  <c:v>0.26600000000000001</c:v>
                </c:pt>
                <c:pt idx="15" formatCode="0.00">
                  <c:v>0.66500000000000004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5448-4224-B16F-4E35CBC0A66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03351568"/>
        <c:axId val="1852748816"/>
      </c:areaChart>
      <c:catAx>
        <c:axId val="6033515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852748816"/>
        <c:crosses val="autoZero"/>
        <c:auto val="1"/>
        <c:lblAlgn val="ctr"/>
        <c:lblOffset val="100"/>
        <c:noMultiLvlLbl val="0"/>
      </c:catAx>
      <c:valAx>
        <c:axId val="1852748816"/>
        <c:scaling>
          <c:orientation val="minMax"/>
          <c:min val="1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1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i="1"/>
                  <a:t>Bcf/d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0" i="1" u="none" strike="noStrike" kern="1200" baseline="0">
                  <a:solidFill>
                    <a:sysClr val="windowText" lastClr="00000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603351568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6.0408669098114223E-2"/>
          <c:y val="0.82788339081293494"/>
          <c:w val="0.90033204685928592"/>
          <c:h val="0.1488891328955639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900">
          <a:solidFill>
            <a:sysClr val="windowText" lastClr="000000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359FABB-C1ED-489B-91B5-2D778D501EC8}" type="doc">
      <dgm:prSet loTypeId="urn:microsoft.com/office/officeart/2005/8/layout/pyramid1" loCatId="pyramid" qsTypeId="urn:microsoft.com/office/officeart/2005/8/quickstyle/simple1" qsCatId="simple" csTypeId="urn:microsoft.com/office/officeart/2005/8/colors/accent1_2" csCatId="accent1" phldr="1"/>
      <dgm:spPr/>
    </dgm:pt>
    <dgm:pt modelId="{901A1136-E0EA-4BBC-B29F-5D5E691CF501}">
      <dgm:prSet phldrT="[Text]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r>
            <a:rPr lang="en-US" b="1" dirty="0"/>
            <a:t>Firm Pipeline Transport</a:t>
          </a:r>
        </a:p>
      </dgm:t>
    </dgm:pt>
    <dgm:pt modelId="{36A920BE-02D3-46D1-A151-6776C76CFB12}" type="parTrans" cxnId="{C5C87917-0B9A-44BC-91D1-C780384B2213}">
      <dgm:prSet/>
      <dgm:spPr/>
      <dgm:t>
        <a:bodyPr/>
        <a:lstStyle/>
        <a:p>
          <a:endParaRPr lang="en-US"/>
        </a:p>
      </dgm:t>
    </dgm:pt>
    <dgm:pt modelId="{545ACE62-87E2-4DBA-8A2B-10E85D7AA702}" type="sibTrans" cxnId="{C5C87917-0B9A-44BC-91D1-C780384B2213}">
      <dgm:prSet/>
      <dgm:spPr/>
      <dgm:t>
        <a:bodyPr/>
        <a:lstStyle/>
        <a:p>
          <a:endParaRPr lang="en-US"/>
        </a:p>
      </dgm:t>
    </dgm:pt>
    <dgm:pt modelId="{80FA0FFD-BEDA-41D4-8F61-942B65552101}">
      <dgm:prSet phldrT="[Text]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r>
            <a:rPr lang="en-US" b="1" dirty="0"/>
            <a:t>Firm Storage </a:t>
          </a:r>
        </a:p>
        <a:p>
          <a:r>
            <a:rPr lang="en-US" b="1" dirty="0"/>
            <a:t>Contracts</a:t>
          </a:r>
        </a:p>
      </dgm:t>
    </dgm:pt>
    <dgm:pt modelId="{978DF7A8-0E12-4B0C-9E03-80B1D1F36074}" type="parTrans" cxnId="{6DD35623-6DBD-4B84-B9F2-63C46B355CA8}">
      <dgm:prSet/>
      <dgm:spPr/>
      <dgm:t>
        <a:bodyPr/>
        <a:lstStyle/>
        <a:p>
          <a:endParaRPr lang="en-US"/>
        </a:p>
      </dgm:t>
    </dgm:pt>
    <dgm:pt modelId="{90240E87-0567-44EE-AAD4-464441C2B45A}" type="sibTrans" cxnId="{6DD35623-6DBD-4B84-B9F2-63C46B355CA8}">
      <dgm:prSet/>
      <dgm:spPr/>
      <dgm:t>
        <a:bodyPr/>
        <a:lstStyle/>
        <a:p>
          <a:endParaRPr lang="en-US"/>
        </a:p>
      </dgm:t>
    </dgm:pt>
    <dgm:pt modelId="{FB437D2D-46DB-44A3-A075-4CB018C9E1AC}">
      <dgm:prSet phldrT="[Text]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r>
            <a:rPr lang="en-US" b="1" dirty="0"/>
            <a:t>Firm Fuel Contracts</a:t>
          </a:r>
        </a:p>
      </dgm:t>
    </dgm:pt>
    <dgm:pt modelId="{4FF68419-B6A7-4B99-9ED6-4185C460038D}" type="parTrans" cxnId="{A69261FE-23E7-4BC2-9E18-DCE60D1F0839}">
      <dgm:prSet/>
      <dgm:spPr/>
      <dgm:t>
        <a:bodyPr/>
        <a:lstStyle/>
        <a:p>
          <a:endParaRPr lang="en-US"/>
        </a:p>
      </dgm:t>
    </dgm:pt>
    <dgm:pt modelId="{75154BE9-1325-4D68-A4FD-E35BB014B54E}" type="sibTrans" cxnId="{A69261FE-23E7-4BC2-9E18-DCE60D1F0839}">
      <dgm:prSet/>
      <dgm:spPr/>
      <dgm:t>
        <a:bodyPr/>
        <a:lstStyle/>
        <a:p>
          <a:endParaRPr lang="en-US"/>
        </a:p>
      </dgm:t>
    </dgm:pt>
    <dgm:pt modelId="{AFBE9B07-01C5-4A73-87A5-2607FE3CF34C}" type="pres">
      <dgm:prSet presAssocID="{3359FABB-C1ED-489B-91B5-2D778D501EC8}" presName="Name0" presStyleCnt="0">
        <dgm:presLayoutVars>
          <dgm:dir/>
          <dgm:animLvl val="lvl"/>
          <dgm:resizeHandles val="exact"/>
        </dgm:presLayoutVars>
      </dgm:prSet>
      <dgm:spPr/>
    </dgm:pt>
    <dgm:pt modelId="{BB9FA34E-7B2E-4E7B-BE14-CFDDDC3A69B7}" type="pres">
      <dgm:prSet presAssocID="{901A1136-E0EA-4BBC-B29F-5D5E691CF501}" presName="Name8" presStyleCnt="0"/>
      <dgm:spPr/>
    </dgm:pt>
    <dgm:pt modelId="{A3886EA7-E246-4A8D-93AB-DDF97BEF91B5}" type="pres">
      <dgm:prSet presAssocID="{901A1136-E0EA-4BBC-B29F-5D5E691CF501}" presName="level" presStyleLbl="node1" presStyleIdx="0" presStyleCnt="3" custLinFactNeighborX="-627" custLinFactNeighborY="-412">
        <dgm:presLayoutVars>
          <dgm:chMax val="1"/>
          <dgm:bulletEnabled val="1"/>
        </dgm:presLayoutVars>
      </dgm:prSet>
      <dgm:spPr/>
    </dgm:pt>
    <dgm:pt modelId="{626D7847-F2CF-4253-B30D-26797BEE89BD}" type="pres">
      <dgm:prSet presAssocID="{901A1136-E0EA-4BBC-B29F-5D5E691CF501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9810AC32-DC04-4B7C-8568-4C24270C5676}" type="pres">
      <dgm:prSet presAssocID="{80FA0FFD-BEDA-41D4-8F61-942B65552101}" presName="Name8" presStyleCnt="0"/>
      <dgm:spPr/>
    </dgm:pt>
    <dgm:pt modelId="{68D6BC34-3FBA-4D81-B070-50E7C0CD6791}" type="pres">
      <dgm:prSet presAssocID="{80FA0FFD-BEDA-41D4-8F61-942B65552101}" presName="level" presStyleLbl="node1" presStyleIdx="1" presStyleCnt="3" custLinFactNeighborX="1261" custLinFactNeighborY="1321">
        <dgm:presLayoutVars>
          <dgm:chMax val="1"/>
          <dgm:bulletEnabled val="1"/>
        </dgm:presLayoutVars>
      </dgm:prSet>
      <dgm:spPr/>
    </dgm:pt>
    <dgm:pt modelId="{C9BE9A1F-8E50-4989-A1F1-D015A64F16DA}" type="pres">
      <dgm:prSet presAssocID="{80FA0FFD-BEDA-41D4-8F61-942B65552101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93B57401-A084-4CFB-B571-85BF0CC506D0}" type="pres">
      <dgm:prSet presAssocID="{FB437D2D-46DB-44A3-A075-4CB018C9E1AC}" presName="Name8" presStyleCnt="0"/>
      <dgm:spPr/>
    </dgm:pt>
    <dgm:pt modelId="{E5245055-EF52-4295-BDB0-867500C9EEF2}" type="pres">
      <dgm:prSet presAssocID="{FB437D2D-46DB-44A3-A075-4CB018C9E1AC}" presName="level" presStyleLbl="node1" presStyleIdx="2" presStyleCnt="3" custLinFactNeighborX="-841" custLinFactNeighborY="-1525">
        <dgm:presLayoutVars>
          <dgm:chMax val="1"/>
          <dgm:bulletEnabled val="1"/>
        </dgm:presLayoutVars>
      </dgm:prSet>
      <dgm:spPr/>
    </dgm:pt>
    <dgm:pt modelId="{29589425-B26D-4D4E-9194-6417C2C6A9EA}" type="pres">
      <dgm:prSet presAssocID="{FB437D2D-46DB-44A3-A075-4CB018C9E1AC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C5C87917-0B9A-44BC-91D1-C780384B2213}" srcId="{3359FABB-C1ED-489B-91B5-2D778D501EC8}" destId="{901A1136-E0EA-4BBC-B29F-5D5E691CF501}" srcOrd="0" destOrd="0" parTransId="{36A920BE-02D3-46D1-A151-6776C76CFB12}" sibTransId="{545ACE62-87E2-4DBA-8A2B-10E85D7AA702}"/>
    <dgm:cxn modelId="{6DD35623-6DBD-4B84-B9F2-63C46B355CA8}" srcId="{3359FABB-C1ED-489B-91B5-2D778D501EC8}" destId="{80FA0FFD-BEDA-41D4-8F61-942B65552101}" srcOrd="1" destOrd="0" parTransId="{978DF7A8-0E12-4B0C-9E03-80B1D1F36074}" sibTransId="{90240E87-0567-44EE-AAD4-464441C2B45A}"/>
    <dgm:cxn modelId="{C698072A-29BC-45CF-AEE5-1A29B8971AB9}" type="presOf" srcId="{80FA0FFD-BEDA-41D4-8F61-942B65552101}" destId="{C9BE9A1F-8E50-4989-A1F1-D015A64F16DA}" srcOrd="1" destOrd="0" presId="urn:microsoft.com/office/officeart/2005/8/layout/pyramid1"/>
    <dgm:cxn modelId="{EE3CBA2D-F4FB-4122-ABB4-374DFA4418B2}" type="presOf" srcId="{901A1136-E0EA-4BBC-B29F-5D5E691CF501}" destId="{626D7847-F2CF-4253-B30D-26797BEE89BD}" srcOrd="1" destOrd="0" presId="urn:microsoft.com/office/officeart/2005/8/layout/pyramid1"/>
    <dgm:cxn modelId="{FAD80C4A-82B0-41F6-9924-E763A446BB86}" type="presOf" srcId="{80FA0FFD-BEDA-41D4-8F61-942B65552101}" destId="{68D6BC34-3FBA-4D81-B070-50E7C0CD6791}" srcOrd="0" destOrd="0" presId="urn:microsoft.com/office/officeart/2005/8/layout/pyramid1"/>
    <dgm:cxn modelId="{1A50C39B-8524-46F4-8A8D-0BB035E3EDDD}" type="presOf" srcId="{FB437D2D-46DB-44A3-A075-4CB018C9E1AC}" destId="{29589425-B26D-4D4E-9194-6417C2C6A9EA}" srcOrd="1" destOrd="0" presId="urn:microsoft.com/office/officeart/2005/8/layout/pyramid1"/>
    <dgm:cxn modelId="{184F49C6-3F67-453F-8D22-3898BEB7525C}" type="presOf" srcId="{901A1136-E0EA-4BBC-B29F-5D5E691CF501}" destId="{A3886EA7-E246-4A8D-93AB-DDF97BEF91B5}" srcOrd="0" destOrd="0" presId="urn:microsoft.com/office/officeart/2005/8/layout/pyramid1"/>
    <dgm:cxn modelId="{7A19D8FB-0698-4CCF-8DCD-E15A1376C20C}" type="presOf" srcId="{3359FABB-C1ED-489B-91B5-2D778D501EC8}" destId="{AFBE9B07-01C5-4A73-87A5-2607FE3CF34C}" srcOrd="0" destOrd="0" presId="urn:microsoft.com/office/officeart/2005/8/layout/pyramid1"/>
    <dgm:cxn modelId="{B6872AFD-C2A4-40BF-A9FD-2C184D40DBCC}" type="presOf" srcId="{FB437D2D-46DB-44A3-A075-4CB018C9E1AC}" destId="{E5245055-EF52-4295-BDB0-867500C9EEF2}" srcOrd="0" destOrd="0" presId="urn:microsoft.com/office/officeart/2005/8/layout/pyramid1"/>
    <dgm:cxn modelId="{A69261FE-23E7-4BC2-9E18-DCE60D1F0839}" srcId="{3359FABB-C1ED-489B-91B5-2D778D501EC8}" destId="{FB437D2D-46DB-44A3-A075-4CB018C9E1AC}" srcOrd="2" destOrd="0" parTransId="{4FF68419-B6A7-4B99-9ED6-4185C460038D}" sibTransId="{75154BE9-1325-4D68-A4FD-E35BB014B54E}"/>
    <dgm:cxn modelId="{AB1640D5-8C8F-4A36-B725-0817CBF2647F}" type="presParOf" srcId="{AFBE9B07-01C5-4A73-87A5-2607FE3CF34C}" destId="{BB9FA34E-7B2E-4E7B-BE14-CFDDDC3A69B7}" srcOrd="0" destOrd="0" presId="urn:microsoft.com/office/officeart/2005/8/layout/pyramid1"/>
    <dgm:cxn modelId="{7388B02A-EE11-4C43-93AC-465587CDCAE1}" type="presParOf" srcId="{BB9FA34E-7B2E-4E7B-BE14-CFDDDC3A69B7}" destId="{A3886EA7-E246-4A8D-93AB-DDF97BEF91B5}" srcOrd="0" destOrd="0" presId="urn:microsoft.com/office/officeart/2005/8/layout/pyramid1"/>
    <dgm:cxn modelId="{0C9A7887-483F-4315-9708-A8A0A50F4608}" type="presParOf" srcId="{BB9FA34E-7B2E-4E7B-BE14-CFDDDC3A69B7}" destId="{626D7847-F2CF-4253-B30D-26797BEE89BD}" srcOrd="1" destOrd="0" presId="urn:microsoft.com/office/officeart/2005/8/layout/pyramid1"/>
    <dgm:cxn modelId="{46B0CCFA-748E-4405-922C-4E0F7BB84AB3}" type="presParOf" srcId="{AFBE9B07-01C5-4A73-87A5-2607FE3CF34C}" destId="{9810AC32-DC04-4B7C-8568-4C24270C5676}" srcOrd="1" destOrd="0" presId="urn:microsoft.com/office/officeart/2005/8/layout/pyramid1"/>
    <dgm:cxn modelId="{6CE469B9-98A8-4AD0-99A9-7873F7F52778}" type="presParOf" srcId="{9810AC32-DC04-4B7C-8568-4C24270C5676}" destId="{68D6BC34-3FBA-4D81-B070-50E7C0CD6791}" srcOrd="0" destOrd="0" presId="urn:microsoft.com/office/officeart/2005/8/layout/pyramid1"/>
    <dgm:cxn modelId="{AE72F75F-7252-427B-B011-3425786930F5}" type="presParOf" srcId="{9810AC32-DC04-4B7C-8568-4C24270C5676}" destId="{C9BE9A1F-8E50-4989-A1F1-D015A64F16DA}" srcOrd="1" destOrd="0" presId="urn:microsoft.com/office/officeart/2005/8/layout/pyramid1"/>
    <dgm:cxn modelId="{0233AA29-522C-48C3-9D31-4D4E5D376B55}" type="presParOf" srcId="{AFBE9B07-01C5-4A73-87A5-2607FE3CF34C}" destId="{93B57401-A084-4CFB-B571-85BF0CC506D0}" srcOrd="2" destOrd="0" presId="urn:microsoft.com/office/officeart/2005/8/layout/pyramid1"/>
    <dgm:cxn modelId="{88585C7B-A1D3-4FD3-A183-387FB2E32E29}" type="presParOf" srcId="{93B57401-A084-4CFB-B571-85BF0CC506D0}" destId="{E5245055-EF52-4295-BDB0-867500C9EEF2}" srcOrd="0" destOrd="0" presId="urn:microsoft.com/office/officeart/2005/8/layout/pyramid1"/>
    <dgm:cxn modelId="{6D22CBB5-5F9B-43E4-8293-B2ADA79700DC}" type="presParOf" srcId="{93B57401-A084-4CFB-B571-85BF0CC506D0}" destId="{29589425-B26D-4D4E-9194-6417C2C6A9EA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886EA7-E246-4A8D-93AB-DDF97BEF91B5}">
      <dsp:nvSpPr>
        <dsp:cNvPr id="0" name=""/>
        <dsp:cNvSpPr/>
      </dsp:nvSpPr>
      <dsp:spPr>
        <a:xfrm>
          <a:off x="823033" y="0"/>
          <a:ext cx="828226" cy="1582902"/>
        </a:xfrm>
        <a:prstGeom prst="trapezoid">
          <a:avLst>
            <a:gd name="adj" fmla="val 50000"/>
          </a:avLst>
        </a:prstGeom>
        <a:solidFill>
          <a:schemeClr val="tx2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/>
            <a:t>Firm Pipeline Transport</a:t>
          </a:r>
        </a:p>
      </dsp:txBody>
      <dsp:txXfrm>
        <a:off x="823033" y="0"/>
        <a:ext cx="828226" cy="1582902"/>
      </dsp:txXfrm>
    </dsp:sp>
    <dsp:sp modelId="{68D6BC34-3FBA-4D81-B070-50E7C0CD6791}">
      <dsp:nvSpPr>
        <dsp:cNvPr id="0" name=""/>
        <dsp:cNvSpPr/>
      </dsp:nvSpPr>
      <dsp:spPr>
        <a:xfrm>
          <a:off x="435001" y="1603812"/>
          <a:ext cx="1656453" cy="1582902"/>
        </a:xfrm>
        <a:prstGeom prst="trapezoid">
          <a:avLst>
            <a:gd name="adj" fmla="val 26162"/>
          </a:avLst>
        </a:prstGeom>
        <a:solidFill>
          <a:schemeClr val="tx2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/>
            <a:t>Firm Storage 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/>
            <a:t>Contracts</a:t>
          </a:r>
        </a:p>
      </dsp:txBody>
      <dsp:txXfrm>
        <a:off x="724880" y="1603812"/>
        <a:ext cx="1076694" cy="1582902"/>
      </dsp:txXfrm>
    </dsp:sp>
    <dsp:sp modelId="{E5245055-EF52-4295-BDB0-867500C9EEF2}">
      <dsp:nvSpPr>
        <dsp:cNvPr id="0" name=""/>
        <dsp:cNvSpPr/>
      </dsp:nvSpPr>
      <dsp:spPr>
        <a:xfrm>
          <a:off x="0" y="3141665"/>
          <a:ext cx="2484679" cy="1582902"/>
        </a:xfrm>
        <a:prstGeom prst="trapezoid">
          <a:avLst>
            <a:gd name="adj" fmla="val 26162"/>
          </a:avLst>
        </a:prstGeom>
        <a:solidFill>
          <a:schemeClr val="tx2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/>
            <a:t>Firm Fuel Contracts</a:t>
          </a:r>
        </a:p>
      </dsp:txBody>
      <dsp:txXfrm>
        <a:off x="434819" y="3141665"/>
        <a:ext cx="1615042" cy="158290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0.75276</cdr:x>
      <cdr:y>0.16086</cdr:y>
    </cdr:from>
    <cdr:to>
      <cdr:x>1</cdr:x>
      <cdr:y>0.36862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748F3FF8-B85B-B07F-541A-396F2851E8B3}"/>
            </a:ext>
          </a:extLst>
        </cdr:cNvPr>
        <cdr:cNvSpPr txBox="1"/>
      </cdr:nvSpPr>
      <cdr:spPr>
        <a:xfrm xmlns:a="http://schemas.openxmlformats.org/drawingml/2006/main">
          <a:off x="4322434" y="490312"/>
          <a:ext cx="1419657" cy="633260"/>
        </a:xfrm>
        <a:prstGeom xmlns:a="http://schemas.openxmlformats.org/drawingml/2006/main" prst="rect">
          <a:avLst/>
        </a:prstGeom>
        <a:ln xmlns:a="http://schemas.openxmlformats.org/drawingml/2006/main">
          <a:solidFill>
            <a:schemeClr val="accent1"/>
          </a:solidFill>
        </a:ln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200" b="1" dirty="0"/>
            <a:t>108 BCF/D</a:t>
          </a:r>
        </a:p>
        <a:p xmlns:a="http://schemas.openxmlformats.org/drawingml/2006/main">
          <a:r>
            <a:rPr lang="en-US" sz="1200" b="1" dirty="0"/>
            <a:t>12/1/24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0.84905</cdr:x>
      <cdr:y>0.18004</cdr:y>
    </cdr:from>
    <cdr:to>
      <cdr:x>1</cdr:x>
      <cdr:y>0.28037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1B1E1AFD-2954-9B8C-9798-16B94D5912FC}"/>
            </a:ext>
          </a:extLst>
        </cdr:cNvPr>
        <cdr:cNvSpPr txBox="1"/>
      </cdr:nvSpPr>
      <cdr:spPr>
        <a:xfrm xmlns:a="http://schemas.openxmlformats.org/drawingml/2006/main">
          <a:off x="4613050" y="428643"/>
          <a:ext cx="820167" cy="23885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200" b="1" dirty="0"/>
            <a:t>13.2 BCF</a:t>
          </a: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0.3876</cdr:x>
      <cdr:y>0.52391</cdr:y>
    </cdr:from>
    <cdr:to>
      <cdr:x>0.6991</cdr:x>
      <cdr:y>0.67189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78537CFD-9878-AEAC-E3BF-D743F0DC8068}"/>
            </a:ext>
          </a:extLst>
        </cdr:cNvPr>
        <cdr:cNvSpPr txBox="1"/>
      </cdr:nvSpPr>
      <cdr:spPr>
        <a:xfrm xmlns:a="http://schemas.openxmlformats.org/drawingml/2006/main">
          <a:off x="2104373" y="2007187"/>
          <a:ext cx="1691235" cy="56692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0.43977</cdr:x>
      <cdr:y>0.51546</cdr:y>
    </cdr:from>
    <cdr:to>
      <cdr:x>0.80194</cdr:x>
      <cdr:y>0.6398</cdr:y>
    </cdr:to>
    <cdr:sp macro="" textlink="">
      <cdr:nvSpPr>
        <cdr:cNvPr id="3" name="TextBox 2">
          <a:extLst xmlns:a="http://schemas.openxmlformats.org/drawingml/2006/main">
            <a:ext uri="{FF2B5EF4-FFF2-40B4-BE49-F238E27FC236}">
              <a16:creationId xmlns:a16="http://schemas.microsoft.com/office/drawing/2014/main" id="{33C490F5-3A52-EEAD-7362-3D79B4C990D5}"/>
            </a:ext>
          </a:extLst>
        </cdr:cNvPr>
        <cdr:cNvSpPr txBox="1"/>
      </cdr:nvSpPr>
      <cdr:spPr>
        <a:xfrm xmlns:a="http://schemas.openxmlformats.org/drawingml/2006/main">
          <a:off x="2387594" y="1974818"/>
          <a:ext cx="1966364" cy="47636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100" b="1" dirty="0">
              <a:solidFill>
                <a:srgbClr val="0070C0"/>
              </a:solidFill>
            </a:rPr>
            <a:t>Working Gas In Storage</a:t>
          </a:r>
        </a:p>
      </cdr:txBody>
    </cdr:sp>
  </cdr:relSizeAnchor>
  <cdr:relSizeAnchor xmlns:cdr="http://schemas.openxmlformats.org/drawingml/2006/chartDrawing">
    <cdr:from>
      <cdr:x>0.80781</cdr:x>
      <cdr:y>0.67189</cdr:y>
    </cdr:from>
    <cdr:to>
      <cdr:x>0.97624</cdr:x>
      <cdr:y>0.91056</cdr:y>
    </cdr:to>
    <cdr:sp macro="" textlink="">
      <cdr:nvSpPr>
        <cdr:cNvPr id="4" name="TextBox 3">
          <a:extLst xmlns:a="http://schemas.openxmlformats.org/drawingml/2006/main">
            <a:ext uri="{FF2B5EF4-FFF2-40B4-BE49-F238E27FC236}">
              <a16:creationId xmlns:a16="http://schemas.microsoft.com/office/drawing/2014/main" id="{B68DFBA5-CF7B-BC47-27D8-EFDAE18FCE01}"/>
            </a:ext>
          </a:extLst>
        </cdr:cNvPr>
        <cdr:cNvSpPr txBox="1"/>
      </cdr:nvSpPr>
      <cdr:spPr>
        <a:xfrm xmlns:a="http://schemas.openxmlformats.org/drawingml/2006/main">
          <a:off x="4385823" y="2574110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dirty="0"/>
            <a:t> </a:t>
          </a:r>
          <a:endParaRPr lang="en-US" sz="1100" dirty="0"/>
        </a:p>
      </cdr:txBody>
    </cdr:sp>
  </cdr:relSizeAnchor>
  <cdr:relSizeAnchor xmlns:cdr="http://schemas.openxmlformats.org/drawingml/2006/chartDrawing">
    <cdr:from>
      <cdr:x>0.78546</cdr:x>
      <cdr:y>0.70556</cdr:y>
    </cdr:from>
    <cdr:to>
      <cdr:x>0.95388</cdr:x>
      <cdr:y>0.94423</cdr:y>
    </cdr:to>
    <cdr:sp macro="" textlink="">
      <cdr:nvSpPr>
        <cdr:cNvPr id="5" name="TextBox 4">
          <a:extLst xmlns:a="http://schemas.openxmlformats.org/drawingml/2006/main">
            <a:ext uri="{FF2B5EF4-FFF2-40B4-BE49-F238E27FC236}">
              <a16:creationId xmlns:a16="http://schemas.microsoft.com/office/drawing/2014/main" id="{7DADB7FA-4341-BA9D-9D8E-78C12DFE80BA}"/>
            </a:ext>
          </a:extLst>
        </cdr:cNvPr>
        <cdr:cNvSpPr txBox="1"/>
      </cdr:nvSpPr>
      <cdr:spPr>
        <a:xfrm xmlns:a="http://schemas.openxmlformats.org/drawingml/2006/main">
          <a:off x="4264443" y="2703102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0.76906</cdr:x>
      <cdr:y>0.72724</cdr:y>
    </cdr:from>
    <cdr:to>
      <cdr:x>0.93748</cdr:x>
      <cdr:y>0.96591</cdr:y>
    </cdr:to>
    <cdr:sp macro="" textlink="">
      <cdr:nvSpPr>
        <cdr:cNvPr id="6" name="TextBox 5">
          <a:extLst xmlns:a="http://schemas.openxmlformats.org/drawingml/2006/main">
            <a:ext uri="{FF2B5EF4-FFF2-40B4-BE49-F238E27FC236}">
              <a16:creationId xmlns:a16="http://schemas.microsoft.com/office/drawing/2014/main" id="{E8C8C947-9F11-F77D-B859-1BE53D112984}"/>
            </a:ext>
          </a:extLst>
        </cdr:cNvPr>
        <cdr:cNvSpPr txBox="1"/>
      </cdr:nvSpPr>
      <cdr:spPr>
        <a:xfrm xmlns:a="http://schemas.openxmlformats.org/drawingml/2006/main">
          <a:off x="4175431" y="2786164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0.63492</cdr:x>
      <cdr:y>0.67301</cdr:y>
    </cdr:from>
    <cdr:to>
      <cdr:x>0.98623</cdr:x>
      <cdr:y>0.78582</cdr:y>
    </cdr:to>
    <cdr:sp macro="" textlink="">
      <cdr:nvSpPr>
        <cdr:cNvPr id="7" name="TextBox 6">
          <a:extLst xmlns:a="http://schemas.openxmlformats.org/drawingml/2006/main">
            <a:ext uri="{FF2B5EF4-FFF2-40B4-BE49-F238E27FC236}">
              <a16:creationId xmlns:a16="http://schemas.microsoft.com/office/drawing/2014/main" id="{36690492-29DE-DA10-CAD9-A16210E90E66}"/>
            </a:ext>
          </a:extLst>
        </cdr:cNvPr>
        <cdr:cNvSpPr txBox="1"/>
      </cdr:nvSpPr>
      <cdr:spPr>
        <a:xfrm xmlns:a="http://schemas.openxmlformats.org/drawingml/2006/main">
          <a:off x="3447147" y="2578415"/>
          <a:ext cx="1907363" cy="43218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b="1" dirty="0">
              <a:solidFill>
                <a:srgbClr val="0070C0"/>
              </a:solidFill>
            </a:rPr>
            <a:t>Days Covered </a:t>
          </a:r>
        </a:p>
        <a:p xmlns:a="http://schemas.openxmlformats.org/drawingml/2006/main">
          <a:r>
            <a:rPr lang="en-US" b="1" dirty="0">
              <a:solidFill>
                <a:srgbClr val="0070C0"/>
              </a:solidFill>
            </a:rPr>
            <a:t>By Gas in Storage</a:t>
          </a:r>
        </a:p>
        <a:p xmlns:a="http://schemas.openxmlformats.org/drawingml/2006/main">
          <a:endParaRPr lang="en-US" sz="1200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9366EC1-48C7-9675-76E3-B1E7B93B871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C23EA09-F51C-C587-E230-5DC0B59A02D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A6DFA3-1C4D-834B-B0B7-DE03E4A70850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66FC2D-67E4-BAFB-586A-48DC34DECD2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4B705A-7485-6E1C-B349-336B17EAABA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ECEDBE-AB62-A748-BFBE-2C0BD5EA67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66762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AFEF39-069A-4448-B5DA-2399A44ED1C1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2A05B3-BA42-424B-AFF3-C3EB96488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014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2A05B3-BA42-424B-AFF3-C3EB9648887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5758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2A05B3-BA42-424B-AFF3-C3EB9648887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3322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9FD227-E735-9794-FEC0-92430D1831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6F22BB7-DA9D-D352-E46C-BEF1EBE3290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F7ED0CE-456B-CDC9-1EE8-E1D10AF541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2FF48B-40CA-E8DE-C23B-FBEA2CBA633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2A05B3-BA42-424B-AFF3-C3EB9648887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6708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2A05B3-BA42-424B-AFF3-C3EB9648887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7341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8B671A-149F-285D-D59D-CF896AFE8C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E9E877B-F9FD-811F-A0E3-E8EE81B2D0F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3743B28-701E-F608-CF34-2F13B675F7A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DCEA0E-47CD-FFE3-114D-748A0AA960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2A05B3-BA42-424B-AFF3-C3EB9648887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4979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2A05B3-BA42-424B-AFF3-C3EB9648887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3241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2A05B3-BA42-424B-AFF3-C3EB9648887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5128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o not remove" hidden="1">
            <a:extLst>
              <a:ext uri="{FF2B5EF4-FFF2-40B4-BE49-F238E27FC236}">
                <a16:creationId xmlns:a16="http://schemas.microsoft.com/office/drawing/2014/main" id="{C8D8C610-483A-51F6-CC0B-041ED76B9DD8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12700" cy="12700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209AC03-9460-704B-A2F6-D9FE82509B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23596"/>
            <a:ext cx="12192000" cy="673440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F223712-31EE-D3B2-E2F3-B6EB97C6F14A}"/>
              </a:ext>
            </a:extLst>
          </p:cNvPr>
          <p:cNvSpPr/>
          <p:nvPr userDrawn="1"/>
        </p:nvSpPr>
        <p:spPr>
          <a:xfrm>
            <a:off x="0" y="1122363"/>
            <a:ext cx="6271708" cy="4135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B69AF1D-F72B-A83D-AEEC-DE6657B0ECAF}"/>
              </a:ext>
            </a:extLst>
          </p:cNvPr>
          <p:cNvSpPr/>
          <p:nvPr userDrawn="1"/>
        </p:nvSpPr>
        <p:spPr>
          <a:xfrm>
            <a:off x="0" y="5150220"/>
            <a:ext cx="6271708" cy="107580"/>
          </a:xfrm>
          <a:prstGeom prst="rect">
            <a:avLst/>
          </a:prstGeom>
          <a:solidFill>
            <a:srgbClr val="D03E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A19CE4-15FA-1226-C3BC-3942CFB135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9398" y="2023989"/>
            <a:ext cx="4987955" cy="169650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ts val="4520"/>
              </a:lnSpc>
              <a:spcAft>
                <a:spcPts val="0"/>
              </a:spcAft>
              <a:defRPr sz="3600" b="1" i="0">
                <a:solidFill>
                  <a:schemeClr val="tx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F1B70D-8744-93B0-3EEC-355328AD60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9398" y="3840799"/>
            <a:ext cx="4987955" cy="539248"/>
          </a:xfrm>
        </p:spPr>
        <p:txBody>
          <a:bodyPr>
            <a:normAutofit/>
          </a:bodyPr>
          <a:lstStyle>
            <a:lvl1pPr marL="0" indent="0" algn="l">
              <a:lnSpc>
                <a:spcPts val="1320"/>
              </a:lnSpc>
              <a:buNone/>
              <a:defRPr sz="1600" b="0" i="1">
                <a:solidFill>
                  <a:schemeClr val="accent2">
                    <a:lumMod val="75000"/>
                  </a:schemeClr>
                </a:solidFill>
                <a:latin typeface="+mn-lt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Text Placeholder 16">
            <a:extLst>
              <a:ext uri="{FF2B5EF4-FFF2-40B4-BE49-F238E27FC236}">
                <a16:creationId xmlns:a16="http://schemas.microsoft.com/office/drawing/2014/main" id="{09DAAC55-CB31-01CC-9ED8-98E276F84C5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9398" y="4405712"/>
            <a:ext cx="4987955" cy="610112"/>
          </a:xfrm>
        </p:spPr>
        <p:txBody>
          <a:bodyPr/>
          <a:lstStyle>
            <a:lvl1pPr marL="0" indent="0">
              <a:buNone/>
              <a:defRPr lang="en-US" sz="1200" b="1" kern="1200" dirty="0" smtClean="0">
                <a:solidFill>
                  <a:srgbClr val="D03E2F"/>
                </a:solidFill>
                <a:effectLst/>
                <a:latin typeface="+mn-lt"/>
                <a:ea typeface="+mn-ea"/>
                <a:cs typeface="+mn-cs"/>
              </a:defRPr>
            </a:lvl1pPr>
            <a:lvl2pPr>
              <a:defRPr lang="en-US" sz="1200" b="1" kern="1200" dirty="0" smtClean="0">
                <a:solidFill>
                  <a:srgbClr val="D03E2F"/>
                </a:solidFill>
                <a:effectLst/>
                <a:latin typeface="+mn-lt"/>
                <a:ea typeface="+mn-ea"/>
                <a:cs typeface="+mn-cs"/>
              </a:defRPr>
            </a:lvl2pPr>
            <a:lvl3pPr>
              <a:defRPr lang="en-US" sz="1200" b="1" kern="1200" dirty="0" smtClean="0">
                <a:solidFill>
                  <a:srgbClr val="D03E2F"/>
                </a:solidFill>
                <a:effectLst/>
                <a:latin typeface="+mn-lt"/>
                <a:ea typeface="+mn-ea"/>
                <a:cs typeface="+mn-cs"/>
              </a:defRPr>
            </a:lvl3pPr>
            <a:lvl4pPr>
              <a:defRPr lang="en-US" sz="1200" b="1" kern="1200" dirty="0" smtClean="0">
                <a:solidFill>
                  <a:srgbClr val="D03E2F"/>
                </a:solidFill>
                <a:effectLst/>
                <a:latin typeface="+mn-lt"/>
                <a:ea typeface="+mn-ea"/>
                <a:cs typeface="+mn-cs"/>
              </a:defRPr>
            </a:lvl4pPr>
            <a:lvl5pPr>
              <a:defRPr lang="en-US" sz="1200" b="1" kern="1200" dirty="0">
                <a:solidFill>
                  <a:srgbClr val="D03E2F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F4D4A52-F496-7F50-A89D-2447A45A581B}"/>
              </a:ext>
            </a:extLst>
          </p:cNvPr>
          <p:cNvCxnSpPr>
            <a:cxnSpLocks/>
          </p:cNvCxnSpPr>
          <p:nvPr userDrawn="1"/>
        </p:nvCxnSpPr>
        <p:spPr>
          <a:xfrm>
            <a:off x="663778" y="4244990"/>
            <a:ext cx="336683" cy="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 descr="Text&#10;&#10;Description automatically generated">
            <a:extLst>
              <a:ext uri="{FF2B5EF4-FFF2-40B4-BE49-F238E27FC236}">
                <a16:creationId xmlns:a16="http://schemas.microsoft.com/office/drawing/2014/main" id="{28FB6A6C-0576-6D37-61F8-679825F2DF2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778" y="1427008"/>
            <a:ext cx="1486686" cy="421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232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o not remove" hidden="1">
            <a:extLst>
              <a:ext uri="{FF2B5EF4-FFF2-40B4-BE49-F238E27FC236}">
                <a16:creationId xmlns:a16="http://schemas.microsoft.com/office/drawing/2014/main" id="{983EAF0E-F46E-039E-9CAB-9B8D604CD04E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12700" cy="12700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55A8A58-6688-F3D9-36CB-43C9CCB91C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628" y="365127"/>
            <a:ext cx="11512397" cy="617072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7B6A1CE-8CC4-0E35-E312-4824CB474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2C76B-5E26-6143-AD45-09C4F21AD06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3B9BF6CF-75D7-B7DB-17B2-8991694BA2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97628" y="5960757"/>
            <a:ext cx="11499925" cy="225911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>
                <a:solidFill>
                  <a:schemeClr val="accent2"/>
                </a:solidFill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Footer Placeholder 17">
            <a:extLst>
              <a:ext uri="{FF2B5EF4-FFF2-40B4-BE49-F238E27FC236}">
                <a16:creationId xmlns:a16="http://schemas.microsoft.com/office/drawing/2014/main" id="{70BFAB4E-9EF8-38F2-A3B2-F6C63F7F8C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48901" y="6356350"/>
            <a:ext cx="32137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9525" indent="-9525" algn="l">
              <a:tabLst/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pc="100" dirty="0">
                <a:solidFill>
                  <a:schemeClr val="accent2"/>
                </a:solidFill>
                <a:cs typeface="Arial" panose="020B0604020202020204" pitchFamily="34" charset="0"/>
              </a:rPr>
              <a:t>PROPRIETARY AND CONFIDENTIAL INFORMATION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63989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 userDrawn="1">
          <p15:clr>
            <a:srgbClr val="FBAE40"/>
          </p15:clr>
        </p15:guide>
        <p15:guide id="6" pos="38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609C21-495C-08BC-E1AA-3495E21AE28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A12C76B-5E26-6143-AD45-09C4F21AD06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C2114C1F-ED2C-5F84-D64D-A37CBBF89DD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97628" y="5960757"/>
            <a:ext cx="11499925" cy="225911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>
                <a:solidFill>
                  <a:schemeClr val="accent2"/>
                </a:solidFill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Footer Placeholder 17">
            <a:extLst>
              <a:ext uri="{FF2B5EF4-FFF2-40B4-BE49-F238E27FC236}">
                <a16:creationId xmlns:a16="http://schemas.microsoft.com/office/drawing/2014/main" id="{820819E4-B7C9-4AF0-12A3-94BE2FCBF0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48901" y="6356350"/>
            <a:ext cx="32137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9525" indent="-9525" algn="l">
              <a:tabLst/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pc="100" dirty="0">
                <a:solidFill>
                  <a:schemeClr val="accent2"/>
                </a:solidFill>
                <a:cs typeface="Arial" panose="020B0604020202020204" pitchFamily="34" charset="0"/>
              </a:rPr>
              <a:t>PROPRIETARY AND CONFIDENTIAL INFORMATION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5476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57C2B-AFDB-B272-D52D-F613B6B850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966" y="446690"/>
            <a:ext cx="4195652" cy="1530967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04F75C-3272-3B4E-D444-DE665DD7F91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A12C76B-5E26-6143-AD45-09C4F21AD06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1631F60-95FC-D2D8-99A9-5FDACC9E08C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805363" y="457200"/>
            <a:ext cx="6992937" cy="5411788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3B0BC320-47C1-CAC4-3D36-C5C1E290FA4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97628" y="5960757"/>
            <a:ext cx="11499925" cy="225911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>
                <a:solidFill>
                  <a:schemeClr val="accent2"/>
                </a:solidFill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Content Placeholder 8">
            <a:extLst>
              <a:ext uri="{FF2B5EF4-FFF2-40B4-BE49-F238E27FC236}">
                <a16:creationId xmlns:a16="http://schemas.microsoft.com/office/drawing/2014/main" id="{D863DA50-5ED9-EBB0-6732-10B79733B855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290455" y="2074415"/>
            <a:ext cx="4206163" cy="3794573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17">
            <a:extLst>
              <a:ext uri="{FF2B5EF4-FFF2-40B4-BE49-F238E27FC236}">
                <a16:creationId xmlns:a16="http://schemas.microsoft.com/office/drawing/2014/main" id="{BE59C732-32C9-9FAA-5666-8B8E9FB8BB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48901" y="6356350"/>
            <a:ext cx="32137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9525" indent="-9525" algn="l">
              <a:tabLst/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pc="100" dirty="0">
                <a:solidFill>
                  <a:schemeClr val="accent2"/>
                </a:solidFill>
                <a:cs typeface="Arial" panose="020B0604020202020204" pitchFamily="34" charset="0"/>
              </a:rPr>
              <a:t>PROPRIETARY AND CONFIDENTIAL INFORMATION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08012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70B78D-4790-1164-CCBC-39F9FE1C4D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455" y="365125"/>
            <a:ext cx="11532197" cy="13255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9649031-2DC3-E960-07FD-2ED06D099E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C44B05-47A0-081A-2314-14FF4A6B4D1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A12C76B-5E26-6143-AD45-09C4F21AD06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17">
            <a:extLst>
              <a:ext uri="{FF2B5EF4-FFF2-40B4-BE49-F238E27FC236}">
                <a16:creationId xmlns:a16="http://schemas.microsoft.com/office/drawing/2014/main" id="{FC747204-FE84-2A53-1840-5928DD8EE6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48901" y="6356350"/>
            <a:ext cx="32137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9525" indent="-9525" algn="l">
              <a:tabLst/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pc="100" dirty="0">
                <a:solidFill>
                  <a:schemeClr val="accent2"/>
                </a:solidFill>
                <a:cs typeface="Arial" panose="020B0604020202020204" pitchFamily="34" charset="0"/>
              </a:rPr>
              <a:t>PROPRIETARY AND CONFIDENTIAL INFORMATION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71764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1F005D-FB94-2A03-87AE-F006C7C3B3C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012F55-8E5C-1576-CB33-D35A73D391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2925F4-9CE8-81A3-3DD7-B538EF8A50C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A12C76B-5E26-6143-AD45-09C4F21AD06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17">
            <a:extLst>
              <a:ext uri="{FF2B5EF4-FFF2-40B4-BE49-F238E27FC236}">
                <a16:creationId xmlns:a16="http://schemas.microsoft.com/office/drawing/2014/main" id="{0FE4251D-00D9-4E15-F808-65A23767B8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48901" y="6356350"/>
            <a:ext cx="32137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9525" indent="-9525" algn="l">
              <a:tabLst/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pc="100" dirty="0">
                <a:solidFill>
                  <a:schemeClr val="accent2"/>
                </a:solidFill>
                <a:cs typeface="Arial" panose="020B0604020202020204" pitchFamily="34" charset="0"/>
              </a:rPr>
              <a:t>PROPRIETARY AND CONFIDENTIAL INFORMATION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5009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, Large Text Block &amp;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85BC6F99-B017-49D9-AA91-DE00E392EE9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0206" y="1416022"/>
            <a:ext cx="11771588" cy="46021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  <a:latin typeface="+mn-lt"/>
                <a:cs typeface="Segoe UI Semilight" panose="020B0402040204020203" pitchFamily="34" charset="0"/>
              </a:defRPr>
            </a:lvl1pPr>
            <a:lvl2pPr marL="287338" indent="0">
              <a:buNone/>
              <a:defRPr sz="2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cs typeface="Segoe UI Semilight" panose="020B0402040204020203" pitchFamily="34" charset="0"/>
              </a:defRPr>
            </a:lvl2pPr>
            <a:lvl3pPr marL="573088" indent="0">
              <a:buNone/>
              <a:defRPr sz="2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cs typeface="Segoe UI Semilight" panose="020B0402040204020203" pitchFamily="34" charset="0"/>
              </a:defRPr>
            </a:lvl3pPr>
            <a:lvl4pPr marL="914400" indent="0">
              <a:buNone/>
              <a:defRPr sz="2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cs typeface="Segoe UI Semilight" panose="020B0402040204020203" pitchFamily="34" charset="0"/>
              </a:defRPr>
            </a:lvl4pPr>
            <a:lvl5pPr marL="1201738" indent="0">
              <a:buNone/>
              <a:defRPr sz="2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cs typeface="Segoe UI Semilight" panose="020B0402040204020203" pitchFamily="34" charset="0"/>
              </a:defRPr>
            </a:lvl5pPr>
          </a:lstStyle>
          <a:p>
            <a:pPr lvl="0"/>
            <a:r>
              <a:rPr lang="en-US" dirty="0"/>
              <a:t>Click to add text.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E316FED-EE0A-4327-B192-67EC532C45D7}"/>
              </a:ext>
            </a:extLst>
          </p:cNvPr>
          <p:cNvGrpSpPr/>
          <p:nvPr userDrawn="1"/>
        </p:nvGrpSpPr>
        <p:grpSpPr>
          <a:xfrm>
            <a:off x="-117568" y="930490"/>
            <a:ext cx="12192000" cy="226830"/>
            <a:chOff x="-1" y="750977"/>
            <a:chExt cx="12192000" cy="22683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A5416B6-2A94-4720-B14B-D417169A2AD6}"/>
                </a:ext>
              </a:extLst>
            </p:cNvPr>
            <p:cNvSpPr/>
            <p:nvPr/>
          </p:nvSpPr>
          <p:spPr>
            <a:xfrm>
              <a:off x="-1" y="901108"/>
              <a:ext cx="12192000" cy="76699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5847B56-2ECA-4C87-8BD8-797BCF5BFD84}"/>
                </a:ext>
              </a:extLst>
            </p:cNvPr>
            <p:cNvSpPr/>
            <p:nvPr/>
          </p:nvSpPr>
          <p:spPr>
            <a:xfrm>
              <a:off x="-1" y="824409"/>
              <a:ext cx="12192000" cy="76699"/>
            </a:xfrm>
            <a:prstGeom prst="rect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3BBCE97-8BA3-4DFA-B9CB-B684A7D6FAEB}"/>
                </a:ext>
              </a:extLst>
            </p:cNvPr>
            <p:cNvSpPr/>
            <p:nvPr/>
          </p:nvSpPr>
          <p:spPr>
            <a:xfrm>
              <a:off x="-1" y="750977"/>
              <a:ext cx="12192000" cy="76699"/>
            </a:xfrm>
            <a:prstGeom prst="rect">
              <a:avLst/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Title 10">
            <a:extLst>
              <a:ext uri="{FF2B5EF4-FFF2-40B4-BE49-F238E27FC236}">
                <a16:creationId xmlns:a16="http://schemas.microsoft.com/office/drawing/2014/main" id="{B038F9CC-8955-4E9A-8E9D-AA21F5F61E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7460" y="346866"/>
            <a:ext cx="11774334" cy="575410"/>
          </a:xfrm>
          <a:prstGeom prst="rect">
            <a:avLst/>
          </a:prstGeom>
        </p:spPr>
        <p:txBody>
          <a:bodyPr anchor="ctr" anchorCtr="0"/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26254034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 not remove" hidden="1">
            <a:extLst>
              <a:ext uri="{FF2B5EF4-FFF2-40B4-BE49-F238E27FC236}">
                <a16:creationId xmlns:a16="http://schemas.microsoft.com/office/drawing/2014/main" id="{BCDB0F73-BE76-02C1-55D7-D41627D1582F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12700" cy="12700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C83353A-5EE3-E8C3-25B7-7CB9A2938E89}"/>
              </a:ext>
            </a:extLst>
          </p:cNvPr>
          <p:cNvCxnSpPr/>
          <p:nvPr/>
        </p:nvCxnSpPr>
        <p:spPr>
          <a:xfrm>
            <a:off x="4122031" y="1760667"/>
            <a:ext cx="0" cy="396240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BD37C5F-BF47-F4AB-E59F-BB76350C8948}"/>
              </a:ext>
            </a:extLst>
          </p:cNvPr>
          <p:cNvCxnSpPr/>
          <p:nvPr/>
        </p:nvCxnSpPr>
        <p:spPr>
          <a:xfrm>
            <a:off x="8030694" y="1760667"/>
            <a:ext cx="0" cy="396240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CE1FB77-D0E4-5FF0-623D-5159166B9AB8}"/>
              </a:ext>
            </a:extLst>
          </p:cNvPr>
          <p:cNvCxnSpPr/>
          <p:nvPr/>
        </p:nvCxnSpPr>
        <p:spPr>
          <a:xfrm>
            <a:off x="4122031" y="1760667"/>
            <a:ext cx="0" cy="396240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F8E01E0-73DC-FB26-8A43-92C5B9940847}"/>
              </a:ext>
            </a:extLst>
          </p:cNvPr>
          <p:cNvCxnSpPr/>
          <p:nvPr/>
        </p:nvCxnSpPr>
        <p:spPr>
          <a:xfrm>
            <a:off x="8030694" y="1760667"/>
            <a:ext cx="0" cy="396240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3F6084F8-60C2-9B1E-95EF-F54F716428A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EA12C76B-5E26-6143-AD45-09C4F21AD06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A309F381-73F9-2305-F2EF-BC271CBE630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97628" y="5960757"/>
            <a:ext cx="11499925" cy="225911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>
                <a:solidFill>
                  <a:schemeClr val="accent2"/>
                </a:solidFill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Content Placeholder 8">
            <a:extLst>
              <a:ext uri="{FF2B5EF4-FFF2-40B4-BE49-F238E27FC236}">
                <a16:creationId xmlns:a16="http://schemas.microsoft.com/office/drawing/2014/main" id="{6EA40733-02FD-143B-BE0A-D5540E11D97E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6307280" y="1757778"/>
            <a:ext cx="5490273" cy="1110615"/>
          </a:xfrm>
        </p:spPr>
        <p:txBody>
          <a:bodyPr/>
          <a:lstStyle>
            <a:lvl1pPr marL="342900" indent="-342900">
              <a:lnSpc>
                <a:spcPct val="100000"/>
              </a:lnSpc>
              <a:buClr>
                <a:schemeClr val="tx2"/>
              </a:buClr>
              <a:buSzPct val="100000"/>
              <a:buFont typeface="+mj-lt"/>
              <a:buAutoNum type="arabicPeriod" startAt="4"/>
              <a:defRPr b="1">
                <a:solidFill>
                  <a:schemeClr val="accent1"/>
                </a:solidFill>
              </a:defRPr>
            </a:lvl1pPr>
            <a:lvl2pPr>
              <a:lnSpc>
                <a:spcPct val="10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›"/>
              <a:defRPr>
                <a:solidFill>
                  <a:schemeClr val="accent1"/>
                </a:solidFill>
              </a:defRPr>
            </a:lvl2pPr>
          </a:lstStyle>
          <a:p>
            <a:pPr lvl="0"/>
            <a:r>
              <a:rPr lang="en-US" dirty="0"/>
              <a:t>Dolore Eu </a:t>
            </a:r>
            <a:r>
              <a:rPr lang="en-US" dirty="0" err="1"/>
              <a:t>Fugiat</a:t>
            </a:r>
            <a:endParaRPr lang="en-US" dirty="0"/>
          </a:p>
          <a:p>
            <a:pPr lvl="1"/>
            <a:r>
              <a:rPr lang="en-US" dirty="0"/>
              <a:t>It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dolore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 </a:t>
            </a: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r>
              <a:rPr lang="en-US" dirty="0"/>
              <a:t> non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947B77E-B5A4-A015-112B-4A535C617A11}"/>
              </a:ext>
            </a:extLst>
          </p:cNvPr>
          <p:cNvCxnSpPr/>
          <p:nvPr userDrawn="1"/>
        </p:nvCxnSpPr>
        <p:spPr>
          <a:xfrm>
            <a:off x="358889" y="4344854"/>
            <a:ext cx="5357448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9" name="Content Placeholder 8">
            <a:extLst>
              <a:ext uri="{FF2B5EF4-FFF2-40B4-BE49-F238E27FC236}">
                <a16:creationId xmlns:a16="http://schemas.microsoft.com/office/drawing/2014/main" id="{BC3D1B5E-D018-63EC-64FC-40224BAD0038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292474" y="1755510"/>
            <a:ext cx="5490273" cy="1110615"/>
          </a:xfrm>
        </p:spPr>
        <p:txBody>
          <a:bodyPr/>
          <a:lstStyle>
            <a:lvl1pPr marL="342900" indent="-342900">
              <a:lnSpc>
                <a:spcPct val="100000"/>
              </a:lnSpc>
              <a:buClr>
                <a:schemeClr val="tx2"/>
              </a:buClr>
              <a:buSzPct val="100000"/>
              <a:buFont typeface="+mj-lt"/>
              <a:buAutoNum type="arabicPeriod"/>
              <a:defRPr b="1">
                <a:solidFill>
                  <a:schemeClr val="accent1"/>
                </a:solidFill>
              </a:defRPr>
            </a:lvl1pPr>
            <a:lvl2pPr>
              <a:lnSpc>
                <a:spcPct val="10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›"/>
              <a:defRPr>
                <a:solidFill>
                  <a:schemeClr val="accent1"/>
                </a:solidFill>
              </a:defRPr>
            </a:lvl2pPr>
          </a:lstStyle>
          <a:p>
            <a:pPr lvl="0"/>
            <a:r>
              <a:rPr lang="en-US" dirty="0"/>
              <a:t>Targa’s Integrated Infrastructure Supported by Strong Fundamentals</a:t>
            </a:r>
          </a:p>
          <a:p>
            <a:pPr lvl="1"/>
            <a:r>
              <a:rPr lang="en-US" dirty="0"/>
              <a:t>It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dolore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 </a:t>
            </a: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r>
              <a:rPr lang="en-US" dirty="0"/>
              <a:t> non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3CD4420C-17CB-1D62-AEAD-48462FAD4BEF}"/>
              </a:ext>
            </a:extLst>
          </p:cNvPr>
          <p:cNvCxnSpPr/>
          <p:nvPr userDrawn="1"/>
        </p:nvCxnSpPr>
        <p:spPr>
          <a:xfrm>
            <a:off x="358889" y="2994301"/>
            <a:ext cx="5357448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45949C02-A244-09B2-6A1C-2F7125DA10EC}"/>
              </a:ext>
            </a:extLst>
          </p:cNvPr>
          <p:cNvCxnSpPr/>
          <p:nvPr userDrawn="1"/>
        </p:nvCxnSpPr>
        <p:spPr>
          <a:xfrm>
            <a:off x="358889" y="1753530"/>
            <a:ext cx="5357448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0ECC2416-6B5B-F4C2-CD2A-2A63D81640EC}"/>
              </a:ext>
            </a:extLst>
          </p:cNvPr>
          <p:cNvCxnSpPr/>
          <p:nvPr userDrawn="1"/>
        </p:nvCxnSpPr>
        <p:spPr>
          <a:xfrm>
            <a:off x="6412168" y="4348121"/>
            <a:ext cx="5357448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7D352883-600D-C27A-F256-2A0B7CE03A33}"/>
              </a:ext>
            </a:extLst>
          </p:cNvPr>
          <p:cNvCxnSpPr/>
          <p:nvPr userDrawn="1"/>
        </p:nvCxnSpPr>
        <p:spPr>
          <a:xfrm>
            <a:off x="6401549" y="2983414"/>
            <a:ext cx="5357448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B56A2986-6FFE-D220-4345-075BDC71ED8B}"/>
              </a:ext>
            </a:extLst>
          </p:cNvPr>
          <p:cNvCxnSpPr/>
          <p:nvPr userDrawn="1"/>
        </p:nvCxnSpPr>
        <p:spPr>
          <a:xfrm>
            <a:off x="6401549" y="1753530"/>
            <a:ext cx="5357448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6" name="Title 1">
            <a:extLst>
              <a:ext uri="{FF2B5EF4-FFF2-40B4-BE49-F238E27FC236}">
                <a16:creationId xmlns:a16="http://schemas.microsoft.com/office/drawing/2014/main" id="{4730CDCF-AE21-4E05-8882-A892CE7FF8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2474" y="365126"/>
            <a:ext cx="11517551" cy="617072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28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Table of Contents</a:t>
            </a:r>
          </a:p>
        </p:txBody>
      </p:sp>
      <p:sp>
        <p:nvSpPr>
          <p:cNvPr id="47" name="Content Placeholder 8">
            <a:extLst>
              <a:ext uri="{FF2B5EF4-FFF2-40B4-BE49-F238E27FC236}">
                <a16:creationId xmlns:a16="http://schemas.microsoft.com/office/drawing/2014/main" id="{792E45E4-18B7-3018-1538-B7328C4F3BEB}"/>
              </a:ext>
            </a:extLst>
          </p:cNvPr>
          <p:cNvSpPr>
            <a:spLocks noGrp="1"/>
          </p:cNvSpPr>
          <p:nvPr>
            <p:ph sz="quarter" idx="28" hasCustomPrompt="1"/>
          </p:nvPr>
        </p:nvSpPr>
        <p:spPr>
          <a:xfrm>
            <a:off x="292475" y="3097987"/>
            <a:ext cx="5490273" cy="1110615"/>
          </a:xfrm>
        </p:spPr>
        <p:txBody>
          <a:bodyPr/>
          <a:lstStyle>
            <a:lvl1pPr marL="342900" indent="-342900">
              <a:lnSpc>
                <a:spcPct val="100000"/>
              </a:lnSpc>
              <a:buClr>
                <a:schemeClr val="tx2"/>
              </a:buClr>
              <a:buSzPct val="100000"/>
              <a:buFont typeface="+mj-lt"/>
              <a:buAutoNum type="arabicPeriod" startAt="2"/>
              <a:defRPr b="1">
                <a:solidFill>
                  <a:schemeClr val="accent1"/>
                </a:solidFill>
              </a:defRPr>
            </a:lvl1pPr>
            <a:lvl2pPr>
              <a:lnSpc>
                <a:spcPct val="10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›"/>
              <a:defRPr>
                <a:solidFill>
                  <a:schemeClr val="accent1"/>
                </a:solidFill>
              </a:defRPr>
            </a:lvl2pPr>
          </a:lstStyle>
          <a:p>
            <a:pPr lvl="0"/>
            <a:r>
              <a:rPr lang="en-US" dirty="0"/>
              <a:t>Dolore Eu </a:t>
            </a:r>
            <a:r>
              <a:rPr lang="en-US" dirty="0" err="1"/>
              <a:t>Fugiat</a:t>
            </a:r>
            <a:endParaRPr lang="en-US" dirty="0"/>
          </a:p>
          <a:p>
            <a:pPr lvl="1"/>
            <a:r>
              <a:rPr lang="en-US" dirty="0"/>
              <a:t>It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dolore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 </a:t>
            </a: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r>
              <a:rPr lang="en-US" dirty="0"/>
              <a:t> non</a:t>
            </a:r>
          </a:p>
        </p:txBody>
      </p:sp>
      <p:sp>
        <p:nvSpPr>
          <p:cNvPr id="48" name="Content Placeholder 8">
            <a:extLst>
              <a:ext uri="{FF2B5EF4-FFF2-40B4-BE49-F238E27FC236}">
                <a16:creationId xmlns:a16="http://schemas.microsoft.com/office/drawing/2014/main" id="{DA33693D-6801-A301-4BBB-A6CEA44FA8D5}"/>
              </a:ext>
            </a:extLst>
          </p:cNvPr>
          <p:cNvSpPr>
            <a:spLocks noGrp="1"/>
          </p:cNvSpPr>
          <p:nvPr>
            <p:ph sz="quarter" idx="29" hasCustomPrompt="1"/>
          </p:nvPr>
        </p:nvSpPr>
        <p:spPr>
          <a:xfrm>
            <a:off x="292476" y="4485127"/>
            <a:ext cx="5490273" cy="1110615"/>
          </a:xfrm>
        </p:spPr>
        <p:txBody>
          <a:bodyPr/>
          <a:lstStyle>
            <a:lvl1pPr marL="342900" indent="-342900">
              <a:lnSpc>
                <a:spcPct val="100000"/>
              </a:lnSpc>
              <a:buClr>
                <a:schemeClr val="tx2"/>
              </a:buClr>
              <a:buSzPct val="100000"/>
              <a:buFont typeface="+mj-lt"/>
              <a:buAutoNum type="arabicPeriod" startAt="3"/>
              <a:defRPr b="1">
                <a:solidFill>
                  <a:schemeClr val="accent1"/>
                </a:solidFill>
              </a:defRPr>
            </a:lvl1pPr>
            <a:lvl2pPr>
              <a:lnSpc>
                <a:spcPct val="10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›"/>
              <a:defRPr>
                <a:solidFill>
                  <a:schemeClr val="accent1"/>
                </a:solidFill>
              </a:defRPr>
            </a:lvl2pPr>
          </a:lstStyle>
          <a:p>
            <a:pPr lvl="0"/>
            <a:r>
              <a:rPr lang="en-US" dirty="0"/>
              <a:t>Autem Vel </a:t>
            </a:r>
            <a:r>
              <a:rPr lang="en-US" dirty="0" err="1"/>
              <a:t>Eum</a:t>
            </a:r>
            <a:r>
              <a:rPr lang="en-US" dirty="0"/>
              <a:t> </a:t>
            </a:r>
            <a:r>
              <a:rPr lang="en-US" dirty="0" err="1"/>
              <a:t>Iure</a:t>
            </a:r>
            <a:r>
              <a:rPr lang="en-US" dirty="0"/>
              <a:t> </a:t>
            </a:r>
            <a:r>
              <a:rPr lang="en-US" dirty="0" err="1"/>
              <a:t>Reprehendrit</a:t>
            </a:r>
            <a:r>
              <a:rPr lang="en-US" dirty="0"/>
              <a:t> Qui In E</a:t>
            </a:r>
          </a:p>
          <a:p>
            <a:pPr lvl="1"/>
            <a:r>
              <a:rPr lang="en-US" dirty="0"/>
              <a:t>It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dolore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 </a:t>
            </a: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r>
              <a:rPr lang="en-US" dirty="0"/>
              <a:t> non</a:t>
            </a:r>
          </a:p>
        </p:txBody>
      </p:sp>
      <p:sp>
        <p:nvSpPr>
          <p:cNvPr id="51" name="Content Placeholder 8">
            <a:extLst>
              <a:ext uri="{FF2B5EF4-FFF2-40B4-BE49-F238E27FC236}">
                <a16:creationId xmlns:a16="http://schemas.microsoft.com/office/drawing/2014/main" id="{B4BB2949-5AAE-9992-5426-F27169FC84C4}"/>
              </a:ext>
            </a:extLst>
          </p:cNvPr>
          <p:cNvSpPr>
            <a:spLocks noGrp="1"/>
          </p:cNvSpPr>
          <p:nvPr>
            <p:ph sz="quarter" idx="30" hasCustomPrompt="1"/>
          </p:nvPr>
        </p:nvSpPr>
        <p:spPr>
          <a:xfrm>
            <a:off x="6307279" y="3097987"/>
            <a:ext cx="5490273" cy="1110615"/>
          </a:xfrm>
        </p:spPr>
        <p:txBody>
          <a:bodyPr/>
          <a:lstStyle>
            <a:lvl1pPr marL="342900" indent="-342900">
              <a:lnSpc>
                <a:spcPct val="100000"/>
              </a:lnSpc>
              <a:buClr>
                <a:schemeClr val="tx2"/>
              </a:buClr>
              <a:buSzPct val="100000"/>
              <a:buFont typeface="+mj-lt"/>
              <a:buAutoNum type="arabicPeriod" startAt="5"/>
              <a:defRPr b="1">
                <a:solidFill>
                  <a:schemeClr val="accent1"/>
                </a:solidFill>
              </a:defRPr>
            </a:lvl1pPr>
            <a:lvl2pPr>
              <a:lnSpc>
                <a:spcPct val="10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›"/>
              <a:defRPr>
                <a:solidFill>
                  <a:schemeClr val="accent1"/>
                </a:solidFill>
              </a:defRPr>
            </a:lvl2pPr>
          </a:lstStyle>
          <a:p>
            <a:pPr lvl="0"/>
            <a:r>
              <a:rPr lang="en-US" dirty="0"/>
              <a:t>Dolore Eu </a:t>
            </a:r>
            <a:r>
              <a:rPr lang="en-US" dirty="0" err="1"/>
              <a:t>Fugiat</a:t>
            </a:r>
            <a:endParaRPr lang="en-US" dirty="0"/>
          </a:p>
          <a:p>
            <a:pPr lvl="1"/>
            <a:r>
              <a:rPr lang="en-US" dirty="0"/>
              <a:t>It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dolore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 </a:t>
            </a: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r>
              <a:rPr lang="en-US" dirty="0"/>
              <a:t> non</a:t>
            </a:r>
          </a:p>
        </p:txBody>
      </p:sp>
      <p:sp>
        <p:nvSpPr>
          <p:cNvPr id="52" name="Content Placeholder 8">
            <a:extLst>
              <a:ext uri="{FF2B5EF4-FFF2-40B4-BE49-F238E27FC236}">
                <a16:creationId xmlns:a16="http://schemas.microsoft.com/office/drawing/2014/main" id="{AEB2AB19-47AA-A73F-4F6A-6EF5C3F37CAD}"/>
              </a:ext>
            </a:extLst>
          </p:cNvPr>
          <p:cNvSpPr>
            <a:spLocks noGrp="1"/>
          </p:cNvSpPr>
          <p:nvPr>
            <p:ph sz="quarter" idx="31" hasCustomPrompt="1"/>
          </p:nvPr>
        </p:nvSpPr>
        <p:spPr>
          <a:xfrm>
            <a:off x="6307279" y="4502384"/>
            <a:ext cx="5490273" cy="1110615"/>
          </a:xfrm>
        </p:spPr>
        <p:txBody>
          <a:bodyPr/>
          <a:lstStyle>
            <a:lvl1pPr marL="342900" indent="-342900">
              <a:lnSpc>
                <a:spcPct val="100000"/>
              </a:lnSpc>
              <a:buClr>
                <a:schemeClr val="tx2"/>
              </a:buClr>
              <a:buSzPct val="100000"/>
              <a:buFont typeface="+mj-lt"/>
              <a:buAutoNum type="arabicPeriod" startAt="6"/>
              <a:defRPr b="1">
                <a:solidFill>
                  <a:schemeClr val="accent1"/>
                </a:solidFill>
              </a:defRPr>
            </a:lvl1pPr>
            <a:lvl2pPr>
              <a:lnSpc>
                <a:spcPct val="10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›"/>
              <a:defRPr>
                <a:solidFill>
                  <a:schemeClr val="accent1"/>
                </a:solidFill>
              </a:defRPr>
            </a:lvl2pPr>
          </a:lstStyle>
          <a:p>
            <a:pPr lvl="0"/>
            <a:r>
              <a:rPr lang="en-US" dirty="0"/>
              <a:t>Dolore Eu </a:t>
            </a:r>
            <a:r>
              <a:rPr lang="en-US" dirty="0" err="1"/>
              <a:t>Fugiat</a:t>
            </a:r>
            <a:endParaRPr lang="en-US" dirty="0"/>
          </a:p>
          <a:p>
            <a:pPr lvl="1"/>
            <a:r>
              <a:rPr lang="en-US" dirty="0"/>
              <a:t>It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dolore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 </a:t>
            </a: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r>
              <a:rPr lang="en-US" dirty="0"/>
              <a:t> non</a:t>
            </a:r>
          </a:p>
        </p:txBody>
      </p:sp>
      <p:sp>
        <p:nvSpPr>
          <p:cNvPr id="3" name="Footer Placeholder 17">
            <a:extLst>
              <a:ext uri="{FF2B5EF4-FFF2-40B4-BE49-F238E27FC236}">
                <a16:creationId xmlns:a16="http://schemas.microsoft.com/office/drawing/2014/main" id="{E49A26AD-BD54-093D-46C2-45E4A27C4E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48901" y="6356350"/>
            <a:ext cx="32137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9525" indent="-9525" algn="l">
              <a:tabLst/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pc="100" dirty="0">
                <a:solidFill>
                  <a:schemeClr val="accent2"/>
                </a:solidFill>
                <a:cs typeface="Arial" panose="020B0604020202020204" pitchFamily="34" charset="0"/>
              </a:rPr>
              <a:t>PROPRIETARY AND CONFIDENTIAL INFORMATION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18684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 userDrawn="1">
          <p15:clr>
            <a:srgbClr val="FBAE40"/>
          </p15:clr>
        </p15:guide>
        <p15:guide id="6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o not remove" hidden="1">
            <a:extLst>
              <a:ext uri="{FF2B5EF4-FFF2-40B4-BE49-F238E27FC236}">
                <a16:creationId xmlns:a16="http://schemas.microsoft.com/office/drawing/2014/main" id="{C06D6E1D-1D8D-ABE1-FDEE-3409FF732FEC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12700" cy="12700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03C669-2E65-5A35-6918-95D8FBD7B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628" y="365126"/>
            <a:ext cx="11471238" cy="617073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3CEBCCB-933B-43C6-E761-69B41CA0A7C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297628" y="1122607"/>
            <a:ext cx="11470584" cy="4636843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accent2">
                    <a:lumMod val="75000"/>
                  </a:schemeClr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accent2">
                    <a:lumMod val="75000"/>
                  </a:schemeClr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accent2">
                    <a:lumMod val="75000"/>
                  </a:schemeClr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accent2">
                    <a:lumMod val="75000"/>
                  </a:schemeClr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accent2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8DAB68F-64EC-EECD-CFD2-D3D6442CF72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A12C76B-5E26-6143-AD45-09C4F21AD06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CC26E02A-BBF1-448D-AE8C-7E8778B38E9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97628" y="5960757"/>
            <a:ext cx="11499925" cy="225911"/>
          </a:xfrm>
        </p:spPr>
        <p:txBody>
          <a:bodyPr anchor="b">
            <a:noAutofit/>
          </a:bodyPr>
          <a:lstStyle>
            <a:lvl1pPr marL="0" indent="0">
              <a:buNone/>
              <a:defRPr sz="700">
                <a:solidFill>
                  <a:schemeClr val="accent2"/>
                </a:solidFill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Footer Placeholder 17">
            <a:extLst>
              <a:ext uri="{FF2B5EF4-FFF2-40B4-BE49-F238E27FC236}">
                <a16:creationId xmlns:a16="http://schemas.microsoft.com/office/drawing/2014/main" id="{184A95E7-DDA8-ADCF-E837-9E55EFFFE8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48901" y="6356350"/>
            <a:ext cx="32137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9525" indent="-9525" algn="l">
              <a:tabLst/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pc="100" dirty="0">
                <a:solidFill>
                  <a:schemeClr val="accent2"/>
                </a:solidFill>
                <a:cs typeface="Arial" panose="020B0604020202020204" pitchFamily="34" charset="0"/>
              </a:rPr>
              <a:t>PROPRIETARY AND CONFIDENTIAL INFORMATION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39613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o not remove" hidden="1">
            <a:extLst>
              <a:ext uri="{FF2B5EF4-FFF2-40B4-BE49-F238E27FC236}">
                <a16:creationId xmlns:a16="http://schemas.microsoft.com/office/drawing/2014/main" id="{BB624784-8A21-F3FB-161A-7E9EBEB28EC2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12700" cy="12700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0A5D64-5372-B2C8-BE1B-ED0D88C94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628" y="365125"/>
            <a:ext cx="11474193" cy="617074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3D7E2F-927D-7CA9-7318-108A19A617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7628" y="1122607"/>
            <a:ext cx="11480874" cy="324822"/>
          </a:xfrm>
        </p:spPr>
        <p:txBody>
          <a:bodyPr anchor="b">
            <a:noAutofit/>
          </a:bodyPr>
          <a:lstStyle>
            <a:lvl1pPr marL="0" indent="0">
              <a:buNone/>
              <a:defRPr sz="1600" b="0" i="1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EEF5D46-8B1B-9A27-71ED-8F2AAB271BC2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297628" y="1587837"/>
            <a:ext cx="11502767" cy="4158165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accent2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accent2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accent2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accent2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2286D1-E8A6-7CC0-04C9-C3A5E477BF00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EA12C76B-5E26-6143-AD45-09C4F21AD06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674D891F-4B97-D989-E195-014A2643A18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97628" y="5960757"/>
            <a:ext cx="11499925" cy="225911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>
                <a:solidFill>
                  <a:schemeClr val="accent2"/>
                </a:solidFill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Footer Placeholder 17">
            <a:extLst>
              <a:ext uri="{FF2B5EF4-FFF2-40B4-BE49-F238E27FC236}">
                <a16:creationId xmlns:a16="http://schemas.microsoft.com/office/drawing/2014/main" id="{7FBCED5B-C625-6432-09F7-4F7299D031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48901" y="6356350"/>
            <a:ext cx="32137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9525" indent="-9525" algn="l">
              <a:tabLst/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pc="100" dirty="0">
                <a:solidFill>
                  <a:schemeClr val="accent2"/>
                </a:solidFill>
                <a:cs typeface="Arial" panose="020B0604020202020204" pitchFamily="34" charset="0"/>
              </a:rPr>
              <a:t>PROPRIETARY AND CONFIDENTIAL INFORMATION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23209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0A5D64-5372-B2C8-BE1B-ED0D88C94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275" y="365125"/>
            <a:ext cx="11505121" cy="617074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EEF5D46-8B1B-9A27-71ED-8F2AAB271BC2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295274" y="1109710"/>
            <a:ext cx="11505121" cy="4654050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accent2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accent2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accent2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accent2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2286D1-E8A6-7CC0-04C9-C3A5E477BF00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EA12C76B-5E26-6143-AD45-09C4F21AD06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0A61FA35-C34D-72CD-DD1E-E99FE6616E8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97628" y="5960757"/>
            <a:ext cx="11499925" cy="225911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+mj-lt"/>
              <a:buNone/>
              <a:defRPr sz="700">
                <a:solidFill>
                  <a:schemeClr val="accent2"/>
                </a:solidFill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Footer Placeholder 17">
            <a:extLst>
              <a:ext uri="{FF2B5EF4-FFF2-40B4-BE49-F238E27FC236}">
                <a16:creationId xmlns:a16="http://schemas.microsoft.com/office/drawing/2014/main" id="{775AA172-4594-0693-11B7-7461ED0BDF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48901" y="6356350"/>
            <a:ext cx="32137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9525" indent="-9525" algn="l">
              <a:tabLst/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pc="100" dirty="0">
                <a:solidFill>
                  <a:schemeClr val="accent2"/>
                </a:solidFill>
                <a:cs typeface="Arial" panose="020B0604020202020204" pitchFamily="34" charset="0"/>
              </a:rPr>
              <a:t>PROPRIETARY AND CONFIDENTIAL INFORMATION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76942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 userDrawn="1">
          <p15:clr>
            <a:srgbClr val="FBAE40"/>
          </p15:clr>
        </p15:guide>
        <p15:guide id="6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1497BAB9-8255-6AAC-0208-7ECDCB2BBB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9398" y="1393385"/>
            <a:ext cx="4987955" cy="2601675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ts val="3560"/>
              </a:lnSpc>
              <a:defRPr sz="2800" b="1" i="0">
                <a:solidFill>
                  <a:schemeClr val="tx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2A7758-4A67-8EFA-1CCE-9C59F9B3C3E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A12C76B-5E26-6143-AD45-09C4F21AD06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16">
            <a:extLst>
              <a:ext uri="{FF2B5EF4-FFF2-40B4-BE49-F238E27FC236}">
                <a16:creationId xmlns:a16="http://schemas.microsoft.com/office/drawing/2014/main" id="{B4C0300E-9C0A-FC98-5627-9ACDCBEE881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9398" y="4405712"/>
            <a:ext cx="4987955" cy="610112"/>
          </a:xfrm>
        </p:spPr>
        <p:txBody>
          <a:bodyPr/>
          <a:lstStyle>
            <a:lvl1pPr marL="0" indent="0">
              <a:buNone/>
              <a:defRPr lang="en-US" sz="1200" b="1" kern="1200" dirty="0" smtClean="0">
                <a:solidFill>
                  <a:srgbClr val="D03E2F"/>
                </a:solidFill>
                <a:effectLst/>
                <a:latin typeface="+mn-lt"/>
                <a:ea typeface="+mn-ea"/>
                <a:cs typeface="+mn-cs"/>
              </a:defRPr>
            </a:lvl1pPr>
            <a:lvl2pPr>
              <a:defRPr lang="en-US" sz="1200" b="1" kern="1200" dirty="0" smtClean="0">
                <a:solidFill>
                  <a:srgbClr val="D03E2F"/>
                </a:solidFill>
                <a:effectLst/>
                <a:latin typeface="+mn-lt"/>
                <a:ea typeface="+mn-ea"/>
                <a:cs typeface="+mn-cs"/>
              </a:defRPr>
            </a:lvl2pPr>
            <a:lvl3pPr>
              <a:defRPr lang="en-US" sz="1200" b="1" kern="1200" dirty="0" smtClean="0">
                <a:solidFill>
                  <a:srgbClr val="D03E2F"/>
                </a:solidFill>
                <a:effectLst/>
                <a:latin typeface="+mn-lt"/>
                <a:ea typeface="+mn-ea"/>
                <a:cs typeface="+mn-cs"/>
              </a:defRPr>
            </a:lvl3pPr>
            <a:lvl4pPr>
              <a:defRPr lang="en-US" sz="1200" b="1" kern="1200" dirty="0" smtClean="0">
                <a:solidFill>
                  <a:srgbClr val="D03E2F"/>
                </a:solidFill>
                <a:effectLst/>
                <a:latin typeface="+mn-lt"/>
                <a:ea typeface="+mn-ea"/>
                <a:cs typeface="+mn-cs"/>
              </a:defRPr>
            </a:lvl4pPr>
            <a:lvl5pPr>
              <a:defRPr lang="en-US" sz="1200" b="1" kern="1200" dirty="0">
                <a:solidFill>
                  <a:srgbClr val="D03E2F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3EF186D6-4BCA-743D-9840-477B1E30D2A3}"/>
              </a:ext>
            </a:extLst>
          </p:cNvPr>
          <p:cNvCxnSpPr>
            <a:cxnSpLocks/>
          </p:cNvCxnSpPr>
          <p:nvPr userDrawn="1"/>
        </p:nvCxnSpPr>
        <p:spPr>
          <a:xfrm>
            <a:off x="654618" y="4200385"/>
            <a:ext cx="336683" cy="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17">
            <a:extLst>
              <a:ext uri="{FF2B5EF4-FFF2-40B4-BE49-F238E27FC236}">
                <a16:creationId xmlns:a16="http://schemas.microsoft.com/office/drawing/2014/main" id="{6F521D6E-9D57-EA31-E333-1DDDD543B4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48901" y="6356350"/>
            <a:ext cx="32137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9525" indent="-9525" algn="l">
              <a:tabLst/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pc="100" dirty="0">
                <a:solidFill>
                  <a:schemeClr val="accent2"/>
                </a:solidFill>
                <a:cs typeface="Arial" panose="020B0604020202020204" pitchFamily="34" charset="0"/>
              </a:rPr>
              <a:t>PROPRIETARY AND CONFIDENTIAL INFORMATION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65112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 userDrawn="1">
          <p15:clr>
            <a:srgbClr val="FBAE40"/>
          </p15:clr>
        </p15:guide>
        <p15:guide id="6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Subtitle Altern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o not remove" hidden="1">
            <a:extLst>
              <a:ext uri="{FF2B5EF4-FFF2-40B4-BE49-F238E27FC236}">
                <a16:creationId xmlns:a16="http://schemas.microsoft.com/office/drawing/2014/main" id="{1EEBCD44-0DCB-1F77-1D09-CFEAF70D49F8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12700" cy="12700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0A5D64-5372-B2C8-BE1B-ED0D88C94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627" y="365125"/>
            <a:ext cx="11499925" cy="617074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EEF5D46-8B1B-9A27-71ED-8F2AAB271BC2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297627" y="2025048"/>
            <a:ext cx="4212228" cy="3517911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accent2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accent2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accent2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accent2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223E6437-C033-2EE4-FAC7-8D4765B0C18A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4722920" y="1080796"/>
            <a:ext cx="7074632" cy="4487089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accent2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accent2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accent2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accent2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27BF51-52C4-970D-29A0-6E06BA544D59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EA12C76B-5E26-6143-AD45-09C4F21AD06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83E69FBA-C1D2-79DA-93CE-7A763920529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97628" y="5960757"/>
            <a:ext cx="11499925" cy="225911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>
                <a:solidFill>
                  <a:schemeClr val="accent2"/>
                </a:solidFill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BB330F2F-5A36-B934-5A40-718F619D08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7627" y="1080796"/>
            <a:ext cx="4212228" cy="845655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buNone/>
              <a:defRPr sz="1600" b="0" i="1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Footer Placeholder 17">
            <a:extLst>
              <a:ext uri="{FF2B5EF4-FFF2-40B4-BE49-F238E27FC236}">
                <a16:creationId xmlns:a16="http://schemas.microsoft.com/office/drawing/2014/main" id="{B310060F-56A7-E070-F2DA-EEBFC908F0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48901" y="6356350"/>
            <a:ext cx="32137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9525" indent="-9525" algn="l">
              <a:tabLst/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pc="100" dirty="0">
                <a:solidFill>
                  <a:schemeClr val="accent2"/>
                </a:solidFill>
                <a:cs typeface="Arial" panose="020B0604020202020204" pitchFamily="34" charset="0"/>
              </a:rPr>
              <a:t>PROPRIETARY AND CONFIDENTIAL INFORMATION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23760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 userDrawn="1">
          <p15:clr>
            <a:srgbClr val="FBAE40"/>
          </p15:clr>
        </p15:guide>
        <p15:guide id="6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54B5A9-4035-3072-606E-B2BB38A970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142" y="365126"/>
            <a:ext cx="11499925" cy="617073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2800"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34EF00C-0E7D-757E-8996-F4348E14B774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284265" y="1142942"/>
            <a:ext cx="5536106" cy="4634154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accent2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accent2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accent2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accent2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50D0BC6A-05AF-368C-5A94-AF4090FED46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67626" y="1142942"/>
            <a:ext cx="5516562" cy="4634154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accent2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accent2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accent2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accent2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2799C04-BF4D-BF25-C9E1-BD97D646059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EA12C76B-5E26-6143-AD45-09C4F21AD06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0BE18C35-DC78-BE65-EA94-7AC3F41C10F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97628" y="5960757"/>
            <a:ext cx="11499925" cy="225911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>
                <a:solidFill>
                  <a:schemeClr val="accent2"/>
                </a:solidFill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Footer Placeholder 17">
            <a:extLst>
              <a:ext uri="{FF2B5EF4-FFF2-40B4-BE49-F238E27FC236}">
                <a16:creationId xmlns:a16="http://schemas.microsoft.com/office/drawing/2014/main" id="{38C27187-8682-9587-2C4F-3DAD874AA0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48901" y="6356350"/>
            <a:ext cx="32137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9525" indent="-9525" algn="l">
              <a:tabLst/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pc="100" dirty="0">
                <a:solidFill>
                  <a:schemeClr val="accent2"/>
                </a:solidFill>
                <a:cs typeface="Arial" panose="020B0604020202020204" pitchFamily="34" charset="0"/>
              </a:rPr>
              <a:t>PROPRIETARY AND CONFIDENTIAL INFORMATION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59547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C83353A-5EE3-E8C3-25B7-7CB9A2938E89}"/>
              </a:ext>
            </a:extLst>
          </p:cNvPr>
          <p:cNvCxnSpPr/>
          <p:nvPr/>
        </p:nvCxnSpPr>
        <p:spPr>
          <a:xfrm>
            <a:off x="4122031" y="1760667"/>
            <a:ext cx="0" cy="396240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BD37C5F-BF47-F4AB-E59F-BB76350C8948}"/>
              </a:ext>
            </a:extLst>
          </p:cNvPr>
          <p:cNvCxnSpPr/>
          <p:nvPr/>
        </p:nvCxnSpPr>
        <p:spPr>
          <a:xfrm>
            <a:off x="8030694" y="1760667"/>
            <a:ext cx="0" cy="396240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CE1FB77-D0E4-5FF0-623D-5159166B9AB8}"/>
              </a:ext>
            </a:extLst>
          </p:cNvPr>
          <p:cNvCxnSpPr/>
          <p:nvPr/>
        </p:nvCxnSpPr>
        <p:spPr>
          <a:xfrm>
            <a:off x="4122031" y="1760667"/>
            <a:ext cx="0" cy="396240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F8E01E0-73DC-FB26-8A43-92C5B9940847}"/>
              </a:ext>
            </a:extLst>
          </p:cNvPr>
          <p:cNvCxnSpPr/>
          <p:nvPr/>
        </p:nvCxnSpPr>
        <p:spPr>
          <a:xfrm>
            <a:off x="8030694" y="1760667"/>
            <a:ext cx="0" cy="396240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4B47BA8-5CEA-239B-9722-AE322C5D7541}"/>
              </a:ext>
            </a:extLst>
          </p:cNvPr>
          <p:cNvCxnSpPr/>
          <p:nvPr userDrawn="1"/>
        </p:nvCxnSpPr>
        <p:spPr>
          <a:xfrm>
            <a:off x="4122031" y="1760667"/>
            <a:ext cx="0" cy="396240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41659D9-E4B5-78C5-B1F0-0CF9C9754DF8}"/>
              </a:ext>
            </a:extLst>
          </p:cNvPr>
          <p:cNvCxnSpPr/>
          <p:nvPr userDrawn="1"/>
        </p:nvCxnSpPr>
        <p:spPr>
          <a:xfrm>
            <a:off x="8030694" y="1760667"/>
            <a:ext cx="0" cy="396240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3F6084F8-60C2-9B1E-95EF-F54F716428A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EA12C76B-5E26-6143-AD45-09C4F21AD06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A309F381-73F9-2305-F2EF-BC271CBE630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97628" y="5960757"/>
            <a:ext cx="11499925" cy="225911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>
                <a:solidFill>
                  <a:schemeClr val="accent2"/>
                </a:solidFill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8CDFE43-26E9-4971-6889-2FFEB36FA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629" y="365125"/>
            <a:ext cx="11502768" cy="617073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Content Placeholder 4">
            <a:extLst>
              <a:ext uri="{FF2B5EF4-FFF2-40B4-BE49-F238E27FC236}">
                <a16:creationId xmlns:a16="http://schemas.microsoft.com/office/drawing/2014/main" id="{93C219B0-DCC5-4D99-089E-04FF3BE479A1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00470" y="1596957"/>
            <a:ext cx="3669269" cy="4168096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accent2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accent2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accent2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accent2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4">
            <a:extLst>
              <a:ext uri="{FF2B5EF4-FFF2-40B4-BE49-F238E27FC236}">
                <a16:creationId xmlns:a16="http://schemas.microsoft.com/office/drawing/2014/main" id="{493E7852-D780-5556-8972-92D28127B506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4209132" y="1596957"/>
            <a:ext cx="3669269" cy="4168096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accent2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accent2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accent2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accent2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4">
            <a:extLst>
              <a:ext uri="{FF2B5EF4-FFF2-40B4-BE49-F238E27FC236}">
                <a16:creationId xmlns:a16="http://schemas.microsoft.com/office/drawing/2014/main" id="{1C6F73FF-1B3D-2494-95C2-95D2E456668B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8128284" y="1596957"/>
            <a:ext cx="3669269" cy="4168096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accent2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accent2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accent2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accent2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Footer Placeholder 17">
            <a:extLst>
              <a:ext uri="{FF2B5EF4-FFF2-40B4-BE49-F238E27FC236}">
                <a16:creationId xmlns:a16="http://schemas.microsoft.com/office/drawing/2014/main" id="{8528CF81-C79D-4523-2458-B5BA11A7C2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48901" y="6356350"/>
            <a:ext cx="32137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9525" indent="-9525" algn="l">
              <a:tabLst/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pc="100" dirty="0">
                <a:solidFill>
                  <a:schemeClr val="accent2"/>
                </a:solidFill>
                <a:cs typeface="Arial" panose="020B0604020202020204" pitchFamily="34" charset="0"/>
              </a:rPr>
              <a:t>PROPRIETARY AND CONFIDENTIAL INFORMATION</a:t>
            </a:r>
            <a:endParaRPr lang="en-US" dirty="0"/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1E61DDFB-635D-6EFF-93B2-9331EE84B6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7628" y="1122607"/>
            <a:ext cx="11480874" cy="324822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600" b="0" i="1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257453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 userDrawn="1">
          <p15:clr>
            <a:srgbClr val="FBAE40"/>
          </p15:clr>
        </p15:guide>
        <p15:guide id="6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02C3B13-B2D5-BEB9-92EA-4399A4437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455" y="365125"/>
            <a:ext cx="1153219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58D156-D1CE-AB67-76A3-D149658846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0456" y="1825625"/>
            <a:ext cx="11532196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B44E5E-8546-6C6E-8E00-FAB988DA43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4446" y="6356350"/>
            <a:ext cx="7870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accent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EA12C76B-5E26-6143-AD45-09C4F21AD067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0260422-881D-722A-B248-D63E6F16F3C5}"/>
              </a:ext>
            </a:extLst>
          </p:cNvPr>
          <p:cNvCxnSpPr>
            <a:cxnSpLocks/>
          </p:cNvCxnSpPr>
          <p:nvPr/>
        </p:nvCxnSpPr>
        <p:spPr>
          <a:xfrm>
            <a:off x="290456" y="6245763"/>
            <a:ext cx="11532198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09F82501-FC0C-4356-288F-80A196AC3245}"/>
              </a:ext>
            </a:extLst>
          </p:cNvPr>
          <p:cNvSpPr/>
          <p:nvPr/>
        </p:nvSpPr>
        <p:spPr>
          <a:xfrm>
            <a:off x="0" y="-1"/>
            <a:ext cx="10198249" cy="12275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F6C6861-18EB-AEAE-EBC9-44215657CAD5}"/>
              </a:ext>
            </a:extLst>
          </p:cNvPr>
          <p:cNvSpPr/>
          <p:nvPr/>
        </p:nvSpPr>
        <p:spPr>
          <a:xfrm>
            <a:off x="10198249" y="-1"/>
            <a:ext cx="1993751" cy="12275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FE835A0-58D0-AE81-FFE9-3081C566312A}"/>
              </a:ext>
            </a:extLst>
          </p:cNvPr>
          <p:cNvCxnSpPr>
            <a:cxnSpLocks/>
          </p:cNvCxnSpPr>
          <p:nvPr/>
        </p:nvCxnSpPr>
        <p:spPr>
          <a:xfrm>
            <a:off x="290456" y="6245763"/>
            <a:ext cx="11532198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D30E0950-DD37-B948-32E8-12C61768AAA7}"/>
              </a:ext>
            </a:extLst>
          </p:cNvPr>
          <p:cNvSpPr/>
          <p:nvPr/>
        </p:nvSpPr>
        <p:spPr>
          <a:xfrm>
            <a:off x="0" y="-1"/>
            <a:ext cx="10198249" cy="12275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550A856-28BD-A707-D8D8-52418D268F89}"/>
              </a:ext>
            </a:extLst>
          </p:cNvPr>
          <p:cNvSpPr/>
          <p:nvPr/>
        </p:nvSpPr>
        <p:spPr>
          <a:xfrm>
            <a:off x="10198249" y="-1"/>
            <a:ext cx="1993751" cy="12275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655081F-1C0B-1123-AE09-81587A7AD53B}"/>
              </a:ext>
            </a:extLst>
          </p:cNvPr>
          <p:cNvCxnSpPr>
            <a:cxnSpLocks/>
          </p:cNvCxnSpPr>
          <p:nvPr userDrawn="1"/>
        </p:nvCxnSpPr>
        <p:spPr>
          <a:xfrm>
            <a:off x="290456" y="6245763"/>
            <a:ext cx="11532198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B0BEFC90-EAA6-8A6F-279C-952578265870}"/>
              </a:ext>
            </a:extLst>
          </p:cNvPr>
          <p:cNvSpPr/>
          <p:nvPr userDrawn="1"/>
        </p:nvSpPr>
        <p:spPr>
          <a:xfrm>
            <a:off x="0" y="-1"/>
            <a:ext cx="10198249" cy="12275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D1B38D1-0F8A-BB3E-64EC-D2ABAC9F60EE}"/>
              </a:ext>
            </a:extLst>
          </p:cNvPr>
          <p:cNvSpPr/>
          <p:nvPr userDrawn="1"/>
        </p:nvSpPr>
        <p:spPr>
          <a:xfrm>
            <a:off x="10198249" y="-1"/>
            <a:ext cx="1993751" cy="12275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E698591-FA0F-F1BA-ACB9-E6CF6CC0F41F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rcRect/>
          <a:stretch/>
        </p:blipFill>
        <p:spPr>
          <a:xfrm>
            <a:off x="304854" y="6327019"/>
            <a:ext cx="1367161" cy="389718"/>
          </a:xfrm>
          <a:prstGeom prst="rect">
            <a:avLst/>
          </a:prstGeom>
        </p:spPr>
      </p:pic>
      <p:sp>
        <p:nvSpPr>
          <p:cNvPr id="4" name="Footer Placeholder 17">
            <a:extLst>
              <a:ext uri="{FF2B5EF4-FFF2-40B4-BE49-F238E27FC236}">
                <a16:creationId xmlns:a16="http://schemas.microsoft.com/office/drawing/2014/main" id="{480D57B5-74E8-38BF-B611-371ADA53FD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48901" y="6356350"/>
            <a:ext cx="32137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9525" indent="-9525" algn="l">
              <a:tabLst/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pc="100" dirty="0">
                <a:solidFill>
                  <a:schemeClr val="accent2"/>
                </a:solidFill>
                <a:cs typeface="Arial" panose="020B0604020202020204" pitchFamily="34" charset="0"/>
              </a:rPr>
              <a:t>PROPRIETARY AND CONFIDENTIAL INFORMATION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70059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21" r:id="rId2"/>
    <p:sldLayoutId id="2147483720" r:id="rId3"/>
    <p:sldLayoutId id="2147483724" r:id="rId4"/>
    <p:sldLayoutId id="2147483742" r:id="rId5"/>
    <p:sldLayoutId id="2147483722" r:id="rId6"/>
    <p:sldLayoutId id="2147483725" r:id="rId7"/>
    <p:sldLayoutId id="2147483723" r:id="rId8"/>
    <p:sldLayoutId id="2147483743" r:id="rId9"/>
    <p:sldLayoutId id="2147483726" r:id="rId10"/>
    <p:sldLayoutId id="2147483727" r:id="rId11"/>
    <p:sldLayoutId id="2147483728" r:id="rId12"/>
    <p:sldLayoutId id="2147483730" r:id="rId13"/>
    <p:sldLayoutId id="2147483731" r:id="rId14"/>
    <p:sldLayoutId id="2147483748" r:id="rId15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bg2"/>
          </a:solidFill>
          <a:latin typeface="+mj-lt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25000"/>
        </a:lnSpc>
        <a:spcBef>
          <a:spcPts val="1000"/>
        </a:spcBef>
        <a:buClr>
          <a:schemeClr val="bg2"/>
        </a:buClr>
        <a:buSzPct val="75000"/>
        <a:buFont typeface="Wingdings" pitchFamily="2" charset="2"/>
        <a:buChar char="§"/>
        <a:defRPr sz="1400" b="0" i="0" kern="1200">
          <a:solidFill>
            <a:schemeClr val="accent2"/>
          </a:solidFill>
          <a:latin typeface="+mn-lt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125000"/>
        </a:lnSpc>
        <a:spcBef>
          <a:spcPts val="500"/>
        </a:spcBef>
        <a:buClr>
          <a:schemeClr val="bg2"/>
        </a:buClr>
        <a:buSzPct val="75000"/>
        <a:buFont typeface="System Font Regular"/>
        <a:buChar char="〉"/>
        <a:defRPr sz="1200" b="0" i="0" kern="1200">
          <a:solidFill>
            <a:schemeClr val="accent2"/>
          </a:solidFill>
          <a:latin typeface="+mn-lt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125000"/>
        </a:lnSpc>
        <a:spcBef>
          <a:spcPts val="500"/>
        </a:spcBef>
        <a:buClr>
          <a:schemeClr val="bg2"/>
        </a:buClr>
        <a:buSzPct val="75000"/>
        <a:buFont typeface="Wingdings" pitchFamily="2" charset="2"/>
        <a:buChar char="§"/>
        <a:defRPr sz="1200" b="0" i="0" kern="1200">
          <a:solidFill>
            <a:schemeClr val="accent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125000"/>
        </a:lnSpc>
        <a:spcBef>
          <a:spcPts val="500"/>
        </a:spcBef>
        <a:buClr>
          <a:schemeClr val="bg2"/>
        </a:buClr>
        <a:buSzPct val="75000"/>
        <a:buFont typeface="Wingdings" pitchFamily="2" charset="2"/>
        <a:buChar char="§"/>
        <a:defRPr sz="1200" b="0" i="0" kern="1200">
          <a:solidFill>
            <a:schemeClr val="accent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125000"/>
        </a:lnSpc>
        <a:spcBef>
          <a:spcPts val="500"/>
        </a:spcBef>
        <a:buClr>
          <a:schemeClr val="bg2"/>
        </a:buClr>
        <a:buSzPct val="75000"/>
        <a:buFont typeface="Wingdings" pitchFamily="2" charset="2"/>
        <a:buChar char="§"/>
        <a:defRPr sz="1200" b="0" i="0" kern="1200">
          <a:solidFill>
            <a:schemeClr val="accent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0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12" Type="http://schemas.openxmlformats.org/officeDocument/2006/relationships/image" Target="../media/image38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jpeg"/><Relationship Id="rId11" Type="http://schemas.openxmlformats.org/officeDocument/2006/relationships/image" Target="../media/image37.jpeg"/><Relationship Id="rId5" Type="http://schemas.openxmlformats.org/officeDocument/2006/relationships/image" Target="../media/image31.jpeg"/><Relationship Id="rId10" Type="http://schemas.openxmlformats.org/officeDocument/2006/relationships/image" Target="../media/image36.png"/><Relationship Id="rId4" Type="http://schemas.openxmlformats.org/officeDocument/2006/relationships/image" Target="../media/image30.jpeg"/><Relationship Id="rId9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5" Type="http://schemas.openxmlformats.org/officeDocument/2006/relationships/hyperlink" Target="mailto:vdicosimo@targaresources.com" TargetMode="External"/><Relationship Id="rId4" Type="http://schemas.openxmlformats.org/officeDocument/2006/relationships/image" Target="../media/image4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2.png"/><Relationship Id="rId5" Type="http://schemas.openxmlformats.org/officeDocument/2006/relationships/image" Target="../media/image8.jpe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076FF4-8577-D706-81BA-5307386511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9399" y="2023989"/>
            <a:ext cx="4154416" cy="1696504"/>
          </a:xfrm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20" name="Subtitle 19">
            <a:extLst>
              <a:ext uri="{FF2B5EF4-FFF2-40B4-BE49-F238E27FC236}">
                <a16:creationId xmlns:a16="http://schemas.microsoft.com/office/drawing/2014/main" id="{290FFEE2-9145-21A1-09CE-8E9CFB25A4D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chemeClr val="accent3">
                    <a:lumMod val="25000"/>
                  </a:schemeClr>
                </a:solidFill>
              </a:rPr>
              <a:t>Vincent J. DiCosimo</a:t>
            </a:r>
          </a:p>
        </p:txBody>
      </p:sp>
      <p:sp>
        <p:nvSpPr>
          <p:cNvPr id="5" name="Text Placeholder 16">
            <a:extLst>
              <a:ext uri="{FF2B5EF4-FFF2-40B4-BE49-F238E27FC236}">
                <a16:creationId xmlns:a16="http://schemas.microsoft.com/office/drawing/2014/main" id="{E13236DC-F112-A1C8-FDE5-85B258909D4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92500" lnSpcReduction="10000"/>
          </a:bodyPr>
          <a:lstStyle>
            <a:lvl1pPr marL="0" indent="0">
              <a:buNone/>
              <a:defRPr lang="en-US" sz="1200" b="1" kern="1200" dirty="0" smtClean="0">
                <a:solidFill>
                  <a:srgbClr val="D03E2F"/>
                </a:solidFill>
                <a:effectLst/>
                <a:latin typeface="+mn-lt"/>
                <a:ea typeface="+mn-ea"/>
                <a:cs typeface="+mn-cs"/>
              </a:defRPr>
            </a:lvl1pPr>
            <a:lvl2pPr>
              <a:defRPr lang="en-US" sz="1200" b="1" kern="1200" dirty="0" smtClean="0">
                <a:solidFill>
                  <a:srgbClr val="D03E2F"/>
                </a:solidFill>
                <a:effectLst/>
                <a:latin typeface="+mn-lt"/>
                <a:ea typeface="+mn-ea"/>
                <a:cs typeface="+mn-cs"/>
              </a:defRPr>
            </a:lvl2pPr>
            <a:lvl3pPr>
              <a:defRPr lang="en-US" sz="1200" b="1" kern="1200" dirty="0" smtClean="0">
                <a:solidFill>
                  <a:srgbClr val="D03E2F"/>
                </a:solidFill>
                <a:effectLst/>
                <a:latin typeface="+mn-lt"/>
                <a:ea typeface="+mn-ea"/>
                <a:cs typeface="+mn-cs"/>
              </a:defRPr>
            </a:lvl3pPr>
            <a:lvl4pPr>
              <a:defRPr lang="en-US" sz="1200" b="1" kern="1200" dirty="0" smtClean="0">
                <a:solidFill>
                  <a:srgbClr val="D03E2F"/>
                </a:solidFill>
                <a:effectLst/>
                <a:latin typeface="+mn-lt"/>
                <a:ea typeface="+mn-ea"/>
                <a:cs typeface="+mn-cs"/>
              </a:defRPr>
            </a:lvl4pPr>
            <a:lvl5pPr>
              <a:defRPr lang="en-US" sz="1200" b="1" kern="1200" dirty="0">
                <a:solidFill>
                  <a:srgbClr val="D03E2F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sz="1200" b="1" spc="100" dirty="0">
                <a:solidFill>
                  <a:schemeClr val="bg2"/>
                </a:solidFill>
                <a:cs typeface="Arial" panose="020B0604020202020204" pitchFamily="34" charset="0"/>
              </a:rPr>
              <a:t>December 7</a:t>
            </a:r>
            <a:r>
              <a:rPr lang="en-US" spc="100" dirty="0">
                <a:solidFill>
                  <a:schemeClr val="bg2"/>
                </a:solidFill>
                <a:cs typeface="Arial" panose="020B0604020202020204" pitchFamily="34" charset="0"/>
              </a:rPr>
              <a:t>, </a:t>
            </a:r>
            <a:r>
              <a:rPr lang="en-US" sz="1200" b="1" spc="100" dirty="0">
                <a:solidFill>
                  <a:schemeClr val="bg2"/>
                </a:solidFill>
                <a:cs typeface="Arial" panose="020B0604020202020204" pitchFamily="34" charset="0"/>
              </a:rPr>
              <a:t>2024</a:t>
            </a:r>
          </a:p>
          <a:p>
            <a:pPr lvl="0"/>
            <a:r>
              <a:rPr lang="en-US" spc="100" dirty="0">
                <a:solidFill>
                  <a:schemeClr val="bg2"/>
                </a:solidFill>
                <a:cs typeface="Arial" panose="020B0604020202020204" pitchFamily="34" charset="0"/>
              </a:rPr>
              <a:t>Salt Lake City, Utah</a:t>
            </a:r>
            <a:endParaRPr lang="en-US" b="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EF378BF-2F22-FBF1-DC72-8D1C3DEA660C}"/>
              </a:ext>
            </a:extLst>
          </p:cNvPr>
          <p:cNvSpPr txBox="1"/>
          <p:nvPr/>
        </p:nvSpPr>
        <p:spPr>
          <a:xfrm>
            <a:off x="559398" y="4468125"/>
            <a:ext cx="344549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endParaRPr lang="en-US" sz="1200" spc="100" dirty="0">
              <a:solidFill>
                <a:schemeClr val="bg2"/>
              </a:solidFill>
              <a:cs typeface="Arial" panose="020B0604020202020204" pitchFamily="34" charset="0"/>
            </a:endParaRPr>
          </a:p>
        </p:txBody>
      </p:sp>
      <p:pic>
        <p:nvPicPr>
          <p:cNvPr id="3074" name="Picture 2" descr="The Energy Council">
            <a:extLst>
              <a:ext uri="{FF2B5EF4-FFF2-40B4-BE49-F238E27FC236}">
                <a16:creationId xmlns:a16="http://schemas.microsoft.com/office/drawing/2014/main" id="{1B6C0F72-85D1-7013-EF76-F3CD02619F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995" y="1903683"/>
            <a:ext cx="5378759" cy="180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52479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0AE4B1-C0CC-F724-262C-9C0FF655F4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E0E9A1D-7D56-C706-6AC9-9ED0058BE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497" y="274690"/>
            <a:ext cx="11474193" cy="617074"/>
          </a:xfrm>
        </p:spPr>
        <p:txBody>
          <a:bodyPr/>
          <a:lstStyle/>
          <a:p>
            <a:r>
              <a:rPr lang="en-US" b="1" dirty="0"/>
              <a:t>U.S. Power Generation by Fuel Sources= Natural Gas #1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E211E86-123E-5E51-4F1D-3EE5F78B40CC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EA12C76B-5E26-6143-AD45-09C4F21AD067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6" name="Footer Placeholder 17">
            <a:extLst>
              <a:ext uri="{FF2B5EF4-FFF2-40B4-BE49-F238E27FC236}">
                <a16:creationId xmlns:a16="http://schemas.microsoft.com/office/drawing/2014/main" id="{4DEBFD07-00F8-9E73-4A4D-2662E4057805}"/>
              </a:ext>
            </a:extLst>
          </p:cNvPr>
          <p:cNvSpPr txBox="1">
            <a:spLocks/>
          </p:cNvSpPr>
          <p:nvPr/>
        </p:nvSpPr>
        <p:spPr>
          <a:xfrm>
            <a:off x="1748901" y="6356350"/>
            <a:ext cx="32936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9525" indent="-9525" algn="l" defTabSz="914400" rtl="0" eaLnBrk="1" latinLnBrk="0" hangingPunct="1">
              <a:tabLst/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pc="100" dirty="0">
                <a:solidFill>
                  <a:schemeClr val="accent2"/>
                </a:solidFill>
                <a:cs typeface="Arial" panose="020B0604020202020204" pitchFamily="34" charset="0"/>
              </a:rPr>
              <a:t>PROPRIETARY AND CONFIDENTIAL INFORMATION</a:t>
            </a:r>
            <a:endParaRPr lang="en-US" dirty="0"/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383518F2-8AC8-052E-9BA0-D7C1A2E16841}"/>
              </a:ext>
            </a:extLst>
          </p:cNvPr>
          <p:cNvSpPr txBox="1">
            <a:spLocks/>
          </p:cNvSpPr>
          <p:nvPr/>
        </p:nvSpPr>
        <p:spPr>
          <a:xfrm>
            <a:off x="297628" y="5939406"/>
            <a:ext cx="11499925" cy="24726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228600" indent="-228600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SzPct val="75000"/>
              <a:buFont typeface="Wingdings" pitchFamily="2" charset="2"/>
              <a:buAutoNum type="arabicParenBoth"/>
              <a:defRPr sz="700" b="0" i="0">
                <a:solidFill>
                  <a:schemeClr val="accent2"/>
                </a:solidFill>
                <a:effectLst/>
                <a:cs typeface="Arial" panose="020B0604020202020204" pitchFamily="34" charset="0"/>
              </a:defRPr>
            </a:lvl1pPr>
            <a:lvl2pPr indent="0">
              <a:lnSpc>
                <a:spcPct val="125000"/>
              </a:lnSpc>
              <a:spcBef>
                <a:spcPts val="500"/>
              </a:spcBef>
              <a:buClr>
                <a:schemeClr val="bg2"/>
              </a:buClr>
              <a:buSzPct val="75000"/>
              <a:buFont typeface="System Font Regular"/>
              <a:buNone/>
              <a:defRPr sz="800" b="0" i="0">
                <a:solidFill>
                  <a:schemeClr val="accent2"/>
                </a:solidFill>
                <a:cs typeface="Arial" panose="020B0604020202020204" pitchFamily="34" charset="0"/>
              </a:defRPr>
            </a:lvl2pPr>
            <a:lvl3pPr indent="0">
              <a:lnSpc>
                <a:spcPct val="125000"/>
              </a:lnSpc>
              <a:spcBef>
                <a:spcPts val="500"/>
              </a:spcBef>
              <a:buClr>
                <a:schemeClr val="bg2"/>
              </a:buClr>
              <a:buSzPct val="75000"/>
              <a:buFont typeface="Wingdings" pitchFamily="2" charset="2"/>
              <a:buNone/>
              <a:defRPr sz="8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indent="0">
              <a:lnSpc>
                <a:spcPct val="125000"/>
              </a:lnSpc>
              <a:spcBef>
                <a:spcPts val="500"/>
              </a:spcBef>
              <a:buClr>
                <a:schemeClr val="bg2"/>
              </a:buClr>
              <a:buSzPct val="75000"/>
              <a:buFont typeface="Wingdings" pitchFamily="2" charset="2"/>
              <a:buNone/>
              <a:defRPr sz="8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indent="0">
              <a:lnSpc>
                <a:spcPct val="125000"/>
              </a:lnSpc>
              <a:spcBef>
                <a:spcPts val="500"/>
              </a:spcBef>
              <a:buClr>
                <a:schemeClr val="bg2"/>
              </a:buClr>
              <a:buSzPct val="75000"/>
              <a:buFont typeface="Wingdings" pitchFamily="2" charset="2"/>
              <a:buNone/>
              <a:defRPr sz="8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indent="0">
              <a:buNone/>
            </a:pPr>
            <a:r>
              <a:rPr lang="en-US" dirty="0">
                <a:latin typeface="+mj-lt"/>
              </a:rPr>
              <a:t>Source :EIA.</a:t>
            </a:r>
          </a:p>
        </p:txBody>
      </p:sp>
      <p:sp>
        <p:nvSpPr>
          <p:cNvPr id="14" name="Content Placeholder 10">
            <a:extLst>
              <a:ext uri="{FF2B5EF4-FFF2-40B4-BE49-F238E27FC236}">
                <a16:creationId xmlns:a16="http://schemas.microsoft.com/office/drawing/2014/main" id="{5F704668-6B5E-3FC3-0CFF-398535C58FA9}"/>
              </a:ext>
            </a:extLst>
          </p:cNvPr>
          <p:cNvSpPr txBox="1">
            <a:spLocks/>
          </p:cNvSpPr>
          <p:nvPr/>
        </p:nvSpPr>
        <p:spPr>
          <a:xfrm>
            <a:off x="6096000" y="1151881"/>
            <a:ext cx="5715827" cy="48143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bg2"/>
              </a:buClr>
              <a:buSzPct val="75000"/>
              <a:buFont typeface="Wingdings" pitchFamily="2" charset="2"/>
              <a:buChar char="§"/>
              <a:defRPr sz="1400" b="0" i="0" kern="1200">
                <a:solidFill>
                  <a:schemeClr val="accent2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2"/>
              </a:buClr>
              <a:buSzPct val="75000"/>
              <a:buFont typeface="System Font Regular"/>
              <a:buChar char="〉"/>
              <a:defRPr sz="1200" b="0" i="0" kern="1200">
                <a:solidFill>
                  <a:schemeClr val="accent2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2"/>
              </a:buClr>
              <a:buSzPct val="75000"/>
              <a:buFont typeface="Wingdings" pitchFamily="2" charset="2"/>
              <a:buChar char="§"/>
              <a:defRPr sz="1200" b="0" i="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2"/>
              </a:buClr>
              <a:buSzPct val="75000"/>
              <a:buFont typeface="Wingdings" pitchFamily="2" charset="2"/>
              <a:buChar char="§"/>
              <a:defRPr sz="1200" b="0" i="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2"/>
              </a:buClr>
              <a:buSzPct val="75000"/>
              <a:buFont typeface="Wingdings" pitchFamily="2" charset="2"/>
              <a:buChar char="§"/>
              <a:defRPr sz="1200" b="0" i="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sz="1800" b="1" dirty="0">
                <a:solidFill>
                  <a:schemeClr val="tx1"/>
                </a:solidFill>
                <a:latin typeface="Arial" panose="020B0604020202020204"/>
              </a:rPr>
              <a:t>U.S. </a:t>
            </a:r>
            <a:r>
              <a:rPr lang="en-US" sz="1800" b="1" i="1" u="sng" dirty="0">
                <a:solidFill>
                  <a:schemeClr val="tx1"/>
                </a:solidFill>
                <a:latin typeface="Arial" panose="020B0604020202020204"/>
              </a:rPr>
              <a:t>net </a:t>
            </a:r>
            <a:r>
              <a:rPr lang="en-US" sz="1800" b="1" dirty="0">
                <a:solidFill>
                  <a:schemeClr val="tx1"/>
                </a:solidFill>
                <a:latin typeface="Arial" panose="020B0604020202020204"/>
              </a:rPr>
              <a:t>power generation YTD in 2024 is 4% above net generation in 2019- BUT IS IT ENOUGH?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sz="1800" dirty="0">
                <a:solidFill>
                  <a:schemeClr val="tx1"/>
                </a:solidFill>
                <a:latin typeface="Arial" panose="020B0604020202020204"/>
              </a:rPr>
              <a:t>Total Renewable generation represents 21.4% of total U.S. power supply (vs 9% in 2019)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sz="1800" dirty="0">
                <a:solidFill>
                  <a:schemeClr val="tx1"/>
                </a:solidFill>
                <a:latin typeface="Arial" panose="020B0604020202020204"/>
              </a:rPr>
              <a:t>Despite renewable penetration, </a:t>
            </a:r>
            <a:r>
              <a:rPr lang="en-US" sz="1800" b="1" dirty="0">
                <a:solidFill>
                  <a:schemeClr val="tx1"/>
                </a:solidFill>
                <a:highlight>
                  <a:srgbClr val="FFFF00"/>
                </a:highlight>
                <a:latin typeface="Arial" panose="020B0604020202020204"/>
              </a:rPr>
              <a:t>power generation supplied by natural gas has increased 20% since 2019 and represents ~43% of total U.S. power generation (vs ~38% 5-yr avg)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sz="1800" b="1" dirty="0">
                <a:solidFill>
                  <a:schemeClr val="tx1"/>
                </a:solidFill>
                <a:latin typeface="Arial" panose="020B0604020202020204"/>
              </a:rPr>
              <a:t>Natural gas (and renewables) has more than offset lower coal usage</a:t>
            </a:r>
            <a:r>
              <a:rPr lang="en-US" sz="1800" dirty="0">
                <a:solidFill>
                  <a:schemeClr val="tx1"/>
                </a:solidFill>
                <a:latin typeface="Arial" panose="020B0604020202020204"/>
              </a:rPr>
              <a:t>, which is down 30% since 2019 (~16% of current supply stack vs ~24% in 2019)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endParaRPr lang="en-US" sz="1200" dirty="0">
              <a:solidFill>
                <a:schemeClr val="tx1"/>
              </a:solidFill>
              <a:latin typeface="Arial" panose="020B060402020202020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BE3163-5575-B948-7EFB-36F0C0164B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421" y="942619"/>
            <a:ext cx="5490145" cy="499678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2F80051-A019-055D-2594-3F032428B1F5}"/>
              </a:ext>
            </a:extLst>
          </p:cNvPr>
          <p:cNvSpPr txBox="1"/>
          <p:nvPr/>
        </p:nvSpPr>
        <p:spPr>
          <a:xfrm>
            <a:off x="433137" y="3429000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34 % 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2A93FD3-AFD7-E619-DB91-D271F78A6B1D}"/>
              </a:ext>
            </a:extLst>
          </p:cNvPr>
          <p:cNvCxnSpPr>
            <a:cxnSpLocks/>
          </p:cNvCxnSpPr>
          <p:nvPr/>
        </p:nvCxnSpPr>
        <p:spPr>
          <a:xfrm flipV="1">
            <a:off x="820422" y="1748399"/>
            <a:ext cx="1694178" cy="16806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4C07E58-98A0-D4F7-888D-69DB123143C0}"/>
              </a:ext>
            </a:extLst>
          </p:cNvPr>
          <p:cNvCxnSpPr>
            <a:cxnSpLocks/>
          </p:cNvCxnSpPr>
          <p:nvPr/>
        </p:nvCxnSpPr>
        <p:spPr>
          <a:xfrm flipH="1" flipV="1">
            <a:off x="820422" y="3798332"/>
            <a:ext cx="1694178" cy="155572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7018B2D7-AC38-7307-AC4D-915BFC88639A}"/>
              </a:ext>
            </a:extLst>
          </p:cNvPr>
          <p:cNvSpPr txBox="1"/>
          <p:nvPr/>
        </p:nvSpPr>
        <p:spPr>
          <a:xfrm>
            <a:off x="411348" y="3429000"/>
            <a:ext cx="774570" cy="414647"/>
          </a:xfrm>
          <a:prstGeom prst="rect">
            <a:avLst/>
          </a:prstGeom>
          <a:noFill/>
          <a:ln w="762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7925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A476C7-AF30-A139-B8C4-0D057CF70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506" y="366557"/>
            <a:ext cx="11471238" cy="617073"/>
          </a:xfrm>
        </p:spPr>
        <p:txBody>
          <a:bodyPr/>
          <a:lstStyle/>
          <a:p>
            <a:r>
              <a:rPr lang="en-US" b="1" dirty="0"/>
              <a:t>Annual U.S. Electricity Generation By Energy Source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297CC1-5ADA-629C-0BDE-9E5546ED450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A12C76B-5E26-6143-AD45-09C4F21AD067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19DA849-6687-547B-952B-16012516629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Source: EIA Monthly Energy Review May 2024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656229-3359-A605-20B8-B1E441640A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5049" y="4217833"/>
            <a:ext cx="3213716" cy="365125"/>
          </a:xfrm>
        </p:spPr>
        <p:txBody>
          <a:bodyPr/>
          <a:lstStyle/>
          <a:p>
            <a:r>
              <a:rPr lang="en-US" spc="100">
                <a:solidFill>
                  <a:schemeClr val="accent2"/>
                </a:solidFill>
                <a:cs typeface="Arial" panose="020B0604020202020204" pitchFamily="34" charset="0"/>
              </a:rPr>
              <a:t>PROPRIETARY AND CONFIDENTIAL INFORMATION</a:t>
            </a:r>
            <a:endParaRPr lang="en-US" dirty="0"/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3726C46D-B9B4-3125-36FF-E852395B4CA7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3"/>
          <a:stretch>
            <a:fillRect/>
          </a:stretch>
        </p:blipFill>
        <p:spPr>
          <a:xfrm>
            <a:off x="275506" y="1054254"/>
            <a:ext cx="8138449" cy="4906503"/>
          </a:xfr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2967AE8-58F9-554C-2987-8ED07A2F2EE4}"/>
              </a:ext>
            </a:extLst>
          </p:cNvPr>
          <p:cNvSpPr txBox="1"/>
          <p:nvPr/>
        </p:nvSpPr>
        <p:spPr>
          <a:xfrm>
            <a:off x="2344994" y="2131882"/>
            <a:ext cx="417426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C2D04"/>
                </a:solidFill>
              </a:rPr>
              <a:t>Retirements:</a:t>
            </a:r>
          </a:p>
          <a:p>
            <a:r>
              <a:rPr lang="en-US" sz="2800" b="1" dirty="0">
                <a:solidFill>
                  <a:srgbClr val="FC2D04"/>
                </a:solidFill>
              </a:rPr>
              <a:t>Coal Plants</a:t>
            </a:r>
          </a:p>
          <a:p>
            <a:r>
              <a:rPr lang="en-US" sz="2800" b="1" dirty="0">
                <a:solidFill>
                  <a:srgbClr val="FC2D04"/>
                </a:solidFill>
              </a:rPr>
              <a:t>Nuclear</a:t>
            </a:r>
          </a:p>
          <a:p>
            <a:r>
              <a:rPr lang="en-US" sz="2800" b="1" dirty="0">
                <a:solidFill>
                  <a:srgbClr val="FC2D04"/>
                </a:solidFill>
              </a:rPr>
              <a:t>Combined Cycle Gas</a:t>
            </a:r>
          </a:p>
          <a:p>
            <a:r>
              <a:rPr lang="en-US" sz="2800" b="1" dirty="0">
                <a:solidFill>
                  <a:srgbClr val="FC2D04"/>
                </a:solidFill>
              </a:rPr>
              <a:t>	&amp;</a:t>
            </a:r>
          </a:p>
          <a:p>
            <a:r>
              <a:rPr lang="en-US" sz="2800" b="1" dirty="0">
                <a:solidFill>
                  <a:srgbClr val="FC2D04"/>
                </a:solidFill>
              </a:rPr>
              <a:t>Impossible Permitting</a:t>
            </a:r>
          </a:p>
        </p:txBody>
      </p:sp>
      <p:graphicFrame>
        <p:nvGraphicFramePr>
          <p:cNvPr id="16" name="Diagram 15">
            <a:extLst>
              <a:ext uri="{FF2B5EF4-FFF2-40B4-BE49-F238E27FC236}">
                <a16:creationId xmlns:a16="http://schemas.microsoft.com/office/drawing/2014/main" id="{EDE4EA76-7120-E3F2-3B18-52FF53826F3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67920473"/>
              </p:ext>
            </p:extLst>
          </p:nvPr>
        </p:nvGraphicFramePr>
        <p:xfrm>
          <a:off x="9223900" y="1153312"/>
          <a:ext cx="2484680" cy="47487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1" name="TextBox 20">
            <a:extLst>
              <a:ext uri="{FF2B5EF4-FFF2-40B4-BE49-F238E27FC236}">
                <a16:creationId xmlns:a16="http://schemas.microsoft.com/office/drawing/2014/main" id="{B8D63C43-E563-8D2C-823F-6897D3214EC6}"/>
              </a:ext>
            </a:extLst>
          </p:cNvPr>
          <p:cNvSpPr txBox="1"/>
          <p:nvPr/>
        </p:nvSpPr>
        <p:spPr>
          <a:xfrm>
            <a:off x="8229600" y="1153312"/>
            <a:ext cx="1740309" cy="1477328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Must Have These to Avoid Grid Failure </a:t>
            </a:r>
            <a:r>
              <a:rPr lang="en-US" dirty="0">
                <a:ln w="15875">
                  <a:solidFill>
                    <a:schemeClr val="tx1"/>
                  </a:solidFill>
                </a:ln>
              </a:rPr>
              <a:t>with</a:t>
            </a:r>
            <a:r>
              <a:rPr lang="en-US" dirty="0"/>
              <a:t> Rising Demand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51738255-4BE1-CF6D-12D3-5C1531C9A97B}"/>
              </a:ext>
            </a:extLst>
          </p:cNvPr>
          <p:cNvCxnSpPr>
            <a:cxnSpLocks/>
          </p:cNvCxnSpPr>
          <p:nvPr/>
        </p:nvCxnSpPr>
        <p:spPr>
          <a:xfrm>
            <a:off x="8551208" y="2689378"/>
            <a:ext cx="1036364" cy="324465"/>
          </a:xfrm>
          <a:prstGeom prst="straightConnector1">
            <a:avLst/>
          </a:prstGeom>
          <a:ln w="857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53465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545B61-6CE5-5C71-A028-B0FF6FF0B0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U.S. Data Centers Could Use Almost 9% of the Grid by 2030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7A5110-5F9F-2160-6617-6E98DFE5D2C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A12C76B-5E26-6143-AD45-09C4F21AD067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CD39859-88C4-14B4-4DBE-8DB900208D1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Source: Electric Power Research Institute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E6B3DE-6859-DB2E-E077-A9977769DD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pc="100">
                <a:solidFill>
                  <a:schemeClr val="accent2"/>
                </a:solidFill>
                <a:cs typeface="Arial" panose="020B0604020202020204" pitchFamily="34" charset="0"/>
              </a:rPr>
              <a:t>PROPRIETARY AND CONFIDENTIAL INFORMATION</a:t>
            </a:r>
            <a:endParaRPr lang="en-US" dirty="0"/>
          </a:p>
        </p:txBody>
      </p:sp>
      <p:pic>
        <p:nvPicPr>
          <p:cNvPr id="6146" name="Picture 2" descr="Power lines seen in Dallas, Texas">
            <a:extLst>
              <a:ext uri="{FF2B5EF4-FFF2-40B4-BE49-F238E27FC236}">
                <a16:creationId xmlns:a16="http://schemas.microsoft.com/office/drawing/2014/main" id="{C4573942-6741-7FFD-FC4B-E9FE771FD0CD}"/>
              </a:ext>
            </a:extLst>
          </p:cNvPr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2016" y="1151881"/>
            <a:ext cx="5015217" cy="341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93AB152-BAFE-B0AF-BB47-AE381CDBA192}"/>
              </a:ext>
            </a:extLst>
          </p:cNvPr>
          <p:cNvSpPr txBox="1"/>
          <p:nvPr/>
        </p:nvSpPr>
        <p:spPr>
          <a:xfrm>
            <a:off x="230588" y="1521536"/>
            <a:ext cx="6048954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Nine of the top 10 </a:t>
            </a:r>
            <a:r>
              <a:rPr lang="en-US" dirty="0"/>
              <a:t>U.S. electric utilities said data centers were a main source of customer growth.</a:t>
            </a:r>
          </a:p>
          <a:p>
            <a:endParaRPr lang="en-US" dirty="0"/>
          </a:p>
          <a:p>
            <a:r>
              <a:rPr lang="en-US" b="1" dirty="0"/>
              <a:t>Minimum uptime guarantees  </a:t>
            </a:r>
            <a:r>
              <a:rPr lang="en-US" dirty="0"/>
              <a:t>requirements are 99.99% uptime per year.</a:t>
            </a:r>
          </a:p>
          <a:p>
            <a:endParaRPr lang="en-US" dirty="0"/>
          </a:p>
          <a:p>
            <a:r>
              <a:rPr lang="en-US" dirty="0"/>
              <a:t>Difference between Crypto and Data Centers- </a:t>
            </a:r>
            <a:r>
              <a:rPr lang="en-US" b="1" dirty="0"/>
              <a:t>UPTIME</a:t>
            </a:r>
          </a:p>
          <a:p>
            <a:endParaRPr lang="en-US" b="1" dirty="0"/>
          </a:p>
          <a:p>
            <a:r>
              <a:rPr lang="en-US" b="1" dirty="0"/>
              <a:t>Only Natural Gas or Nuclear Power Generation can provide 99.99%</a:t>
            </a:r>
          </a:p>
          <a:p>
            <a:endParaRPr lang="en-US" b="1" dirty="0"/>
          </a:p>
          <a:p>
            <a:endParaRPr lang="en-US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12072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9ED620-B4A5-BB2A-9809-98C7C7725E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628" y="246490"/>
            <a:ext cx="11471238" cy="681139"/>
          </a:xfrm>
        </p:spPr>
        <p:txBody>
          <a:bodyPr/>
          <a:lstStyle/>
          <a:p>
            <a:r>
              <a:rPr lang="en-US" b="1" dirty="0"/>
              <a:t>Natural Gas Reforming for Hydrogen Production with CCS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A8C5CE-7312-2789-63DA-44217FFFDC2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A12C76B-5E26-6143-AD45-09C4F21AD067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86E81B9-579B-7052-0EC8-959DBD48FD4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Source: Emerson.com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E6F203-2C98-D4C2-86B6-C551175EEE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pc="100">
                <a:solidFill>
                  <a:schemeClr val="accent2"/>
                </a:solidFill>
                <a:cs typeface="Arial" panose="020B0604020202020204" pitchFamily="34" charset="0"/>
              </a:rPr>
              <a:t>PROPRIETARY AND CONFIDENTIAL INFORMATION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82D2C1F-3417-6F9B-2AE9-793D8B0872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6827" y="1151536"/>
            <a:ext cx="7180027" cy="48869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E814547-7ACF-8685-64F3-2DBF8C407C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490" y="1097311"/>
            <a:ext cx="4078638" cy="4748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8710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D571EA4A-A550-416F-BBA5-553286BC2F54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735665" y="1007583"/>
            <a:ext cx="11061888" cy="4953174"/>
          </a:xfrm>
        </p:spPr>
      </p:pic>
      <p:pic>
        <p:nvPicPr>
          <p:cNvPr id="9218" name="Picture 2" descr="Image result for globe">
            <a:extLst>
              <a:ext uri="{FF2B5EF4-FFF2-40B4-BE49-F238E27FC236}">
                <a16:creationId xmlns:a16="http://schemas.microsoft.com/office/drawing/2014/main" id="{A1CEC354-C40C-2E48-7D06-07653BACFA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2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8949" y="1052022"/>
            <a:ext cx="4753955" cy="4753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FE4E5A3-2076-8491-5C00-9CBE43C248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By 2050 Global Energy Demand Increases by Nearly 50%!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E6E62B-7033-5A26-B86C-AB329C787B4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A12C76B-5E26-6143-AD45-09C4F21AD067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31F5C45-342D-566E-4F09-DA134F1F13F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Source: EIA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0BEB1D-52CE-995C-82C4-81DDBBE88C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pc="100">
                <a:solidFill>
                  <a:schemeClr val="accent2"/>
                </a:solidFill>
                <a:cs typeface="Arial" panose="020B0604020202020204" pitchFamily="34" charset="0"/>
              </a:rPr>
              <a:t>PROPRIETARY AND CONFIDENTIAL INFORMATION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90250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2E6DD8-273F-AF7D-8B3D-274F05294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628" y="136525"/>
            <a:ext cx="11471238" cy="617073"/>
          </a:xfrm>
        </p:spPr>
        <p:txBody>
          <a:bodyPr/>
          <a:lstStyle/>
          <a:p>
            <a:r>
              <a:rPr lang="en-US" b="1" dirty="0"/>
              <a:t>Gas Consumption by Global Region </a:t>
            </a: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65843EB8-9AC2-8B74-9E38-FB21232B741F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1311965" y="975072"/>
            <a:ext cx="8510914" cy="4985685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2ED44B-E9F5-3201-50A7-3CB5AD147DE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A12C76B-5E26-6143-AD45-09C4F21AD067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A82D9D1-6A85-53A4-AFC9-34A96830CAB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Annual natural consumption is measured in terawatt-hours (TWh)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84979B-D9AC-A25F-C619-6759853288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pc="100">
                <a:solidFill>
                  <a:schemeClr val="accent2"/>
                </a:solidFill>
                <a:cs typeface="Arial" panose="020B0604020202020204" pitchFamily="34" charset="0"/>
              </a:rPr>
              <a:t>PROPRIETARY AND CONFIDENTIAL INFORMATION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7834150-90AF-569F-41CE-A80B03276078}"/>
              </a:ext>
            </a:extLst>
          </p:cNvPr>
          <p:cNvSpPr txBox="1"/>
          <p:nvPr/>
        </p:nvSpPr>
        <p:spPr>
          <a:xfrm>
            <a:off x="9717446" y="1041313"/>
            <a:ext cx="139700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0" dirty="0">
                <a:solidFill>
                  <a:srgbClr val="222222"/>
                </a:solidFill>
                <a:effectLst/>
              </a:rPr>
              <a:t>The United States, Russia, China, Iran and Japan</a:t>
            </a:r>
            <a:r>
              <a:rPr lang="en-US" sz="1400" b="0" i="0" dirty="0">
                <a:solidFill>
                  <a:srgbClr val="222222"/>
                </a:solidFill>
                <a:effectLst/>
              </a:rPr>
              <a:t> are the world’s largest natural gas consumers.</a:t>
            </a:r>
          </a:p>
          <a:p>
            <a:endParaRPr lang="en-US" sz="1400" dirty="0">
              <a:solidFill>
                <a:srgbClr val="222222"/>
              </a:solidFill>
            </a:endParaRPr>
          </a:p>
          <a:p>
            <a:r>
              <a:rPr lang="en-US" sz="1400" b="1" i="0" dirty="0">
                <a:solidFill>
                  <a:srgbClr val="222222"/>
                </a:solidFill>
                <a:effectLst/>
              </a:rPr>
              <a:t>The US alone is responsible for 21.7% </a:t>
            </a:r>
            <a:r>
              <a:rPr lang="en-US" sz="1400" b="0" i="0" dirty="0">
                <a:solidFill>
                  <a:srgbClr val="222222"/>
                </a:solidFill>
                <a:effectLst/>
              </a:rPr>
              <a:t>of global natural gas use.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4180832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3C1F7B-BC06-A9D4-D9B3-062026A67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411" y="234841"/>
            <a:ext cx="11837153" cy="617073"/>
          </a:xfrm>
        </p:spPr>
        <p:txBody>
          <a:bodyPr>
            <a:normAutofit/>
          </a:bodyPr>
          <a:lstStyle/>
          <a:p>
            <a:r>
              <a:rPr lang="en-US" b="1" dirty="0"/>
              <a:t>Since 1950 a 3X Increase in Demand in all Fuel Sources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164283D1-1E15-3B67-9697-49F6347EBE5B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452846" y="1043873"/>
            <a:ext cx="9637922" cy="5136505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1883C6-1CDD-C6C6-9B12-E3D879FEDE4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A12C76B-5E26-6143-AD45-09C4F21AD067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1EF648-FF07-39B7-10BC-07E948B798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pc="100">
                <a:solidFill>
                  <a:schemeClr val="accent2"/>
                </a:solidFill>
                <a:cs typeface="Arial" panose="020B0604020202020204" pitchFamily="34" charset="0"/>
              </a:rPr>
              <a:t>PROPRIETARY AND CONFIDENTIAL INFORMATION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8DCC626-E683-C72F-A04E-37945F377486}"/>
              </a:ext>
            </a:extLst>
          </p:cNvPr>
          <p:cNvSpPr txBox="1"/>
          <p:nvPr/>
        </p:nvSpPr>
        <p:spPr>
          <a:xfrm>
            <a:off x="9346301" y="3500492"/>
            <a:ext cx="187230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Natural Gas continues to grow as the most clean and reliable fuel.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CDD77D9-8BEF-632F-1543-0A4D6BC636B1}"/>
              </a:ext>
            </a:extLst>
          </p:cNvPr>
          <p:cNvSpPr txBox="1"/>
          <p:nvPr/>
        </p:nvSpPr>
        <p:spPr>
          <a:xfrm>
            <a:off x="9346301" y="1837509"/>
            <a:ext cx="26472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Even with renewables</a:t>
            </a:r>
          </a:p>
          <a:p>
            <a:r>
              <a:rPr lang="en-US" dirty="0"/>
              <a:t>in the fuel mix, all fuels</a:t>
            </a:r>
          </a:p>
          <a:p>
            <a:r>
              <a:rPr lang="en-US" dirty="0"/>
              <a:t>have grown.</a:t>
            </a:r>
          </a:p>
        </p:txBody>
      </p:sp>
    </p:spTree>
    <p:extLst>
      <p:ext uri="{BB962C8B-B14F-4D97-AF65-F5344CB8AC3E}">
        <p14:creationId xmlns:p14="http://schemas.microsoft.com/office/powerpoint/2010/main" val="13354023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88DA56-1E14-DB8F-E94A-8113451496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Natural Gas (Methane) </a:t>
            </a:r>
            <a:r>
              <a:rPr lang="en-US" b="1" i="1" dirty="0"/>
              <a:t>Is So Much More</a:t>
            </a:r>
          </a:p>
        </p:txBody>
      </p:sp>
      <p:pic>
        <p:nvPicPr>
          <p:cNvPr id="2050" name="Picture 2" descr="Natural Gas Composition">
            <a:extLst>
              <a:ext uri="{FF2B5EF4-FFF2-40B4-BE49-F238E27FC236}">
                <a16:creationId xmlns:a16="http://schemas.microsoft.com/office/drawing/2014/main" id="{38F39CAA-DD0A-C385-9A17-DA295F5AE68F}"/>
              </a:ext>
            </a:extLst>
          </p:cNvPr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5661" y="1053315"/>
            <a:ext cx="6212806" cy="51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C8306F-B62E-94DA-CE59-6A2CA28FBDE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A12C76B-5E26-6143-AD45-09C4F21AD067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09D6B1-E9F4-9AFB-65AF-6CD5CF4D96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pc="100">
                <a:solidFill>
                  <a:schemeClr val="accent2"/>
                </a:solidFill>
                <a:cs typeface="Arial" panose="020B0604020202020204" pitchFamily="34" charset="0"/>
              </a:rPr>
              <a:t>PROPRIETARY AND CONFIDENTIAL INFORMATION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B12316F-9D3A-10CE-0886-2A3739A7EFFC}"/>
              </a:ext>
            </a:extLst>
          </p:cNvPr>
          <p:cNvSpPr txBox="1"/>
          <p:nvPr/>
        </p:nvSpPr>
        <p:spPr>
          <a:xfrm>
            <a:off x="8639394" y="1302817"/>
            <a:ext cx="2092047" cy="147732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The Petrochemical Industry uses all of these molecules as feedstocks for products.</a:t>
            </a:r>
          </a:p>
        </p:txBody>
      </p:sp>
      <p:pic>
        <p:nvPicPr>
          <p:cNvPr id="2054" name="Picture 6" descr="Luxury cosmetic store fixtures design with Make-up stations in mall for ...">
            <a:extLst>
              <a:ext uri="{FF2B5EF4-FFF2-40B4-BE49-F238E27FC236}">
                <a16:creationId xmlns:a16="http://schemas.microsoft.com/office/drawing/2014/main" id="{94F523D8-E31C-5B36-CFFD-C8067DBA86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7720" y="1012037"/>
            <a:ext cx="2092046" cy="1395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Utah Jazz Tervis Four-Pack 16oz. Classic Tumbler Set">
            <a:extLst>
              <a:ext uri="{FF2B5EF4-FFF2-40B4-BE49-F238E27FC236}">
                <a16:creationId xmlns:a16="http://schemas.microsoft.com/office/drawing/2014/main" id="{9DE19071-8270-5309-2947-22560FB34F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2814" y="2656882"/>
            <a:ext cx="1579973" cy="1573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Image result for IV Solution Bags">
            <a:extLst>
              <a:ext uri="{FF2B5EF4-FFF2-40B4-BE49-F238E27FC236}">
                <a16:creationId xmlns:a16="http://schemas.microsoft.com/office/drawing/2014/main" id="{FE158C07-DE68-471C-1742-42FDA899DB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5584" y="2526655"/>
            <a:ext cx="1357419" cy="1437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Image result for ipad">
            <a:extLst>
              <a:ext uri="{FF2B5EF4-FFF2-40B4-BE49-F238E27FC236}">
                <a16:creationId xmlns:a16="http://schemas.microsoft.com/office/drawing/2014/main" id="{E4C95A99-9170-00B1-9170-C66E0AE727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316" y="3927796"/>
            <a:ext cx="1828800" cy="1733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>
            <a:extLst>
              <a:ext uri="{FF2B5EF4-FFF2-40B4-BE49-F238E27FC236}">
                <a16:creationId xmlns:a16="http://schemas.microsoft.com/office/drawing/2014/main" id="{3449B9AC-A0D6-DA27-B66E-89B707C046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8320" y="4294847"/>
            <a:ext cx="867278" cy="1053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Image result for ariplane">
            <a:extLst>
              <a:ext uri="{FF2B5EF4-FFF2-40B4-BE49-F238E27FC236}">
                <a16:creationId xmlns:a16="http://schemas.microsoft.com/office/drawing/2014/main" id="{01F626A3-337C-BB23-816C-9F03E686DA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6116" y="5128999"/>
            <a:ext cx="1579974" cy="1053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F2549F3-CC30-3021-046E-1018AFD2558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9224" y="1559573"/>
            <a:ext cx="2014826" cy="100741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8EC8AF5-26E1-5D6F-F419-A4E8240ADF3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19391" y="2823764"/>
            <a:ext cx="1726193" cy="1316588"/>
          </a:xfrm>
          <a:prstGeom prst="rect">
            <a:avLst/>
          </a:prstGeom>
        </p:spPr>
      </p:pic>
      <p:pic>
        <p:nvPicPr>
          <p:cNvPr id="2070" name="Picture 22" descr="Image result for escalator">
            <a:extLst>
              <a:ext uri="{FF2B5EF4-FFF2-40B4-BE49-F238E27FC236}">
                <a16:creationId xmlns:a16="http://schemas.microsoft.com/office/drawing/2014/main" id="{E22BC540-C42E-0820-5FE0-DFC1A3D7D5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9391" y="4460970"/>
            <a:ext cx="1726193" cy="1316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4EF37C8-9985-02D0-877A-BF386C926F8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345210" y="4056213"/>
            <a:ext cx="1423656" cy="1109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3777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DED06E22-F615-C03C-178F-777A449FF0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432" y="234096"/>
            <a:ext cx="11505121" cy="617074"/>
          </a:xfrm>
        </p:spPr>
        <p:txBody>
          <a:bodyPr/>
          <a:lstStyle/>
          <a:p>
            <a:r>
              <a:rPr lang="en-US" b="1" dirty="0"/>
              <a:t>The World of Petrochemical Products From Natural Gas 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814BE421-08C4-5CF6-D3CD-02A7AAB8EB17}"/>
              </a:ext>
            </a:extLst>
          </p:cNvPr>
          <p:cNvPicPr>
            <a:picLocks noGrp="1" noChangeAspect="1"/>
          </p:cNvPicPr>
          <p:nvPr>
            <p:ph sz="quarter" idx="16"/>
          </p:nvPr>
        </p:nvPicPr>
        <p:blipFill>
          <a:blip r:embed="rId2"/>
          <a:stretch>
            <a:fillRect/>
          </a:stretch>
        </p:blipFill>
        <p:spPr>
          <a:xfrm>
            <a:off x="3320629" y="1407694"/>
            <a:ext cx="8253750" cy="4553063"/>
          </a:xfrm>
          <a:noFill/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465A19-7244-8B9B-0800-D2BF995682B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114446" y="6356350"/>
            <a:ext cx="787099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EA12C76B-5E26-6143-AD45-09C4F21AD067}" type="slidenum">
              <a:rPr lang="en-US" smtClean="0"/>
              <a:pPr>
                <a:spcAft>
                  <a:spcPts val="600"/>
                </a:spcAft>
              </a:pPr>
              <a:t>18</a:t>
            </a:fld>
            <a:endParaRPr lang="en-US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218B346E-FF8D-07E9-BE92-02656ABAEA7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97628" y="5960757"/>
            <a:ext cx="11499925" cy="225911"/>
          </a:xfrm>
        </p:spPr>
        <p:txBody>
          <a:bodyPr/>
          <a:lstStyle/>
          <a:p>
            <a:r>
              <a:rPr lang="en-US" dirty="0"/>
              <a:t>Source: AI created from Copilot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47BCA3-0B32-4A78-B6C0-2BC60508BC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48901" y="6356350"/>
            <a:ext cx="3213716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spc="100">
                <a:solidFill>
                  <a:schemeClr val="accent2"/>
                </a:solidFill>
              </a:rPr>
              <a:t>PROPRIETARY AND CONFIDENTIAL INFORMATION</a:t>
            </a:r>
            <a:endParaRPr lang="en-US">
              <a:solidFill>
                <a:schemeClr val="accent2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4D4A741-BC36-B6FF-5C07-7BB589128EA5}"/>
              </a:ext>
            </a:extLst>
          </p:cNvPr>
          <p:cNvSpPr txBox="1"/>
          <p:nvPr/>
        </p:nvSpPr>
        <p:spPr>
          <a:xfrm>
            <a:off x="292432" y="2081463"/>
            <a:ext cx="341341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Demand for plastics has nearly doubled since 2000.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Petrochemicals are expected to be the largest driver of world oil demand growth, surpassing that of gasoline or diesel by 2030</a:t>
            </a:r>
            <a:r>
              <a:rPr lang="en-US" dirty="0"/>
              <a:t>.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F0A6146-CC11-822F-43FD-B39E332A588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3000"/>
          </a:blip>
          <a:stretch>
            <a:fillRect/>
          </a:stretch>
        </p:blipFill>
        <p:spPr>
          <a:xfrm>
            <a:off x="370695" y="1370593"/>
            <a:ext cx="3256884" cy="3453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1817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89EB23-F053-4C18-5EDC-A55503C879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275" y="173851"/>
            <a:ext cx="11505121" cy="623868"/>
          </a:xfrm>
        </p:spPr>
        <p:txBody>
          <a:bodyPr/>
          <a:lstStyle/>
          <a:p>
            <a:r>
              <a:rPr lang="en-US" b="1" dirty="0"/>
              <a:t>Securing Jobs, Energy Security and National Security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A111C2EB-8AAA-EB79-8E72-568357335C09}"/>
              </a:ext>
            </a:extLst>
          </p:cNvPr>
          <p:cNvPicPr>
            <a:picLocks noGrp="1" noChangeAspect="1"/>
          </p:cNvPicPr>
          <p:nvPr>
            <p:ph sz="quarter" idx="16"/>
          </p:nvPr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391604" y="982200"/>
            <a:ext cx="11387387" cy="5078082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E59B80-BDE0-2A12-8F05-58BAADBA10FC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EA12C76B-5E26-6143-AD45-09C4F21AD067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AC92DB-EBE0-C247-4664-B60E6238ED6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00471" y="5947326"/>
            <a:ext cx="11499925" cy="225911"/>
          </a:xfrm>
        </p:spPr>
        <p:txBody>
          <a:bodyPr/>
          <a:lstStyle/>
          <a:p>
            <a:r>
              <a:rPr lang="en-US" dirty="0"/>
              <a:t>Source: AI generated by Copilot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549D60-D53C-ABC6-0101-B1D467C010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pc="100">
                <a:solidFill>
                  <a:schemeClr val="accent2"/>
                </a:solidFill>
                <a:cs typeface="Arial" panose="020B0604020202020204" pitchFamily="34" charset="0"/>
              </a:rPr>
              <a:t>PROPRIETARY AND CONFIDENTIAL INFORMATION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4858155-2B38-A693-ACB5-0ED8968316A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93000"/>
          </a:blip>
          <a:stretch>
            <a:fillRect/>
          </a:stretch>
        </p:blipFill>
        <p:spPr>
          <a:xfrm>
            <a:off x="2286000" y="1719024"/>
            <a:ext cx="7110873" cy="3574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8433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2ED2CB-3C26-20F2-727A-338857FFBA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The Role of Natural Gas in Modern Industry and Society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7A3FF63-DCE7-9BCA-BE50-D8C01136C744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520096" y="1176799"/>
            <a:ext cx="6045200" cy="46231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8877AC-D252-2BD3-30BF-2D68671D57E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A12C76B-5E26-6143-AD45-09C4F21AD067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EDE693-B38D-D306-AC8D-48DB91E664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pc="100">
                <a:solidFill>
                  <a:schemeClr val="accent2"/>
                </a:solidFill>
                <a:cs typeface="Arial" panose="020B0604020202020204" pitchFamily="34" charset="0"/>
              </a:rPr>
              <a:t>PROPRIETARY AND CONFIDENTIAL INFORMATION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F9C8865-406B-999D-0BEB-3E1E2A4C31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8679" y="1176799"/>
            <a:ext cx="4913225" cy="46231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367725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EE4A44-FC64-064E-F820-F511F04D118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A12C76B-5E26-6143-AD45-09C4F21AD067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3" name="Picture 2" descr="A picture containing sky, outdoor, factory, transport&#10;&#10;Description automatically generated">
            <a:extLst>
              <a:ext uri="{FF2B5EF4-FFF2-40B4-BE49-F238E27FC236}">
                <a16:creationId xmlns:a16="http://schemas.microsoft.com/office/drawing/2014/main" id="{BB6B68A6-CEC7-0F19-0630-1BD9AA543F6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2782148"/>
            <a:ext cx="12192000" cy="3443153"/>
          </a:xfrm>
          <a:prstGeom prst="rect">
            <a:avLst/>
          </a:prstGeom>
        </p:spPr>
      </p:pic>
      <p:pic>
        <p:nvPicPr>
          <p:cNvPr id="6" name="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0F38F5E-57A2-CB59-0B80-2C70887D80F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8072" y="628978"/>
            <a:ext cx="3006051" cy="857453"/>
          </a:xfrm>
          <a:prstGeom prst="rect">
            <a:avLst/>
          </a:prstGeom>
        </p:spPr>
      </p:pic>
      <p:sp>
        <p:nvSpPr>
          <p:cNvPr id="4" name="Footer Placeholder 17">
            <a:extLst>
              <a:ext uri="{FF2B5EF4-FFF2-40B4-BE49-F238E27FC236}">
                <a16:creationId xmlns:a16="http://schemas.microsoft.com/office/drawing/2014/main" id="{1C9B726C-4348-4D38-D0D1-6DE739862474}"/>
              </a:ext>
            </a:extLst>
          </p:cNvPr>
          <p:cNvSpPr txBox="1">
            <a:spLocks/>
          </p:cNvSpPr>
          <p:nvPr/>
        </p:nvSpPr>
        <p:spPr>
          <a:xfrm>
            <a:off x="1748901" y="6356350"/>
            <a:ext cx="32936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9525" indent="-9525" algn="l" defTabSz="914400" rtl="0" eaLnBrk="1" latinLnBrk="0" hangingPunct="1">
              <a:tabLst/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pc="100" dirty="0">
                <a:solidFill>
                  <a:schemeClr val="accent2"/>
                </a:solidFill>
                <a:cs typeface="Arial" panose="020B0604020202020204" pitchFamily="34" charset="0"/>
              </a:rPr>
              <a:t>PROPRIETARY AND CONFIDENTIAL INFORMATION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BED2C90-7B35-D67B-B5D8-7DF9AEC2B830}"/>
              </a:ext>
            </a:extLst>
          </p:cNvPr>
          <p:cNvSpPr txBox="1"/>
          <p:nvPr/>
        </p:nvSpPr>
        <p:spPr>
          <a:xfrm>
            <a:off x="958072" y="1811124"/>
            <a:ext cx="45993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THANK YOU!    </a:t>
            </a:r>
          </a:p>
          <a:p>
            <a:r>
              <a:rPr lang="en-US" dirty="0"/>
              <a:t>Contact: </a:t>
            </a:r>
            <a:r>
              <a:rPr lang="en-US" dirty="0">
                <a:hlinkClick r:id="rId5"/>
              </a:rPr>
              <a:t>vdicosimo@targaresources.com</a:t>
            </a:r>
            <a:r>
              <a:rPr lang="en-US" dirty="0"/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4761804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8D0178-6365-9668-485E-085348D6C5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920" y="188979"/>
            <a:ext cx="11471238" cy="617073"/>
          </a:xfrm>
        </p:spPr>
        <p:txBody>
          <a:bodyPr/>
          <a:lstStyle/>
          <a:p>
            <a:r>
              <a:rPr lang="en-US" b="1" dirty="0"/>
              <a:t>Naturally Loved- </a:t>
            </a:r>
            <a:r>
              <a:rPr lang="en-US" b="1" i="1" dirty="0"/>
              <a:t>Naturally  </a:t>
            </a:r>
          </a:p>
        </p:txBody>
      </p:sp>
      <p:pic>
        <p:nvPicPr>
          <p:cNvPr id="1026" name="Picture 2" descr="How can natural gas benefit your business — Elenger">
            <a:extLst>
              <a:ext uri="{FF2B5EF4-FFF2-40B4-BE49-F238E27FC236}">
                <a16:creationId xmlns:a16="http://schemas.microsoft.com/office/drawing/2014/main" id="{095B9835-5018-9CAD-282D-06EBB13CCD9D}"/>
              </a:ext>
            </a:extLst>
          </p:cNvPr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20" y="1262657"/>
            <a:ext cx="7572594" cy="4637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0F7026-63E3-187E-74FC-89E9448C1A6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A12C76B-5E26-6143-AD45-09C4F21AD067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AA96C7-8018-C81E-BA78-C9F40A0AAF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pc="100">
                <a:solidFill>
                  <a:schemeClr val="accent2"/>
                </a:solidFill>
                <a:cs typeface="Arial" panose="020B0604020202020204" pitchFamily="34" charset="0"/>
              </a:rPr>
              <a:t>PROPRIETARY AND CONFIDENTIAL INFORMATION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3808540-ED03-B2AD-FC06-7EA21A36B3C5}"/>
              </a:ext>
            </a:extLst>
          </p:cNvPr>
          <p:cNvSpPr txBox="1"/>
          <p:nvPr/>
        </p:nvSpPr>
        <p:spPr>
          <a:xfrm>
            <a:off x="8172956" y="2824956"/>
            <a:ext cx="358720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May 12, 2022</a:t>
            </a:r>
          </a:p>
          <a:p>
            <a:r>
              <a:rPr lang="en-US" b="0" i="0" dirty="0">
                <a:effectLst/>
                <a:latin typeface="Amasis MT Pro Black" panose="02040A04050005020304" pitchFamily="18" charset="0"/>
              </a:rPr>
              <a:t>“The Modern World Can’t Exist Without These Four Ingredients.  They All Require Fossil Fuels”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Cement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Steel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Plastics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Ammonia (fertilizers)</a:t>
            </a:r>
          </a:p>
        </p:txBody>
      </p:sp>
      <p:pic>
        <p:nvPicPr>
          <p:cNvPr id="1028" name="Picture 4" descr="Image result for Time Magazine Cover Logo">
            <a:extLst>
              <a:ext uri="{FF2B5EF4-FFF2-40B4-BE49-F238E27FC236}">
                <a16:creationId xmlns:a16="http://schemas.microsoft.com/office/drawing/2014/main" id="{C1D021C8-480F-E57A-232A-BE97363152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956" y="1110456"/>
            <a:ext cx="11430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72188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3A2EE02-50AB-903B-472C-4286FB42391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A12C76B-5E26-6143-AD45-09C4F21AD067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13597B-A26B-029E-54BD-0B41F74A483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Time Magazine May 12, 2022  The Modern World Can’t Exist Without These Four Ingredients. They All Require Fossil Fuels  By Vaclav Smil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42842F-8252-0EBC-5B1E-2666E1E247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pc="100">
                <a:solidFill>
                  <a:schemeClr val="accent2"/>
                </a:solidFill>
                <a:cs typeface="Arial" panose="020B0604020202020204" pitchFamily="34" charset="0"/>
              </a:rPr>
              <a:t>PROPRIETARY AND CONFIDENTIAL INFORMATION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E942875-FA90-F577-D212-6E77E45344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6285" y="671332"/>
            <a:ext cx="7155260" cy="32426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B75E3A7-2B8E-64B4-3368-634C2F16CC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455" y="979998"/>
            <a:ext cx="4564163" cy="298028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D346C74-2221-A89B-FFF4-4695EC3008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7092" y="3656350"/>
            <a:ext cx="3302983" cy="2304407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C8A7C8A8-C1A4-67DF-5444-F8E2DEC1588B}"/>
              </a:ext>
            </a:extLst>
          </p:cNvPr>
          <p:cNvSpPr txBox="1">
            <a:spLocks/>
          </p:cNvSpPr>
          <p:nvPr/>
        </p:nvSpPr>
        <p:spPr>
          <a:xfrm>
            <a:off x="297628" y="365126"/>
            <a:ext cx="11471238" cy="61707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2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800" b="1" dirty="0"/>
              <a:t>Modern Societies</a:t>
            </a:r>
          </a:p>
        </p:txBody>
      </p:sp>
      <p:pic>
        <p:nvPicPr>
          <p:cNvPr id="12" name="Picture 4" descr="Image result for Time Magazine Cover Logo">
            <a:extLst>
              <a:ext uri="{FF2B5EF4-FFF2-40B4-BE49-F238E27FC236}">
                <a16:creationId xmlns:a16="http://schemas.microsoft.com/office/drawing/2014/main" id="{A4E651C7-C32C-71E9-C188-2676AA1DE8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8354" y="3734565"/>
            <a:ext cx="11430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F7D7856-2695-17B3-FCE1-5A59DF9446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5759" y="3958084"/>
            <a:ext cx="3539295" cy="174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4598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8BD47B-A160-D613-D770-ED9AC87A81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U.S. Natural Gas Macro Overview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F27D81A-C97C-DD3B-749B-0FC83EF0C133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EA12C76B-5E26-6143-AD45-09C4F21AD067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6" name="Footer Placeholder 17">
            <a:extLst>
              <a:ext uri="{FF2B5EF4-FFF2-40B4-BE49-F238E27FC236}">
                <a16:creationId xmlns:a16="http://schemas.microsoft.com/office/drawing/2014/main" id="{8DCAB860-6584-0519-0721-1BC4C93D95BF}"/>
              </a:ext>
            </a:extLst>
          </p:cNvPr>
          <p:cNvSpPr txBox="1">
            <a:spLocks/>
          </p:cNvSpPr>
          <p:nvPr/>
        </p:nvSpPr>
        <p:spPr>
          <a:xfrm>
            <a:off x="1748901" y="6356350"/>
            <a:ext cx="32936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9525" indent="-9525" algn="l" defTabSz="914400" rtl="0" eaLnBrk="1" latinLnBrk="0" hangingPunct="1">
              <a:tabLst/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pc="100" dirty="0">
                <a:solidFill>
                  <a:schemeClr val="accent2"/>
                </a:solidFill>
                <a:cs typeface="Arial" panose="020B0604020202020204" pitchFamily="34" charset="0"/>
              </a:rPr>
              <a:t>PROPRIETARY AND CONFIDENTIAL INFORMATION</a:t>
            </a:r>
            <a:endParaRPr lang="en-US" dirty="0"/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E857EDBB-1802-54CF-090E-F8437CC0061A}"/>
              </a:ext>
            </a:extLst>
          </p:cNvPr>
          <p:cNvSpPr txBox="1">
            <a:spLocks/>
          </p:cNvSpPr>
          <p:nvPr/>
        </p:nvSpPr>
        <p:spPr>
          <a:xfrm>
            <a:off x="297628" y="5939406"/>
            <a:ext cx="11499925" cy="24726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228600" indent="-228600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SzPct val="75000"/>
              <a:buFont typeface="Wingdings" pitchFamily="2" charset="2"/>
              <a:buAutoNum type="arabicParenBoth"/>
              <a:defRPr sz="700" b="0" i="0">
                <a:solidFill>
                  <a:schemeClr val="accent2"/>
                </a:solidFill>
                <a:effectLst/>
                <a:cs typeface="Arial" panose="020B0604020202020204" pitchFamily="34" charset="0"/>
              </a:defRPr>
            </a:lvl1pPr>
            <a:lvl2pPr indent="0">
              <a:lnSpc>
                <a:spcPct val="125000"/>
              </a:lnSpc>
              <a:spcBef>
                <a:spcPts val="500"/>
              </a:spcBef>
              <a:buClr>
                <a:schemeClr val="bg2"/>
              </a:buClr>
              <a:buSzPct val="75000"/>
              <a:buFont typeface="System Font Regular"/>
              <a:buNone/>
              <a:defRPr sz="800" b="0" i="0">
                <a:solidFill>
                  <a:schemeClr val="accent2"/>
                </a:solidFill>
                <a:cs typeface="Arial" panose="020B0604020202020204" pitchFamily="34" charset="0"/>
              </a:defRPr>
            </a:lvl2pPr>
            <a:lvl3pPr indent="0">
              <a:lnSpc>
                <a:spcPct val="125000"/>
              </a:lnSpc>
              <a:spcBef>
                <a:spcPts val="500"/>
              </a:spcBef>
              <a:buClr>
                <a:schemeClr val="bg2"/>
              </a:buClr>
              <a:buSzPct val="75000"/>
              <a:buFont typeface="Wingdings" pitchFamily="2" charset="2"/>
              <a:buNone/>
              <a:defRPr sz="8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indent="0">
              <a:lnSpc>
                <a:spcPct val="125000"/>
              </a:lnSpc>
              <a:spcBef>
                <a:spcPts val="500"/>
              </a:spcBef>
              <a:buClr>
                <a:schemeClr val="bg2"/>
              </a:buClr>
              <a:buSzPct val="75000"/>
              <a:buFont typeface="Wingdings" pitchFamily="2" charset="2"/>
              <a:buNone/>
              <a:defRPr sz="8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indent="0">
              <a:lnSpc>
                <a:spcPct val="125000"/>
              </a:lnSpc>
              <a:spcBef>
                <a:spcPts val="500"/>
              </a:spcBef>
              <a:buClr>
                <a:schemeClr val="bg2"/>
              </a:buClr>
              <a:buSzPct val="75000"/>
              <a:buFont typeface="Wingdings" pitchFamily="2" charset="2"/>
              <a:buNone/>
              <a:defRPr sz="8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indent="0">
              <a:buNone/>
            </a:pPr>
            <a:r>
              <a:rPr lang="en-US" dirty="0">
                <a:latin typeface="+mj-lt"/>
              </a:rPr>
              <a:t>Source: Bloomberg and EIA.</a:t>
            </a:r>
          </a:p>
        </p:txBody>
      </p:sp>
      <p:graphicFrame>
        <p:nvGraphicFramePr>
          <p:cNvPr id="18" name="Chart 17">
            <a:extLst>
              <a:ext uri="{FF2B5EF4-FFF2-40B4-BE49-F238E27FC236}">
                <a16:creationId xmlns:a16="http://schemas.microsoft.com/office/drawing/2014/main" id="{CEC77EEA-6A3D-4391-8CEE-683DA558C66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86244437"/>
              </p:ext>
            </p:extLst>
          </p:nvPr>
        </p:nvGraphicFramePr>
        <p:xfrm>
          <a:off x="219873" y="1151881"/>
          <a:ext cx="5556231" cy="47875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9" name="TextBox 18">
            <a:extLst>
              <a:ext uri="{FF2B5EF4-FFF2-40B4-BE49-F238E27FC236}">
                <a16:creationId xmlns:a16="http://schemas.microsoft.com/office/drawing/2014/main" id="{4E2ABD5B-6369-47B5-FDA6-AD4F8197E60F}"/>
              </a:ext>
            </a:extLst>
          </p:cNvPr>
          <p:cNvSpPr txBox="1"/>
          <p:nvPr/>
        </p:nvSpPr>
        <p:spPr>
          <a:xfrm>
            <a:off x="788625" y="1920940"/>
            <a:ext cx="4141183" cy="461665"/>
          </a:xfrm>
          <a:prstGeom prst="rect">
            <a:avLst/>
          </a:prstGeom>
          <a:solidFill>
            <a:schemeClr val="accent4"/>
          </a:solidFill>
          <a:ln>
            <a:solidFill>
              <a:schemeClr val="accent3">
                <a:lumMod val="9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accent1"/>
                </a:solidFill>
              </a:rPr>
              <a:t>…</a:t>
            </a:r>
            <a:r>
              <a:rPr lang="en-US" sz="1200" b="1" dirty="0"/>
              <a:t>while natural gas production is near all-time highs (and projected to grow further)…</a:t>
            </a:r>
          </a:p>
        </p:txBody>
      </p:sp>
      <p:graphicFrame>
        <p:nvGraphicFramePr>
          <p:cNvPr id="20" name="Chart 19">
            <a:extLst>
              <a:ext uri="{FF2B5EF4-FFF2-40B4-BE49-F238E27FC236}">
                <a16:creationId xmlns:a16="http://schemas.microsoft.com/office/drawing/2014/main" id="{A99FEC6D-F691-4B57-9A34-5AC245C5F0C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58246709"/>
              </p:ext>
            </p:extLst>
          </p:nvPr>
        </p:nvGraphicFramePr>
        <p:xfrm>
          <a:off x="6252801" y="661570"/>
          <a:ext cx="5742091" cy="30480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1" name="TextBox 20">
            <a:extLst>
              <a:ext uri="{FF2B5EF4-FFF2-40B4-BE49-F238E27FC236}">
                <a16:creationId xmlns:a16="http://schemas.microsoft.com/office/drawing/2014/main" id="{54793869-E167-BDBE-88FD-B1A4EBE9F52A}"/>
              </a:ext>
            </a:extLst>
          </p:cNvPr>
          <p:cNvSpPr txBox="1"/>
          <p:nvPr/>
        </p:nvSpPr>
        <p:spPr>
          <a:xfrm>
            <a:off x="8005452" y="1369644"/>
            <a:ext cx="2305289" cy="415498"/>
          </a:xfrm>
          <a:prstGeom prst="rect">
            <a:avLst/>
          </a:prstGeom>
          <a:solidFill>
            <a:schemeClr val="accent4"/>
          </a:solidFill>
          <a:ln>
            <a:solidFill>
              <a:schemeClr val="accent3">
                <a:lumMod val="9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>
                <a:solidFill>
                  <a:schemeClr val="accent1"/>
                </a:solidFill>
              </a:rPr>
              <a:t>…</a:t>
            </a:r>
            <a:r>
              <a:rPr lang="en-US" sz="1050" b="1" dirty="0">
                <a:solidFill>
                  <a:schemeClr val="accent1"/>
                </a:solidFill>
                <a:highlight>
                  <a:srgbClr val="FFFF00"/>
                </a:highlight>
              </a:rPr>
              <a:t>and domestic U.S. natural gas demand remains strong…</a:t>
            </a:r>
          </a:p>
        </p:txBody>
      </p:sp>
      <p:graphicFrame>
        <p:nvGraphicFramePr>
          <p:cNvPr id="22" name="Chart 21">
            <a:extLst>
              <a:ext uri="{FF2B5EF4-FFF2-40B4-BE49-F238E27FC236}">
                <a16:creationId xmlns:a16="http://schemas.microsoft.com/office/drawing/2014/main" id="{7ABDB3EA-6E9C-4D19-961B-3284576F014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09242583"/>
              </p:ext>
            </p:extLst>
          </p:nvPr>
        </p:nvGraphicFramePr>
        <p:xfrm>
          <a:off x="6141265" y="3690678"/>
          <a:ext cx="5433217" cy="24959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3" name="TextBox 22">
            <a:extLst>
              <a:ext uri="{FF2B5EF4-FFF2-40B4-BE49-F238E27FC236}">
                <a16:creationId xmlns:a16="http://schemas.microsoft.com/office/drawing/2014/main" id="{0DBBC6EF-2A89-44C1-4A72-1B7E153E9341}"/>
              </a:ext>
            </a:extLst>
          </p:cNvPr>
          <p:cNvSpPr txBox="1"/>
          <p:nvPr/>
        </p:nvSpPr>
        <p:spPr>
          <a:xfrm>
            <a:off x="6593050" y="4314406"/>
            <a:ext cx="2565047" cy="415498"/>
          </a:xfrm>
          <a:prstGeom prst="rect">
            <a:avLst/>
          </a:prstGeom>
          <a:solidFill>
            <a:schemeClr val="accent4"/>
          </a:solidFill>
          <a:ln>
            <a:solidFill>
              <a:schemeClr val="accent3">
                <a:lumMod val="9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>
                <a:solidFill>
                  <a:schemeClr val="accent1"/>
                </a:solidFill>
              </a:rPr>
              <a:t>…</a:t>
            </a:r>
            <a:r>
              <a:rPr lang="en-US" sz="1050" b="1" dirty="0">
                <a:solidFill>
                  <a:schemeClr val="accent1"/>
                </a:solidFill>
                <a:highlight>
                  <a:srgbClr val="FFFF00"/>
                </a:highlight>
              </a:rPr>
              <a:t>with increasing U.S. natural gas exports (largely in the form of LNG)…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1274852-F920-B194-CBBD-81FDA5040830}"/>
              </a:ext>
            </a:extLst>
          </p:cNvPr>
          <p:cNvSpPr txBox="1"/>
          <p:nvPr/>
        </p:nvSpPr>
        <p:spPr>
          <a:xfrm>
            <a:off x="5245363" y="2068927"/>
            <a:ext cx="843882" cy="27699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b="1" dirty="0"/>
              <a:t>103 BCF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F172E3B-D7BB-7D9E-0855-4D1B7CF8D9F3}"/>
              </a:ext>
            </a:extLst>
          </p:cNvPr>
          <p:cNvSpPr txBox="1"/>
          <p:nvPr/>
        </p:nvSpPr>
        <p:spPr>
          <a:xfrm>
            <a:off x="10817544" y="4452905"/>
            <a:ext cx="7569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6.2 BCF</a:t>
            </a:r>
          </a:p>
        </p:txBody>
      </p:sp>
      <p:sp>
        <p:nvSpPr>
          <p:cNvPr id="16" name="Flowchart: Connector 15">
            <a:extLst>
              <a:ext uri="{FF2B5EF4-FFF2-40B4-BE49-F238E27FC236}">
                <a16:creationId xmlns:a16="http://schemas.microsoft.com/office/drawing/2014/main" id="{6C9E23AF-C1A9-2F15-4332-2B21F06C5894}"/>
              </a:ext>
            </a:extLst>
          </p:cNvPr>
          <p:cNvSpPr/>
          <p:nvPr/>
        </p:nvSpPr>
        <p:spPr>
          <a:xfrm>
            <a:off x="11673151" y="1272108"/>
            <a:ext cx="197339" cy="247262"/>
          </a:xfrm>
          <a:prstGeom prst="flowChartConnector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44" name="Picture 4" descr="Demand To Ship Gasoline On Top US Pipeline At 6-Year Low | Rigzone">
            <a:extLst>
              <a:ext uri="{FF2B5EF4-FFF2-40B4-BE49-F238E27FC236}">
                <a16:creationId xmlns:a16="http://schemas.microsoft.com/office/drawing/2014/main" id="{4920F3E1-917D-0C56-D51E-E6E1C99852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787" y="1936424"/>
            <a:ext cx="5556231" cy="3546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Rockcliff CEO on US LNG: ‘Where Is All This Gas Going to Come From ...">
            <a:extLst>
              <a:ext uri="{FF2B5EF4-FFF2-40B4-BE49-F238E27FC236}">
                <a16:creationId xmlns:a16="http://schemas.microsoft.com/office/drawing/2014/main" id="{1BF68749-EB2A-BCE2-5940-E87BDFDA60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alphaModFix amt="2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3050" y="4029368"/>
            <a:ext cx="4981432" cy="1488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8553E2BD-28FB-7B95-4C4E-DC6BA69914BD}"/>
              </a:ext>
            </a:extLst>
          </p:cNvPr>
          <p:cNvSpPr txBox="1"/>
          <p:nvPr/>
        </p:nvSpPr>
        <p:spPr>
          <a:xfrm>
            <a:off x="2854517" y="3469333"/>
            <a:ext cx="2966845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400" b="1" i="0" dirty="0">
                <a:solidFill>
                  <a:srgbClr val="000000"/>
                </a:solidFill>
                <a:effectLst/>
                <a:latin typeface="Jost"/>
              </a:rPr>
              <a:t>The top five natural gas-producing states and their percentage shares of total U.S. natural gas production in 2022 were: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400" b="0" i="0" dirty="0">
                <a:solidFill>
                  <a:srgbClr val="000000"/>
                </a:solidFill>
                <a:effectLst/>
                <a:latin typeface="Jost"/>
              </a:rPr>
              <a:t>Texas24.6%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400" b="0" i="0" dirty="0">
                <a:solidFill>
                  <a:srgbClr val="000000"/>
                </a:solidFill>
                <a:effectLst/>
                <a:latin typeface="Jost"/>
              </a:rPr>
              <a:t>Pennsylvania21.8%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400" b="0" i="0" dirty="0">
                <a:solidFill>
                  <a:srgbClr val="000000"/>
                </a:solidFill>
                <a:effectLst/>
                <a:latin typeface="Jost"/>
              </a:rPr>
              <a:t>Louisiana9.9%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400" b="0" i="0" dirty="0">
                <a:solidFill>
                  <a:srgbClr val="000000"/>
                </a:solidFill>
                <a:effectLst/>
                <a:latin typeface="Jost"/>
              </a:rPr>
              <a:t>West Virginia7.4%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400" b="0" i="0" dirty="0">
                <a:solidFill>
                  <a:srgbClr val="000000"/>
                </a:solidFill>
                <a:effectLst/>
                <a:latin typeface="Jost"/>
              </a:rPr>
              <a:t>Oklahoma6.7%</a:t>
            </a:r>
          </a:p>
        </p:txBody>
      </p:sp>
    </p:spTree>
    <p:extLst>
      <p:ext uri="{BB962C8B-B14F-4D97-AF65-F5344CB8AC3E}">
        <p14:creationId xmlns:p14="http://schemas.microsoft.com/office/powerpoint/2010/main" val="22171425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4BFFC9-2AB5-81C7-61AE-8451A0015C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ACF92821-364C-4089-BCAE-60E1A033C26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63890072"/>
              </p:ext>
            </p:extLst>
          </p:nvPr>
        </p:nvGraphicFramePr>
        <p:xfrm>
          <a:off x="4824713" y="1206278"/>
          <a:ext cx="7076832" cy="42063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itle 4">
            <a:extLst>
              <a:ext uri="{FF2B5EF4-FFF2-40B4-BE49-F238E27FC236}">
                <a16:creationId xmlns:a16="http://schemas.microsoft.com/office/drawing/2014/main" id="{1996BF34-CAF1-E7C0-4451-006A5B99BC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U.S. Natural Gas Storage and Demand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4F9FC4E-C9BD-BDF8-03F6-868AABFB501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EA12C76B-5E26-6143-AD45-09C4F21AD067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6" name="Footer Placeholder 17">
            <a:extLst>
              <a:ext uri="{FF2B5EF4-FFF2-40B4-BE49-F238E27FC236}">
                <a16:creationId xmlns:a16="http://schemas.microsoft.com/office/drawing/2014/main" id="{DE5A9A54-9C92-D94F-7444-34B441A5B574}"/>
              </a:ext>
            </a:extLst>
          </p:cNvPr>
          <p:cNvSpPr txBox="1">
            <a:spLocks/>
          </p:cNvSpPr>
          <p:nvPr/>
        </p:nvSpPr>
        <p:spPr>
          <a:xfrm>
            <a:off x="1748901" y="6356350"/>
            <a:ext cx="32936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9525" indent="-9525" algn="l" defTabSz="914400" rtl="0" eaLnBrk="1" latinLnBrk="0" hangingPunct="1">
              <a:tabLst/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pc="100" dirty="0">
                <a:solidFill>
                  <a:schemeClr val="accent2"/>
                </a:solidFill>
                <a:cs typeface="Arial" panose="020B0604020202020204" pitchFamily="34" charset="0"/>
              </a:rPr>
              <a:t>PROPRIETARY AND CONFIDENTIAL INFORMATION</a:t>
            </a:r>
            <a:endParaRPr lang="en-US" dirty="0"/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D55DBC0C-5A10-C343-C9DD-BD3381320D2D}"/>
              </a:ext>
            </a:extLst>
          </p:cNvPr>
          <p:cNvSpPr txBox="1">
            <a:spLocks/>
          </p:cNvSpPr>
          <p:nvPr/>
        </p:nvSpPr>
        <p:spPr>
          <a:xfrm>
            <a:off x="297628" y="5939406"/>
            <a:ext cx="11499925" cy="24726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228600" indent="-228600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SzPct val="75000"/>
              <a:buFont typeface="Wingdings" pitchFamily="2" charset="2"/>
              <a:buAutoNum type="arabicParenBoth"/>
              <a:defRPr sz="700" b="0" i="0">
                <a:solidFill>
                  <a:schemeClr val="accent2"/>
                </a:solidFill>
                <a:effectLst/>
                <a:cs typeface="Arial" panose="020B0604020202020204" pitchFamily="34" charset="0"/>
              </a:defRPr>
            </a:lvl1pPr>
            <a:lvl2pPr indent="0">
              <a:lnSpc>
                <a:spcPct val="125000"/>
              </a:lnSpc>
              <a:spcBef>
                <a:spcPts val="500"/>
              </a:spcBef>
              <a:buClr>
                <a:schemeClr val="bg2"/>
              </a:buClr>
              <a:buSzPct val="75000"/>
              <a:buFont typeface="System Font Regular"/>
              <a:buNone/>
              <a:defRPr sz="800" b="0" i="0">
                <a:solidFill>
                  <a:schemeClr val="accent2"/>
                </a:solidFill>
                <a:cs typeface="Arial" panose="020B0604020202020204" pitchFamily="34" charset="0"/>
              </a:defRPr>
            </a:lvl2pPr>
            <a:lvl3pPr indent="0">
              <a:lnSpc>
                <a:spcPct val="125000"/>
              </a:lnSpc>
              <a:spcBef>
                <a:spcPts val="500"/>
              </a:spcBef>
              <a:buClr>
                <a:schemeClr val="bg2"/>
              </a:buClr>
              <a:buSzPct val="75000"/>
              <a:buFont typeface="Wingdings" pitchFamily="2" charset="2"/>
              <a:buNone/>
              <a:defRPr sz="8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indent="0">
              <a:lnSpc>
                <a:spcPct val="125000"/>
              </a:lnSpc>
              <a:spcBef>
                <a:spcPts val="500"/>
              </a:spcBef>
              <a:buClr>
                <a:schemeClr val="bg2"/>
              </a:buClr>
              <a:buSzPct val="75000"/>
              <a:buFont typeface="Wingdings" pitchFamily="2" charset="2"/>
              <a:buNone/>
              <a:defRPr sz="8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indent="0">
              <a:lnSpc>
                <a:spcPct val="125000"/>
              </a:lnSpc>
              <a:spcBef>
                <a:spcPts val="500"/>
              </a:spcBef>
              <a:buClr>
                <a:schemeClr val="bg2"/>
              </a:buClr>
              <a:buSzPct val="75000"/>
              <a:buFont typeface="Wingdings" pitchFamily="2" charset="2"/>
              <a:buNone/>
              <a:defRPr sz="8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indent="0">
              <a:buNone/>
            </a:pPr>
            <a:r>
              <a:rPr lang="en-US" dirty="0">
                <a:latin typeface="+mj-lt"/>
              </a:rPr>
              <a:t>Source: Bloomberg and EIA.</a:t>
            </a:r>
          </a:p>
          <a:p>
            <a:pPr marL="0" indent="0">
              <a:buNone/>
            </a:pPr>
            <a:r>
              <a:rPr lang="en-US" dirty="0">
                <a:latin typeface="+mj-lt"/>
              </a:rPr>
              <a:t>Note: Days of demand cover = Storage / Daily gas demand. Represents the days of gas demand available in storage.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334AA51-D90F-A73E-3CA0-72192DFAAEBF}"/>
              </a:ext>
            </a:extLst>
          </p:cNvPr>
          <p:cNvSpPr txBox="1"/>
          <p:nvPr/>
        </p:nvSpPr>
        <p:spPr>
          <a:xfrm>
            <a:off x="8363129" y="5140204"/>
            <a:ext cx="3325230" cy="923330"/>
          </a:xfrm>
          <a:prstGeom prst="rect">
            <a:avLst/>
          </a:prstGeom>
          <a:solidFill>
            <a:schemeClr val="accent4"/>
          </a:solidFill>
          <a:ln>
            <a:solidFill>
              <a:schemeClr val="accent3">
                <a:lumMod val="9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>
                <a:solidFill>
                  <a:schemeClr val="accent1"/>
                </a:solidFill>
              </a:rPr>
              <a:t>…</a:t>
            </a:r>
            <a:r>
              <a:rPr lang="en-US" b="1" dirty="0">
                <a:solidFill>
                  <a:schemeClr val="bg2"/>
                </a:solidFill>
                <a:highlight>
                  <a:srgbClr val="FFFF00"/>
                </a:highlight>
              </a:rPr>
              <a:t>has led to gas storage capacity relative to total demand near all-time lows</a:t>
            </a:r>
            <a:r>
              <a:rPr lang="en-US" sz="1050" b="1" dirty="0">
                <a:solidFill>
                  <a:schemeClr val="bg2"/>
                </a:solidFill>
                <a:highlight>
                  <a:srgbClr val="FFFF00"/>
                </a:highlight>
              </a:rPr>
              <a:t>…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D20FFAA-70D0-D9E2-FA4F-5CAD045C5092}"/>
              </a:ext>
            </a:extLst>
          </p:cNvPr>
          <p:cNvSpPr txBox="1"/>
          <p:nvPr/>
        </p:nvSpPr>
        <p:spPr>
          <a:xfrm>
            <a:off x="6618084" y="2268347"/>
            <a:ext cx="3832202" cy="954107"/>
          </a:xfrm>
          <a:prstGeom prst="rect">
            <a:avLst/>
          </a:prstGeom>
          <a:solidFill>
            <a:schemeClr val="accent4"/>
          </a:solidFill>
          <a:ln>
            <a:solidFill>
              <a:schemeClr val="accent3">
                <a:lumMod val="9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>
                <a:solidFill>
                  <a:schemeClr val="accent1"/>
                </a:solidFill>
              </a:rPr>
              <a:t>…</a:t>
            </a:r>
            <a:r>
              <a:rPr lang="en-US" sz="1400" b="1" dirty="0">
                <a:solidFill>
                  <a:schemeClr val="bg2"/>
                </a:solidFill>
              </a:rPr>
              <a:t>and despite total gas working inventories </a:t>
            </a:r>
            <a:r>
              <a:rPr lang="en-US" sz="1400" b="1" dirty="0">
                <a:solidFill>
                  <a:schemeClr val="bg2"/>
                </a:solidFill>
                <a:highlight>
                  <a:srgbClr val="FFFF00"/>
                </a:highlight>
              </a:rPr>
              <a:t>slightly above 5-yr highs, </a:t>
            </a:r>
          </a:p>
          <a:p>
            <a:pPr algn="ctr"/>
            <a:r>
              <a:rPr lang="en-US" sz="1400" b="1" dirty="0">
                <a:solidFill>
                  <a:schemeClr val="bg2"/>
                </a:solidFill>
              </a:rPr>
              <a:t>when compared to demand, storage is near all-time lows!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14145145-26FF-7D6E-6439-DBE1FDDDEE0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48774190"/>
              </p:ext>
            </p:extLst>
          </p:nvPr>
        </p:nvGraphicFramePr>
        <p:xfrm>
          <a:off x="342892" y="1151882"/>
          <a:ext cx="4823933" cy="41124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87AA35D4-7C9D-895D-4581-92F669513EE6}"/>
              </a:ext>
            </a:extLst>
          </p:cNvPr>
          <p:cNvSpPr txBox="1"/>
          <p:nvPr/>
        </p:nvSpPr>
        <p:spPr>
          <a:xfrm>
            <a:off x="770710" y="2114459"/>
            <a:ext cx="3448593" cy="1077218"/>
          </a:xfrm>
          <a:prstGeom prst="rect">
            <a:avLst/>
          </a:prstGeom>
          <a:solidFill>
            <a:schemeClr val="accent4"/>
          </a:solidFill>
          <a:ln>
            <a:solidFill>
              <a:schemeClr val="accent3">
                <a:lumMod val="9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accent1"/>
                </a:solidFill>
              </a:rPr>
              <a:t>Nearly a decade of underinvestment in additional natural gas storage capacity and infrastructure…</a:t>
            </a:r>
          </a:p>
        </p:txBody>
      </p:sp>
    </p:spTree>
    <p:extLst>
      <p:ext uri="{BB962C8B-B14F-4D97-AF65-F5344CB8AC3E}">
        <p14:creationId xmlns:p14="http://schemas.microsoft.com/office/powerpoint/2010/main" val="15082947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8BD47B-A160-D613-D770-ED9AC87A81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U.S. LNG Exports Grow to 30 BCF/D by 2030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F27D81A-C97C-DD3B-749B-0FC83EF0C133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EA12C76B-5E26-6143-AD45-09C4F21AD067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6" name="Footer Placeholder 17">
            <a:extLst>
              <a:ext uri="{FF2B5EF4-FFF2-40B4-BE49-F238E27FC236}">
                <a16:creationId xmlns:a16="http://schemas.microsoft.com/office/drawing/2014/main" id="{8DCAB860-6584-0519-0721-1BC4C93D95BF}"/>
              </a:ext>
            </a:extLst>
          </p:cNvPr>
          <p:cNvSpPr txBox="1">
            <a:spLocks/>
          </p:cNvSpPr>
          <p:nvPr/>
        </p:nvSpPr>
        <p:spPr>
          <a:xfrm>
            <a:off x="1748901" y="6356350"/>
            <a:ext cx="32936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9525" indent="-9525" algn="l" defTabSz="914400" rtl="0" eaLnBrk="1" latinLnBrk="0" hangingPunct="1">
              <a:tabLst/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pc="100" dirty="0">
                <a:solidFill>
                  <a:schemeClr val="accent2"/>
                </a:solidFill>
                <a:cs typeface="Arial" panose="020B0604020202020204" pitchFamily="34" charset="0"/>
              </a:rPr>
              <a:t>PROPRIETARY AND CONFIDENTIAL INFORMATION</a:t>
            </a:r>
            <a:endParaRPr lang="en-US" dirty="0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EEF2D44E-5C99-3A8B-3153-6055E0BBD955}"/>
              </a:ext>
            </a:extLst>
          </p:cNvPr>
          <p:cNvSpPr txBox="1">
            <a:spLocks/>
          </p:cNvSpPr>
          <p:nvPr/>
        </p:nvSpPr>
        <p:spPr>
          <a:xfrm>
            <a:off x="346037" y="5885373"/>
            <a:ext cx="11499925" cy="22591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228600" indent="-228600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SzPct val="75000"/>
              <a:buFont typeface="Wingdings" pitchFamily="2" charset="2"/>
              <a:buAutoNum type="arabicParenBoth"/>
              <a:defRPr sz="700" b="0" i="0">
                <a:solidFill>
                  <a:schemeClr val="accent2"/>
                </a:solidFill>
                <a:effectLst/>
                <a:cs typeface="Arial" panose="020B0604020202020204" pitchFamily="34" charset="0"/>
              </a:defRPr>
            </a:lvl1pPr>
            <a:lvl2pPr indent="0">
              <a:lnSpc>
                <a:spcPct val="125000"/>
              </a:lnSpc>
              <a:spcBef>
                <a:spcPts val="500"/>
              </a:spcBef>
              <a:buClr>
                <a:schemeClr val="bg2"/>
              </a:buClr>
              <a:buSzPct val="75000"/>
              <a:buFont typeface="System Font Regular"/>
              <a:buNone/>
              <a:defRPr sz="800" b="0" i="0">
                <a:solidFill>
                  <a:schemeClr val="accent2"/>
                </a:solidFill>
                <a:cs typeface="Arial" panose="020B0604020202020204" pitchFamily="34" charset="0"/>
              </a:defRPr>
            </a:lvl2pPr>
            <a:lvl3pPr indent="0">
              <a:lnSpc>
                <a:spcPct val="125000"/>
              </a:lnSpc>
              <a:spcBef>
                <a:spcPts val="500"/>
              </a:spcBef>
              <a:buClr>
                <a:schemeClr val="bg2"/>
              </a:buClr>
              <a:buSzPct val="75000"/>
              <a:buFont typeface="Wingdings" pitchFamily="2" charset="2"/>
              <a:buNone/>
              <a:defRPr sz="8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indent="0">
              <a:lnSpc>
                <a:spcPct val="125000"/>
              </a:lnSpc>
              <a:spcBef>
                <a:spcPts val="500"/>
              </a:spcBef>
              <a:buClr>
                <a:schemeClr val="bg2"/>
              </a:buClr>
              <a:buSzPct val="75000"/>
              <a:buFont typeface="Wingdings" pitchFamily="2" charset="2"/>
              <a:buNone/>
              <a:defRPr sz="8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indent="0">
              <a:lnSpc>
                <a:spcPct val="125000"/>
              </a:lnSpc>
              <a:spcBef>
                <a:spcPts val="500"/>
              </a:spcBef>
              <a:buClr>
                <a:schemeClr val="bg2"/>
              </a:buClr>
              <a:buSzPct val="75000"/>
              <a:buFont typeface="Wingdings" pitchFamily="2" charset="2"/>
              <a:buNone/>
              <a:defRPr sz="800" b="0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indent="0">
              <a:buNone/>
            </a:pPr>
            <a:r>
              <a:rPr lang="en-US" dirty="0"/>
              <a:t>Source: Company Reports, EIA, and Scotiabank.</a:t>
            </a:r>
          </a:p>
        </p:txBody>
      </p:sp>
      <p:graphicFrame>
        <p:nvGraphicFramePr>
          <p:cNvPr id="16" name="Chart 15">
            <a:extLst>
              <a:ext uri="{FF2B5EF4-FFF2-40B4-BE49-F238E27FC236}">
                <a16:creationId xmlns:a16="http://schemas.microsoft.com/office/drawing/2014/main" id="{B80642D1-90C2-D7C8-4A0B-78EDA7DDD50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20344514"/>
              </p:ext>
            </p:extLst>
          </p:nvPr>
        </p:nvGraphicFramePr>
        <p:xfrm>
          <a:off x="198783" y="1343770"/>
          <a:ext cx="7219783" cy="46276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4" name="TextBox 23">
            <a:extLst>
              <a:ext uri="{FF2B5EF4-FFF2-40B4-BE49-F238E27FC236}">
                <a16:creationId xmlns:a16="http://schemas.microsoft.com/office/drawing/2014/main" id="{7D19115B-DF24-7C2A-2458-8CE54EC834C3}"/>
              </a:ext>
            </a:extLst>
          </p:cNvPr>
          <p:cNvSpPr txBox="1"/>
          <p:nvPr/>
        </p:nvSpPr>
        <p:spPr>
          <a:xfrm>
            <a:off x="63610" y="1027210"/>
            <a:ext cx="1069450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defRPr lang="en-US" sz="1080" b="1" i="0" u="none" strike="noStrike" kern="1200" spc="0" baseline="0">
                <a:solidFill>
                  <a:srgbClr val="C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sz="2000" b="1" i="0" u="none" strike="noStrike" kern="1200" spc="0" baseline="0" dirty="0">
                <a:solidFill>
                  <a:srgbClr val="C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U.S. LNG Growth by Project (Operational + Under Construction)</a:t>
            </a:r>
          </a:p>
        </p:txBody>
      </p:sp>
      <p:sp>
        <p:nvSpPr>
          <p:cNvPr id="26" name="Content Placeholder 10">
            <a:extLst>
              <a:ext uri="{FF2B5EF4-FFF2-40B4-BE49-F238E27FC236}">
                <a16:creationId xmlns:a16="http://schemas.microsoft.com/office/drawing/2014/main" id="{AAC1D7F0-FDC0-E385-3959-9C6ABD6E69C3}"/>
              </a:ext>
            </a:extLst>
          </p:cNvPr>
          <p:cNvSpPr txBox="1">
            <a:spLocks/>
          </p:cNvSpPr>
          <p:nvPr/>
        </p:nvSpPr>
        <p:spPr>
          <a:xfrm>
            <a:off x="7130385" y="1813898"/>
            <a:ext cx="4522025" cy="37430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bg2"/>
              </a:buClr>
              <a:buSzPct val="75000"/>
              <a:buFont typeface="Wingdings" pitchFamily="2" charset="2"/>
              <a:buChar char="§"/>
              <a:defRPr sz="1400" b="0" i="0" kern="1200">
                <a:solidFill>
                  <a:schemeClr val="accent2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2"/>
              </a:buClr>
              <a:buSzPct val="75000"/>
              <a:buFont typeface="System Font Regular"/>
              <a:buChar char="〉"/>
              <a:defRPr sz="1200" b="0" i="0" kern="1200">
                <a:solidFill>
                  <a:schemeClr val="accent2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2"/>
              </a:buClr>
              <a:buSzPct val="75000"/>
              <a:buFont typeface="Wingdings" pitchFamily="2" charset="2"/>
              <a:buChar char="§"/>
              <a:defRPr sz="1200" b="0" i="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2"/>
              </a:buClr>
              <a:buSzPct val="75000"/>
              <a:buFont typeface="Wingdings" pitchFamily="2" charset="2"/>
              <a:buChar char="§"/>
              <a:defRPr sz="1200" b="0" i="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2"/>
              </a:buClr>
              <a:buSzPct val="75000"/>
              <a:buFont typeface="Wingdings" pitchFamily="2" charset="2"/>
              <a:buChar char="§"/>
              <a:defRPr sz="1200" b="0" i="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sz="1200" b="1" dirty="0">
                <a:solidFill>
                  <a:schemeClr val="tx1"/>
                </a:solidFill>
                <a:highlight>
                  <a:srgbClr val="FFFF00"/>
                </a:highlight>
                <a:latin typeface="Arial" panose="020B0604020202020204"/>
              </a:rPr>
              <a:t>Global LNG demand is set to increase by ~5%/yr </a:t>
            </a:r>
            <a:r>
              <a:rPr lang="en-US" sz="1200" dirty="0">
                <a:solidFill>
                  <a:schemeClr val="tx1"/>
                </a:solidFill>
                <a:latin typeface="Arial" panose="020B0604020202020204"/>
              </a:rPr>
              <a:t>driven by higher energy consumption (Asia), security of energy supply (Europe), and broader decarbonization initiatives (Global)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sz="1200" b="1" dirty="0">
                <a:solidFill>
                  <a:schemeClr val="tx1"/>
                </a:solidFill>
                <a:highlight>
                  <a:srgbClr val="FFFF00"/>
                </a:highlight>
                <a:latin typeface="Arial" panose="020B0604020202020204"/>
              </a:rPr>
              <a:t>Global LNG supply could grow by ~50% through 2030 </a:t>
            </a:r>
            <a:r>
              <a:rPr lang="en-US" sz="1200" dirty="0">
                <a:solidFill>
                  <a:schemeClr val="tx1"/>
                </a:solidFill>
                <a:latin typeface="Arial" panose="020B0604020202020204"/>
              </a:rPr>
              <a:t>purely from projects that are under construction and due to start-up in the coming years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sz="1200" b="1" dirty="0">
                <a:solidFill>
                  <a:schemeClr val="tx1"/>
                </a:solidFill>
                <a:highlight>
                  <a:srgbClr val="FFFF00"/>
                </a:highlight>
                <a:latin typeface="Arial" panose="020B0604020202020204"/>
              </a:rPr>
              <a:t>The U.S. and Qatar remain the biggest suppliers</a:t>
            </a:r>
            <a:r>
              <a:rPr lang="en-US" sz="1200" b="1" dirty="0">
                <a:solidFill>
                  <a:schemeClr val="tx1"/>
                </a:solidFill>
                <a:latin typeface="Arial" panose="020B0604020202020204"/>
              </a:rPr>
              <a:t> </a:t>
            </a:r>
            <a:r>
              <a:rPr lang="en-US" sz="1200" dirty="0">
                <a:solidFill>
                  <a:schemeClr val="tx1"/>
                </a:solidFill>
                <a:latin typeface="Arial" panose="020B0604020202020204"/>
              </a:rPr>
              <a:t>with a combined market share of ~50% by 2030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sz="1200" b="1" dirty="0">
                <a:solidFill>
                  <a:schemeClr val="tx1"/>
                </a:solidFill>
                <a:highlight>
                  <a:srgbClr val="FFFF00"/>
                </a:highlight>
                <a:latin typeface="Arial" panose="020B0604020202020204"/>
              </a:rPr>
              <a:t>U.S. liquefaction capacity (including only projects under construction) nearly doubles from ~12 Bcf/d at the end of 2023 to ~23 Bcf/d by 2030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sz="1200" b="1" dirty="0">
                <a:solidFill>
                  <a:schemeClr val="tx1"/>
                </a:solidFill>
                <a:highlight>
                  <a:srgbClr val="FFFF00"/>
                </a:highlight>
                <a:latin typeface="Arial" panose="020B0604020202020204"/>
              </a:rPr>
              <a:t>Another ~16 Bcf/d of U.S. LNG capacity by 2030 </a:t>
            </a:r>
            <a:r>
              <a:rPr lang="en-US" sz="1200" dirty="0">
                <a:solidFill>
                  <a:schemeClr val="tx1"/>
                </a:solidFill>
                <a:latin typeface="Arial" panose="020B0604020202020204"/>
              </a:rPr>
              <a:t>from projects have been proposed but not yet sanctioned</a:t>
            </a:r>
          </a:p>
        </p:txBody>
      </p:sp>
    </p:spTree>
    <p:extLst>
      <p:ext uri="{BB962C8B-B14F-4D97-AF65-F5344CB8AC3E}">
        <p14:creationId xmlns:p14="http://schemas.microsoft.com/office/powerpoint/2010/main" val="16144458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04AD935-6B03-679A-AE01-E1A1B34CC0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218" y="1101194"/>
            <a:ext cx="11394198" cy="5055375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8E988D4-6FA8-D30C-ED55-F0726B0294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7566"/>
            <a:ext cx="12192000" cy="804710"/>
          </a:xfrm>
        </p:spPr>
        <p:txBody>
          <a:bodyPr>
            <a:normAutofit/>
          </a:bodyPr>
          <a:lstStyle/>
          <a:p>
            <a:r>
              <a:rPr lang="en-US" sz="2800" b="1" dirty="0"/>
              <a:t>y  </a:t>
            </a:r>
            <a:r>
              <a:rPr lang="en-US" sz="2800" b="1" dirty="0">
                <a:solidFill>
                  <a:schemeClr val="bg2"/>
                </a:solidFill>
              </a:rPr>
              <a:t>Natural Gas in the Role of Energy Production and Grid Reliability</a:t>
            </a:r>
            <a:endParaRPr lang="en-US" sz="28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B197EB-27E2-963F-A71A-E51C1F781F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8955" y="1059579"/>
            <a:ext cx="3846325" cy="50693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7181164-0E68-961F-75CE-EFBD77D200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6720" y="1059579"/>
            <a:ext cx="3914068" cy="5124604"/>
          </a:xfrm>
          <a:prstGeom prst="rect">
            <a:avLst/>
          </a:prstGeom>
        </p:spPr>
      </p:pic>
      <p:sp>
        <p:nvSpPr>
          <p:cNvPr id="8" name="AutoShape 10">
            <a:extLst>
              <a:ext uri="{FF2B5EF4-FFF2-40B4-BE49-F238E27FC236}">
                <a16:creationId xmlns:a16="http://schemas.microsoft.com/office/drawing/2014/main" id="{F8E9FD5A-B452-8E08-569F-3600B64229D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8388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CE47EF-8092-FD3A-2E77-AD57234D5B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Electric Power Demands 34% </a:t>
            </a:r>
            <a:r>
              <a:rPr lang="en-US" b="1" u="sng" dirty="0"/>
              <a:t>of </a:t>
            </a:r>
            <a:r>
              <a:rPr lang="en-US" b="1" i="1" u="sng" dirty="0"/>
              <a:t>Total Energy </a:t>
            </a:r>
            <a:r>
              <a:rPr lang="en-US" b="1" i="1" dirty="0"/>
              <a:t>*</a:t>
            </a:r>
          </a:p>
        </p:txBody>
      </p:sp>
      <p:pic>
        <p:nvPicPr>
          <p:cNvPr id="8" name="Content Placeholder 7" descr="A pie chart with numbers and text&#10;&#10;Description automatically generated">
            <a:extLst>
              <a:ext uri="{FF2B5EF4-FFF2-40B4-BE49-F238E27FC236}">
                <a16:creationId xmlns:a16="http://schemas.microsoft.com/office/drawing/2014/main" id="{CE7AFA44-81F5-9171-72F3-CA3877FFB10E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1484923" y="982200"/>
            <a:ext cx="8704114" cy="4997495"/>
          </a:xfrm>
          <a:ln>
            <a:solidFill>
              <a:srgbClr val="FFFF00"/>
            </a:solidFill>
          </a:ln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3B6F82-AFF7-4D9E-193B-6E3152EF722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A12C76B-5E26-6143-AD45-09C4F21AD067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869D49-4A70-8253-FFBE-9A9A52EF00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pc="100">
                <a:solidFill>
                  <a:schemeClr val="accent2"/>
                </a:solidFill>
                <a:cs typeface="Arial" panose="020B0604020202020204" pitchFamily="34" charset="0"/>
              </a:rPr>
              <a:t>PROPRIETARY AND CONFIDENTIAL INFORMATION</a:t>
            </a: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6C5E7C5-9580-B7D9-F522-9381488C0797}"/>
              </a:ext>
            </a:extLst>
          </p:cNvPr>
          <p:cNvSpPr/>
          <p:nvPr/>
        </p:nvSpPr>
        <p:spPr>
          <a:xfrm>
            <a:off x="7363327" y="2514600"/>
            <a:ext cx="1407694" cy="782053"/>
          </a:xfrm>
          <a:prstGeom prst="rect">
            <a:avLst/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90D9B55-1715-015F-60B8-96C0CC39D248}"/>
              </a:ext>
            </a:extLst>
          </p:cNvPr>
          <p:cNvSpPr txBox="1"/>
          <p:nvPr/>
        </p:nvSpPr>
        <p:spPr>
          <a:xfrm>
            <a:off x="462239" y="5991727"/>
            <a:ext cx="518282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Note: Total Energy Includes All Sources:  gasoline, jet, coal, natural gas, fuel oil etc.</a:t>
            </a:r>
          </a:p>
        </p:txBody>
      </p:sp>
    </p:spTree>
    <p:extLst>
      <p:ext uri="{BB962C8B-B14F-4D97-AF65-F5344CB8AC3E}">
        <p14:creationId xmlns:p14="http://schemas.microsoft.com/office/powerpoint/2010/main" val="281907347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H_FLYSHEET_STYLE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heme/theme1.xml><?xml version="1.0" encoding="utf-8"?>
<a:theme xmlns:a="http://schemas.openxmlformats.org/drawingml/2006/main" name="Targa Theme">
  <a:themeElements>
    <a:clrScheme name="Targa Color Theme">
      <a:dk1>
        <a:srgbClr val="171617"/>
      </a:dk1>
      <a:lt1>
        <a:srgbClr val="FFFFFF"/>
      </a:lt1>
      <a:dk2>
        <a:srgbClr val="1C3C76"/>
      </a:dk2>
      <a:lt2>
        <a:srgbClr val="D03E2F"/>
      </a:lt2>
      <a:accent1>
        <a:srgbClr val="4B4B4B"/>
      </a:accent1>
      <a:accent2>
        <a:srgbClr val="828282"/>
      </a:accent2>
      <a:accent3>
        <a:srgbClr val="BFC9F3"/>
      </a:accent3>
      <a:accent4>
        <a:srgbClr val="EEEDED"/>
      </a:accent4>
      <a:accent5>
        <a:srgbClr val="FFFFFF"/>
      </a:accent5>
      <a:accent6>
        <a:srgbClr val="FFFFFF"/>
      </a:accent6>
      <a:hlink>
        <a:srgbClr val="1C3C76"/>
      </a:hlink>
      <a:folHlink>
        <a:srgbClr val="1C3C76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arga Investor Presentation" id="{13D7A73F-E862-2B4B-9866-5957251E2026}" vid="{03011834-94E0-F345-9713-5B12B9894F8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151486</TotalTime>
  <Words>1118</Words>
  <Application>Microsoft Office PowerPoint</Application>
  <PresentationFormat>Widescreen</PresentationFormat>
  <Paragraphs>155</Paragraphs>
  <Slides>20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Amasis MT Pro Black</vt:lpstr>
      <vt:lpstr>Arial</vt:lpstr>
      <vt:lpstr>Calibri</vt:lpstr>
      <vt:lpstr>Jost</vt:lpstr>
      <vt:lpstr>System Font Regular</vt:lpstr>
      <vt:lpstr>Wingdings</vt:lpstr>
      <vt:lpstr>Targa Theme</vt:lpstr>
      <vt:lpstr> </vt:lpstr>
      <vt:lpstr>The Role of Natural Gas in Modern Industry and Society</vt:lpstr>
      <vt:lpstr>Naturally Loved- Naturally  </vt:lpstr>
      <vt:lpstr>PowerPoint Presentation</vt:lpstr>
      <vt:lpstr>U.S. Natural Gas Macro Overview</vt:lpstr>
      <vt:lpstr>U.S. Natural Gas Storage and Demand</vt:lpstr>
      <vt:lpstr>U.S. LNG Exports Grow to 30 BCF/D by 2030</vt:lpstr>
      <vt:lpstr>y  Natural Gas in the Role of Energy Production and Grid Reliability</vt:lpstr>
      <vt:lpstr>Electric Power Demands 34% of Total Energy *</vt:lpstr>
      <vt:lpstr>U.S. Power Generation by Fuel Sources= Natural Gas #1</vt:lpstr>
      <vt:lpstr>Annual U.S. Electricity Generation By Energy Source</vt:lpstr>
      <vt:lpstr>U.S. Data Centers Could Use Almost 9% of the Grid by 2030</vt:lpstr>
      <vt:lpstr>Natural Gas Reforming for Hydrogen Production with CCS</vt:lpstr>
      <vt:lpstr>By 2050 Global Energy Demand Increases by Nearly 50%! </vt:lpstr>
      <vt:lpstr>Gas Consumption by Global Region </vt:lpstr>
      <vt:lpstr>Since 1950 a 3X Increase in Demand in all Fuel Sources</vt:lpstr>
      <vt:lpstr>Natural Gas (Methane) Is So Much More</vt:lpstr>
      <vt:lpstr>The World of Petrochemical Products From Natural Gas </vt:lpstr>
      <vt:lpstr>Securing Jobs, Energy Security and National Security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Targa Weekly Fundamentals</dc:title>
  <dc:subject/>
  <dc:creator>cmarshall@targaresources.com</dc:creator>
  <cp:keywords/>
  <dc:description/>
  <cp:lastModifiedBy>DiCosimo, Vincent J.</cp:lastModifiedBy>
  <cp:revision>2441</cp:revision>
  <dcterms:created xsi:type="dcterms:W3CDTF">2023-04-14T18:54:45Z</dcterms:created>
  <dcterms:modified xsi:type="dcterms:W3CDTF">2024-12-05T23:09:41Z</dcterms:modified>
  <cp:category/>
</cp:coreProperties>
</file>