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993" r:id="rId5"/>
    <p:sldId id="1274" r:id="rId6"/>
    <p:sldId id="1651" r:id="rId7"/>
    <p:sldId id="1632" r:id="rId8"/>
    <p:sldId id="1638" r:id="rId9"/>
    <p:sldId id="1647" r:id="rId10"/>
    <p:sldId id="1645" r:id="rId11"/>
    <p:sldId id="1646" r:id="rId12"/>
    <p:sldId id="1521" r:id="rId13"/>
    <p:sldId id="1634" r:id="rId14"/>
    <p:sldId id="1616" r:id="rId15"/>
    <p:sldId id="1513" r:id="rId16"/>
    <p:sldId id="1630" r:id="rId17"/>
    <p:sldId id="1655" r:id="rId18"/>
    <p:sldId id="1656" r:id="rId19"/>
    <p:sldId id="1518" r:id="rId20"/>
    <p:sldId id="1650" r:id="rId21"/>
    <p:sldId id="1517" r:id="rId22"/>
    <p:sldId id="1627" r:id="rId23"/>
    <p:sldId id="1653" r:id="rId24"/>
    <p:sldId id="1633" r:id="rId25"/>
    <p:sldId id="1514" r:id="rId26"/>
    <p:sldId id="1626" r:id="rId27"/>
    <p:sldId id="1620" r:id="rId28"/>
    <p:sldId id="1654" r:id="rId29"/>
    <p:sldId id="1615" r:id="rId30"/>
    <p:sldId id="1623" r:id="rId31"/>
    <p:sldId id="1625" r:id="rId32"/>
    <p:sldId id="1637" r:id="rId33"/>
    <p:sldId id="1644" r:id="rId34"/>
    <p:sldId id="1648" r:id="rId35"/>
    <p:sldId id="1524" r:id="rId36"/>
    <p:sldId id="1614" r:id="rId37"/>
    <p:sldId id="1649" r:id="rId38"/>
    <p:sldId id="1617" r:id="rId39"/>
    <p:sldId id="1643" r:id="rId40"/>
    <p:sldId id="1636" r:id="rId41"/>
    <p:sldId id="1628" r:id="rId42"/>
    <p:sldId id="1635" r:id="rId43"/>
    <p:sldId id="1035" r:id="rId44"/>
    <p:sldId id="1516" r:id="rId45"/>
    <p:sldId id="1226" r:id="rId4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B1F"/>
    <a:srgbClr val="CCC0DA"/>
    <a:srgbClr val="E6E0EC"/>
    <a:srgbClr val="08040C"/>
    <a:srgbClr val="180C22"/>
    <a:srgbClr val="20112D"/>
    <a:srgbClr val="17003A"/>
    <a:srgbClr val="0E1107"/>
    <a:srgbClr val="FFFF00"/>
    <a:srgbClr val="1D0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acadianconsulting.sharepoint.com/sites/ACGFS/Shared%20Documents/FS_Shared/Presentations/2024%20Presentations/2024-ENERGY%20COUNCIL-SLC/WORKPAPERS/Generation%20Tren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cadianconsulting.sharepoint.com/sites/ACGFS/Shared%20Documents/FS_Shared/Current/LA-EGA-INV/ENVIRONMENTAL%20IMPACT%20RESEARCH/Workbook.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cadianconsulting.sharepoint.com/sites/ACGFS/Shared%20Documents/FS_Shared/Presentations/2024%20Presentations/2024-ENERGY%20COUNCIL-SLC/WORKPAPERS/CHANGE%20IN%20DEMAND-GROWTH-FCST_V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acadianconsulting.sharepoint.com/sites/ACGFS/Shared%20Documents/FS_Shared/Current/OK-GTA-RES/WORKPAPERS/Economic%20Impacts%20of%20Data%20Centers/U.S/Pie%20Chart.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acadianconsulting.sharepoint.com/sites/ACGFS/Shared%20Documents/FS_Shared/Presentations/2024%20Presentations/2024-ENERGY%20COUNCIL-SLC/WORKPAPERS/Exhibits%20for%20Energy%20Council%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adianconsulting.sharepoint.com/sites/ACGFS/Shared%20Documents/FS_Shared/Presentations/2024%20Presentations/2024-ENERGY%20COUNCIL-SLC/WORKPAPERS/Exhibits%20for%20Energy%20Council%20Repor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TylerFrench\AppData\Local\Microsoft\Windows\INetCache\Content.Outlook\5QGYC7B5\Utility%20Capital%20Expenditures%20Updat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TylerFrench\AppData\Local\Microsoft\Windows\INetCache\Content.Outlook\5QGYC7B5\Utility%20Capital%20Expenditures%20Update.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DED\AppData\Local\Microsoft\Windows\INetCache\Content.Outlook\QBO3N22X\Reserve%20Margins%20by%20Yea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D\AppData\Local\Microsoft\Windows\INetCache\Content.Outlook\QBO3N22X\Average%20Electricity%20Retail%20Pric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cadianconsulting-my.sharepoint.com/personal/robhasbun_acadianconsulting_com/Documents/Documents/U.S.%20Average%20Affordability/U.S.%20Affordabili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cadianconsulting-my.sharepoint.com/personal/robhasbun_acadianconsulting_com/Documents/Documents/U.S.%20Average%20Affordability/U.S.%20Affordabili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07948912086283E-2"/>
          <c:y val="3.4080923106198251E-2"/>
          <c:w val="0.92947930269166434"/>
          <c:h val="0.79010980571072242"/>
        </c:manualLayout>
      </c:layout>
      <c:lineChart>
        <c:grouping val="standard"/>
        <c:varyColors val="0"/>
        <c:ser>
          <c:idx val="0"/>
          <c:order val="0"/>
          <c:tx>
            <c:strRef>
              <c:f>'[Generation Trend.xlsx]Generation Mix'!$C$10</c:f>
              <c:strCache>
                <c:ptCount val="1"/>
                <c:pt idx="0">
                  <c:v>Natural Gas</c:v>
                </c:pt>
              </c:strCache>
            </c:strRef>
          </c:tx>
          <c:spPr>
            <a:ln w="38100" cap="rnd">
              <a:solidFill>
                <a:srgbClr val="17003A"/>
              </a:solidFill>
              <a:round/>
            </a:ln>
            <a:effectLst/>
          </c:spPr>
          <c:marker>
            <c:symbol val="none"/>
          </c:marker>
          <c:cat>
            <c:numRef>
              <c:f>'[Generation Trend.xlsx]Generation Mix'!$D$7:$Z$7</c:f>
              <c:numCache>
                <c:formatCode>General</c:formatCode>
                <c:ptCount val="21"/>
                <c:pt idx="0">
                  <c:v>2001</c:v>
                </c:pt>
                <c:pt idx="1">
                  <c:v>2002</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extLst/>
            </c:numRef>
          </c:cat>
          <c:val>
            <c:numRef>
              <c:f>'[Generation Trend.xlsx]Generation Mix'!$D$10:$Z$10</c:f>
              <c:numCache>
                <c:formatCode>0%</c:formatCode>
                <c:ptCount val="21"/>
                <c:pt idx="0">
                  <c:v>0.1710436338041568</c:v>
                </c:pt>
                <c:pt idx="1">
                  <c:v>0.17908884179961509</c:v>
                </c:pt>
                <c:pt idx="2">
                  <c:v>0.18764017991654752</c:v>
                </c:pt>
                <c:pt idx="3">
                  <c:v>0.20086115142645267</c:v>
                </c:pt>
                <c:pt idx="4">
                  <c:v>0.21569517751317605</c:v>
                </c:pt>
                <c:pt idx="5">
                  <c:v>0.21434753186338604</c:v>
                </c:pt>
                <c:pt idx="6">
                  <c:v>0.23313962745262615</c:v>
                </c:pt>
                <c:pt idx="7">
                  <c:v>0.23943827674699075</c:v>
                </c:pt>
                <c:pt idx="8">
                  <c:v>0.2472327043313397</c:v>
                </c:pt>
                <c:pt idx="9">
                  <c:v>0.30285703186855278</c:v>
                </c:pt>
                <c:pt idx="10">
                  <c:v>0.27664670431783317</c:v>
                </c:pt>
                <c:pt idx="11">
                  <c:v>0.27522107300098964</c:v>
                </c:pt>
                <c:pt idx="12">
                  <c:v>0.32722766984264173</c:v>
                </c:pt>
                <c:pt idx="13">
                  <c:v>0.33825774592516966</c:v>
                </c:pt>
                <c:pt idx="14">
                  <c:v>0.32157623371745497</c:v>
                </c:pt>
                <c:pt idx="15">
                  <c:v>0.35203237512721841</c:v>
                </c:pt>
                <c:pt idx="16">
                  <c:v>0.38457921026853059</c:v>
                </c:pt>
                <c:pt idx="17">
                  <c:v>0.40570679108644092</c:v>
                </c:pt>
                <c:pt idx="18">
                  <c:v>0.38425924554641183</c:v>
                </c:pt>
                <c:pt idx="19">
                  <c:v>0.39877033913981103</c:v>
                </c:pt>
                <c:pt idx="20">
                  <c:v>0.43173469139739157</c:v>
                </c:pt>
              </c:numCache>
              <c:extLst/>
            </c:numRef>
          </c:val>
          <c:smooth val="0"/>
          <c:extLst>
            <c:ext xmlns:c16="http://schemas.microsoft.com/office/drawing/2014/chart" uri="{C3380CC4-5D6E-409C-BE32-E72D297353CC}">
              <c16:uniqueId val="{00000000-1800-4460-A8FB-FFB2171381E8}"/>
            </c:ext>
          </c:extLst>
        </c:ser>
        <c:ser>
          <c:idx val="3"/>
          <c:order val="1"/>
          <c:tx>
            <c:strRef>
              <c:f>'[Generation Trend.xlsx]Generation Mix'!$C$11</c:f>
              <c:strCache>
                <c:ptCount val="1"/>
                <c:pt idx="0">
                  <c:v>Coal </c:v>
                </c:pt>
              </c:strCache>
            </c:strRef>
          </c:tx>
          <c:spPr>
            <a:ln w="38100" cap="rnd">
              <a:solidFill>
                <a:srgbClr val="CCC0DA"/>
              </a:solidFill>
              <a:round/>
            </a:ln>
            <a:effectLst/>
          </c:spPr>
          <c:marker>
            <c:symbol val="none"/>
          </c:marker>
          <c:cat>
            <c:strLit>
              <c:ptCount val="21"/>
              <c:pt idx="0">
                <c:v>2001</c:v>
              </c:pt>
              <c:pt idx="1">
                <c:v>2002</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extLst>
                <c:ext xmlns:c15="http://schemas.microsoft.com/office/drawing/2012/chart" uri="{02D57815-91ED-43cb-92C2-25804820EDAC}">
                  <c15:autoCat val="1"/>
                </c:ext>
              </c:extLst>
            </c:strLit>
          </c:cat>
          <c:val>
            <c:numRef>
              <c:f>'[Generation Trend.xlsx]Generation Mix'!$D$11:$Z$11</c:f>
              <c:numCache>
                <c:formatCode>0%</c:formatCode>
                <c:ptCount val="21"/>
                <c:pt idx="0">
                  <c:v>0.50953640158810187</c:v>
                </c:pt>
                <c:pt idx="1">
                  <c:v>0.50101186362359318</c:v>
                </c:pt>
                <c:pt idx="2">
                  <c:v>0.49634111412274956</c:v>
                </c:pt>
                <c:pt idx="3">
                  <c:v>0.48970650816824324</c:v>
                </c:pt>
                <c:pt idx="4">
                  <c:v>0.4851045030388258</c:v>
                </c:pt>
                <c:pt idx="5">
                  <c:v>0.48206222928512193</c:v>
                </c:pt>
                <c:pt idx="6">
                  <c:v>0.44449548294326535</c:v>
                </c:pt>
                <c:pt idx="7">
                  <c:v>0.44782144351158443</c:v>
                </c:pt>
                <c:pt idx="8">
                  <c:v>0.42277327435540035</c:v>
                </c:pt>
                <c:pt idx="9">
                  <c:v>0.37404415683073355</c:v>
                </c:pt>
                <c:pt idx="10">
                  <c:v>0.38886588547412176</c:v>
                </c:pt>
                <c:pt idx="11">
                  <c:v>0.38638953666928116</c:v>
                </c:pt>
                <c:pt idx="12">
                  <c:v>0.33157467561606552</c:v>
                </c:pt>
                <c:pt idx="13">
                  <c:v>0.30389361759963524</c:v>
                </c:pt>
                <c:pt idx="14">
                  <c:v>0.29881113628437855</c:v>
                </c:pt>
                <c:pt idx="15">
                  <c:v>0.27493200666614542</c:v>
                </c:pt>
                <c:pt idx="16">
                  <c:v>0.23361325522090456</c:v>
                </c:pt>
                <c:pt idx="17">
                  <c:v>0.19287727387785877</c:v>
                </c:pt>
                <c:pt idx="18">
                  <c:v>0.21850716450875482</c:v>
                </c:pt>
                <c:pt idx="19">
                  <c:v>0.19654383142838955</c:v>
                </c:pt>
                <c:pt idx="20">
                  <c:v>0.16138455536856441</c:v>
                </c:pt>
              </c:numCache>
              <c:extLst/>
            </c:numRef>
          </c:val>
          <c:smooth val="0"/>
          <c:extLst>
            <c:ext xmlns:c16="http://schemas.microsoft.com/office/drawing/2014/chart" uri="{C3380CC4-5D6E-409C-BE32-E72D297353CC}">
              <c16:uniqueId val="{00000001-1800-4460-A8FB-FFB2171381E8}"/>
            </c:ext>
          </c:extLst>
        </c:ser>
        <c:ser>
          <c:idx val="1"/>
          <c:order val="2"/>
          <c:tx>
            <c:strRef>
              <c:f>'[Generation Trend.xlsx]Generation Mix'!$C$12</c:f>
              <c:strCache>
                <c:ptCount val="1"/>
                <c:pt idx="0">
                  <c:v>Nuclear</c:v>
                </c:pt>
              </c:strCache>
            </c:strRef>
          </c:tx>
          <c:spPr>
            <a:ln w="38100" cap="rnd">
              <a:solidFill>
                <a:schemeClr val="accent3">
                  <a:lumMod val="60000"/>
                  <a:lumOff val="40000"/>
                </a:schemeClr>
              </a:solidFill>
              <a:round/>
            </a:ln>
            <a:effectLst/>
          </c:spPr>
          <c:marker>
            <c:symbol val="none"/>
          </c:marker>
          <c:cat>
            <c:numRef>
              <c:f>'[Generation Trend.xlsx]Generation Mix'!$D$7:$Z$7</c:f>
              <c:numCache>
                <c:formatCode>General</c:formatCode>
                <c:ptCount val="21"/>
                <c:pt idx="0">
                  <c:v>2001</c:v>
                </c:pt>
                <c:pt idx="1">
                  <c:v>2002</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extLst/>
            </c:numRef>
          </c:cat>
          <c:val>
            <c:numRef>
              <c:f>'[Generation Trend.xlsx]Generation Mix'!$D$12:$Z$12</c:f>
              <c:numCache>
                <c:formatCode>0%</c:formatCode>
                <c:ptCount val="21"/>
                <c:pt idx="0">
                  <c:v>0.2057531780134367</c:v>
                </c:pt>
                <c:pt idx="1">
                  <c:v>0.2021702060793818</c:v>
                </c:pt>
                <c:pt idx="2">
                  <c:v>0.19282487012336344</c:v>
                </c:pt>
                <c:pt idx="3">
                  <c:v>0.19367190804084222</c:v>
                </c:pt>
                <c:pt idx="4">
                  <c:v>0.19400391570182615</c:v>
                </c:pt>
                <c:pt idx="5">
                  <c:v>0.19571074199819302</c:v>
                </c:pt>
                <c:pt idx="6">
                  <c:v>0.20222472493214966</c:v>
                </c:pt>
                <c:pt idx="7">
                  <c:v>0.19562583825070876</c:v>
                </c:pt>
                <c:pt idx="8">
                  <c:v>0.19272614806780261</c:v>
                </c:pt>
                <c:pt idx="9">
                  <c:v>0.19006320719128991</c:v>
                </c:pt>
                <c:pt idx="10">
                  <c:v>0.19405397079074521</c:v>
                </c:pt>
                <c:pt idx="11">
                  <c:v>0.19473640903157019</c:v>
                </c:pt>
                <c:pt idx="12">
                  <c:v>0.1954483499795843</c:v>
                </c:pt>
                <c:pt idx="13">
                  <c:v>0.19759150600645595</c:v>
                </c:pt>
                <c:pt idx="14">
                  <c:v>0.19946996049700982</c:v>
                </c:pt>
                <c:pt idx="15">
                  <c:v>0.19303679755608871</c:v>
                </c:pt>
                <c:pt idx="16">
                  <c:v>0.19595564344982713</c:v>
                </c:pt>
                <c:pt idx="17">
                  <c:v>0.19698872598862496</c:v>
                </c:pt>
                <c:pt idx="18">
                  <c:v>0.18970842410501534</c:v>
                </c:pt>
                <c:pt idx="19">
                  <c:v>0.18236771500845103</c:v>
                </c:pt>
                <c:pt idx="20">
                  <c:v>0.1852314204508905</c:v>
                </c:pt>
              </c:numCache>
              <c:extLst/>
            </c:numRef>
          </c:val>
          <c:smooth val="0"/>
          <c:extLst>
            <c:ext xmlns:c16="http://schemas.microsoft.com/office/drawing/2014/chart" uri="{C3380CC4-5D6E-409C-BE32-E72D297353CC}">
              <c16:uniqueId val="{00000002-1800-4460-A8FB-FFB2171381E8}"/>
            </c:ext>
          </c:extLst>
        </c:ser>
        <c:ser>
          <c:idx val="5"/>
          <c:order val="5"/>
          <c:tx>
            <c:strRef>
              <c:f>'[Generation Trend.xlsx]Generation Mix'!$C$16</c:f>
              <c:strCache>
                <c:ptCount val="1"/>
                <c:pt idx="0">
                  <c:v>All Renewable</c:v>
                </c:pt>
              </c:strCache>
            </c:strRef>
          </c:tx>
          <c:spPr>
            <a:ln w="38100" cap="rnd">
              <a:solidFill>
                <a:schemeClr val="tx2">
                  <a:lumMod val="60000"/>
                  <a:lumOff val="40000"/>
                </a:schemeClr>
              </a:solidFill>
              <a:round/>
            </a:ln>
            <a:effectLst/>
          </c:spPr>
          <c:marker>
            <c:symbol val="none"/>
          </c:marker>
          <c:cat>
            <c:strLit>
              <c:ptCount val="21"/>
              <c:pt idx="0">
                <c:v>2001</c:v>
              </c:pt>
              <c:pt idx="1">
                <c:v>2002</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extLst>
                <c:ext xmlns:c15="http://schemas.microsoft.com/office/drawing/2012/chart" uri="{02D57815-91ED-43cb-92C2-25804820EDAC}">
                  <c15:autoCat val="1"/>
                </c:ext>
              </c:extLst>
            </c:strLit>
          </c:cat>
          <c:val>
            <c:numRef>
              <c:f>'[Generation Trend.xlsx]Generation Mix'!$D$16:$Z$16</c:f>
              <c:numCache>
                <c:formatCode>0%</c:formatCode>
                <c:ptCount val="21"/>
                <c:pt idx="0">
                  <c:v>0.11366678659430465</c:v>
                </c:pt>
                <c:pt idx="1">
                  <c:v>0.11772908849740987</c:v>
                </c:pt>
                <c:pt idx="2">
                  <c:v>0.12319383583733948</c:v>
                </c:pt>
                <c:pt idx="3">
                  <c:v>0.11576043236446176</c:v>
                </c:pt>
                <c:pt idx="4">
                  <c:v>0.10519640374617201</c:v>
                </c:pt>
                <c:pt idx="5">
                  <c:v>0.1078794968532989</c:v>
                </c:pt>
                <c:pt idx="6">
                  <c:v>0.12014016467195877</c:v>
                </c:pt>
                <c:pt idx="7">
                  <c:v>0.11711444149071615</c:v>
                </c:pt>
                <c:pt idx="8">
                  <c:v>0.13726787324545739</c:v>
                </c:pt>
                <c:pt idx="9">
                  <c:v>0.13303560410942364</c:v>
                </c:pt>
                <c:pt idx="10">
                  <c:v>0.14043343941729988</c:v>
                </c:pt>
                <c:pt idx="11">
                  <c:v>0.14365298129815904</c:v>
                </c:pt>
                <c:pt idx="12">
                  <c:v>0.1457493045617084</c:v>
                </c:pt>
                <c:pt idx="13">
                  <c:v>0.16025713046873921</c:v>
                </c:pt>
                <c:pt idx="14">
                  <c:v>0.18014266950115648</c:v>
                </c:pt>
                <c:pt idx="15">
                  <c:v>0.1799988206505474</c:v>
                </c:pt>
                <c:pt idx="16">
                  <c:v>0.18585189106073777</c:v>
                </c:pt>
                <c:pt idx="17">
                  <c:v>0.20442720904707534</c:v>
                </c:pt>
                <c:pt idx="18">
                  <c:v>0.20752516583981795</c:v>
                </c:pt>
                <c:pt idx="19">
                  <c:v>0.22231811442334842</c:v>
                </c:pt>
                <c:pt idx="20">
                  <c:v>0.22164933278315346</c:v>
                </c:pt>
              </c:numCache>
              <c:extLst/>
            </c:numRef>
          </c:val>
          <c:smooth val="0"/>
          <c:extLst>
            <c:ext xmlns:c16="http://schemas.microsoft.com/office/drawing/2014/chart" uri="{C3380CC4-5D6E-409C-BE32-E72D297353CC}">
              <c16:uniqueId val="{00000003-1800-4460-A8FB-FFB2171381E8}"/>
            </c:ext>
          </c:extLst>
        </c:ser>
        <c:dLbls>
          <c:showLegendKey val="0"/>
          <c:showVal val="0"/>
          <c:showCatName val="0"/>
          <c:showSerName val="0"/>
          <c:showPercent val="0"/>
          <c:showBubbleSize val="0"/>
        </c:dLbls>
        <c:smooth val="0"/>
        <c:axId val="1690908416"/>
        <c:axId val="1690908896"/>
        <c:extLst>
          <c:ext xmlns:c15="http://schemas.microsoft.com/office/drawing/2012/chart" uri="{02D57815-91ED-43cb-92C2-25804820EDAC}">
            <c15:filteredLineSeries>
              <c15:ser>
                <c:idx val="2"/>
                <c:order val="3"/>
                <c:tx>
                  <c:strRef>
                    <c:extLst>
                      <c:ext uri="{02D57815-91ED-43cb-92C2-25804820EDAC}">
                        <c15:formulaRef>
                          <c15:sqref>'[Generation Trend.xlsx]Generation Mix'!$C$14</c15:sqref>
                        </c15:formulaRef>
                      </c:ext>
                    </c:extLst>
                    <c:strCache>
                      <c:ptCount val="1"/>
                      <c:pt idx="0">
                        <c:v>Other Non-Renewable</c:v>
                      </c:pt>
                    </c:strCache>
                  </c:strRef>
                </c:tx>
                <c:spPr>
                  <a:ln w="28575" cap="rnd">
                    <a:solidFill>
                      <a:srgbClr val="7030A0"/>
                    </a:solidFill>
                    <a:round/>
                  </a:ln>
                  <a:effectLst/>
                </c:spPr>
                <c:marker>
                  <c:symbol val="none"/>
                </c:marker>
                <c:cat>
                  <c:numRef>
                    <c:extLst>
                      <c:ext uri="{02D57815-91ED-43cb-92C2-25804820EDAC}">
                        <c15:formulaRef>
                          <c15:sqref>'[Generation Trend.xlsx]Generation Mix'!$D$7:$Z$7</c15:sqref>
                        </c15:formulaRef>
                      </c:ext>
                    </c:extLst>
                    <c:numCache>
                      <c:formatCode>General</c:formatCode>
                      <c:ptCount val="21"/>
                      <c:pt idx="0">
                        <c:v>2001</c:v>
                      </c:pt>
                      <c:pt idx="1">
                        <c:v>2002</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'[Generation Trend.xlsx]Generation Mix'!$D$14:$Z$14</c15:sqref>
                        </c15:formulaRef>
                      </c:ext>
                    </c:extLst>
                    <c:numCache>
                      <c:formatCode>0%</c:formatCode>
                      <c:ptCount val="21"/>
                      <c:pt idx="0">
                        <c:v>4.2610999062941891E-2</c:v>
                      </c:pt>
                      <c:pt idx="1">
                        <c:v>3.4458031845511397E-2</c:v>
                      </c:pt>
                      <c:pt idx="2">
                        <c:v>3.9942272879456127E-2</c:v>
                      </c:pt>
                      <c:pt idx="3">
                        <c:v>2.5948329386820516E-2</c:v>
                      </c:pt>
                      <c:pt idx="4">
                        <c:v>2.5473070399402168E-2</c:v>
                      </c:pt>
                      <c:pt idx="5">
                        <c:v>2.063566219298215E-2</c:v>
                      </c:pt>
                      <c:pt idx="6">
                        <c:v>1.9613237835717643E-2</c:v>
                      </c:pt>
                      <c:pt idx="7">
                        <c:v>1.8795619802578309E-2</c:v>
                      </c:pt>
                      <c:pt idx="8">
                        <c:v>1.7633514301694932E-2</c:v>
                      </c:pt>
                      <c:pt idx="9">
                        <c:v>1.6304502123440152E-2</c:v>
                      </c:pt>
                      <c:pt idx="10">
                        <c:v>1.7572477224023077E-2</c:v>
                      </c:pt>
                      <c:pt idx="11">
                        <c:v>1.8100355309472932E-2</c:v>
                      </c:pt>
                      <c:pt idx="12">
                        <c:v>1.8099511494550181E-2</c:v>
                      </c:pt>
                      <c:pt idx="13">
                        <c:v>1.6966917742242921E-2</c:v>
                      </c:pt>
                      <c:pt idx="14">
                        <c:v>1.619695186595161E-2</c:v>
                      </c:pt>
                      <c:pt idx="15">
                        <c:v>1.6702607293564427E-2</c:v>
                      </c:pt>
                      <c:pt idx="16">
                        <c:v>1.4725428041612226E-2</c:v>
                      </c:pt>
                      <c:pt idx="17">
                        <c:v>1.4541181031665894E-2</c:v>
                      </c:pt>
                      <c:pt idx="18">
                        <c:v>1.4169612828719095E-2</c:v>
                      </c:pt>
                      <c:pt idx="19">
                        <c:v>1.4200705687811831E-2</c:v>
                      </c:pt>
                      <c:pt idx="20">
                        <c:v>1.2304103653853133E-2</c:v>
                      </c:pt>
                    </c:numCache>
                  </c:numRef>
                </c:val>
                <c:smooth val="0"/>
                <c:extLst>
                  <c:ext xmlns:c16="http://schemas.microsoft.com/office/drawing/2014/chart" uri="{C3380CC4-5D6E-409C-BE32-E72D297353CC}">
                    <c16:uniqueId val="{00000004-1800-4460-A8FB-FFB2171381E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'[Generation Trend.xlsx]Generation Mix'!$C$13</c15:sqref>
                        </c15:formulaRef>
                      </c:ext>
                    </c:extLst>
                    <c:strCache>
                      <c:ptCount val="1"/>
                      <c:pt idx="0">
                        <c:v>Renewable</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'[Generation Trend.xlsx]Generation Mix'!$D$13:$Z$13</c15:sqref>
                        </c15:formulaRef>
                      </c:ext>
                    </c:extLst>
                    <c:numCache>
                      <c:formatCode>0%</c:formatCode>
                      <c:ptCount val="21"/>
                      <c:pt idx="0">
                        <c:v>7.1055787531362768E-2</c:v>
                      </c:pt>
                      <c:pt idx="1">
                        <c:v>8.3271056651898476E-2</c:v>
                      </c:pt>
                      <c:pt idx="2">
                        <c:v>8.3251562957883357E-2</c:v>
                      </c:pt>
                      <c:pt idx="3">
                        <c:v>8.9812102977641251E-2</c:v>
                      </c:pt>
                      <c:pt idx="4">
                        <c:v>7.9723333346769842E-2</c:v>
                      </c:pt>
                      <c:pt idx="5">
                        <c:v>8.7243834660316752E-2</c:v>
                      </c:pt>
                      <c:pt idx="6">
                        <c:v>0.10052692683624113</c:v>
                      </c:pt>
                      <c:pt idx="7">
                        <c:v>9.8318821688137839E-2</c:v>
                      </c:pt>
                      <c:pt idx="8">
                        <c:v>0.11963435894376245</c:v>
                      </c:pt>
                      <c:pt idx="9">
                        <c:v>0.11673110198598349</c:v>
                      </c:pt>
                      <c:pt idx="10">
                        <c:v>0.12286096219327682</c:v>
                      </c:pt>
                      <c:pt idx="11">
                        <c:v>0.12555262598868611</c:v>
                      </c:pt>
                      <c:pt idx="12">
                        <c:v>0.12764979306715821</c:v>
                      </c:pt>
                      <c:pt idx="13">
                        <c:v>0.14329021272649628</c:v>
                      </c:pt>
                      <c:pt idx="14">
                        <c:v>0.16394571763520488</c:v>
                      </c:pt>
                      <c:pt idx="15">
                        <c:v>0.16329621335698297</c:v>
                      </c:pt>
                      <c:pt idx="16">
                        <c:v>0.17112646301912554</c:v>
                      </c:pt>
                      <c:pt idx="17">
                        <c:v>0.18988602801540944</c:v>
                      </c:pt>
                      <c:pt idx="18">
                        <c:v>0.19335555301109886</c:v>
                      </c:pt>
                      <c:pt idx="19">
                        <c:v>0.20811740873553658</c:v>
                      </c:pt>
                      <c:pt idx="20">
                        <c:v>0.20934522912930034</c:v>
                      </c:pt>
                    </c:numCache>
                  </c:numRef>
                </c:val>
                <c:smooth val="0"/>
                <c:extLst xmlns:c15="http://schemas.microsoft.com/office/drawing/2012/chart">
                  <c:ext xmlns:c16="http://schemas.microsoft.com/office/drawing/2014/chart" uri="{C3380CC4-5D6E-409C-BE32-E72D297353CC}">
                    <c16:uniqueId val="{00000005-1800-4460-A8FB-FFB2171381E8}"/>
                  </c:ext>
                </c:extLst>
              </c15:ser>
            </c15:filteredLineSeries>
          </c:ext>
        </c:extLst>
      </c:lineChart>
      <c:dateAx>
        <c:axId val="169090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0908896"/>
        <c:crosses val="autoZero"/>
        <c:auto val="0"/>
        <c:lblOffset val="100"/>
        <c:baseTimeUnit val="days"/>
      </c:dateAx>
      <c:valAx>
        <c:axId val="1690908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0908416"/>
        <c:crosses val="autoZero"/>
        <c:crossBetween val="between"/>
      </c:valAx>
      <c:spPr>
        <a:noFill/>
        <a:ln>
          <a:solidFill>
            <a:sysClr val="windowText" lastClr="000000"/>
          </a:solidFill>
        </a:ln>
        <a:effectLst/>
      </c:spPr>
    </c:plotArea>
    <c:legend>
      <c:legendPos val="b"/>
      <c:layout>
        <c:manualLayout>
          <c:xMode val="edge"/>
          <c:yMode val="edge"/>
          <c:x val="0.41821927620349197"/>
          <c:y val="0.73838247785602029"/>
          <c:w val="0.55390016724508184"/>
          <c:h val="5.4512669997581045E-2"/>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'Emission Reductions'!$E$8</c:f>
              <c:strCache>
                <c:ptCount val="1"/>
                <c:pt idx="0">
                  <c:v>Emissions Reductions from Shift Towards Natural Gas</c:v>
                </c:pt>
              </c:strCache>
            </c:strRef>
          </c:tx>
          <c:spPr>
            <a:solidFill>
              <a:srgbClr val="17003A"/>
            </a:solidFill>
            <a:ln w="50800">
              <a:solidFill>
                <a:srgbClr val="17003A"/>
              </a:solidFill>
              <a:miter lim="800000"/>
            </a:ln>
            <a:effectLst/>
          </c:spPr>
          <c:invertIfNegative val="0"/>
          <c:cat>
            <c:numRef>
              <c:f>'Emission Reductions'!$D$11:$D$28</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'Emission Reductions'!$E$11:$E$28</c:f>
              <c:numCache>
                <c:formatCode>General</c:formatCode>
                <c:ptCount val="18"/>
                <c:pt idx="0">
                  <c:v>34</c:v>
                </c:pt>
                <c:pt idx="1">
                  <c:v>63</c:v>
                </c:pt>
                <c:pt idx="2">
                  <c:v>63</c:v>
                </c:pt>
                <c:pt idx="3">
                  <c:v>109</c:v>
                </c:pt>
                <c:pt idx="4">
                  <c:v>119</c:v>
                </c:pt>
                <c:pt idx="5">
                  <c:v>143</c:v>
                </c:pt>
                <c:pt idx="6">
                  <c:v>263</c:v>
                </c:pt>
                <c:pt idx="7">
                  <c:v>222</c:v>
                </c:pt>
                <c:pt idx="8">
                  <c:v>229</c:v>
                </c:pt>
                <c:pt idx="9">
                  <c:v>348</c:v>
                </c:pt>
                <c:pt idx="10">
                  <c:v>387</c:v>
                </c:pt>
                <c:pt idx="11">
                  <c:v>364</c:v>
                </c:pt>
                <c:pt idx="12">
                  <c:v>445</c:v>
                </c:pt>
                <c:pt idx="13">
                  <c:v>526</c:v>
                </c:pt>
                <c:pt idx="14">
                  <c:v>563</c:v>
                </c:pt>
                <c:pt idx="15">
                  <c:v>531</c:v>
                </c:pt>
                <c:pt idx="16">
                  <c:v>578</c:v>
                </c:pt>
                <c:pt idx="17">
                  <c:v>653</c:v>
                </c:pt>
              </c:numCache>
            </c:numRef>
          </c:val>
          <c:extLst>
            <c:ext xmlns:c16="http://schemas.microsoft.com/office/drawing/2014/chart" uri="{C3380CC4-5D6E-409C-BE32-E72D297353CC}">
              <c16:uniqueId val="{00000000-076E-4CF7-AA0C-ED4D037DD07E}"/>
            </c:ext>
          </c:extLst>
        </c:ser>
        <c:ser>
          <c:idx val="1"/>
          <c:order val="1"/>
          <c:tx>
            <c:strRef>
              <c:f>'Emission Reductions'!$F$8</c:f>
              <c:strCache>
                <c:ptCount val="1"/>
                <c:pt idx="0">
                  <c:v>Emissions Reductions from Increase in Zero-Carbon Generation </c:v>
                </c:pt>
              </c:strCache>
            </c:strRef>
          </c:tx>
          <c:spPr>
            <a:solidFill>
              <a:srgbClr val="CCC0DA"/>
            </a:solidFill>
            <a:ln w="50800" cap="sq">
              <a:solidFill>
                <a:srgbClr val="CCC0DA"/>
              </a:solidFill>
              <a:miter lim="800000"/>
            </a:ln>
            <a:effectLst/>
          </c:spPr>
          <c:invertIfNegative val="0"/>
          <c:cat>
            <c:numRef>
              <c:f>'Emission Reductions'!$D$11:$D$28</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'Emission Reductions'!$F$11:$F$28</c:f>
              <c:numCache>
                <c:formatCode>General</c:formatCode>
                <c:ptCount val="18"/>
                <c:pt idx="0">
                  <c:v>27</c:v>
                </c:pt>
                <c:pt idx="1">
                  <c:v>-9</c:v>
                </c:pt>
                <c:pt idx="2">
                  <c:v>23</c:v>
                </c:pt>
                <c:pt idx="3">
                  <c:v>89</c:v>
                </c:pt>
                <c:pt idx="4">
                  <c:v>63</c:v>
                </c:pt>
                <c:pt idx="5">
                  <c:v>128</c:v>
                </c:pt>
                <c:pt idx="6">
                  <c:v>108</c:v>
                </c:pt>
                <c:pt idx="7">
                  <c:v>145</c:v>
                </c:pt>
                <c:pt idx="8">
                  <c:v>157</c:v>
                </c:pt>
                <c:pt idx="9">
                  <c:v>168</c:v>
                </c:pt>
                <c:pt idx="10">
                  <c:v>229</c:v>
                </c:pt>
                <c:pt idx="11">
                  <c:v>303</c:v>
                </c:pt>
                <c:pt idx="12">
                  <c:v>288</c:v>
                </c:pt>
                <c:pt idx="13">
                  <c:v>321</c:v>
                </c:pt>
                <c:pt idx="14">
                  <c:v>379</c:v>
                </c:pt>
                <c:pt idx="15">
                  <c:v>373</c:v>
                </c:pt>
                <c:pt idx="16">
                  <c:v>408</c:v>
                </c:pt>
                <c:pt idx="17">
                  <c:v>416</c:v>
                </c:pt>
              </c:numCache>
            </c:numRef>
          </c:val>
          <c:extLst>
            <c:ext xmlns:c16="http://schemas.microsoft.com/office/drawing/2014/chart" uri="{C3380CC4-5D6E-409C-BE32-E72D297353CC}">
              <c16:uniqueId val="{00000001-076E-4CF7-AA0C-ED4D037DD07E}"/>
            </c:ext>
          </c:extLst>
        </c:ser>
        <c:dLbls>
          <c:showLegendKey val="0"/>
          <c:showVal val="0"/>
          <c:showCatName val="0"/>
          <c:showSerName val="0"/>
          <c:showPercent val="0"/>
          <c:showBubbleSize val="0"/>
        </c:dLbls>
        <c:gapWidth val="120"/>
        <c:overlap val="-55"/>
        <c:axId val="462263039"/>
        <c:axId val="462264479"/>
      </c:barChart>
      <c:dateAx>
        <c:axId val="462263039"/>
        <c:scaling>
          <c:orientation val="minMax"/>
        </c:scaling>
        <c:delete val="0"/>
        <c:axPos val="b"/>
        <c:numFmt formatCode="General" sourceLinked="0"/>
        <c:majorTickMark val="none"/>
        <c:minorTickMark val="none"/>
        <c:tickLblPos val="low"/>
        <c:spPr>
          <a:noFill/>
          <a:ln w="9525" cap="flat" cmpd="sng" algn="ctr">
            <a:solidFill>
              <a:schemeClr val="tx1"/>
            </a:solidFill>
            <a:round/>
          </a:ln>
          <a:effectLst/>
        </c:spPr>
        <c:txPr>
          <a:bodyPr rot="0" spcFirstLastPara="1" vertOverflow="ellipsis" wrap="square" anchor="b" anchorCtr="0"/>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2264479"/>
        <c:crossesAt val="0"/>
        <c:auto val="0"/>
        <c:lblOffset val="100"/>
        <c:baseTimeUnit val="days"/>
      </c:dateAx>
      <c:valAx>
        <c:axId val="462264479"/>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2263039"/>
        <c:crosses val="autoZero"/>
        <c:crossBetween val="between"/>
      </c:valAx>
      <c:spPr>
        <a:solidFill>
          <a:schemeClr val="bg1"/>
        </a:solidFill>
        <a:ln>
          <a:solidFill>
            <a:sysClr val="windowText" lastClr="000000"/>
          </a:solidFill>
        </a:ln>
        <a:effectLst/>
      </c:spPr>
    </c:plotArea>
    <c:legend>
      <c:legendPos val="b"/>
      <c:legendEntry>
        <c:idx val="0"/>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8.5588639090254492E-2"/>
          <c:y val="4.4880975221211539E-2"/>
          <c:w val="0.64583599850085205"/>
          <c:h val="9.4020592152203111E-2"/>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'[CHANGE IN DEMAND-GROWTH-FCST_V1.xlsx]Sheet1'!$C$11</c:f>
              <c:strCache>
                <c:ptCount val="1"/>
                <c:pt idx="0">
                  <c:v>2022 Forecast</c:v>
                </c:pt>
              </c:strCache>
            </c:strRef>
          </c:tx>
          <c:spPr>
            <a:solidFill>
              <a:srgbClr val="160B1F"/>
            </a:solidFill>
            <a:ln>
              <a:noFill/>
            </a:ln>
            <a:effectLst/>
          </c:spPr>
          <c:invertIfNegative val="0"/>
          <c:dPt>
            <c:idx val="0"/>
            <c:invertIfNegative val="0"/>
            <c:bubble3D val="0"/>
            <c:spPr>
              <a:solidFill>
                <a:srgbClr val="160B1F"/>
              </a:solidFill>
              <a:ln>
                <a:noFill/>
              </a:ln>
              <a:effectLst/>
            </c:spPr>
            <c:extLst>
              <c:ext xmlns:c16="http://schemas.microsoft.com/office/drawing/2014/chart" uri="{C3380CC4-5D6E-409C-BE32-E72D297353CC}">
                <c16:uniqueId val="{00000001-9D19-4C98-9AD7-4F389DD2A866}"/>
              </c:ext>
            </c:extLst>
          </c:dPt>
          <c:cat>
            <c:strLit>
              <c:ptCount val="1"/>
              <c:pt idx="0">
                <c:v>2</c:v>
              </c:pt>
              <c:extLst>
                <c:ext xmlns:c15="http://schemas.microsoft.com/office/drawing/2012/chart" uri="{02D57815-91ED-43cb-92C2-25804820EDAC}">
                  <c15:autoCat val="1"/>
                </c:ext>
              </c:extLst>
            </c:strLit>
          </c:cat>
          <c:val>
            <c:numRef>
              <c:f>'[CHANGE IN DEMAND-GROWTH-FCST_V1.xlsx]Sheet1'!$D$11:$E$11</c:f>
              <c:numCache>
                <c:formatCode>General</c:formatCode>
                <c:ptCount val="1"/>
                <c:pt idx="0">
                  <c:v>835</c:v>
                </c:pt>
              </c:numCache>
              <c:extLst/>
            </c:numRef>
          </c:val>
          <c:extLst>
            <c:ext xmlns:c16="http://schemas.microsoft.com/office/drawing/2014/chart" uri="{C3380CC4-5D6E-409C-BE32-E72D297353CC}">
              <c16:uniqueId val="{00000002-9D19-4C98-9AD7-4F389DD2A866}"/>
            </c:ext>
          </c:extLst>
        </c:ser>
        <c:ser>
          <c:idx val="1"/>
          <c:order val="1"/>
          <c:tx>
            <c:strRef>
              <c:f>'[CHANGE IN DEMAND-GROWTH-FCST_V1.xlsx]Sheet1'!$C$12</c:f>
              <c:strCache>
                <c:ptCount val="1"/>
                <c:pt idx="0">
                  <c:v>2023 Forecast</c:v>
                </c:pt>
              </c:strCache>
            </c:strRef>
          </c:tx>
          <c:spPr>
            <a:solidFill>
              <a:srgbClr val="F1E8F8"/>
            </a:solidFill>
            <a:ln>
              <a:noFill/>
            </a:ln>
            <a:effectLst/>
          </c:spPr>
          <c:invertIfNegative val="0"/>
          <c:cat>
            <c:strLit>
              <c:ptCount val="1"/>
              <c:pt idx="0">
                <c:v>2</c:v>
              </c:pt>
              <c:extLst>
                <c:ext xmlns:c15="http://schemas.microsoft.com/office/drawing/2012/chart" uri="{02D57815-91ED-43cb-92C2-25804820EDAC}">
                  <c15:autoCat val="1"/>
                </c:ext>
              </c:extLst>
            </c:strLit>
          </c:cat>
          <c:val>
            <c:numRef>
              <c:f>'[CHANGE IN DEMAND-GROWTH-FCST_V1.xlsx]Sheet1'!$D$12:$E$12</c:f>
              <c:numCache>
                <c:formatCode>General</c:formatCode>
                <c:ptCount val="1"/>
                <c:pt idx="0">
                  <c:v>852</c:v>
                </c:pt>
              </c:numCache>
              <c:extLst/>
            </c:numRef>
          </c:val>
          <c:extLst>
            <c:ext xmlns:c16="http://schemas.microsoft.com/office/drawing/2014/chart" uri="{C3380CC4-5D6E-409C-BE32-E72D297353CC}">
              <c16:uniqueId val="{00000003-9D19-4C98-9AD7-4F389DD2A866}"/>
            </c:ext>
          </c:extLst>
        </c:ser>
        <c:dLbls>
          <c:showLegendKey val="0"/>
          <c:showVal val="0"/>
          <c:showCatName val="0"/>
          <c:showSerName val="0"/>
          <c:showPercent val="0"/>
          <c:showBubbleSize val="0"/>
        </c:dLbls>
        <c:gapWidth val="219"/>
        <c:overlap val="-27"/>
        <c:axId val="2061612799"/>
        <c:axId val="2061613759"/>
      </c:barChart>
      <c:catAx>
        <c:axId val="2061612799"/>
        <c:scaling>
          <c:orientation val="minMax"/>
        </c:scaling>
        <c:delete val="1"/>
        <c:axPos val="b"/>
        <c:numFmt formatCode="General" sourceLinked="0"/>
        <c:majorTickMark val="none"/>
        <c:minorTickMark val="none"/>
        <c:tickLblPos val="nextTo"/>
        <c:crossAx val="2061613759"/>
        <c:crosses val="autoZero"/>
        <c:auto val="1"/>
        <c:lblAlgn val="ctr"/>
        <c:lblOffset val="100"/>
        <c:noMultiLvlLbl val="0"/>
      </c:catAx>
      <c:valAx>
        <c:axId val="2061613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1612799"/>
        <c:crosses val="autoZero"/>
        <c:crossBetween val="between"/>
      </c:valAx>
      <c:spPr>
        <a:noFill/>
        <a:ln>
          <a:solidFill>
            <a:schemeClr val="tx1"/>
          </a:solidFill>
        </a:ln>
        <a:effectLst/>
      </c:spPr>
    </c:plotArea>
    <c:legend>
      <c:legendPos val="b"/>
      <c:layout>
        <c:manualLayout>
          <c:xMode val="edge"/>
          <c:yMode val="edge"/>
          <c:x val="0.24845840698484117"/>
          <c:y val="0.89409667541557303"/>
          <c:w val="0.53772046351348934"/>
          <c:h val="7.812554680664916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0.22439198899447646"/>
          <c:y val="6.2499926752771044E-2"/>
          <c:w val="0.55341733147645833"/>
          <c:h val="0.88690721603572875"/>
        </c:manualLayout>
      </c:layout>
      <c:pieChart>
        <c:varyColors val="1"/>
        <c:ser>
          <c:idx val="0"/>
          <c:order val="0"/>
          <c:dPt>
            <c:idx val="0"/>
            <c:bubble3D val="0"/>
            <c:spPr>
              <a:solidFill>
                <a:schemeClr val="accent4">
                  <a:shade val="44000"/>
                </a:schemeClr>
              </a:solidFill>
              <a:ln w="19050">
                <a:solidFill>
                  <a:schemeClr val="lt1"/>
                </a:solidFill>
              </a:ln>
              <a:effectLst/>
            </c:spPr>
            <c:extLst>
              <c:ext xmlns:c16="http://schemas.microsoft.com/office/drawing/2014/chart" uri="{C3380CC4-5D6E-409C-BE32-E72D297353CC}">
                <c16:uniqueId val="{00000001-0D15-4B15-96E5-86BED447FFA1}"/>
              </c:ext>
            </c:extLst>
          </c:dPt>
          <c:dPt>
            <c:idx val="1"/>
            <c:bubble3D val="0"/>
            <c:spPr>
              <a:solidFill>
                <a:schemeClr val="accent4">
                  <a:shade val="58000"/>
                </a:schemeClr>
              </a:solidFill>
              <a:ln w="19050">
                <a:solidFill>
                  <a:schemeClr val="lt1"/>
                </a:solidFill>
              </a:ln>
              <a:effectLst/>
            </c:spPr>
            <c:extLst>
              <c:ext xmlns:c16="http://schemas.microsoft.com/office/drawing/2014/chart" uri="{C3380CC4-5D6E-409C-BE32-E72D297353CC}">
                <c16:uniqueId val="{00000003-0D15-4B15-96E5-86BED447FFA1}"/>
              </c:ext>
            </c:extLst>
          </c:dPt>
          <c:dPt>
            <c:idx val="2"/>
            <c:bubble3D val="0"/>
            <c:spPr>
              <a:solidFill>
                <a:schemeClr val="accent4">
                  <a:shade val="72000"/>
                </a:schemeClr>
              </a:solidFill>
              <a:ln w="19050">
                <a:solidFill>
                  <a:schemeClr val="lt1"/>
                </a:solidFill>
              </a:ln>
              <a:effectLst/>
            </c:spPr>
            <c:extLst>
              <c:ext xmlns:c16="http://schemas.microsoft.com/office/drawing/2014/chart" uri="{C3380CC4-5D6E-409C-BE32-E72D297353CC}">
                <c16:uniqueId val="{00000005-0D15-4B15-96E5-86BED447FFA1}"/>
              </c:ext>
            </c:extLst>
          </c:dPt>
          <c:dPt>
            <c:idx val="3"/>
            <c:bubble3D val="0"/>
            <c:spPr>
              <a:solidFill>
                <a:schemeClr val="accent4">
                  <a:shade val="86000"/>
                </a:schemeClr>
              </a:solidFill>
              <a:ln w="19050">
                <a:solidFill>
                  <a:schemeClr val="lt1"/>
                </a:solidFill>
              </a:ln>
              <a:effectLst/>
            </c:spPr>
            <c:extLst>
              <c:ext xmlns:c16="http://schemas.microsoft.com/office/drawing/2014/chart" uri="{C3380CC4-5D6E-409C-BE32-E72D297353CC}">
                <c16:uniqueId val="{00000007-0D15-4B15-96E5-86BED447FFA1}"/>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0D15-4B15-96E5-86BED447FFA1}"/>
              </c:ext>
            </c:extLst>
          </c:dPt>
          <c:dPt>
            <c:idx val="5"/>
            <c:bubble3D val="0"/>
            <c:spPr>
              <a:solidFill>
                <a:schemeClr val="accent4">
                  <a:tint val="86000"/>
                </a:schemeClr>
              </a:solidFill>
              <a:ln w="19050">
                <a:solidFill>
                  <a:schemeClr val="lt1"/>
                </a:solidFill>
              </a:ln>
              <a:effectLst/>
            </c:spPr>
            <c:extLst>
              <c:ext xmlns:c16="http://schemas.microsoft.com/office/drawing/2014/chart" uri="{C3380CC4-5D6E-409C-BE32-E72D297353CC}">
                <c16:uniqueId val="{0000000B-0D15-4B15-96E5-86BED447FFA1}"/>
              </c:ext>
            </c:extLst>
          </c:dPt>
          <c:dPt>
            <c:idx val="6"/>
            <c:bubble3D val="0"/>
            <c:spPr>
              <a:solidFill>
                <a:schemeClr val="accent4">
                  <a:tint val="72000"/>
                </a:schemeClr>
              </a:solidFill>
              <a:ln w="19050">
                <a:solidFill>
                  <a:schemeClr val="lt1"/>
                </a:solidFill>
              </a:ln>
              <a:effectLst/>
            </c:spPr>
            <c:extLst>
              <c:ext xmlns:c16="http://schemas.microsoft.com/office/drawing/2014/chart" uri="{C3380CC4-5D6E-409C-BE32-E72D297353CC}">
                <c16:uniqueId val="{0000000D-0D15-4B15-96E5-86BED447FFA1}"/>
              </c:ext>
            </c:extLst>
          </c:dPt>
          <c:dPt>
            <c:idx val="7"/>
            <c:bubble3D val="0"/>
            <c:spPr>
              <a:solidFill>
                <a:schemeClr val="accent4">
                  <a:tint val="58000"/>
                </a:schemeClr>
              </a:solidFill>
              <a:ln w="19050">
                <a:solidFill>
                  <a:schemeClr val="lt1"/>
                </a:solidFill>
              </a:ln>
              <a:effectLst/>
            </c:spPr>
            <c:extLst>
              <c:ext xmlns:c16="http://schemas.microsoft.com/office/drawing/2014/chart" uri="{C3380CC4-5D6E-409C-BE32-E72D297353CC}">
                <c16:uniqueId val="{0000000F-0D15-4B15-96E5-86BED447FFA1}"/>
              </c:ext>
            </c:extLst>
          </c:dPt>
          <c:dPt>
            <c:idx val="8"/>
            <c:bubble3D val="0"/>
            <c:spPr>
              <a:solidFill>
                <a:schemeClr val="accent4">
                  <a:tint val="44000"/>
                </a:schemeClr>
              </a:solidFill>
              <a:ln w="19050">
                <a:solidFill>
                  <a:schemeClr val="lt1"/>
                </a:solidFill>
              </a:ln>
              <a:effectLst/>
            </c:spPr>
            <c:extLst>
              <c:ext xmlns:c16="http://schemas.microsoft.com/office/drawing/2014/chart" uri="{C3380CC4-5D6E-409C-BE32-E72D297353CC}">
                <c16:uniqueId val="{00000011-0D15-4B15-96E5-86BED447FFA1}"/>
              </c:ext>
            </c:extLst>
          </c:dPt>
          <c:dLbls>
            <c:dLbl>
              <c:idx val="0"/>
              <c:layout>
                <c:manualLayout>
                  <c:x val="-0.20393742741549778"/>
                  <c:y val="0.11962217721498621"/>
                </c:manualLayout>
              </c:layout>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15-4B15-96E5-86BED447FFA1}"/>
                </c:ext>
              </c:extLst>
            </c:dLbl>
            <c:dLbl>
              <c:idx val="1"/>
              <c:layout>
                <c:manualLayout>
                  <c:x val="-0.10858895036299357"/>
                  <c:y val="-0.19904053466987393"/>
                </c:manualLayout>
              </c:layout>
              <c:tx>
                <c:rich>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fld id="{9520A2E7-687E-4890-8B25-85B664618ABF}" type="CATEGORYNAME">
                      <a:rPr lang="en-US" b="1" smtClean="0">
                        <a:solidFill>
                          <a:schemeClr val="bg1"/>
                        </a:solidFill>
                      </a:rPr>
                      <a:pPr>
                        <a:defRPr b="1">
                          <a:solidFill>
                            <a:schemeClr val="bg1"/>
                          </a:solidFill>
                        </a:defRPr>
                      </a:pPr>
                      <a:t>[CATEGORY NAME]</a:t>
                    </a:fld>
                    <a:r>
                      <a:rPr lang="en-US" b="1" baseline="0" dirty="0">
                        <a:solidFill>
                          <a:schemeClr val="bg1"/>
                        </a:solidFill>
                      </a:rPr>
                      <a:t>, </a:t>
                    </a:r>
                    <a:fld id="{0CD40D54-5070-49CC-BF33-E31C7232C5EE}" type="VALUE">
                      <a:rPr lang="en-US" b="1" baseline="0" dirty="0">
                        <a:solidFill>
                          <a:schemeClr val="bg1"/>
                        </a:solidFill>
                      </a:rPr>
                      <a:pPr>
                        <a:defRPr b="1">
                          <a:solidFill>
                            <a:schemeClr val="bg1"/>
                          </a:solidFill>
                        </a:defRPr>
                      </a:pPr>
                      <a:t>[VALUE]</a:t>
                    </a:fld>
                    <a:endParaRPr lang="en-US" b="1" baseline="0" dirty="0">
                      <a:solidFill>
                        <a:schemeClr val="bg1"/>
                      </a:solidFill>
                    </a:endParaRPr>
                  </a:p>
                </c:rich>
              </c:tx>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15-4B15-96E5-86BED447FFA1}"/>
                </c:ext>
              </c:extLst>
            </c:dLbl>
            <c:dLbl>
              <c:idx val="2"/>
              <c:layout>
                <c:manualLayout>
                  <c:x val="2.8501136846724118E-2"/>
                  <c:y val="-1.459964119355435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9862234057835302"/>
                      <c:h val="9.7733274470840945E-2"/>
                    </c:manualLayout>
                  </c15:layout>
                </c:ext>
                <c:ext xmlns:c16="http://schemas.microsoft.com/office/drawing/2014/chart" uri="{C3380CC4-5D6E-409C-BE32-E72D297353CC}">
                  <c16:uniqueId val="{00000005-0D15-4B15-96E5-86BED447FFA1}"/>
                </c:ext>
              </c:extLst>
            </c:dLbl>
            <c:dLbl>
              <c:idx val="3"/>
              <c:layout>
                <c:manualLayout>
                  <c:x val="0.14262413937576443"/>
                  <c:y val="-6.4780753976235103E-2"/>
                </c:manualLayout>
              </c:layout>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3863323046223774"/>
                      <c:h val="0.13986311453648803"/>
                    </c:manualLayout>
                  </c15:layout>
                </c:ext>
                <c:ext xmlns:c16="http://schemas.microsoft.com/office/drawing/2014/chart" uri="{C3380CC4-5D6E-409C-BE32-E72D297353CC}">
                  <c16:uniqueId val="{00000007-0D15-4B15-96E5-86BED447FFA1}"/>
                </c:ext>
              </c:extLst>
            </c:dLbl>
            <c:dLbl>
              <c:idx val="4"/>
              <c:layout>
                <c:manualLayout>
                  <c:x val="0.14371466414740797"/>
                  <c:y val="1.5841586149749339E-2"/>
                </c:manualLayout>
              </c:layout>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15-4B15-96E5-86BED447FFA1}"/>
                </c:ext>
              </c:extLst>
            </c:dLbl>
            <c:dLbl>
              <c:idx val="5"/>
              <c:layout>
                <c:manualLayout>
                  <c:x val="-1.8410095389421663E-2"/>
                  <c:y val="3.224066479754785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669363055033176"/>
                      <c:h val="0.13221324061445167"/>
                    </c:manualLayout>
                  </c15:layout>
                </c:ext>
                <c:ext xmlns:c16="http://schemas.microsoft.com/office/drawing/2014/chart" uri="{C3380CC4-5D6E-409C-BE32-E72D297353CC}">
                  <c16:uniqueId val="{0000000B-0D15-4B15-96E5-86BED447FFA1}"/>
                </c:ext>
              </c:extLst>
            </c:dLbl>
            <c:dLbl>
              <c:idx val="6"/>
              <c:layout>
                <c:manualLayout>
                  <c:x val="-3.7828211774441137E-2"/>
                  <c:y val="1.785584991271188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15-4B15-96E5-86BED447FFA1}"/>
                </c:ext>
              </c:extLst>
            </c:dLbl>
            <c:dLbl>
              <c:idx val="7"/>
              <c:layout>
                <c:manualLayout>
                  <c:x val="9.045455893281596E-4"/>
                  <c:y val="-2.77511846244197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15-4B15-96E5-86BED447FFA1}"/>
                </c:ext>
              </c:extLst>
            </c:dLbl>
            <c:dLbl>
              <c:idx val="8"/>
              <c:layout>
                <c:manualLayout>
                  <c:x val="7.081712385076612E-2"/>
                  <c:y val="0.10296226498580059"/>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1908214011415019"/>
                      <c:h val="0.13986311453648803"/>
                    </c:manualLayout>
                  </c15:layout>
                </c:ext>
                <c:ext xmlns:c16="http://schemas.microsoft.com/office/drawing/2014/chart" uri="{C3380CC4-5D6E-409C-BE32-E72D297353CC}">
                  <c16:uniqueId val="{00000011-0D15-4B15-96E5-86BED447FFA1}"/>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 (2)'!$D$12:$D$20</c:f>
              <c:strCache>
                <c:ptCount val="9"/>
                <c:pt idx="0">
                  <c:v>Cloud Service Provider</c:v>
                </c:pt>
                <c:pt idx="1">
                  <c:v>Technology Provider</c:v>
                </c:pt>
                <c:pt idx="2">
                  <c:v>Telecommunications </c:v>
                </c:pt>
                <c:pt idx="3">
                  <c:v>Healthcare</c:v>
                </c:pt>
                <c:pt idx="4">
                  <c:v>BFSI</c:v>
                </c:pt>
                <c:pt idx="5">
                  <c:v>Retail &amp; E-Commerce</c:v>
                </c:pt>
                <c:pt idx="6">
                  <c:v>Entertainment &amp; Media</c:v>
                </c:pt>
                <c:pt idx="7">
                  <c:v>Energy</c:v>
                </c:pt>
                <c:pt idx="8">
                  <c:v>Others</c:v>
                </c:pt>
              </c:strCache>
            </c:strRef>
          </c:cat>
          <c:val>
            <c:numRef>
              <c:f>'Pie Chart (2)'!$E$12:$E$20</c:f>
              <c:numCache>
                <c:formatCode>0%</c:formatCode>
                <c:ptCount val="9"/>
                <c:pt idx="0">
                  <c:v>0.35</c:v>
                </c:pt>
                <c:pt idx="1">
                  <c:v>0.2</c:v>
                </c:pt>
                <c:pt idx="2">
                  <c:v>0.1</c:v>
                </c:pt>
                <c:pt idx="3">
                  <c:v>7.0000000000000007E-2</c:v>
                </c:pt>
                <c:pt idx="4">
                  <c:v>0.08</c:v>
                </c:pt>
                <c:pt idx="5">
                  <c:v>0.05</c:v>
                </c:pt>
                <c:pt idx="6">
                  <c:v>0.04</c:v>
                </c:pt>
                <c:pt idx="7">
                  <c:v>0.03</c:v>
                </c:pt>
                <c:pt idx="8">
                  <c:v>0.08</c:v>
                </c:pt>
              </c:numCache>
            </c:numRef>
          </c:val>
          <c:extLst>
            <c:ext xmlns:c16="http://schemas.microsoft.com/office/drawing/2014/chart" uri="{C3380CC4-5D6E-409C-BE32-E72D297353CC}">
              <c16:uniqueId val="{00000012-0D15-4B15-96E5-86BED447FFA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'[Exhibits for Energy Council Report.xlsx]PJM-2026_27 ELCC'!$D$10</c:f>
              <c:strCache>
                <c:ptCount val="1"/>
                <c:pt idx="0">
                  <c:v>Ratings</c:v>
                </c:pt>
              </c:strCache>
            </c:strRef>
          </c:tx>
          <c:spPr>
            <a:solidFill>
              <a:srgbClr val="17003A"/>
            </a:solidFill>
            <a:ln>
              <a:noFill/>
            </a:ln>
            <a:effectLst/>
          </c:spPr>
          <c:invertIfNegative val="0"/>
          <c:dPt>
            <c:idx val="0"/>
            <c:invertIfNegative val="0"/>
            <c:bubble3D val="0"/>
            <c:spPr>
              <a:solidFill>
                <a:srgbClr val="CCC0DA"/>
              </a:solidFill>
              <a:ln>
                <a:noFill/>
              </a:ln>
              <a:effectLst/>
            </c:spPr>
            <c:extLst>
              <c:ext xmlns:c16="http://schemas.microsoft.com/office/drawing/2014/chart" uri="{C3380CC4-5D6E-409C-BE32-E72D297353CC}">
                <c16:uniqueId val="{00000003-5455-4D5A-9C56-BBAAC79FA944}"/>
              </c:ext>
            </c:extLst>
          </c:dPt>
          <c:dPt>
            <c:idx val="1"/>
            <c:invertIfNegative val="0"/>
            <c:bubble3D val="0"/>
            <c:spPr>
              <a:solidFill>
                <a:srgbClr val="CCC0DA"/>
              </a:solidFill>
              <a:ln>
                <a:noFill/>
              </a:ln>
              <a:effectLst/>
            </c:spPr>
            <c:extLst>
              <c:ext xmlns:c16="http://schemas.microsoft.com/office/drawing/2014/chart" uri="{C3380CC4-5D6E-409C-BE32-E72D297353CC}">
                <c16:uniqueId val="{00000002-5455-4D5A-9C56-BBAAC79FA944}"/>
              </c:ext>
            </c:extLst>
          </c:dPt>
          <c:dPt>
            <c:idx val="2"/>
            <c:invertIfNegative val="0"/>
            <c:bubble3D val="0"/>
            <c:spPr>
              <a:solidFill>
                <a:srgbClr val="CCC0DA"/>
              </a:solidFill>
              <a:ln>
                <a:noFill/>
              </a:ln>
              <a:effectLst/>
            </c:spPr>
            <c:extLst>
              <c:ext xmlns:c16="http://schemas.microsoft.com/office/drawing/2014/chart" uri="{C3380CC4-5D6E-409C-BE32-E72D297353CC}">
                <c16:uniqueId val="{00000001-5455-4D5A-9C56-BBAAC79FA944}"/>
              </c:ext>
            </c:extLst>
          </c:dPt>
          <c:dPt>
            <c:idx val="3"/>
            <c:invertIfNegative val="0"/>
            <c:bubble3D val="0"/>
            <c:spPr>
              <a:solidFill>
                <a:srgbClr val="CCC0DA"/>
              </a:solidFill>
              <a:ln>
                <a:noFill/>
              </a:ln>
              <a:effectLst/>
            </c:spPr>
            <c:extLst>
              <c:ext xmlns:c16="http://schemas.microsoft.com/office/drawing/2014/chart" uri="{C3380CC4-5D6E-409C-BE32-E72D297353CC}">
                <c16:uniqueId val="{00000000-5455-4D5A-9C56-BBAAC79FA944}"/>
              </c:ext>
            </c:extLst>
          </c:dPt>
          <c:cat>
            <c:strRef>
              <c:f>'[Exhibits for Energy Council Report.xlsx]PJM-2026_27 ELCC'!$C$13:$C$30</c:f>
              <c:strCache>
                <c:ptCount val="18"/>
                <c:pt idx="0">
                  <c:v>Onshore Wind</c:v>
                </c:pt>
                <c:pt idx="1">
                  <c:v>Offshore Wind</c:v>
                </c:pt>
                <c:pt idx="2">
                  <c:v>Fixed-Tilt Solar</c:v>
                </c:pt>
                <c:pt idx="3">
                  <c:v>Tracking Solar</c:v>
                </c:pt>
                <c:pt idx="4">
                  <c:v>Landfill Intermittent</c:v>
                </c:pt>
                <c:pt idx="5">
                  <c:v>Hydro Intermittent</c:v>
                </c:pt>
                <c:pt idx="6">
                  <c:v>4-hr Storage</c:v>
                </c:pt>
                <c:pt idx="7">
                  <c:v>6-hr Storage</c:v>
                </c:pt>
                <c:pt idx="8">
                  <c:v>8-hr Storage</c:v>
                </c:pt>
                <c:pt idx="9">
                  <c:v>10-hr Storage</c:v>
                </c:pt>
                <c:pt idx="10">
                  <c:v>Demand Resource</c:v>
                </c:pt>
                <c:pt idx="11">
                  <c:v>Nuclear</c:v>
                </c:pt>
                <c:pt idx="12">
                  <c:v>Coal</c:v>
                </c:pt>
                <c:pt idx="13">
                  <c:v>Gas Combined Cycle</c:v>
                </c:pt>
                <c:pt idx="14">
                  <c:v>Gas Combustion Turbine</c:v>
                </c:pt>
                <c:pt idx="15">
                  <c:v>Gas Combusions Turbine Dual Fuel</c:v>
                </c:pt>
                <c:pt idx="16">
                  <c:v>Diesel Utility</c:v>
                </c:pt>
                <c:pt idx="17">
                  <c:v>Steam</c:v>
                </c:pt>
              </c:strCache>
            </c:strRef>
          </c:cat>
          <c:val>
            <c:numRef>
              <c:f>'[Exhibits for Energy Council Report.xlsx]PJM-2026_27 ELCC'!$D$13:$D$30</c:f>
              <c:numCache>
                <c:formatCode>0%</c:formatCode>
                <c:ptCount val="18"/>
                <c:pt idx="0">
                  <c:v>0.34</c:v>
                </c:pt>
                <c:pt idx="1">
                  <c:v>0.61</c:v>
                </c:pt>
                <c:pt idx="2">
                  <c:v>0.08</c:v>
                </c:pt>
                <c:pt idx="3">
                  <c:v>0.13</c:v>
                </c:pt>
                <c:pt idx="4">
                  <c:v>0.54</c:v>
                </c:pt>
                <c:pt idx="5">
                  <c:v>0.38</c:v>
                </c:pt>
                <c:pt idx="6">
                  <c:v>0.56999999999999995</c:v>
                </c:pt>
                <c:pt idx="7">
                  <c:v>0.65</c:v>
                </c:pt>
                <c:pt idx="8">
                  <c:v>0.68</c:v>
                </c:pt>
                <c:pt idx="9">
                  <c:v>0.78</c:v>
                </c:pt>
                <c:pt idx="10">
                  <c:v>0.74</c:v>
                </c:pt>
                <c:pt idx="11">
                  <c:v>0.95</c:v>
                </c:pt>
                <c:pt idx="12">
                  <c:v>0.84</c:v>
                </c:pt>
                <c:pt idx="13">
                  <c:v>0.78</c:v>
                </c:pt>
                <c:pt idx="14">
                  <c:v>0.68</c:v>
                </c:pt>
                <c:pt idx="15">
                  <c:v>0.79</c:v>
                </c:pt>
                <c:pt idx="16">
                  <c:v>0.91</c:v>
                </c:pt>
                <c:pt idx="17">
                  <c:v>0.74</c:v>
                </c:pt>
              </c:numCache>
            </c:numRef>
          </c:val>
          <c:extLst>
            <c:ext xmlns:c16="http://schemas.microsoft.com/office/drawing/2014/chart" uri="{C3380CC4-5D6E-409C-BE32-E72D297353CC}">
              <c16:uniqueId val="{00000000-6586-4830-87D3-60E2CEEE74C3}"/>
            </c:ext>
          </c:extLst>
        </c:ser>
        <c:dLbls>
          <c:showLegendKey val="0"/>
          <c:showVal val="0"/>
          <c:showCatName val="0"/>
          <c:showSerName val="0"/>
          <c:showPercent val="0"/>
          <c:showBubbleSize val="0"/>
        </c:dLbls>
        <c:gapWidth val="50"/>
        <c:overlap val="100"/>
        <c:axId val="1308575744"/>
        <c:axId val="1308576704"/>
      </c:barChart>
      <c:catAx>
        <c:axId val="1308575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8576704"/>
        <c:crosses val="autoZero"/>
        <c:auto val="1"/>
        <c:lblAlgn val="ctr"/>
        <c:lblOffset val="100"/>
        <c:noMultiLvlLbl val="0"/>
      </c:catAx>
      <c:valAx>
        <c:axId val="1308576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857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7572505988628"/>
          <c:y val="4.4889878563538384E-2"/>
          <c:w val="0.85764370989250982"/>
          <c:h val="0.76151866469275897"/>
        </c:manualLayout>
      </c:layout>
      <c:lineChart>
        <c:grouping val="standard"/>
        <c:varyColors val="0"/>
        <c:ser>
          <c:idx val="0"/>
          <c:order val="0"/>
          <c:tx>
            <c:strRef>
              <c:f>'[Exhibits for Energy Council Report.xlsx]ELCC Forecast'!$C$13</c:f>
              <c:strCache>
                <c:ptCount val="1"/>
                <c:pt idx="0">
                  <c:v>Onshore Wind</c:v>
                </c:pt>
              </c:strCache>
            </c:strRef>
          </c:tx>
          <c:spPr>
            <a:ln w="38100" cap="rnd">
              <a:solidFill>
                <a:srgbClr val="CCC0DA"/>
              </a:solidFill>
              <a:round/>
            </a:ln>
            <a:effectLst/>
          </c:spPr>
          <c:marker>
            <c:symbol val="none"/>
          </c:marker>
          <c:dLbls>
            <c:dLbl>
              <c:idx val="0"/>
              <c:layout>
                <c:manualLayout>
                  <c:x val="-5.2965379327584092E-2"/>
                  <c:y val="-1.9919517467173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47-41AF-9E98-89CE67EB7193}"/>
                </c:ext>
              </c:extLst>
            </c:dLbl>
            <c:dLbl>
              <c:idx val="8"/>
              <c:layout>
                <c:manualLayout>
                  <c:x val="-2.0346623338749321E-2"/>
                  <c:y val="-4.2185989178403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47-41AF-9E98-89CE67EB719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'[Exhibits for Energy Council Report.xlsx]ELCC Forecast'!$D$10:$L$10</c:f>
              <c:strCache>
                <c:ptCount val="9"/>
                <c:pt idx="0">
                  <c:v>2026/27</c:v>
                </c:pt>
                <c:pt idx="1">
                  <c:v>2027/28</c:v>
                </c:pt>
                <c:pt idx="2">
                  <c:v>2028/29</c:v>
                </c:pt>
                <c:pt idx="3">
                  <c:v>2029/30</c:v>
                </c:pt>
                <c:pt idx="4">
                  <c:v>2030/31</c:v>
                </c:pt>
                <c:pt idx="5">
                  <c:v>2031/32</c:v>
                </c:pt>
                <c:pt idx="6">
                  <c:v>2032/33</c:v>
                </c:pt>
                <c:pt idx="7">
                  <c:v>2033/34</c:v>
                </c:pt>
                <c:pt idx="8">
                  <c:v>2034/35</c:v>
                </c:pt>
              </c:strCache>
            </c:strRef>
          </c:cat>
          <c:val>
            <c:numRef>
              <c:f>'[Exhibits for Energy Council Report.xlsx]ELCC Forecast'!$D$13:$L$13</c:f>
              <c:numCache>
                <c:formatCode>0%</c:formatCode>
                <c:ptCount val="9"/>
                <c:pt idx="0">
                  <c:v>0.34</c:v>
                </c:pt>
                <c:pt idx="1">
                  <c:v>0.33</c:v>
                </c:pt>
                <c:pt idx="2">
                  <c:v>0.28000000000000003</c:v>
                </c:pt>
                <c:pt idx="3">
                  <c:v>0.25</c:v>
                </c:pt>
                <c:pt idx="4">
                  <c:v>0.23</c:v>
                </c:pt>
                <c:pt idx="5">
                  <c:v>0.21</c:v>
                </c:pt>
                <c:pt idx="6">
                  <c:v>0.19</c:v>
                </c:pt>
                <c:pt idx="7">
                  <c:v>0.17</c:v>
                </c:pt>
                <c:pt idx="8">
                  <c:v>0.15</c:v>
                </c:pt>
              </c:numCache>
            </c:numRef>
          </c:val>
          <c:smooth val="0"/>
          <c:extLst>
            <c:ext xmlns:c16="http://schemas.microsoft.com/office/drawing/2014/chart" uri="{C3380CC4-5D6E-409C-BE32-E72D297353CC}">
              <c16:uniqueId val="{00000002-7A47-41AF-9E98-89CE67EB7193}"/>
            </c:ext>
          </c:extLst>
        </c:ser>
        <c:ser>
          <c:idx val="1"/>
          <c:order val="1"/>
          <c:tx>
            <c:strRef>
              <c:f>'[Exhibits for Energy Council Report.xlsx]ELCC Forecast'!$C$14</c:f>
              <c:strCache>
                <c:ptCount val="1"/>
                <c:pt idx="0">
                  <c:v>Tracking Solar</c:v>
                </c:pt>
              </c:strCache>
            </c:strRef>
          </c:tx>
          <c:spPr>
            <a:ln w="38100" cap="rnd">
              <a:solidFill>
                <a:srgbClr val="FF0000"/>
              </a:solidFill>
              <a:round/>
            </a:ln>
            <a:effectLst/>
          </c:spPr>
          <c:marker>
            <c:symbol val="none"/>
          </c:marker>
          <c:dLbls>
            <c:dLbl>
              <c:idx val="0"/>
              <c:layout>
                <c:manualLayout>
                  <c:x val="-4.6183227096612905E-2"/>
                  <c:y val="-3.4515809327784301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47-41AF-9E98-89CE67EB7193}"/>
                </c:ext>
              </c:extLst>
            </c:dLbl>
            <c:dLbl>
              <c:idx val="8"/>
              <c:layout>
                <c:manualLayout>
                  <c:x val="-9.7646127567387418E-3"/>
                  <c:y val="-1.534035970123743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47-41AF-9E98-89CE67EB719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'[Exhibits for Energy Council Report.xlsx]ELCC Forecast'!$D$10:$L$10</c:f>
              <c:strCache>
                <c:ptCount val="9"/>
                <c:pt idx="0">
                  <c:v>2026/27</c:v>
                </c:pt>
                <c:pt idx="1">
                  <c:v>2027/28</c:v>
                </c:pt>
                <c:pt idx="2">
                  <c:v>2028/29</c:v>
                </c:pt>
                <c:pt idx="3">
                  <c:v>2029/30</c:v>
                </c:pt>
                <c:pt idx="4">
                  <c:v>2030/31</c:v>
                </c:pt>
                <c:pt idx="5">
                  <c:v>2031/32</c:v>
                </c:pt>
                <c:pt idx="6">
                  <c:v>2032/33</c:v>
                </c:pt>
                <c:pt idx="7">
                  <c:v>2033/34</c:v>
                </c:pt>
                <c:pt idx="8">
                  <c:v>2034/35</c:v>
                </c:pt>
              </c:strCache>
            </c:strRef>
          </c:cat>
          <c:val>
            <c:numRef>
              <c:f>'[Exhibits for Energy Council Report.xlsx]ELCC Forecast'!$D$14:$L$14</c:f>
              <c:numCache>
                <c:formatCode>0%</c:formatCode>
                <c:ptCount val="9"/>
                <c:pt idx="0">
                  <c:v>0.13</c:v>
                </c:pt>
                <c:pt idx="1">
                  <c:v>0.08</c:v>
                </c:pt>
                <c:pt idx="2">
                  <c:v>7.0000000000000007E-2</c:v>
                </c:pt>
                <c:pt idx="3">
                  <c:v>7.0000000000000007E-2</c:v>
                </c:pt>
                <c:pt idx="4">
                  <c:v>0.06</c:v>
                </c:pt>
                <c:pt idx="5">
                  <c:v>0.05</c:v>
                </c:pt>
                <c:pt idx="6">
                  <c:v>0.05</c:v>
                </c:pt>
                <c:pt idx="7">
                  <c:v>0.05</c:v>
                </c:pt>
                <c:pt idx="8">
                  <c:v>0.04</c:v>
                </c:pt>
              </c:numCache>
            </c:numRef>
          </c:val>
          <c:smooth val="0"/>
          <c:extLst>
            <c:ext xmlns:c16="http://schemas.microsoft.com/office/drawing/2014/chart" uri="{C3380CC4-5D6E-409C-BE32-E72D297353CC}">
              <c16:uniqueId val="{00000005-7A47-41AF-9E98-89CE67EB7193}"/>
            </c:ext>
          </c:extLst>
        </c:ser>
        <c:ser>
          <c:idx val="2"/>
          <c:order val="2"/>
          <c:tx>
            <c:strRef>
              <c:f>'[Exhibits for Energy Council Report.xlsx]ELCC Forecast'!$C$15</c:f>
              <c:strCache>
                <c:ptCount val="1"/>
                <c:pt idx="0">
                  <c:v>Gas Combined Cycle</c:v>
                </c:pt>
              </c:strCache>
            </c:strRef>
          </c:tx>
          <c:spPr>
            <a:ln w="38100" cap="rnd">
              <a:solidFill>
                <a:srgbClr val="17003A"/>
              </a:solidFill>
              <a:round/>
            </a:ln>
            <a:effectLst/>
          </c:spPr>
          <c:marker>
            <c:symbol val="none"/>
          </c:marker>
          <c:dLbls>
            <c:dLbl>
              <c:idx val="0"/>
              <c:layout>
                <c:manualLayout>
                  <c:x val="-5.4428196475440567E-2"/>
                  <c:y val="-3.4515809327784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47-41AF-9E98-89CE67EB7193}"/>
                </c:ext>
              </c:extLst>
            </c:dLbl>
            <c:dLbl>
              <c:idx val="8"/>
              <c:layout>
                <c:manualLayout>
                  <c:x val="-2.0346623338749321E-2"/>
                  <c:y val="3.4515809327784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47-41AF-9E98-89CE67EB719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'[Exhibits for Energy Council Report.xlsx]ELCC Forecast'!$D$10:$L$10</c:f>
              <c:strCache>
                <c:ptCount val="9"/>
                <c:pt idx="0">
                  <c:v>2026/27</c:v>
                </c:pt>
                <c:pt idx="1">
                  <c:v>2027/28</c:v>
                </c:pt>
                <c:pt idx="2">
                  <c:v>2028/29</c:v>
                </c:pt>
                <c:pt idx="3">
                  <c:v>2029/30</c:v>
                </c:pt>
                <c:pt idx="4">
                  <c:v>2030/31</c:v>
                </c:pt>
                <c:pt idx="5">
                  <c:v>2031/32</c:v>
                </c:pt>
                <c:pt idx="6">
                  <c:v>2032/33</c:v>
                </c:pt>
                <c:pt idx="7">
                  <c:v>2033/34</c:v>
                </c:pt>
                <c:pt idx="8">
                  <c:v>2034/35</c:v>
                </c:pt>
              </c:strCache>
            </c:strRef>
          </c:cat>
          <c:val>
            <c:numRef>
              <c:f>'[Exhibits for Energy Council Report.xlsx]ELCC Forecast'!$D$15:$L$15</c:f>
              <c:numCache>
                <c:formatCode>0%</c:formatCode>
                <c:ptCount val="9"/>
                <c:pt idx="0">
                  <c:v>0.78</c:v>
                </c:pt>
                <c:pt idx="1">
                  <c:v>0.8</c:v>
                </c:pt>
                <c:pt idx="2">
                  <c:v>0.81</c:v>
                </c:pt>
                <c:pt idx="3">
                  <c:v>0.83</c:v>
                </c:pt>
                <c:pt idx="4">
                  <c:v>0.83</c:v>
                </c:pt>
                <c:pt idx="5">
                  <c:v>0.85</c:v>
                </c:pt>
                <c:pt idx="6">
                  <c:v>0.85</c:v>
                </c:pt>
                <c:pt idx="7">
                  <c:v>0.84</c:v>
                </c:pt>
                <c:pt idx="8">
                  <c:v>0.82</c:v>
                </c:pt>
              </c:numCache>
            </c:numRef>
          </c:val>
          <c:smooth val="0"/>
          <c:extLst>
            <c:ext xmlns:c16="http://schemas.microsoft.com/office/drawing/2014/chart" uri="{C3380CC4-5D6E-409C-BE32-E72D297353CC}">
              <c16:uniqueId val="{00000008-7A47-41AF-9E98-89CE67EB7193}"/>
            </c:ext>
          </c:extLst>
        </c:ser>
        <c:dLbls>
          <c:showLegendKey val="0"/>
          <c:showVal val="0"/>
          <c:showCatName val="0"/>
          <c:showSerName val="0"/>
          <c:showPercent val="0"/>
          <c:showBubbleSize val="0"/>
        </c:dLbls>
        <c:smooth val="0"/>
        <c:axId val="1690908416"/>
        <c:axId val="1690908896"/>
      </c:lineChart>
      <c:dateAx>
        <c:axId val="169090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0908896"/>
        <c:crosses val="autoZero"/>
        <c:auto val="0"/>
        <c:lblOffset val="100"/>
        <c:baseTimeUnit val="days"/>
      </c:dateAx>
      <c:valAx>
        <c:axId val="1690908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0908416"/>
        <c:crosses val="autoZero"/>
        <c:crossBetween val="between"/>
      </c:valAx>
      <c:spPr>
        <a:noFill/>
        <a:ln>
          <a:solidFill>
            <a:sysClr val="windowText" lastClr="000000"/>
          </a:solidFill>
        </a:ln>
        <a:effectLst/>
      </c:spPr>
    </c:plotArea>
    <c:legend>
      <c:legendPos val="b"/>
      <c:layout>
        <c:manualLayout>
          <c:xMode val="edge"/>
          <c:yMode val="edge"/>
          <c:x val="0.24720062312293067"/>
          <c:y val="0.87245498883844508"/>
          <c:w val="0.6281302188072494"/>
          <c:h val="9.9270913504233019E-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102154155558"/>
          <c:y val="3.628460642053051E-2"/>
          <c:w val="0.8655819693213237"/>
          <c:h val="0.87713613379756405"/>
        </c:manualLayout>
      </c:layout>
      <c:barChart>
        <c:barDir val="col"/>
        <c:grouping val="clustered"/>
        <c:varyColors val="0"/>
        <c:ser>
          <c:idx val="0"/>
          <c:order val="0"/>
          <c:tx>
            <c:v>Total Capex</c:v>
          </c:tx>
          <c:spPr>
            <a:solidFill>
              <a:srgbClr val="17003A"/>
            </a:solidFill>
            <a:ln w="155575" cap="sq" cmpd="sng">
              <a:solidFill>
                <a:schemeClr val="tx1"/>
              </a:solidFill>
              <a:miter lim="800000"/>
            </a:ln>
            <a:effectLst/>
          </c:spPr>
          <c:invertIfNegative val="0"/>
          <c:dPt>
            <c:idx val="11"/>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1-3494-45A9-95F2-0D4EB21DBCC0}"/>
              </c:ext>
            </c:extLst>
          </c:dPt>
          <c:dPt>
            <c:idx val="12"/>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2-B303-4B9D-A081-C771613D3A62}"/>
              </c:ext>
            </c:extLst>
          </c:dPt>
          <c:dPt>
            <c:idx val="13"/>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3-B303-4B9D-A081-C771613D3A62}"/>
              </c:ext>
            </c:extLst>
          </c:dPt>
          <c:dPt>
            <c:idx val="14"/>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4-B303-4B9D-A081-C771613D3A62}"/>
              </c:ext>
            </c:extLst>
          </c:dPt>
          <c:dPt>
            <c:idx val="15"/>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5-B303-4B9D-A081-C771613D3A62}"/>
              </c:ext>
            </c:extLst>
          </c:dPt>
          <c:cat>
            <c:numRef>
              <c:f>'Table 1'!$C$5:$R$5</c:f>
              <c:numCache>
                <c:formatCode>0</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'Table 1'!$C$57:$R$57</c:f>
              <c:numCache>
                <c:formatCode>_(* #,##0_);_(* \(#,##0\);_(* "-"??_);_(@_)</c:formatCode>
                <c:ptCount val="16"/>
                <c:pt idx="0">
                  <c:v>77434.035999999993</c:v>
                </c:pt>
                <c:pt idx="1">
                  <c:v>80717.818999999989</c:v>
                </c:pt>
                <c:pt idx="2">
                  <c:v>89495.296999999991</c:v>
                </c:pt>
                <c:pt idx="3">
                  <c:v>100084.917</c:v>
                </c:pt>
                <c:pt idx="4">
                  <c:v>102232.035</c:v>
                </c:pt>
                <c:pt idx="5">
                  <c:v>109797.273</c:v>
                </c:pt>
                <c:pt idx="6">
                  <c:v>119371.34900000002</c:v>
                </c:pt>
                <c:pt idx="7">
                  <c:v>123770.59300000001</c:v>
                </c:pt>
                <c:pt idx="8">
                  <c:v>125347.948</c:v>
                </c:pt>
                <c:pt idx="9">
                  <c:v>137665.30299999999</c:v>
                </c:pt>
                <c:pt idx="10">
                  <c:v>159193.277</c:v>
                </c:pt>
                <c:pt idx="11">
                  <c:v>174411</c:v>
                </c:pt>
                <c:pt idx="12">
                  <c:v>184151.36284928257</c:v>
                </c:pt>
                <c:pt idx="13">
                  <c:v>189084.30351170569</c:v>
                </c:pt>
                <c:pt idx="14">
                  <c:v>191282.30351170569</c:v>
                </c:pt>
                <c:pt idx="15">
                  <c:v>155509.25</c:v>
                </c:pt>
              </c:numCache>
            </c:numRef>
          </c:val>
          <c:extLst>
            <c:ext xmlns:c16="http://schemas.microsoft.com/office/drawing/2014/chart" uri="{C3380CC4-5D6E-409C-BE32-E72D297353CC}">
              <c16:uniqueId val="{00000000-3494-45A9-95F2-0D4EB21DBCC0}"/>
            </c:ext>
          </c:extLst>
        </c:ser>
        <c:dLbls>
          <c:showLegendKey val="0"/>
          <c:showVal val="0"/>
          <c:showCatName val="0"/>
          <c:showSerName val="0"/>
          <c:showPercent val="0"/>
          <c:showBubbleSize val="0"/>
        </c:dLbls>
        <c:gapWidth val="219"/>
        <c:overlap val="-27"/>
        <c:axId val="577109280"/>
        <c:axId val="577102080"/>
      </c:barChart>
      <c:catAx>
        <c:axId val="577109280"/>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7102080"/>
        <c:crosses val="autoZero"/>
        <c:auto val="1"/>
        <c:lblAlgn val="ctr"/>
        <c:lblOffset val="75"/>
        <c:tickMarkSkip val="1"/>
        <c:noMultiLvlLbl val="0"/>
      </c:catAx>
      <c:valAx>
        <c:axId val="57710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b="1" dirty="0">
                    <a:solidFill>
                      <a:sysClr val="windowText" lastClr="000000"/>
                    </a:solidFill>
                    <a:latin typeface="Arial" panose="020B0604020202020204" pitchFamily="34" charset="0"/>
                    <a:cs typeface="Arial" panose="020B0604020202020204" pitchFamily="34" charset="0"/>
                  </a:rPr>
                  <a:t>Annual Investment</a:t>
                </a:r>
                <a:br>
                  <a:rPr lang="en-US" sz="1200" b="1" dirty="0">
                    <a:solidFill>
                      <a:sysClr val="windowText" lastClr="000000"/>
                    </a:solidFill>
                    <a:latin typeface="Arial" panose="020B0604020202020204" pitchFamily="34" charset="0"/>
                    <a:cs typeface="Arial" panose="020B0604020202020204" pitchFamily="34" charset="0"/>
                  </a:rPr>
                </a:br>
                <a:r>
                  <a:rPr lang="en-US" sz="1200" b="1" dirty="0">
                    <a:solidFill>
                      <a:sysClr val="windowText" lastClr="000000"/>
                    </a:solidFill>
                    <a:latin typeface="Arial" panose="020B0604020202020204" pitchFamily="34" charset="0"/>
                    <a:cs typeface="Arial" panose="020B0604020202020204" pitchFamily="34" charset="0"/>
                  </a:rPr>
                  <a:t>($</a:t>
                </a:r>
                <a:r>
                  <a:rPr lang="en-US" sz="1200" b="1" baseline="0" dirty="0">
                    <a:solidFill>
                      <a:sysClr val="windowText" lastClr="000000"/>
                    </a:solidFill>
                    <a:latin typeface="Arial" panose="020B0604020202020204" pitchFamily="34" charset="0"/>
                    <a:cs typeface="Arial" panose="020B0604020202020204" pitchFamily="34" charset="0"/>
                  </a:rPr>
                  <a:t> Billions)</a:t>
                </a:r>
                <a:endParaRPr lang="en-US" sz="12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8630552334141775E-2"/>
              <c:y val="0.2965721795434371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7109280"/>
        <c:crosses val="autoZero"/>
        <c:crossBetween val="between"/>
        <c:dispUnits>
          <c:builtInUnit val="thousands"/>
        </c:dispUnits>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Transmission Capex</c:v>
          </c:tx>
          <c:spPr>
            <a:solidFill>
              <a:schemeClr val="tx1"/>
            </a:solidFill>
            <a:ln w="155575" cap="sq" cmpd="sng">
              <a:solidFill>
                <a:schemeClr val="tx1"/>
              </a:solidFill>
              <a:miter lim="800000"/>
            </a:ln>
            <a:effectLst/>
          </c:spPr>
          <c:invertIfNegative val="0"/>
          <c:dPt>
            <c:idx val="11"/>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0-0E01-4E44-98F2-C6AC5F7B6389}"/>
              </c:ext>
            </c:extLst>
          </c:dPt>
          <c:dPt>
            <c:idx val="12"/>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1-0E01-4E44-98F2-C6AC5F7B6389}"/>
              </c:ext>
            </c:extLst>
          </c:dPt>
          <c:dPt>
            <c:idx val="13"/>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2-0E01-4E44-98F2-C6AC5F7B6389}"/>
              </c:ext>
            </c:extLst>
          </c:dPt>
          <c:dPt>
            <c:idx val="14"/>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3-0E01-4E44-98F2-C6AC5F7B6389}"/>
              </c:ext>
            </c:extLst>
          </c:dPt>
          <c:dPt>
            <c:idx val="15"/>
            <c:invertIfNegative val="0"/>
            <c:bubble3D val="0"/>
            <c:spPr>
              <a:solidFill>
                <a:srgbClr val="CCC0DA"/>
              </a:solidFill>
              <a:ln w="155575" cap="sq" cmpd="sng">
                <a:solidFill>
                  <a:srgbClr val="CCC0DA"/>
                </a:solidFill>
                <a:miter lim="800000"/>
              </a:ln>
              <a:effectLst/>
            </c:spPr>
            <c:extLst>
              <c:ext xmlns:c16="http://schemas.microsoft.com/office/drawing/2014/chart" uri="{C3380CC4-5D6E-409C-BE32-E72D297353CC}">
                <c16:uniqueId val="{00000004-0E01-4E44-98F2-C6AC5F7B6389}"/>
              </c:ext>
            </c:extLst>
          </c:dPt>
          <c:cat>
            <c:numRef>
              <c:f>'Table 1'!$D$5:$S$5</c:f>
              <c:numCache>
                <c:formatCode>0</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'Table 1'!$D$58:$S$58</c:f>
              <c:numCache>
                <c:formatCode>_(* #,##0_);_(* \(#,##0\);_(* "-"??_);_(@_)</c:formatCode>
                <c:ptCount val="16"/>
                <c:pt idx="0">
                  <c:v>11773.63</c:v>
                </c:pt>
                <c:pt idx="1">
                  <c:v>14823.76</c:v>
                </c:pt>
                <c:pt idx="2">
                  <c:v>15130.35</c:v>
                </c:pt>
                <c:pt idx="3">
                  <c:v>16165.287</c:v>
                </c:pt>
                <c:pt idx="4">
                  <c:v>14878.34</c:v>
                </c:pt>
                <c:pt idx="5">
                  <c:v>17674.151999999998</c:v>
                </c:pt>
                <c:pt idx="6">
                  <c:v>18060.791000000001</c:v>
                </c:pt>
                <c:pt idx="7">
                  <c:v>19793.435000000001</c:v>
                </c:pt>
                <c:pt idx="8">
                  <c:v>20298.478999999999</c:v>
                </c:pt>
                <c:pt idx="9">
                  <c:v>18834.732</c:v>
                </c:pt>
                <c:pt idx="10">
                  <c:v>19095.687999999998</c:v>
                </c:pt>
                <c:pt idx="11">
                  <c:v>25240.085338224184</c:v>
                </c:pt>
                <c:pt idx="12">
                  <c:v>28081.622838224182</c:v>
                </c:pt>
                <c:pt idx="13">
                  <c:v>29958.881981605344</c:v>
                </c:pt>
                <c:pt idx="14">
                  <c:v>30577.881981605344</c:v>
                </c:pt>
                <c:pt idx="15">
                  <c:v>25910.537499999999</c:v>
                </c:pt>
              </c:numCache>
            </c:numRef>
          </c:val>
          <c:extLst>
            <c:ext xmlns:c16="http://schemas.microsoft.com/office/drawing/2014/chart" uri="{C3380CC4-5D6E-409C-BE32-E72D297353CC}">
              <c16:uniqueId val="{00000000-C9A5-4E10-ABF2-1B5E0E1AF953}"/>
            </c:ext>
          </c:extLst>
        </c:ser>
        <c:dLbls>
          <c:showLegendKey val="0"/>
          <c:showVal val="0"/>
          <c:showCatName val="0"/>
          <c:showSerName val="0"/>
          <c:showPercent val="0"/>
          <c:showBubbleSize val="0"/>
        </c:dLbls>
        <c:gapWidth val="219"/>
        <c:overlap val="-27"/>
        <c:axId val="577109280"/>
        <c:axId val="577102080"/>
      </c:barChart>
      <c:catAx>
        <c:axId val="577109280"/>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7102080"/>
        <c:crosses val="autoZero"/>
        <c:auto val="1"/>
        <c:lblAlgn val="ctr"/>
        <c:lblOffset val="100"/>
        <c:noMultiLvlLbl val="0"/>
      </c:catAx>
      <c:valAx>
        <c:axId val="57710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b="1" dirty="0">
                    <a:solidFill>
                      <a:sysClr val="windowText" lastClr="000000"/>
                    </a:solidFill>
                    <a:latin typeface="Arial" panose="020B0604020202020204" pitchFamily="34" charset="0"/>
                    <a:cs typeface="Arial" panose="020B0604020202020204" pitchFamily="34" charset="0"/>
                  </a:rPr>
                  <a:t>Transmission Investment</a:t>
                </a:r>
                <a:br>
                  <a:rPr lang="en-US" sz="1200" b="1" dirty="0">
                    <a:solidFill>
                      <a:sysClr val="windowText" lastClr="000000"/>
                    </a:solidFill>
                    <a:latin typeface="Arial" panose="020B0604020202020204" pitchFamily="34" charset="0"/>
                    <a:cs typeface="Arial" panose="020B0604020202020204" pitchFamily="34" charset="0"/>
                  </a:rPr>
                </a:br>
                <a:r>
                  <a:rPr lang="en-US" sz="1200" b="1" dirty="0">
                    <a:solidFill>
                      <a:sysClr val="windowText" lastClr="000000"/>
                    </a:solidFill>
                    <a:latin typeface="Arial" panose="020B0604020202020204" pitchFamily="34" charset="0"/>
                    <a:cs typeface="Arial" panose="020B0604020202020204" pitchFamily="34" charset="0"/>
                  </a:rPr>
                  <a:t>($</a:t>
                </a:r>
                <a:r>
                  <a:rPr lang="en-US" sz="1200" b="1" baseline="0" dirty="0">
                    <a:solidFill>
                      <a:sysClr val="windowText" lastClr="000000"/>
                    </a:solidFill>
                    <a:latin typeface="Arial" panose="020B0604020202020204" pitchFamily="34" charset="0"/>
                    <a:cs typeface="Arial" panose="020B0604020202020204" pitchFamily="34" charset="0"/>
                  </a:rPr>
                  <a:t> Billions)</a:t>
                </a:r>
                <a:endParaRPr lang="en-US" sz="12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6.0994094488188988E-3"/>
              <c:y val="0.2180755565344591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7109280"/>
        <c:crosses val="autoZero"/>
        <c:crossBetween val="between"/>
        <c:dispUnits>
          <c:builtInUnit val="thousands"/>
        </c:dispUnits>
      </c:valAx>
      <c:spPr>
        <a:solidFill>
          <a:sysClr val="window" lastClr="FFFFFF"/>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PRM Requirement</c:v>
                </c:pt>
              </c:strCache>
            </c:strRef>
          </c:tx>
          <c:spPr>
            <a:ln w="28575" cap="rnd">
              <a:solidFill>
                <a:srgbClr val="974706"/>
              </a:solidFill>
              <a:prstDash val="sysDash"/>
              <a:round/>
            </a:ln>
            <a:effectLst/>
          </c:spPr>
          <c:marker>
            <c:symbol val="circle"/>
            <c:size val="5"/>
            <c:spPr>
              <a:solidFill>
                <a:srgbClr val="974706"/>
              </a:solidFill>
              <a:ln w="9525">
                <a:solidFill>
                  <a:srgbClr val="974706"/>
                </a:solidFill>
              </a:ln>
              <a:effectLst/>
            </c:spPr>
          </c:marker>
          <c:cat>
            <c:numRef>
              <c:f>Sheet1!$A$3:$A$16</c:f>
              <c:numCache>
                <c:formatCode>General</c:formatCode>
                <c:ptCount val="14"/>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numCache>
            </c:numRef>
          </c:cat>
          <c:val>
            <c:numRef>
              <c:f>Sheet1!$B$3:$B$16</c:f>
              <c:numCache>
                <c:formatCode>0%</c:formatCode>
                <c:ptCount val="14"/>
                <c:pt idx="0">
                  <c:v>0.12</c:v>
                </c:pt>
                <c:pt idx="1">
                  <c:v>0.12</c:v>
                </c:pt>
                <c:pt idx="2">
                  <c:v>0.12</c:v>
                </c:pt>
                <c:pt idx="3">
                  <c:v>0.12</c:v>
                </c:pt>
                <c:pt idx="4">
                  <c:v>0.12</c:v>
                </c:pt>
                <c:pt idx="5">
                  <c:v>0.12</c:v>
                </c:pt>
                <c:pt idx="6">
                  <c:v>0.12</c:v>
                </c:pt>
                <c:pt idx="7">
                  <c:v>0.15</c:v>
                </c:pt>
                <c:pt idx="8">
                  <c:v>0.15</c:v>
                </c:pt>
                <c:pt idx="9">
                  <c:v>0.15</c:v>
                </c:pt>
                <c:pt idx="10">
                  <c:v>0.15</c:v>
                </c:pt>
                <c:pt idx="11">
                  <c:v>0.15</c:v>
                </c:pt>
                <c:pt idx="12">
                  <c:v>0.15</c:v>
                </c:pt>
                <c:pt idx="13">
                  <c:v>0.15</c:v>
                </c:pt>
              </c:numCache>
            </c:numRef>
          </c:val>
          <c:smooth val="0"/>
          <c:extLst>
            <c:ext xmlns:c16="http://schemas.microsoft.com/office/drawing/2014/chart" uri="{C3380CC4-5D6E-409C-BE32-E72D297353CC}">
              <c16:uniqueId val="{00000000-6BF9-4C12-A14D-30B9C3BC5DBC}"/>
            </c:ext>
          </c:extLst>
        </c:ser>
        <c:ser>
          <c:idx val="1"/>
          <c:order val="1"/>
          <c:tx>
            <c:strRef>
              <c:f>Sheet1!$C$2</c:f>
              <c:strCache>
                <c:ptCount val="1"/>
                <c:pt idx="0">
                  <c:v>2024 Resource Adequacy Report</c:v>
                </c:pt>
              </c:strCache>
            </c:strRef>
          </c:tx>
          <c:spPr>
            <a:ln w="28575" cap="rnd">
              <a:solidFill>
                <a:srgbClr val="CCC0DA"/>
              </a:solidFill>
              <a:round/>
            </a:ln>
            <a:effectLst/>
          </c:spPr>
          <c:marker>
            <c:symbol val="circle"/>
            <c:size val="5"/>
            <c:spPr>
              <a:solidFill>
                <a:srgbClr val="CCC0DA"/>
              </a:solidFill>
              <a:ln w="9525">
                <a:solidFill>
                  <a:srgbClr val="CCC0DA"/>
                </a:solidFill>
              </a:ln>
              <a:effectLst/>
            </c:spPr>
          </c:marker>
          <c:cat>
            <c:numRef>
              <c:f>Sheet1!$A$3:$A$16</c:f>
              <c:numCache>
                <c:formatCode>General</c:formatCode>
                <c:ptCount val="14"/>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numCache>
            </c:numRef>
          </c:cat>
          <c:val>
            <c:numRef>
              <c:f>Sheet1!$C$3:$C$16</c:f>
              <c:numCache>
                <c:formatCode>General</c:formatCode>
                <c:ptCount val="14"/>
                <c:pt idx="8" formatCode="0%">
                  <c:v>0.2</c:v>
                </c:pt>
                <c:pt idx="9" formatCode="0%">
                  <c:v>0.18</c:v>
                </c:pt>
                <c:pt idx="10" formatCode="0%">
                  <c:v>0.16</c:v>
                </c:pt>
                <c:pt idx="11" formatCode="0%">
                  <c:v>0.11</c:v>
                </c:pt>
                <c:pt idx="12" formatCode="0%">
                  <c:v>7.0000000000000007E-2</c:v>
                </c:pt>
                <c:pt idx="13" formatCode="0%">
                  <c:v>0.05</c:v>
                </c:pt>
              </c:numCache>
            </c:numRef>
          </c:val>
          <c:smooth val="0"/>
          <c:extLst>
            <c:ext xmlns:c16="http://schemas.microsoft.com/office/drawing/2014/chart" uri="{C3380CC4-5D6E-409C-BE32-E72D297353CC}">
              <c16:uniqueId val="{00000001-6BF9-4C12-A14D-30B9C3BC5DBC}"/>
            </c:ext>
          </c:extLst>
        </c:ser>
        <c:ser>
          <c:idx val="2"/>
          <c:order val="2"/>
          <c:tx>
            <c:strRef>
              <c:f>Sheet1!$D$2</c:f>
              <c:strCache>
                <c:ptCount val="1"/>
                <c:pt idx="0">
                  <c:v>2019 Resource Adequacy Report</c:v>
                </c:pt>
              </c:strCache>
            </c:strRef>
          </c:tx>
          <c:spPr>
            <a:ln w="28575" cap="rnd">
              <a:solidFill>
                <a:srgbClr val="17003A"/>
              </a:solidFill>
              <a:round/>
            </a:ln>
            <a:effectLst/>
          </c:spPr>
          <c:marker>
            <c:symbol val="circle"/>
            <c:size val="5"/>
            <c:spPr>
              <a:solidFill>
                <a:srgbClr val="17003A"/>
              </a:solidFill>
              <a:ln w="9525">
                <a:solidFill>
                  <a:srgbClr val="17003A"/>
                </a:solidFill>
              </a:ln>
              <a:effectLst/>
            </c:spPr>
          </c:marker>
          <c:cat>
            <c:numRef>
              <c:f>Sheet1!$A$3:$A$16</c:f>
              <c:numCache>
                <c:formatCode>General</c:formatCode>
                <c:ptCount val="14"/>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numCache>
            </c:numRef>
          </c:cat>
          <c:val>
            <c:numRef>
              <c:f>Sheet1!$D$3:$D$16</c:f>
              <c:numCache>
                <c:formatCode>General</c:formatCode>
                <c:ptCount val="14"/>
                <c:pt idx="3" formatCode="0%">
                  <c:v>0.24</c:v>
                </c:pt>
                <c:pt idx="4" formatCode="0%">
                  <c:v>0.24</c:v>
                </c:pt>
                <c:pt idx="5" formatCode="0%">
                  <c:v>0.22</c:v>
                </c:pt>
                <c:pt idx="6" formatCode="0%">
                  <c:v>0.21</c:v>
                </c:pt>
                <c:pt idx="7" formatCode="0%">
                  <c:v>0.2</c:v>
                </c:pt>
                <c:pt idx="8" formatCode="0%">
                  <c:v>0.18</c:v>
                </c:pt>
              </c:numCache>
            </c:numRef>
          </c:val>
          <c:smooth val="0"/>
          <c:extLst>
            <c:ext xmlns:c16="http://schemas.microsoft.com/office/drawing/2014/chart" uri="{C3380CC4-5D6E-409C-BE32-E72D297353CC}">
              <c16:uniqueId val="{00000002-6BF9-4C12-A14D-30B9C3BC5DBC}"/>
            </c:ext>
          </c:extLst>
        </c:ser>
        <c:dLbls>
          <c:showLegendKey val="0"/>
          <c:showVal val="0"/>
          <c:showCatName val="0"/>
          <c:showSerName val="0"/>
          <c:showPercent val="0"/>
          <c:showBubbleSize val="0"/>
        </c:dLbls>
        <c:marker val="1"/>
        <c:smooth val="0"/>
        <c:axId val="1564545823"/>
        <c:axId val="1564546303"/>
      </c:lineChart>
      <c:catAx>
        <c:axId val="156454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64546303"/>
        <c:crosses val="autoZero"/>
        <c:auto val="1"/>
        <c:lblAlgn val="ctr"/>
        <c:lblOffset val="100"/>
        <c:noMultiLvlLbl val="0"/>
      </c:catAx>
      <c:valAx>
        <c:axId val="1564546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64545823"/>
        <c:crosses val="autoZero"/>
        <c:crossBetween val="between"/>
      </c:valAx>
      <c:spPr>
        <a:noFill/>
        <a:ln>
          <a:solidFill>
            <a:schemeClr val="accent1"/>
          </a:solidFill>
        </a:ln>
        <a:effectLst/>
      </c:spPr>
    </c:plotArea>
    <c:legend>
      <c:legendPos val="b"/>
      <c:layout>
        <c:manualLayout>
          <c:xMode val="edge"/>
          <c:yMode val="edge"/>
          <c:x val="8.0387010447223503E-2"/>
          <c:y val="0.78085174753700071"/>
          <c:w val="0.85229774587000151"/>
          <c:h val="5.069376420576123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25234329159114E-2"/>
          <c:y val="3.9661494679057024E-2"/>
          <c:w val="0.92075963269625227"/>
          <c:h val="0.80194662136303807"/>
        </c:manualLayout>
      </c:layout>
      <c:lineChart>
        <c:grouping val="standard"/>
        <c:varyColors val="0"/>
        <c:ser>
          <c:idx val="0"/>
          <c:order val="0"/>
          <c:tx>
            <c:strRef>
              <c:f>Annually!$T$1</c:f>
              <c:strCache>
                <c:ptCount val="1"/>
                <c:pt idx="0">
                  <c:v>Residential</c:v>
                </c:pt>
              </c:strCache>
            </c:strRef>
          </c:tx>
          <c:spPr>
            <a:ln w="38100" cap="rnd">
              <a:solidFill>
                <a:srgbClr val="17003A"/>
              </a:solidFill>
              <a:round/>
            </a:ln>
            <a:effectLst/>
          </c:spPr>
          <c:marker>
            <c:symbol val="none"/>
          </c:marker>
          <c:cat>
            <c:numRef>
              <c:f>Annually!$S$2:$S$25</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Annually!$T$2:$T$25</c:f>
              <c:numCache>
                <c:formatCode>General</c:formatCode>
                <c:ptCount val="24"/>
                <c:pt idx="0">
                  <c:v>8.5841666666666647</c:v>
                </c:pt>
                <c:pt idx="1">
                  <c:v>8.43</c:v>
                </c:pt>
                <c:pt idx="2">
                  <c:v>8.7208333333333332</c:v>
                </c:pt>
                <c:pt idx="3">
                  <c:v>8.9433333333333334</c:v>
                </c:pt>
                <c:pt idx="4">
                  <c:v>9.4291666666666671</c:v>
                </c:pt>
                <c:pt idx="5">
                  <c:v>10.37</c:v>
                </c:pt>
                <c:pt idx="6">
                  <c:v>10.638333333333334</c:v>
                </c:pt>
                <c:pt idx="7">
                  <c:v>11.251666666666667</c:v>
                </c:pt>
                <c:pt idx="8">
                  <c:v>11.5075</c:v>
                </c:pt>
                <c:pt idx="9">
                  <c:v>11.548333333333334</c:v>
                </c:pt>
                <c:pt idx="10">
                  <c:v>11.719166666666666</c:v>
                </c:pt>
                <c:pt idx="11">
                  <c:v>11.866666666666667</c:v>
                </c:pt>
                <c:pt idx="12">
                  <c:v>12.120000000000003</c:v>
                </c:pt>
                <c:pt idx="13">
                  <c:v>12.526666666666666</c:v>
                </c:pt>
                <c:pt idx="14">
                  <c:v>12.651666666666666</c:v>
                </c:pt>
                <c:pt idx="15">
                  <c:v>12.542500000000004</c:v>
                </c:pt>
                <c:pt idx="16">
                  <c:v>12.881666666666666</c:v>
                </c:pt>
                <c:pt idx="17">
                  <c:v>12.869166666666667</c:v>
                </c:pt>
                <c:pt idx="18">
                  <c:v>13.012500000000001</c:v>
                </c:pt>
                <c:pt idx="19">
                  <c:v>13.157499999999999</c:v>
                </c:pt>
                <c:pt idx="20">
                  <c:v>13.669166666666667</c:v>
                </c:pt>
                <c:pt idx="21">
                  <c:v>15.030833333333334</c:v>
                </c:pt>
                <c:pt idx="22">
                  <c:v>16.018333333333331</c:v>
                </c:pt>
                <c:pt idx="23">
                  <c:v>16.455555555555556</c:v>
                </c:pt>
              </c:numCache>
            </c:numRef>
          </c:val>
          <c:smooth val="0"/>
          <c:extLst>
            <c:ext xmlns:c16="http://schemas.microsoft.com/office/drawing/2014/chart" uri="{C3380CC4-5D6E-409C-BE32-E72D297353CC}">
              <c16:uniqueId val="{00000000-8546-43EE-8F18-5E247EA06EDE}"/>
            </c:ext>
          </c:extLst>
        </c:ser>
        <c:ser>
          <c:idx val="1"/>
          <c:order val="1"/>
          <c:tx>
            <c:strRef>
              <c:f>Annually!$V$1</c:f>
              <c:strCache>
                <c:ptCount val="1"/>
                <c:pt idx="0">
                  <c:v>Industrial</c:v>
                </c:pt>
              </c:strCache>
            </c:strRef>
          </c:tx>
          <c:spPr>
            <a:ln w="38100" cap="rnd">
              <a:solidFill>
                <a:srgbClr val="CCC0DA"/>
              </a:solidFill>
              <a:round/>
            </a:ln>
            <a:effectLst/>
          </c:spPr>
          <c:marker>
            <c:symbol val="none"/>
          </c:marker>
          <c:cat>
            <c:numRef>
              <c:f>Annually!$S$2:$S$25</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Annually!$V$2:$V$25</c:f>
              <c:numCache>
                <c:formatCode>General</c:formatCode>
                <c:ptCount val="24"/>
                <c:pt idx="0">
                  <c:v>5.041666666666667</c:v>
                </c:pt>
                <c:pt idx="1">
                  <c:v>4.875</c:v>
                </c:pt>
                <c:pt idx="2">
                  <c:v>5.1058333333333339</c:v>
                </c:pt>
                <c:pt idx="3">
                  <c:v>5.2491666666666665</c:v>
                </c:pt>
                <c:pt idx="4">
                  <c:v>5.7241666666666662</c:v>
                </c:pt>
                <c:pt idx="5">
                  <c:v>6.1508333333333338</c:v>
                </c:pt>
                <c:pt idx="6">
                  <c:v>6.3858333333333315</c:v>
                </c:pt>
                <c:pt idx="7">
                  <c:v>6.9466666666666654</c:v>
                </c:pt>
                <c:pt idx="8">
                  <c:v>6.8308333333333344</c:v>
                </c:pt>
                <c:pt idx="9">
                  <c:v>6.7624999999999993</c:v>
                </c:pt>
                <c:pt idx="10">
                  <c:v>6.8091666666666661</c:v>
                </c:pt>
                <c:pt idx="11">
                  <c:v>6.6641666666666666</c:v>
                </c:pt>
                <c:pt idx="12">
                  <c:v>6.8833333333333329</c:v>
                </c:pt>
                <c:pt idx="13">
                  <c:v>7.0916666666666659</c:v>
                </c:pt>
                <c:pt idx="14">
                  <c:v>6.8991666666666669</c:v>
                </c:pt>
                <c:pt idx="15">
                  <c:v>6.7516666666666678</c:v>
                </c:pt>
                <c:pt idx="16">
                  <c:v>6.8649999999999993</c:v>
                </c:pt>
                <c:pt idx="17">
                  <c:v>6.9074999999999998</c:v>
                </c:pt>
                <c:pt idx="18">
                  <c:v>6.8008333333333324</c:v>
                </c:pt>
                <c:pt idx="19">
                  <c:v>6.6599999999999993</c:v>
                </c:pt>
                <c:pt idx="20">
                  <c:v>7.1716666666666669</c:v>
                </c:pt>
                <c:pt idx="21">
                  <c:v>8.2900000000000009</c:v>
                </c:pt>
                <c:pt idx="22">
                  <c:v>8.0291666666666668</c:v>
                </c:pt>
                <c:pt idx="23">
                  <c:v>8.1844444444444449</c:v>
                </c:pt>
              </c:numCache>
            </c:numRef>
          </c:val>
          <c:smooth val="0"/>
          <c:extLst>
            <c:ext xmlns:c16="http://schemas.microsoft.com/office/drawing/2014/chart" uri="{C3380CC4-5D6E-409C-BE32-E72D297353CC}">
              <c16:uniqueId val="{00000001-8546-43EE-8F18-5E247EA06EDE}"/>
            </c:ext>
          </c:extLst>
        </c:ser>
        <c:dLbls>
          <c:showLegendKey val="0"/>
          <c:showVal val="0"/>
          <c:showCatName val="0"/>
          <c:showSerName val="0"/>
          <c:showPercent val="0"/>
          <c:showBubbleSize val="0"/>
        </c:dLbls>
        <c:smooth val="0"/>
        <c:axId val="974828224"/>
        <c:axId val="974845024"/>
      </c:lineChart>
      <c:catAx>
        <c:axId val="97482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74845024"/>
        <c:crosses val="autoZero"/>
        <c:auto val="1"/>
        <c:lblAlgn val="ctr"/>
        <c:lblOffset val="100"/>
        <c:noMultiLvlLbl val="0"/>
      </c:catAx>
      <c:valAx>
        <c:axId val="9748450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74828224"/>
        <c:crosses val="autoZero"/>
        <c:crossBetween val="between"/>
      </c:valAx>
      <c:spPr>
        <a:solidFill>
          <a:schemeClr val="bg1"/>
        </a:solidFill>
        <a:ln>
          <a:solidFill>
            <a:schemeClr val="tx1"/>
          </a:solidFill>
        </a:ln>
        <a:effectLst/>
      </c:spPr>
    </c:plotArea>
    <c:legend>
      <c:legendPos val="b"/>
      <c:layout>
        <c:manualLayout>
          <c:xMode val="edge"/>
          <c:yMode val="edge"/>
          <c:x val="0.38149539365794211"/>
          <c:y val="0.77302978615158013"/>
          <c:w val="0.24656279620258878"/>
          <c:h val="5.75074638560852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90527166401575E-2"/>
          <c:y val="3.1269773155627359E-2"/>
          <c:w val="0.89822754678457406"/>
          <c:h val="0.84211544041494668"/>
        </c:manualLayout>
      </c:layout>
      <c:lineChart>
        <c:grouping val="standard"/>
        <c:varyColors val="0"/>
        <c:ser>
          <c:idx val="2"/>
          <c:order val="0"/>
          <c:tx>
            <c:strRef>
              <c:f>'[U.S. Affordability.xlsx]Exhibit DED-## Median '!$C$11</c:f>
              <c:strCache>
                <c:ptCount val="1"/>
                <c:pt idx="0">
                  <c:v>With transfer payments</c:v>
                </c:pt>
              </c:strCache>
            </c:strRef>
          </c:tx>
          <c:spPr>
            <a:ln w="50800" cap="rnd">
              <a:solidFill>
                <a:srgbClr val="17003A"/>
              </a:solidFill>
              <a:round/>
            </a:ln>
            <a:effectLst/>
          </c:spPr>
          <c:marker>
            <c:symbol val="none"/>
          </c:marker>
          <c:cat>
            <c:numRef>
              <c:f>'[U.S. Affordability.xlsx]Exhibit DED-## Median '!$D$8:$M$8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'[U.S. Affordability.xlsx]Exhibit DED-## Median '!$D$11:$M$11</c:f>
              <c:numCache>
                <c:formatCode>0.0%</c:formatCode>
                <c:ptCount val="10"/>
                <c:pt idx="0">
                  <c:v>3.6046673792425175E-2</c:v>
                </c:pt>
                <c:pt idx="1">
                  <c:v>3.3251307346082934E-2</c:v>
                </c:pt>
                <c:pt idx="2">
                  <c:v>3.265046543918685E-2</c:v>
                </c:pt>
                <c:pt idx="3">
                  <c:v>3.211140493092067E-2</c:v>
                </c:pt>
                <c:pt idx="4">
                  <c:v>3.0945169945339975E-2</c:v>
                </c:pt>
                <c:pt idx="5">
                  <c:v>3.0257019355632825E-2</c:v>
                </c:pt>
                <c:pt idx="6">
                  <c:v>3.0716186921942754E-2</c:v>
                </c:pt>
                <c:pt idx="7">
                  <c:v>3.1821472821945807E-2</c:v>
                </c:pt>
                <c:pt idx="8">
                  <c:v>3.1758309199485767E-2</c:v>
                </c:pt>
                <c:pt idx="9">
                  <c:v>3.1210945480398641E-2</c:v>
                </c:pt>
              </c:numCache>
            </c:numRef>
          </c:val>
          <c:smooth val="0"/>
          <c:extLst>
            <c:ext xmlns:c16="http://schemas.microsoft.com/office/drawing/2014/chart" uri="{C3380CC4-5D6E-409C-BE32-E72D297353CC}">
              <c16:uniqueId val="{00000000-E0BE-4DD5-A2EB-A04438CA951E}"/>
            </c:ext>
          </c:extLst>
        </c:ser>
        <c:ser>
          <c:idx val="3"/>
          <c:order val="1"/>
          <c:tx>
            <c:strRef>
              <c:f>'[U.S. Affordability.xlsx]Exhibit DED-## Median '!$C$12</c:f>
              <c:strCache>
                <c:ptCount val="1"/>
                <c:pt idx="0">
                  <c:v>Without transfer payments </c:v>
                </c:pt>
              </c:strCache>
            </c:strRef>
          </c:tx>
          <c:spPr>
            <a:ln w="50800" cap="rnd">
              <a:solidFill>
                <a:srgbClr val="CCC0DA"/>
              </a:solidFill>
              <a:round/>
            </a:ln>
            <a:effectLst/>
          </c:spPr>
          <c:marker>
            <c:symbol val="none"/>
          </c:marker>
          <c:cat>
            <c:numRef>
              <c:f>'[U.S. Affordability.xlsx]Exhibit DED-## Median '!$D$8:$M$8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'[U.S. Affordability.xlsx]Exhibit DED-## Median '!$D$12:$M$12</c:f>
              <c:numCache>
                <c:formatCode>0.0%</c:formatCode>
                <c:ptCount val="10"/>
                <c:pt idx="0">
                  <c:v>3.7784773367321986E-2</c:v>
                </c:pt>
                <c:pt idx="1">
                  <c:v>3.5781463376091852E-2</c:v>
                </c:pt>
                <c:pt idx="2">
                  <c:v>3.6614681041505739E-2</c:v>
                </c:pt>
                <c:pt idx="3">
                  <c:v>3.7659773304104839E-2</c:v>
                </c:pt>
                <c:pt idx="4">
                  <c:v>3.782694622094341E-2</c:v>
                </c:pt>
                <c:pt idx="5">
                  <c:v>3.8251714867111923E-2</c:v>
                </c:pt>
                <c:pt idx="6">
                  <c:v>4.1238233150879142E-2</c:v>
                </c:pt>
                <c:pt idx="7">
                  <c:v>4.6515209696249317E-2</c:v>
                </c:pt>
                <c:pt idx="8">
                  <c:v>4.8689535785906922E-2</c:v>
                </c:pt>
                <c:pt idx="9">
                  <c:v>5.0186711691355419E-2</c:v>
                </c:pt>
              </c:numCache>
            </c:numRef>
          </c:val>
          <c:smooth val="0"/>
          <c:extLst>
            <c:ext xmlns:c16="http://schemas.microsoft.com/office/drawing/2014/chart" uri="{C3380CC4-5D6E-409C-BE32-E72D297353CC}">
              <c16:uniqueId val="{00000001-E0BE-4DD5-A2EB-A04438CA951E}"/>
            </c:ext>
          </c:extLst>
        </c:ser>
        <c:dLbls>
          <c:showLegendKey val="0"/>
          <c:showVal val="0"/>
          <c:showCatName val="0"/>
          <c:showSerName val="0"/>
          <c:showPercent val="0"/>
          <c:showBubbleSize val="0"/>
        </c:dLbls>
        <c:smooth val="0"/>
        <c:axId val="148002224"/>
        <c:axId val="706593104"/>
        <c:extLst/>
      </c:lineChart>
      <c:catAx>
        <c:axId val="1480022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6593104"/>
        <c:crosses val="autoZero"/>
        <c:auto val="1"/>
        <c:lblAlgn val="ctr"/>
        <c:lblOffset val="100"/>
        <c:noMultiLvlLbl val="0"/>
      </c:catAx>
      <c:valAx>
        <c:axId val="706593104"/>
        <c:scaling>
          <c:orientation val="minMax"/>
        </c:scaling>
        <c:delete val="0"/>
        <c:axPos val="l"/>
        <c:majorGridlines>
          <c:spPr>
            <a:ln w="9525" cap="flat" cmpd="sng" algn="ctr">
              <a:solidFill>
                <a:schemeClr val="tx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02224"/>
        <c:crosses val="autoZero"/>
        <c:crossBetween val="between"/>
      </c:valAx>
      <c:spPr>
        <a:solidFill>
          <a:schemeClr val="bg1"/>
        </a:solidFill>
        <a:ln>
          <a:solidFill>
            <a:schemeClr val="tx1"/>
          </a:solidFill>
        </a:ln>
        <a:effectLst/>
      </c:spPr>
    </c:plotArea>
    <c:legend>
      <c:legendPos val="b"/>
      <c:layout>
        <c:manualLayout>
          <c:xMode val="edge"/>
          <c:yMode val="edge"/>
          <c:x val="0.20277017242759884"/>
          <c:y val="0.78730616040116219"/>
          <c:w val="0.5964159145550556"/>
          <c:h val="5.9004867495943761E-2"/>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90527166401575E-2"/>
          <c:y val="3.1269773155627359E-2"/>
          <c:w val="0.89822754678457406"/>
          <c:h val="0.84211544041494668"/>
        </c:manualLayout>
      </c:layout>
      <c:lineChart>
        <c:grouping val="standard"/>
        <c:varyColors val="0"/>
        <c:ser>
          <c:idx val="2"/>
          <c:order val="0"/>
          <c:tx>
            <c:strRef>
              <c:f>'[U.S. Affordability.xlsx]Exhibit DED-## 20th '!$C$11</c:f>
              <c:strCache>
                <c:ptCount val="1"/>
                <c:pt idx="0">
                  <c:v>With transfer payments</c:v>
                </c:pt>
              </c:strCache>
            </c:strRef>
          </c:tx>
          <c:spPr>
            <a:ln w="50800" cap="rnd">
              <a:solidFill>
                <a:srgbClr val="17003A"/>
              </a:solidFill>
              <a:round/>
            </a:ln>
            <a:effectLst/>
          </c:spPr>
          <c:marker>
            <c:symbol val="none"/>
          </c:marker>
          <c:cat>
            <c:numRef>
              <c:f>'[U.S. Affordability.xlsx]Exhibit DED-## 20th '!$D$8:$M$8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'[U.S. Affordability.xlsx]Exhibit DED-## 20th '!$D$11:$M$11</c:f>
              <c:numCache>
                <c:formatCode>0.0%</c:formatCode>
                <c:ptCount val="10"/>
                <c:pt idx="0">
                  <c:v>7.6516715524786325E-2</c:v>
                </c:pt>
                <c:pt idx="1">
                  <c:v>7.2783757939655178E-2</c:v>
                </c:pt>
                <c:pt idx="2">
                  <c:v>7.3064044242424242E-2</c:v>
                </c:pt>
                <c:pt idx="3">
                  <c:v>6.8563613020607372E-2</c:v>
                </c:pt>
                <c:pt idx="4">
                  <c:v>6.6098580562472878E-2</c:v>
                </c:pt>
                <c:pt idx="5">
                  <c:v>6.4640340980086572E-2</c:v>
                </c:pt>
                <c:pt idx="6">
                  <c:v>6.4977416053024567E-2</c:v>
                </c:pt>
                <c:pt idx="7">
                  <c:v>6.7904633258841843E-2</c:v>
                </c:pt>
                <c:pt idx="8">
                  <c:v>6.813711938246729E-2</c:v>
                </c:pt>
                <c:pt idx="9">
                  <c:v>6.7312928859308466E-2</c:v>
                </c:pt>
              </c:numCache>
            </c:numRef>
          </c:val>
          <c:smooth val="0"/>
          <c:extLst>
            <c:ext xmlns:c16="http://schemas.microsoft.com/office/drawing/2014/chart" uri="{C3380CC4-5D6E-409C-BE32-E72D297353CC}">
              <c16:uniqueId val="{00000000-D56C-446C-872E-55B2D4D909AC}"/>
            </c:ext>
          </c:extLst>
        </c:ser>
        <c:ser>
          <c:idx val="3"/>
          <c:order val="1"/>
          <c:tx>
            <c:strRef>
              <c:f>'[U.S. Affordability.xlsx]Exhibit DED-## 20th '!$C$12</c:f>
              <c:strCache>
                <c:ptCount val="1"/>
                <c:pt idx="0">
                  <c:v>Without transfer payments </c:v>
                </c:pt>
              </c:strCache>
            </c:strRef>
          </c:tx>
          <c:spPr>
            <a:ln w="50800" cap="rnd">
              <a:solidFill>
                <a:srgbClr val="CCC0DA"/>
              </a:solidFill>
              <a:round/>
            </a:ln>
            <a:effectLst/>
          </c:spPr>
          <c:marker>
            <c:symbol val="none"/>
          </c:marker>
          <c:cat>
            <c:numRef>
              <c:f>'[U.S. Affordability.xlsx]Exhibit DED-## 20th '!$D$8:$M$8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'[U.S. Affordability.xlsx]Exhibit DED-## 20th '!$D$12:$M$12</c:f>
              <c:numCache>
                <c:formatCode>0.0%</c:formatCode>
                <c:ptCount val="10"/>
                <c:pt idx="0">
                  <c:v>0.30412642376294491</c:v>
                </c:pt>
                <c:pt idx="1">
                  <c:v>0.29806441601357253</c:v>
                </c:pt>
                <c:pt idx="2">
                  <c:v>0.31008264154078125</c:v>
                </c:pt>
                <c:pt idx="3">
                  <c:v>0.3059634289724702</c:v>
                </c:pt>
                <c:pt idx="4">
                  <c:v>0.30822005927950935</c:v>
                </c:pt>
                <c:pt idx="5">
                  <c:v>0.31261154338697722</c:v>
                </c:pt>
                <c:pt idx="6">
                  <c:v>0.33242398296054959</c:v>
                </c:pt>
                <c:pt idx="7">
                  <c:v>0.37669545348182104</c:v>
                </c:pt>
                <c:pt idx="8">
                  <c:v>0.39647447483923498</c:v>
                </c:pt>
                <c:pt idx="9">
                  <c:v>0.41083784643652949</c:v>
                </c:pt>
              </c:numCache>
            </c:numRef>
          </c:val>
          <c:smooth val="0"/>
          <c:extLst>
            <c:ext xmlns:c16="http://schemas.microsoft.com/office/drawing/2014/chart" uri="{C3380CC4-5D6E-409C-BE32-E72D297353CC}">
              <c16:uniqueId val="{00000001-D56C-446C-872E-55B2D4D909AC}"/>
            </c:ext>
          </c:extLst>
        </c:ser>
        <c:dLbls>
          <c:showLegendKey val="0"/>
          <c:showVal val="0"/>
          <c:showCatName val="0"/>
          <c:showSerName val="0"/>
          <c:showPercent val="0"/>
          <c:showBubbleSize val="0"/>
        </c:dLbls>
        <c:smooth val="0"/>
        <c:axId val="148002224"/>
        <c:axId val="706593104"/>
        <c:extLst/>
      </c:lineChart>
      <c:catAx>
        <c:axId val="1480022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6593104"/>
        <c:crosses val="autoZero"/>
        <c:auto val="1"/>
        <c:lblAlgn val="ctr"/>
        <c:lblOffset val="100"/>
        <c:noMultiLvlLbl val="0"/>
      </c:catAx>
      <c:valAx>
        <c:axId val="706593104"/>
        <c:scaling>
          <c:orientation val="minMax"/>
        </c:scaling>
        <c:delete val="0"/>
        <c:axPos val="l"/>
        <c:majorGridlines>
          <c:spPr>
            <a:ln w="9525" cap="flat" cmpd="sng" algn="ctr">
              <a:solidFill>
                <a:schemeClr val="tx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02224"/>
        <c:crosses val="autoZero"/>
        <c:crossBetween val="between"/>
        <c:majorUnit val="0.1"/>
      </c:valAx>
      <c:spPr>
        <a:solidFill>
          <a:schemeClr val="bg1"/>
        </a:solidFill>
        <a:ln>
          <a:solidFill>
            <a:schemeClr val="tx1"/>
          </a:solidFill>
        </a:ln>
        <a:effectLst/>
      </c:spPr>
    </c:plotArea>
    <c:legend>
      <c:legendPos val="b"/>
      <c:layout>
        <c:manualLayout>
          <c:xMode val="edge"/>
          <c:yMode val="edge"/>
          <c:x val="0.19291652950555715"/>
          <c:y val="5.5640425591904422E-2"/>
          <c:w val="0.58854394054614778"/>
          <c:h val="5.9004867495943761E-2"/>
        </c:manualLayout>
      </c:layout>
      <c:overlay val="0"/>
      <c:spPr>
        <a:noFill/>
        <a:ln>
          <a:solidFill>
            <a:sysClr val="windowText" lastClr="000000"/>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0.19033</cdr:x>
      <cdr:y>0.21752</cdr:y>
    </cdr:from>
    <cdr:to>
      <cdr:x>0.19033</cdr:x>
      <cdr:y>0.4302</cdr:y>
    </cdr:to>
    <cdr:cxnSp macro="">
      <cdr:nvCxnSpPr>
        <cdr:cNvPr id="2" name="Straight Arrow Connector 1">
          <a:extLst xmlns:a="http://schemas.openxmlformats.org/drawingml/2006/main">
            <a:ext uri="{FF2B5EF4-FFF2-40B4-BE49-F238E27FC236}">
              <a16:creationId xmlns:a16="http://schemas.microsoft.com/office/drawing/2014/main" id="{B07170A2-9F55-83B1-B96E-F82A0750198D}"/>
            </a:ext>
          </a:extLst>
        </cdr:cNvPr>
        <cdr:cNvCxnSpPr>
          <a:cxnSpLocks xmlns:a="http://schemas.openxmlformats.org/drawingml/2006/main"/>
        </cdr:cNvCxnSpPr>
      </cdr:nvCxnSpPr>
      <cdr:spPr>
        <a:xfrm xmlns:a="http://schemas.openxmlformats.org/drawingml/2006/main">
          <a:off x="1581270" y="978985"/>
          <a:ext cx="0" cy="957223"/>
        </a:xfrm>
        <a:prstGeom xmlns:a="http://schemas.openxmlformats.org/drawingml/2006/main" prst="straightConnector1">
          <a:avLst/>
        </a:prstGeom>
        <a:ln xmlns:a="http://schemas.openxmlformats.org/drawingml/2006/main" w="38100">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0.90465</cdr:x>
      <cdr:y>0.20465</cdr:y>
    </cdr:from>
    <cdr:to>
      <cdr:x>0.90465</cdr:x>
      <cdr:y>0.55532</cdr:y>
    </cdr:to>
    <cdr:cxnSp macro="">
      <cdr:nvCxnSpPr>
        <cdr:cNvPr id="3" name="Straight Arrow Connector 2">
          <a:extLst xmlns:a="http://schemas.openxmlformats.org/drawingml/2006/main">
            <a:ext uri="{FF2B5EF4-FFF2-40B4-BE49-F238E27FC236}">
              <a16:creationId xmlns:a16="http://schemas.microsoft.com/office/drawing/2014/main" id="{8C001F7A-93A7-DAE6-4D37-CDE9FAB84DF3}"/>
            </a:ext>
          </a:extLst>
        </cdr:cNvPr>
        <cdr:cNvCxnSpPr>
          <a:cxnSpLocks xmlns:a="http://schemas.openxmlformats.org/drawingml/2006/main"/>
        </cdr:cNvCxnSpPr>
      </cdr:nvCxnSpPr>
      <cdr:spPr>
        <a:xfrm xmlns:a="http://schemas.openxmlformats.org/drawingml/2006/main">
          <a:off x="7515670" y="921093"/>
          <a:ext cx="0" cy="1578263"/>
        </a:xfrm>
        <a:prstGeom xmlns:a="http://schemas.openxmlformats.org/drawingml/2006/main" prst="straightConnector1">
          <a:avLst/>
        </a:prstGeom>
        <a:ln xmlns:a="http://schemas.openxmlformats.org/drawingml/2006/main" w="38100">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0.32561</cdr:x>
      <cdr:y>0.19793</cdr:y>
    </cdr:from>
    <cdr:to>
      <cdr:x>0.80868</cdr:x>
      <cdr:y>0.5077</cdr:y>
    </cdr:to>
    <cdr:sp macro="" textlink="">
      <cdr:nvSpPr>
        <cdr:cNvPr id="4" name="Arrow: Right 3">
          <a:extLst xmlns:a="http://schemas.openxmlformats.org/drawingml/2006/main">
            <a:ext uri="{FF2B5EF4-FFF2-40B4-BE49-F238E27FC236}">
              <a16:creationId xmlns:a16="http://schemas.microsoft.com/office/drawing/2014/main" id="{357F5488-B116-6E53-577C-DAD6DF1A7B35}"/>
            </a:ext>
          </a:extLst>
        </cdr:cNvPr>
        <cdr:cNvSpPr/>
      </cdr:nvSpPr>
      <cdr:spPr>
        <a:xfrm xmlns:a="http://schemas.openxmlformats.org/drawingml/2006/main">
          <a:off x="2705083" y="890831"/>
          <a:ext cx="4013300" cy="1394182"/>
        </a:xfrm>
        <a:prstGeom xmlns:a="http://schemas.openxmlformats.org/drawingml/2006/main" prst="rightArrow">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400" b="1" dirty="0">
              <a:solidFill>
                <a:schemeClr val="tx1"/>
              </a:solidFill>
              <a:latin typeface="Arial" panose="020B0604020202020204" pitchFamily="34" charset="0"/>
              <a:cs typeface="Arial" panose="020B0604020202020204" pitchFamily="34" charset="0"/>
            </a:rPr>
            <a:t>Gas’s capacity advantage is expected to grow from 44 to 67 percent over wind and 65 to 78 percent over solar.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4028845" cy="350057"/>
          </a:xfrm>
          <a:prstGeom prst="rect">
            <a:avLst/>
          </a:prstGeom>
        </p:spPr>
        <p:txBody>
          <a:bodyPr vert="horz" lIns="88085" tIns="44044" rIns="88085" bIns="44044" rtlCol="0"/>
          <a:lstStyle>
            <a:lvl1pPr algn="l">
              <a:defRPr sz="1100"/>
            </a:lvl1pPr>
          </a:lstStyle>
          <a:p>
            <a:endParaRPr lang="en-US"/>
          </a:p>
        </p:txBody>
      </p:sp>
      <p:sp>
        <p:nvSpPr>
          <p:cNvPr id="3" name="Date Placeholder 2"/>
          <p:cNvSpPr>
            <a:spLocks noGrp="1"/>
          </p:cNvSpPr>
          <p:nvPr>
            <p:ph type="dt" sz="quarter" idx="1"/>
          </p:nvPr>
        </p:nvSpPr>
        <p:spPr>
          <a:xfrm>
            <a:off x="5265544" y="6"/>
            <a:ext cx="4028845" cy="350057"/>
          </a:xfrm>
          <a:prstGeom prst="rect">
            <a:avLst/>
          </a:prstGeom>
        </p:spPr>
        <p:txBody>
          <a:bodyPr vert="horz" lIns="88085" tIns="44044" rIns="88085" bIns="44044" rtlCol="0"/>
          <a:lstStyle>
            <a:lvl1pPr algn="r">
              <a:defRPr sz="1100"/>
            </a:lvl1pPr>
          </a:lstStyle>
          <a:p>
            <a:fld id="{D05B49AA-F85C-4890-8D5D-4AE6AB6A71F0}" type="datetimeFigureOut">
              <a:rPr lang="en-US" smtClean="0"/>
              <a:t>12/5/2024</a:t>
            </a:fld>
            <a:endParaRPr lang="en-US"/>
          </a:p>
        </p:txBody>
      </p:sp>
      <p:sp>
        <p:nvSpPr>
          <p:cNvPr id="4" name="Footer Placeholder 3"/>
          <p:cNvSpPr>
            <a:spLocks noGrp="1"/>
          </p:cNvSpPr>
          <p:nvPr>
            <p:ph type="ftr" sz="quarter" idx="2"/>
          </p:nvPr>
        </p:nvSpPr>
        <p:spPr>
          <a:xfrm>
            <a:off x="4" y="6659190"/>
            <a:ext cx="4028845" cy="350057"/>
          </a:xfrm>
          <a:prstGeom prst="rect">
            <a:avLst/>
          </a:prstGeom>
        </p:spPr>
        <p:txBody>
          <a:bodyPr vert="horz" lIns="88085" tIns="44044" rIns="88085" bIns="44044" rtlCol="0" anchor="b"/>
          <a:lstStyle>
            <a:lvl1pPr algn="l">
              <a:defRPr sz="1100"/>
            </a:lvl1pPr>
          </a:lstStyle>
          <a:p>
            <a:endParaRPr lang="en-US"/>
          </a:p>
        </p:txBody>
      </p:sp>
      <p:sp>
        <p:nvSpPr>
          <p:cNvPr id="5" name="Slide Number Placeholder 4"/>
          <p:cNvSpPr>
            <a:spLocks noGrp="1"/>
          </p:cNvSpPr>
          <p:nvPr>
            <p:ph type="sldNum" sz="quarter" idx="3"/>
          </p:nvPr>
        </p:nvSpPr>
        <p:spPr>
          <a:xfrm>
            <a:off x="5265544" y="6659190"/>
            <a:ext cx="4028845" cy="350057"/>
          </a:xfrm>
          <a:prstGeom prst="rect">
            <a:avLst/>
          </a:prstGeom>
        </p:spPr>
        <p:txBody>
          <a:bodyPr vert="horz" lIns="88085" tIns="44044" rIns="88085" bIns="44044" rtlCol="0" anchor="b"/>
          <a:lstStyle>
            <a:lvl1pPr algn="r">
              <a:defRPr sz="1100"/>
            </a:lvl1pPr>
          </a:lstStyle>
          <a:p>
            <a:fld id="{1368409C-FE56-41DB-AD07-858C3C386EC7}" type="slidenum">
              <a:rPr lang="en-US" smtClean="0"/>
              <a:t>‹#›</a:t>
            </a:fld>
            <a:endParaRPr lang="en-US"/>
          </a:p>
        </p:txBody>
      </p:sp>
    </p:spTree>
    <p:extLst>
      <p:ext uri="{BB962C8B-B14F-4D97-AF65-F5344CB8AC3E}">
        <p14:creationId xmlns:p14="http://schemas.microsoft.com/office/powerpoint/2010/main" val="844399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28440" cy="350520"/>
          </a:xfrm>
          <a:prstGeom prst="rect">
            <a:avLst/>
          </a:prstGeom>
        </p:spPr>
        <p:txBody>
          <a:bodyPr vert="horz" lIns="93101" tIns="46552" rIns="93101" bIns="46552" rtlCol="0"/>
          <a:lstStyle>
            <a:lvl1pPr algn="l">
              <a:defRPr sz="1300"/>
            </a:lvl1pPr>
          </a:lstStyle>
          <a:p>
            <a:endParaRPr lang="en-US"/>
          </a:p>
        </p:txBody>
      </p:sp>
      <p:sp>
        <p:nvSpPr>
          <p:cNvPr id="3" name="Date Placeholder 2"/>
          <p:cNvSpPr>
            <a:spLocks noGrp="1"/>
          </p:cNvSpPr>
          <p:nvPr>
            <p:ph type="dt" idx="1"/>
          </p:nvPr>
        </p:nvSpPr>
        <p:spPr>
          <a:xfrm>
            <a:off x="5265815" y="2"/>
            <a:ext cx="4028440" cy="350520"/>
          </a:xfrm>
          <a:prstGeom prst="rect">
            <a:avLst/>
          </a:prstGeom>
        </p:spPr>
        <p:txBody>
          <a:bodyPr vert="horz" lIns="93101" tIns="46552" rIns="93101" bIns="46552" rtlCol="0"/>
          <a:lstStyle>
            <a:lvl1pPr algn="r">
              <a:defRPr sz="1300"/>
            </a:lvl1pPr>
          </a:lstStyle>
          <a:p>
            <a:fld id="{06FA45DF-7BCE-4CF7-A5A4-2D79A3684135}" type="datetimeFigureOut">
              <a:rPr lang="en-US" smtClean="0"/>
              <a:pPr/>
              <a:t>12/5/2024</a:t>
            </a:fld>
            <a:endParaRPr lang="en-US"/>
          </a:p>
        </p:txBody>
      </p:sp>
      <p:sp>
        <p:nvSpPr>
          <p:cNvPr id="4" name="Slide Image Placeholder 3"/>
          <p:cNvSpPr>
            <a:spLocks noGrp="1" noRot="1" noChangeAspect="1"/>
          </p:cNvSpPr>
          <p:nvPr>
            <p:ph type="sldImg" idx="2"/>
          </p:nvPr>
        </p:nvSpPr>
        <p:spPr>
          <a:xfrm>
            <a:off x="2897188" y="525463"/>
            <a:ext cx="3503612" cy="2628900"/>
          </a:xfrm>
          <a:prstGeom prst="rect">
            <a:avLst/>
          </a:prstGeom>
          <a:noFill/>
          <a:ln w="12700">
            <a:solidFill>
              <a:prstClr val="black"/>
            </a:solidFill>
          </a:ln>
        </p:spPr>
        <p:txBody>
          <a:bodyPr vert="horz" lIns="93101" tIns="46552" rIns="93101" bIns="46552" rtlCol="0" anchor="ctr"/>
          <a:lstStyle/>
          <a:p>
            <a:endParaRPr lang="en-US"/>
          </a:p>
        </p:txBody>
      </p:sp>
      <p:sp>
        <p:nvSpPr>
          <p:cNvPr id="5" name="Notes Placeholder 4"/>
          <p:cNvSpPr>
            <a:spLocks noGrp="1"/>
          </p:cNvSpPr>
          <p:nvPr>
            <p:ph type="body" sz="quarter" idx="3"/>
          </p:nvPr>
        </p:nvSpPr>
        <p:spPr>
          <a:xfrm>
            <a:off x="929641" y="3329943"/>
            <a:ext cx="7437120" cy="3154680"/>
          </a:xfrm>
          <a:prstGeom prst="rect">
            <a:avLst/>
          </a:prstGeom>
        </p:spPr>
        <p:txBody>
          <a:bodyPr vert="horz" lIns="93101" tIns="46552" rIns="93101" bIns="465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6658664"/>
            <a:ext cx="4028440" cy="350520"/>
          </a:xfrm>
          <a:prstGeom prst="rect">
            <a:avLst/>
          </a:prstGeom>
        </p:spPr>
        <p:txBody>
          <a:bodyPr vert="horz" lIns="93101" tIns="46552" rIns="93101" bIns="46552" rtlCol="0" anchor="b"/>
          <a:lstStyle>
            <a:lvl1pPr algn="l">
              <a:defRPr sz="1300"/>
            </a:lvl1pPr>
          </a:lstStyle>
          <a:p>
            <a:endParaRPr lang="en-US"/>
          </a:p>
        </p:txBody>
      </p:sp>
      <p:sp>
        <p:nvSpPr>
          <p:cNvPr id="7" name="Slide Number Placeholder 6"/>
          <p:cNvSpPr>
            <a:spLocks noGrp="1"/>
          </p:cNvSpPr>
          <p:nvPr>
            <p:ph type="sldNum" sz="quarter" idx="5"/>
          </p:nvPr>
        </p:nvSpPr>
        <p:spPr>
          <a:xfrm>
            <a:off x="5265815" y="6658664"/>
            <a:ext cx="4028440" cy="350520"/>
          </a:xfrm>
          <a:prstGeom prst="rect">
            <a:avLst/>
          </a:prstGeom>
        </p:spPr>
        <p:txBody>
          <a:bodyPr vert="horz" lIns="93101" tIns="46552" rIns="93101" bIns="46552" rtlCol="0" anchor="b"/>
          <a:lstStyle>
            <a:lvl1pPr algn="r">
              <a:defRPr sz="1300"/>
            </a:lvl1pPr>
          </a:lstStyle>
          <a:p>
            <a:fld id="{E5243FEB-E38D-4583-9EEB-5E3F78BD75D3}" type="slidenum">
              <a:rPr lang="en-US" smtClean="0"/>
              <a:pPr/>
              <a:t>‹#›</a:t>
            </a:fld>
            <a:endParaRPr lang="en-US"/>
          </a:p>
        </p:txBody>
      </p:sp>
    </p:spTree>
    <p:extLst>
      <p:ext uri="{BB962C8B-B14F-4D97-AF65-F5344CB8AC3E}">
        <p14:creationId xmlns:p14="http://schemas.microsoft.com/office/powerpoint/2010/main" val="139689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43FEB-E38D-4583-9EEB-5E3F78BD75D3}" type="slidenum">
              <a:rPr lang="en-US" smtClean="0"/>
              <a:pPr/>
              <a:t>6</a:t>
            </a:fld>
            <a:endParaRPr lang="en-US"/>
          </a:p>
        </p:txBody>
      </p:sp>
    </p:spTree>
    <p:extLst>
      <p:ext uri="{BB962C8B-B14F-4D97-AF65-F5344CB8AC3E}">
        <p14:creationId xmlns:p14="http://schemas.microsoft.com/office/powerpoint/2010/main" val="85861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43FEB-E38D-4583-9EEB-5E3F78BD75D3}" type="slidenum">
              <a:rPr lang="en-US" smtClean="0"/>
              <a:pPr/>
              <a:t>25</a:t>
            </a:fld>
            <a:endParaRPr lang="en-US" dirty="0"/>
          </a:p>
        </p:txBody>
      </p:sp>
    </p:spTree>
    <p:extLst>
      <p:ext uri="{BB962C8B-B14F-4D97-AF65-F5344CB8AC3E}">
        <p14:creationId xmlns:p14="http://schemas.microsoft.com/office/powerpoint/2010/main" val="340348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0D024-EB43-8A2C-CC66-BF31A9B20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366B2-7225-5FF8-71F8-B84F02712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E87BF-2E99-AB52-DD26-E5CDC3E8C8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9F472E-27E5-78B9-927A-B7CCF40A805F}"/>
              </a:ext>
            </a:extLst>
          </p:cNvPr>
          <p:cNvSpPr>
            <a:spLocks noGrp="1"/>
          </p:cNvSpPr>
          <p:nvPr>
            <p:ph type="sldNum" sz="quarter" idx="5"/>
          </p:nvPr>
        </p:nvSpPr>
        <p:spPr/>
        <p:txBody>
          <a:bodyPr/>
          <a:lstStyle/>
          <a:p>
            <a:fld id="{E5243FEB-E38D-4583-9EEB-5E3F78BD75D3}" type="slidenum">
              <a:rPr lang="en-US" smtClean="0"/>
              <a:pPr/>
              <a:t>26</a:t>
            </a:fld>
            <a:endParaRPr lang="en-US" dirty="0"/>
          </a:p>
        </p:txBody>
      </p:sp>
    </p:spTree>
    <p:extLst>
      <p:ext uri="{BB962C8B-B14F-4D97-AF65-F5344CB8AC3E}">
        <p14:creationId xmlns:p14="http://schemas.microsoft.com/office/powerpoint/2010/main" val="351895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43FEB-E38D-4583-9EEB-5E3F78BD75D3}" type="slidenum">
              <a:rPr lang="en-US" smtClean="0"/>
              <a:pPr/>
              <a:t>29</a:t>
            </a:fld>
            <a:endParaRPr lang="en-US"/>
          </a:p>
        </p:txBody>
      </p:sp>
    </p:spTree>
    <p:extLst>
      <p:ext uri="{BB962C8B-B14F-4D97-AF65-F5344CB8AC3E}">
        <p14:creationId xmlns:p14="http://schemas.microsoft.com/office/powerpoint/2010/main" val="198214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0E06F-DB57-09C8-ED6A-3642CE22421F}"/>
            </a:ext>
          </a:extLst>
        </p:cNvPr>
        <p:cNvGrpSpPr/>
        <p:nvPr/>
      </p:nvGrpSpPr>
      <p:grpSpPr>
        <a:xfrm>
          <a:off x="0" y="0"/>
          <a:ext cx="0" cy="0"/>
          <a:chOff x="0" y="0"/>
          <a:chExt cx="0" cy="0"/>
        </a:xfrm>
      </p:grpSpPr>
      <p:sp>
        <p:nvSpPr>
          <p:cNvPr id="100354" name="Rectangle 7">
            <a:extLst>
              <a:ext uri="{FF2B5EF4-FFF2-40B4-BE49-F238E27FC236}">
                <a16:creationId xmlns:a16="http://schemas.microsoft.com/office/drawing/2014/main" id="{14EE2BF0-DB8C-0694-7CB3-29036E018DC8}"/>
              </a:ext>
            </a:extLst>
          </p:cNvPr>
          <p:cNvSpPr txBox="1">
            <a:spLocks noGrp="1" noChangeArrowheads="1"/>
          </p:cNvSpPr>
          <p:nvPr/>
        </p:nvSpPr>
        <p:spPr bwMode="auto">
          <a:xfrm>
            <a:off x="3936278" y="8773329"/>
            <a:ext cx="3012224" cy="461174"/>
          </a:xfrm>
          <a:prstGeom prst="rect">
            <a:avLst/>
          </a:prstGeom>
          <a:noFill/>
          <a:ln w="9525">
            <a:noFill/>
            <a:miter lim="800000"/>
            <a:headEnd/>
            <a:tailEnd/>
          </a:ln>
        </p:spPr>
        <p:txBody>
          <a:bodyPr lIns="91687" tIns="45842" rIns="91687" bIns="45842" anchor="b"/>
          <a:lstStyle/>
          <a:p>
            <a:pPr algn="r"/>
            <a:fld id="{4A06C77B-A62B-4875-906B-239FCBC521C9}" type="slidenum">
              <a:rPr lang="en-US"/>
              <a:pPr algn="r"/>
              <a:t>35</a:t>
            </a:fld>
            <a:endParaRPr lang="en-US"/>
          </a:p>
        </p:txBody>
      </p:sp>
      <p:sp>
        <p:nvSpPr>
          <p:cNvPr id="100355" name="Rectangle 2">
            <a:extLst>
              <a:ext uri="{FF2B5EF4-FFF2-40B4-BE49-F238E27FC236}">
                <a16:creationId xmlns:a16="http://schemas.microsoft.com/office/drawing/2014/main" id="{1AB8675C-5FEC-A825-EF81-1983FDFF513B}"/>
              </a:ext>
            </a:extLst>
          </p:cNvPr>
          <p:cNvSpPr>
            <a:spLocks noGrp="1" noRot="1" noChangeAspect="1" noChangeArrowheads="1" noTextEdit="1"/>
          </p:cNvSpPr>
          <p:nvPr>
            <p:ph type="sldImg"/>
          </p:nvPr>
        </p:nvSpPr>
        <p:spPr>
          <a:xfrm>
            <a:off x="1166813" y="690563"/>
            <a:ext cx="4625975" cy="3470275"/>
          </a:xfrm>
          <a:ln/>
        </p:spPr>
      </p:sp>
      <p:sp>
        <p:nvSpPr>
          <p:cNvPr id="100356" name="Rectangle 3">
            <a:extLst>
              <a:ext uri="{FF2B5EF4-FFF2-40B4-BE49-F238E27FC236}">
                <a16:creationId xmlns:a16="http://schemas.microsoft.com/office/drawing/2014/main" id="{27EFEC2C-736F-E729-9156-A11EC7C04DC2}"/>
              </a:ext>
            </a:extLst>
          </p:cNvPr>
          <p:cNvSpPr>
            <a:spLocks noGrp="1" noChangeArrowheads="1"/>
          </p:cNvSpPr>
          <p:nvPr>
            <p:ph type="body" idx="1"/>
          </p:nvPr>
        </p:nvSpPr>
        <p:spPr>
          <a:xfrm>
            <a:off x="693435" y="4387454"/>
            <a:ext cx="5563218" cy="4155286"/>
          </a:xfrm>
          <a:noFill/>
          <a:ln/>
        </p:spPr>
        <p:txBody>
          <a:bodyPr/>
          <a:lstStyle/>
          <a:p>
            <a:pPr eaLnBrk="1" hangingPunct="1"/>
            <a:endParaRPr lang="en-US"/>
          </a:p>
        </p:txBody>
      </p:sp>
    </p:spTree>
    <p:extLst>
      <p:ext uri="{BB962C8B-B14F-4D97-AF65-F5344CB8AC3E}">
        <p14:creationId xmlns:p14="http://schemas.microsoft.com/office/powerpoint/2010/main" val="110304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65939-7DFB-48F6-805A-7737106D13FC}" type="slidenum">
              <a:rPr lang="en-US" smtClean="0"/>
              <a:pPr/>
              <a:t>41</a:t>
            </a:fld>
            <a:endParaRPr lang="en-US"/>
          </a:p>
        </p:txBody>
      </p:sp>
    </p:spTree>
    <p:extLst>
      <p:ext uri="{BB962C8B-B14F-4D97-AF65-F5344CB8AC3E}">
        <p14:creationId xmlns:p14="http://schemas.microsoft.com/office/powerpoint/2010/main" val="269675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8ED08D-54AE-48E3-8341-A76E0681FFA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ED08D-54AE-48E3-8341-A76E0681FFA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ED08D-54AE-48E3-8341-A76E0681FFA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Copy With 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0E03A53-2449-6E47-874F-116E6AB874C3}" type="slidenum">
              <a:rPr lang="en-US" smtClean="0"/>
              <a:t>‹#›</a:t>
            </a:fld>
            <a:endParaRPr lang="en-US"/>
          </a:p>
        </p:txBody>
      </p:sp>
      <p:sp>
        <p:nvSpPr>
          <p:cNvPr id="7" name="Text Placeholder 12">
            <a:extLst>
              <a:ext uri="{FF2B5EF4-FFF2-40B4-BE49-F238E27FC236}">
                <a16:creationId xmlns:a16="http://schemas.microsoft.com/office/drawing/2014/main" id="{54875C33-D3E5-EF44-B97A-3FD7BC80012E}"/>
              </a:ext>
            </a:extLst>
          </p:cNvPr>
          <p:cNvSpPr>
            <a:spLocks noGrp="1"/>
          </p:cNvSpPr>
          <p:nvPr>
            <p:ph type="body" sz="quarter" idx="13" hasCustomPrompt="1"/>
          </p:nvPr>
        </p:nvSpPr>
        <p:spPr>
          <a:xfrm>
            <a:off x="5369441" y="276447"/>
            <a:ext cx="3456633" cy="276447"/>
          </a:xfrm>
          <a:prstGeom prst="rect">
            <a:avLst/>
          </a:prstGeom>
          <a:ln>
            <a:noFill/>
          </a:ln>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chemeClr val="accent2"/>
                </a:solidFill>
                <a:latin typeface="Archivo SemiBold" panose="020B0503020202020B04" pitchFamily="34" charset="77"/>
              </a:defRPr>
            </a:lvl1pPr>
          </a:lstStyle>
          <a:p>
            <a:pPr lvl="0"/>
            <a:r>
              <a:rPr lang="en-US"/>
              <a:t>CLICK TO ADD SLIDE TITLE</a:t>
            </a:r>
          </a:p>
        </p:txBody>
      </p:sp>
      <p:sp>
        <p:nvSpPr>
          <p:cNvPr id="9" name="Text Placeholder 8">
            <a:extLst>
              <a:ext uri="{FF2B5EF4-FFF2-40B4-BE49-F238E27FC236}">
                <a16:creationId xmlns:a16="http://schemas.microsoft.com/office/drawing/2014/main" id="{C24ECEF0-FABB-6847-B707-19D487DB65A7}"/>
              </a:ext>
            </a:extLst>
          </p:cNvPr>
          <p:cNvSpPr>
            <a:spLocks noGrp="1"/>
          </p:cNvSpPr>
          <p:nvPr>
            <p:ph type="body" sz="quarter" idx="14" hasCustomPrompt="1"/>
          </p:nvPr>
        </p:nvSpPr>
        <p:spPr>
          <a:xfrm>
            <a:off x="542918" y="1281482"/>
            <a:ext cx="8047530" cy="674909"/>
          </a:xfrm>
          <a:prstGeom prst="rect">
            <a:avLst/>
          </a:prstGeom>
        </p:spPr>
        <p:txBody>
          <a:bodyPr>
            <a:normAutofit/>
          </a:bodyPr>
          <a:lstStyle>
            <a:lvl1pPr marL="0" indent="0" algn="l">
              <a:buNone/>
              <a:defRPr sz="1600">
                <a:latin typeface="Calibri" panose="020F0502020204030204" pitchFamily="34" charset="0"/>
                <a:cs typeface="Calibri" panose="020F0502020204030204" pitchFamily="34" charset="0"/>
              </a:defRPr>
            </a:lvl1pPr>
            <a:lvl2pPr algn="l">
              <a:defRPr sz="1400">
                <a:latin typeface="Arial" panose="020B0604020202020204" pitchFamily="34" charset="0"/>
                <a:cs typeface="Arial" panose="020B0604020202020204" pitchFamily="34" charset="0"/>
              </a:defRPr>
            </a:lvl2pPr>
            <a:lvl3pPr algn="l">
              <a:defRPr sz="1400">
                <a:latin typeface="Arial" panose="020B0604020202020204" pitchFamily="34" charset="0"/>
                <a:cs typeface="Arial" panose="020B0604020202020204" pitchFamily="34" charset="0"/>
              </a:defRPr>
            </a:lvl3pPr>
            <a:lvl4pPr algn="l">
              <a:defRPr sz="1400">
                <a:latin typeface="Arial" panose="020B0604020202020204" pitchFamily="34" charset="0"/>
                <a:cs typeface="Arial" panose="020B0604020202020204" pitchFamily="34" charset="0"/>
              </a:defRPr>
            </a:lvl4pPr>
            <a:lvl5pPr algn="l">
              <a:defRPr sz="1400">
                <a:latin typeface="Arial" panose="020B0604020202020204" pitchFamily="34" charset="0"/>
                <a:cs typeface="Arial" panose="020B0604020202020204" pitchFamily="34" charset="0"/>
              </a:defRPr>
            </a:lvl5pPr>
          </a:lstStyle>
          <a:p>
            <a:pPr lvl="0"/>
            <a:r>
              <a:rPr lang="en-US"/>
              <a:t>Click to Edit Body Copy</a:t>
            </a:r>
          </a:p>
        </p:txBody>
      </p:sp>
      <p:sp>
        <p:nvSpPr>
          <p:cNvPr id="4" name="Chart Placeholder 3">
            <a:extLst>
              <a:ext uri="{FF2B5EF4-FFF2-40B4-BE49-F238E27FC236}">
                <a16:creationId xmlns:a16="http://schemas.microsoft.com/office/drawing/2014/main" id="{548631BA-F62B-8D42-A5A1-0B808DBA5855}"/>
              </a:ext>
            </a:extLst>
          </p:cNvPr>
          <p:cNvSpPr>
            <a:spLocks noGrp="1"/>
          </p:cNvSpPr>
          <p:nvPr>
            <p:ph type="chart" sz="quarter" idx="17" hasCustomPrompt="1"/>
          </p:nvPr>
        </p:nvSpPr>
        <p:spPr>
          <a:xfrm>
            <a:off x="542918" y="2159000"/>
            <a:ext cx="8047038" cy="3986213"/>
          </a:xfrm>
          <a:prstGeom prst="rect">
            <a:avLst/>
          </a:prstGeom>
        </p:spPr>
        <p:txBody>
          <a:bodyPr anchor="ctr">
            <a:normAutofit/>
          </a:bodyPr>
          <a:lstStyle>
            <a:lvl1pPr marL="0" indent="0" algn="ctr">
              <a:buNone/>
              <a:defRPr sz="1400" b="0" i="0">
                <a:latin typeface="Calibri" panose="020F0502020204030204" pitchFamily="34" charset="0"/>
                <a:cs typeface="Calibri" panose="020F0502020204030204" pitchFamily="34" charset="0"/>
              </a:defRPr>
            </a:lvl1pPr>
          </a:lstStyle>
          <a:p>
            <a:r>
              <a:rPr lang="en-US"/>
              <a:t>Add Chart Here</a:t>
            </a:r>
          </a:p>
        </p:txBody>
      </p:sp>
    </p:spTree>
    <p:extLst>
      <p:ext uri="{BB962C8B-B14F-4D97-AF65-F5344CB8AC3E}">
        <p14:creationId xmlns:p14="http://schemas.microsoft.com/office/powerpoint/2010/main" val="3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ED08D-54AE-48E3-8341-A76E0681FFA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8ED08D-54AE-48E3-8341-A76E0681FFA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8ED08D-54AE-48E3-8341-A76E0681FFA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8ED08D-54AE-48E3-8341-A76E0681FFA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8ED08D-54AE-48E3-8341-A76E0681FFA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ED08D-54AE-48E3-8341-A76E0681FFA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8ED08D-54AE-48E3-8341-A76E0681FFA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8ED08D-54AE-48E3-8341-A76E0681FFA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1C0AA-822D-4529-B09E-A3EE8251F1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ED08D-54AE-48E3-8341-A76E0681FFA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1C0AA-822D-4529-B09E-A3EE8251F1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emf"/><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eia.gov/electricity/data/state/" TargetMode="External"/><Relationship Id="rId1" Type="http://schemas.openxmlformats.org/officeDocument/2006/relationships/slideLayout" Target="../slideLayouts/slideLayout12.xml"/><Relationship Id="rId5" Type="http://schemas.openxmlformats.org/officeDocument/2006/relationships/image" Target="../media/image31.emf"/><Relationship Id="rId4" Type="http://schemas.openxmlformats.org/officeDocument/2006/relationships/package" Target="../embeddings/Microsoft_Excel_Worksheet1.xlsx"/></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dismukes@lsu.edu" TargetMode="External"/><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acadianconsulting.com/" TargetMode="External"/><Relationship Id="rId5" Type="http://schemas.openxmlformats.org/officeDocument/2006/relationships/hyperlink" Target="mailto:daviddismukes@acadianconsulting.com" TargetMode="External"/><Relationship Id="rId4" Type="http://schemas.openxmlformats.org/officeDocument/2006/relationships/hyperlink" Target="http://www.enrg.ls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Ambient Temperature Monitoring in Industrial Plants - WIKA blog">
            <a:extLst>
              <a:ext uri="{FF2B5EF4-FFF2-40B4-BE49-F238E27FC236}">
                <a16:creationId xmlns:a16="http://schemas.microsoft.com/office/drawing/2014/main" id="{70E594E1-02EE-47F2-81CB-291272A14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348" y="958301"/>
            <a:ext cx="1518406" cy="85030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41443" y="2787855"/>
            <a:ext cx="8641440" cy="3839865"/>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51761" y="332508"/>
            <a:ext cx="4278204" cy="369332"/>
          </a:xfrm>
          <a:prstGeom prst="rect">
            <a:avLst/>
          </a:prstGeom>
          <a:noFill/>
        </p:spPr>
        <p:txBody>
          <a:bodyPr wrap="square" rtlCol="0">
            <a:spAutoFit/>
          </a:bodyPr>
          <a:lstStyle/>
          <a:p>
            <a:pPr algn="r"/>
            <a:endParaRPr lang="en-US" b="1">
              <a:solidFill>
                <a:schemeClr val="bg1"/>
              </a:solidFill>
              <a:latin typeface="Arial" pitchFamily="34" charset="0"/>
              <a:cs typeface="Arial" pitchFamily="34" charset="0"/>
            </a:endParaRPr>
          </a:p>
        </p:txBody>
      </p:sp>
      <p:sp>
        <p:nvSpPr>
          <p:cNvPr id="25" name="Text Box 4"/>
          <p:cNvSpPr txBox="1">
            <a:spLocks noChangeArrowheads="1"/>
          </p:cNvSpPr>
          <p:nvPr/>
        </p:nvSpPr>
        <p:spPr bwMode="auto">
          <a:xfrm>
            <a:off x="364431" y="3162163"/>
            <a:ext cx="8437577" cy="954107"/>
          </a:xfrm>
          <a:prstGeom prst="rect">
            <a:avLst/>
          </a:prstGeom>
          <a:noFill/>
          <a:ln w="9525">
            <a:noFill/>
            <a:miter lim="800000"/>
            <a:headEnd/>
            <a:tailEnd/>
          </a:ln>
        </p:spPr>
        <p:txBody>
          <a:bodyPr wrap="square">
            <a:spAutoFit/>
          </a:bodyPr>
          <a:lstStyle/>
          <a:p>
            <a:r>
              <a:rPr lang="en-US" sz="2800" b="1" dirty="0">
                <a:solidFill>
                  <a:schemeClr val="bg1"/>
                </a:solidFill>
                <a:latin typeface="Arial" pitchFamily="34" charset="0"/>
                <a:cs typeface="Arial" pitchFamily="34" charset="0"/>
              </a:rPr>
              <a:t>Electricity in transition: are we up to the challenge?  An oil and gas perspective.</a:t>
            </a:r>
          </a:p>
        </p:txBody>
      </p:sp>
      <p:sp>
        <p:nvSpPr>
          <p:cNvPr id="19" name="Text Box 6"/>
          <p:cNvSpPr txBox="1">
            <a:spLocks noChangeArrowheads="1"/>
          </p:cNvSpPr>
          <p:nvPr/>
        </p:nvSpPr>
        <p:spPr bwMode="auto">
          <a:xfrm>
            <a:off x="472101" y="5140497"/>
            <a:ext cx="5881246" cy="1384995"/>
          </a:xfrm>
          <a:prstGeom prst="rect">
            <a:avLst/>
          </a:prstGeom>
          <a:noFill/>
          <a:ln w="9525">
            <a:noFill/>
            <a:miter lim="800000"/>
            <a:headEnd/>
            <a:tailEnd/>
          </a:ln>
        </p:spPr>
        <p:txBody>
          <a:bodyPr wrap="square">
            <a:spAutoFit/>
          </a:bodyPr>
          <a:lstStyle/>
          <a:p>
            <a:pPr marL="0" lvl="2"/>
            <a:r>
              <a:rPr lang="en-US" sz="2400" dirty="0">
                <a:solidFill>
                  <a:schemeClr val="bg1"/>
                </a:solidFill>
                <a:latin typeface="Arial" pitchFamily="34" charset="0"/>
                <a:cs typeface="Arial" pitchFamily="34" charset="0"/>
              </a:rPr>
              <a:t>David E. Dismukes, Ph.D.</a:t>
            </a:r>
          </a:p>
          <a:p>
            <a:pPr marL="0" lvl="2"/>
            <a:r>
              <a:rPr lang="en-US" sz="2000" dirty="0">
                <a:solidFill>
                  <a:schemeClr val="bg1"/>
                </a:solidFill>
                <a:latin typeface="Arial" pitchFamily="34" charset="0"/>
                <a:cs typeface="Arial" pitchFamily="34" charset="0"/>
              </a:rPr>
              <a:t>Professor Emeritus</a:t>
            </a:r>
          </a:p>
          <a:p>
            <a:pPr marL="0" lvl="2"/>
            <a:r>
              <a:rPr lang="en-US" sz="2000" dirty="0">
                <a:solidFill>
                  <a:schemeClr val="bg1"/>
                </a:solidFill>
                <a:latin typeface="Arial" pitchFamily="34" charset="0"/>
                <a:cs typeface="Arial" pitchFamily="34" charset="0"/>
              </a:rPr>
              <a:t>Center for Energy Studies</a:t>
            </a:r>
          </a:p>
          <a:p>
            <a:pPr marL="0" lvl="2"/>
            <a:r>
              <a:rPr lang="en-US" sz="2000" dirty="0">
                <a:solidFill>
                  <a:schemeClr val="bg1"/>
                </a:solidFill>
                <a:latin typeface="Arial" pitchFamily="34" charset="0"/>
                <a:cs typeface="Arial" pitchFamily="34" charset="0"/>
              </a:rPr>
              <a:t>Louisiana State University</a:t>
            </a:r>
          </a:p>
        </p:txBody>
      </p:sp>
      <p:sp>
        <p:nvSpPr>
          <p:cNvPr id="21" name="Rectangle 2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a:latin typeface="Arial" pitchFamily="34" charset="0"/>
              <a:cs typeface="Arial" pitchFamily="34" charset="0"/>
            </a:endParaRPr>
          </a:p>
        </p:txBody>
      </p:sp>
      <p:pic>
        <p:nvPicPr>
          <p:cNvPr id="29" name="Picture 28"/>
          <p:cNvPicPr>
            <a:picLocks noChangeAspect="1"/>
          </p:cNvPicPr>
          <p:nvPr/>
        </p:nvPicPr>
        <p:blipFill>
          <a:blip r:embed="rId3"/>
          <a:stretch>
            <a:fillRect/>
          </a:stretch>
        </p:blipFill>
        <p:spPr>
          <a:xfrm>
            <a:off x="331416" y="363314"/>
            <a:ext cx="4567747" cy="365760"/>
          </a:xfrm>
          <a:prstGeom prst="rect">
            <a:avLst/>
          </a:prstGeom>
        </p:spPr>
      </p:pic>
      <p:sp>
        <p:nvSpPr>
          <p:cNvPr id="16" name="Text Box 6">
            <a:extLst>
              <a:ext uri="{FF2B5EF4-FFF2-40B4-BE49-F238E27FC236}">
                <a16:creationId xmlns:a16="http://schemas.microsoft.com/office/drawing/2014/main" id="{38F02553-7169-4A8F-80E5-D3F9930C5EBE}"/>
              </a:ext>
            </a:extLst>
          </p:cNvPr>
          <p:cNvSpPr txBox="1">
            <a:spLocks noChangeArrowheads="1"/>
          </p:cNvSpPr>
          <p:nvPr/>
        </p:nvSpPr>
        <p:spPr bwMode="auto">
          <a:xfrm>
            <a:off x="615528" y="4295690"/>
            <a:ext cx="8084982" cy="646331"/>
          </a:xfrm>
          <a:prstGeom prst="rect">
            <a:avLst/>
          </a:prstGeom>
          <a:noFill/>
          <a:ln w="9525">
            <a:noFill/>
            <a:miter lim="800000"/>
            <a:headEnd/>
            <a:tailEnd/>
          </a:ln>
        </p:spPr>
        <p:txBody>
          <a:bodyPr wrap="square">
            <a:spAutoFit/>
          </a:bodyPr>
          <a:lstStyle/>
          <a:p>
            <a:pPr>
              <a:spcAft>
                <a:spcPts val="1200"/>
              </a:spcAft>
            </a:pPr>
            <a:r>
              <a:rPr lang="en-US" dirty="0">
                <a:solidFill>
                  <a:schemeClr val="bg1"/>
                </a:solidFill>
                <a:latin typeface="Arial" pitchFamily="34" charset="0"/>
                <a:cs typeface="Arial" pitchFamily="34" charset="0"/>
              </a:rPr>
              <a:t>Energy Council 2024 Global Energy and Environmental Issues Conference, Grand America Hotel, Salt Lake City, Utah December 6, 2024. </a:t>
            </a:r>
          </a:p>
        </p:txBody>
      </p:sp>
      <p:pic>
        <p:nvPicPr>
          <p:cNvPr id="5122" name="Picture 2" descr="Industries | ENGIE">
            <a:extLst>
              <a:ext uri="{FF2B5EF4-FFF2-40B4-BE49-F238E27FC236}">
                <a16:creationId xmlns:a16="http://schemas.microsoft.com/office/drawing/2014/main" id="{DED1F69D-4D4F-4D72-B848-E8D2E721F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841" y="967644"/>
            <a:ext cx="2029008" cy="8503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5 Unique Challenges of Industrial Marketing - and How to Overcome Them -  StepUp">
            <a:extLst>
              <a:ext uri="{FF2B5EF4-FFF2-40B4-BE49-F238E27FC236}">
                <a16:creationId xmlns:a16="http://schemas.microsoft.com/office/drawing/2014/main" id="{2885BB0F-5BD9-4660-9AAB-64C954D0A8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9381" y="951360"/>
            <a:ext cx="1355056" cy="90313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roject Engineering for Oil &amp;amp; Other Industries | The FD Academy">
            <a:extLst>
              <a:ext uri="{FF2B5EF4-FFF2-40B4-BE49-F238E27FC236}">
                <a16:creationId xmlns:a16="http://schemas.microsoft.com/office/drawing/2014/main" id="{854CCA99-AEA3-4772-8E56-A9EB996EF4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349" y="996124"/>
            <a:ext cx="2379627" cy="163028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ndustrial Manufacturing - KPMG Global">
            <a:extLst>
              <a:ext uri="{FF2B5EF4-FFF2-40B4-BE49-F238E27FC236}">
                <a16:creationId xmlns:a16="http://schemas.microsoft.com/office/drawing/2014/main" id="{78D123DE-1FBA-4F4A-978B-3CA3040116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6024" y="1872037"/>
            <a:ext cx="1518407" cy="79716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ndustrial manufacturing industry insights and services: PwC">
            <a:extLst>
              <a:ext uri="{FF2B5EF4-FFF2-40B4-BE49-F238E27FC236}">
                <a16:creationId xmlns:a16="http://schemas.microsoft.com/office/drawing/2014/main" id="{54DE7E0D-1BAD-468F-863B-9D42C4FC7C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5127" y="1844803"/>
            <a:ext cx="1518406" cy="850307"/>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The new EU Industrial Strategy: how do we get from principles to practice?  - EURATEX">
            <a:extLst>
              <a:ext uri="{FF2B5EF4-FFF2-40B4-BE49-F238E27FC236}">
                <a16:creationId xmlns:a16="http://schemas.microsoft.com/office/drawing/2014/main" id="{C250624A-7A53-4A7E-A5D7-21C4B44240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9912" y="1846599"/>
            <a:ext cx="1355056" cy="901728"/>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Developing an IT Workforce for the 4th Industrial Revolution: New Collar  Jobs and Alternative Education - Training Industry">
            <a:extLst>
              <a:ext uri="{FF2B5EF4-FFF2-40B4-BE49-F238E27FC236}">
                <a16:creationId xmlns:a16="http://schemas.microsoft.com/office/drawing/2014/main" id="{829C4DBB-D92C-44AF-89E2-ED584E4FC03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39106" y="1752894"/>
            <a:ext cx="1743777" cy="98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58343A-C132-4EC9-8517-F6B0E0ABA519}"/>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Investment</a:t>
            </a:r>
          </a:p>
        </p:txBody>
      </p:sp>
      <p:sp>
        <p:nvSpPr>
          <p:cNvPr id="7" name="Rectangle 6">
            <a:extLst>
              <a:ext uri="{FF2B5EF4-FFF2-40B4-BE49-F238E27FC236}">
                <a16:creationId xmlns:a16="http://schemas.microsoft.com/office/drawing/2014/main" id="{979DCF21-8FE7-4ADC-A0B7-6B4416CD2EA1}"/>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Historic &amp; forecast electric/multi-utility capital investment</a:t>
            </a:r>
          </a:p>
        </p:txBody>
      </p:sp>
      <p:sp>
        <p:nvSpPr>
          <p:cNvPr id="21" name="Slide Number Placeholder 1">
            <a:extLst>
              <a:ext uri="{FF2B5EF4-FFF2-40B4-BE49-F238E27FC236}">
                <a16:creationId xmlns:a16="http://schemas.microsoft.com/office/drawing/2014/main" id="{413BBC21-2FAA-4391-B556-F62E698D3EE5}"/>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170AA4B-943D-7693-C762-901C2C277FB2}"/>
              </a:ext>
            </a:extLst>
          </p:cNvPr>
          <p:cNvSpPr txBox="1"/>
          <p:nvPr/>
        </p:nvSpPr>
        <p:spPr>
          <a:xfrm>
            <a:off x="22746" y="6600337"/>
            <a:ext cx="782729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S&amp;P Global Database</a:t>
            </a:r>
          </a:p>
        </p:txBody>
      </p:sp>
      <p:pic>
        <p:nvPicPr>
          <p:cNvPr id="3" name="Picture 2">
            <a:extLst>
              <a:ext uri="{FF2B5EF4-FFF2-40B4-BE49-F238E27FC236}">
                <a16:creationId xmlns:a16="http://schemas.microsoft.com/office/drawing/2014/main" id="{EAF8485E-388E-06EC-9930-286179FFF4DE}"/>
              </a:ext>
            </a:extLst>
          </p:cNvPr>
          <p:cNvPicPr>
            <a:picLocks noChangeAspect="1"/>
          </p:cNvPicPr>
          <p:nvPr/>
        </p:nvPicPr>
        <p:blipFill>
          <a:blip r:embed="rId2"/>
          <a:stretch>
            <a:fillRect/>
          </a:stretch>
        </p:blipFill>
        <p:spPr>
          <a:xfrm>
            <a:off x="375018" y="261532"/>
            <a:ext cx="4567747" cy="365760"/>
          </a:xfrm>
          <a:prstGeom prst="rect">
            <a:avLst/>
          </a:prstGeom>
        </p:spPr>
      </p:pic>
      <p:graphicFrame>
        <p:nvGraphicFramePr>
          <p:cNvPr id="4" name="Chart 3">
            <a:extLst>
              <a:ext uri="{FF2B5EF4-FFF2-40B4-BE49-F238E27FC236}">
                <a16:creationId xmlns:a16="http://schemas.microsoft.com/office/drawing/2014/main" id="{6AEDF308-4C70-3FF3-15B3-1DB131B0CC8D}"/>
              </a:ext>
            </a:extLst>
          </p:cNvPr>
          <p:cNvGraphicFramePr>
            <a:graphicFrameLocks/>
          </p:cNvGraphicFramePr>
          <p:nvPr>
            <p:extLst>
              <p:ext uri="{D42A27DB-BD31-4B8C-83A1-F6EECF244321}">
                <p14:modId xmlns:p14="http://schemas.microsoft.com/office/powerpoint/2010/main" val="808511755"/>
              </p:ext>
            </p:extLst>
          </p:nvPr>
        </p:nvGraphicFramePr>
        <p:xfrm>
          <a:off x="187508" y="2464299"/>
          <a:ext cx="8768983" cy="422093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2">
            <a:extLst>
              <a:ext uri="{FF2B5EF4-FFF2-40B4-BE49-F238E27FC236}">
                <a16:creationId xmlns:a16="http://schemas.microsoft.com/office/drawing/2014/main" id="{1BE233DC-2BF7-DEFC-A345-8A78E67A9A39}"/>
              </a:ext>
            </a:extLst>
          </p:cNvPr>
          <p:cNvSpPr txBox="1">
            <a:spLocks noChangeArrowheads="1"/>
          </p:cNvSpPr>
          <p:nvPr/>
        </p:nvSpPr>
        <p:spPr bwMode="auto">
          <a:xfrm>
            <a:off x="6942577" y="2464299"/>
            <a:ext cx="1276708" cy="276999"/>
          </a:xfrm>
          <a:prstGeom prst="rect">
            <a:avLst/>
          </a:prstGeom>
          <a:solidFill>
            <a:schemeClr val="bg1"/>
          </a:solidFill>
          <a:ln w="9525">
            <a:solidFill>
              <a:schemeClr val="tx1"/>
            </a:solidFill>
            <a:miter lim="800000"/>
            <a:headEnd/>
            <a:tailEnd/>
          </a:ln>
          <a:effectLst/>
        </p:spPr>
        <p:txBody>
          <a:bodyPr wrap="square">
            <a:spAutoFit/>
          </a:bodyPr>
          <a:lstStyle/>
          <a:p>
            <a:pPr marL="177800" indent="-177800" algn="ctr"/>
            <a:r>
              <a:rPr lang="en-US" sz="1200" b="1" dirty="0">
                <a:solidFill>
                  <a:prstClr val="black"/>
                </a:solidFill>
                <a:latin typeface="Arial" pitchFamily="34" charset="0"/>
                <a:cs typeface="Arial" pitchFamily="34" charset="0"/>
              </a:rPr>
              <a:t>Forecast</a:t>
            </a:r>
          </a:p>
        </p:txBody>
      </p:sp>
      <p:sp>
        <p:nvSpPr>
          <p:cNvPr id="10" name="Right Brace 9">
            <a:extLst>
              <a:ext uri="{FF2B5EF4-FFF2-40B4-BE49-F238E27FC236}">
                <a16:creationId xmlns:a16="http://schemas.microsoft.com/office/drawing/2014/main" id="{25449240-8D0D-42AB-2D46-F29A3F0A5B3A}"/>
              </a:ext>
            </a:extLst>
          </p:cNvPr>
          <p:cNvSpPr/>
          <p:nvPr/>
        </p:nvSpPr>
        <p:spPr>
          <a:xfrm rot="16200000">
            <a:off x="7442432" y="1764316"/>
            <a:ext cx="276999" cy="2417065"/>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Text Box 6">
            <a:extLst>
              <a:ext uri="{FF2B5EF4-FFF2-40B4-BE49-F238E27FC236}">
                <a16:creationId xmlns:a16="http://schemas.microsoft.com/office/drawing/2014/main" id="{47837FB6-3F98-2F74-C45F-D7AB31A3F330}"/>
              </a:ext>
            </a:extLst>
          </p:cNvPr>
          <p:cNvSpPr txBox="1">
            <a:spLocks noChangeArrowheads="1"/>
          </p:cNvSpPr>
          <p:nvPr/>
        </p:nvSpPr>
        <p:spPr bwMode="auto">
          <a:xfrm>
            <a:off x="258594" y="1313699"/>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sz="1800" dirty="0">
                <a:solidFill>
                  <a:prstClr val="black"/>
                </a:solidFill>
                <a:latin typeface="Arial" pitchFamily="34" charset="0"/>
                <a:cs typeface="Arial" pitchFamily="34" charset="0"/>
              </a:rPr>
              <a:t>Historic total capex has been growing at an </a:t>
            </a:r>
            <a:r>
              <a:rPr lang="en-US" sz="1800" b="1" dirty="0">
                <a:solidFill>
                  <a:prstClr val="black"/>
                </a:solidFill>
                <a:latin typeface="Arial" pitchFamily="34" charset="0"/>
                <a:cs typeface="Arial" pitchFamily="34" charset="0"/>
              </a:rPr>
              <a:t>annual average rate of over 10 percent driven in large part by “lines” investment.</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11" name="Straight Arrow Connector 10">
            <a:extLst>
              <a:ext uri="{FF2B5EF4-FFF2-40B4-BE49-F238E27FC236}">
                <a16:creationId xmlns:a16="http://schemas.microsoft.com/office/drawing/2014/main" id="{4AC9C62E-79C7-8DDB-C6EA-9C262A72290B}"/>
              </a:ext>
            </a:extLst>
          </p:cNvPr>
          <p:cNvCxnSpPr/>
          <p:nvPr/>
        </p:nvCxnSpPr>
        <p:spPr>
          <a:xfrm flipV="1">
            <a:off x="1374405" y="3354670"/>
            <a:ext cx="7270321" cy="19914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52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2A377-A2B8-5F78-DC75-E82AD262014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945C85F-B2EF-1CCA-4923-4ABEE03B0F60}"/>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Investment</a:t>
            </a:r>
          </a:p>
        </p:txBody>
      </p:sp>
      <p:sp>
        <p:nvSpPr>
          <p:cNvPr id="7" name="Rectangle 6">
            <a:extLst>
              <a:ext uri="{FF2B5EF4-FFF2-40B4-BE49-F238E27FC236}">
                <a16:creationId xmlns:a16="http://schemas.microsoft.com/office/drawing/2014/main" id="{3D81450C-F2C8-9EDF-81FB-628EFD3BD645}"/>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Historic &amp; forecast electric transmission investment</a:t>
            </a:r>
          </a:p>
        </p:txBody>
      </p:sp>
      <p:sp>
        <p:nvSpPr>
          <p:cNvPr id="21" name="Slide Number Placeholder 1">
            <a:extLst>
              <a:ext uri="{FF2B5EF4-FFF2-40B4-BE49-F238E27FC236}">
                <a16:creationId xmlns:a16="http://schemas.microsoft.com/office/drawing/2014/main" id="{BC7C22F9-D46C-DA7A-69D0-0BAF011D9F40}"/>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DC65B4C-D787-C587-E987-7F75A1D7D9BC}"/>
              </a:ext>
            </a:extLst>
          </p:cNvPr>
          <p:cNvPicPr>
            <a:picLocks noChangeAspect="1"/>
          </p:cNvPicPr>
          <p:nvPr/>
        </p:nvPicPr>
        <p:blipFill>
          <a:blip r:embed="rId2"/>
          <a:stretch>
            <a:fillRect/>
          </a:stretch>
        </p:blipFill>
        <p:spPr>
          <a:xfrm>
            <a:off x="375018" y="261532"/>
            <a:ext cx="4567747" cy="365760"/>
          </a:xfrm>
          <a:prstGeom prst="rect">
            <a:avLst/>
          </a:prstGeom>
        </p:spPr>
      </p:pic>
      <p:graphicFrame>
        <p:nvGraphicFramePr>
          <p:cNvPr id="4" name="Chart 3">
            <a:extLst>
              <a:ext uri="{FF2B5EF4-FFF2-40B4-BE49-F238E27FC236}">
                <a16:creationId xmlns:a16="http://schemas.microsoft.com/office/drawing/2014/main" id="{A2F8A5F4-5267-4B33-AFAF-C31EBD467621}"/>
              </a:ext>
            </a:extLst>
          </p:cNvPr>
          <p:cNvGraphicFramePr>
            <a:graphicFrameLocks/>
          </p:cNvGraphicFramePr>
          <p:nvPr>
            <p:extLst>
              <p:ext uri="{D42A27DB-BD31-4B8C-83A1-F6EECF244321}">
                <p14:modId xmlns:p14="http://schemas.microsoft.com/office/powerpoint/2010/main" val="3426464600"/>
              </p:ext>
            </p:extLst>
          </p:nvPr>
        </p:nvGraphicFramePr>
        <p:xfrm>
          <a:off x="510495" y="2427571"/>
          <a:ext cx="8212771" cy="4287555"/>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e 8">
            <a:extLst>
              <a:ext uri="{FF2B5EF4-FFF2-40B4-BE49-F238E27FC236}">
                <a16:creationId xmlns:a16="http://schemas.microsoft.com/office/drawing/2014/main" id="{536F83F8-131A-5440-9724-287C81DEC9FA}"/>
              </a:ext>
            </a:extLst>
          </p:cNvPr>
          <p:cNvSpPr/>
          <p:nvPr/>
        </p:nvSpPr>
        <p:spPr>
          <a:xfrm rot="16200000">
            <a:off x="7319751" y="1691550"/>
            <a:ext cx="276997" cy="221587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Text Box 12">
            <a:extLst>
              <a:ext uri="{FF2B5EF4-FFF2-40B4-BE49-F238E27FC236}">
                <a16:creationId xmlns:a16="http://schemas.microsoft.com/office/drawing/2014/main" id="{3C4B2160-A5E5-1941-8BD6-5C64EF6B3ACC}"/>
              </a:ext>
            </a:extLst>
          </p:cNvPr>
          <p:cNvSpPr txBox="1">
            <a:spLocks noChangeArrowheads="1"/>
          </p:cNvSpPr>
          <p:nvPr/>
        </p:nvSpPr>
        <p:spPr bwMode="auto">
          <a:xfrm>
            <a:off x="6819895" y="2267281"/>
            <a:ext cx="1276708" cy="276999"/>
          </a:xfrm>
          <a:prstGeom prst="rect">
            <a:avLst/>
          </a:prstGeom>
          <a:solidFill>
            <a:schemeClr val="bg1"/>
          </a:solidFill>
          <a:ln w="9525">
            <a:solidFill>
              <a:schemeClr val="tx1"/>
            </a:solidFill>
            <a:miter lim="800000"/>
            <a:headEnd/>
            <a:tailEnd/>
          </a:ln>
          <a:effectLst/>
        </p:spPr>
        <p:txBody>
          <a:bodyPr wrap="square">
            <a:spAutoFit/>
          </a:bodyPr>
          <a:lstStyle/>
          <a:p>
            <a:pPr marL="177800" indent="-177800" algn="ctr"/>
            <a:r>
              <a:rPr lang="en-US" sz="1200" b="1" dirty="0">
                <a:solidFill>
                  <a:prstClr val="black"/>
                </a:solidFill>
                <a:latin typeface="Arial" pitchFamily="34" charset="0"/>
                <a:cs typeface="Arial" pitchFamily="34" charset="0"/>
              </a:rPr>
              <a:t>Forecast</a:t>
            </a:r>
          </a:p>
        </p:txBody>
      </p:sp>
      <p:sp>
        <p:nvSpPr>
          <p:cNvPr id="11" name="TextBox 10">
            <a:extLst>
              <a:ext uri="{FF2B5EF4-FFF2-40B4-BE49-F238E27FC236}">
                <a16:creationId xmlns:a16="http://schemas.microsoft.com/office/drawing/2014/main" id="{D866DC68-0459-B94C-2329-B8E7819349FB}"/>
              </a:ext>
            </a:extLst>
          </p:cNvPr>
          <p:cNvSpPr txBox="1"/>
          <p:nvPr/>
        </p:nvSpPr>
        <p:spPr>
          <a:xfrm>
            <a:off x="22746" y="6600337"/>
            <a:ext cx="782729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S&amp;P Global Database</a:t>
            </a:r>
          </a:p>
        </p:txBody>
      </p:sp>
      <p:sp>
        <p:nvSpPr>
          <p:cNvPr id="5" name="Text Box 6">
            <a:extLst>
              <a:ext uri="{FF2B5EF4-FFF2-40B4-BE49-F238E27FC236}">
                <a16:creationId xmlns:a16="http://schemas.microsoft.com/office/drawing/2014/main" id="{BCF70288-C121-01A9-ED85-7F4C761E36EC}"/>
              </a:ext>
            </a:extLst>
          </p:cNvPr>
          <p:cNvSpPr txBox="1">
            <a:spLocks noChangeArrowheads="1"/>
          </p:cNvSpPr>
          <p:nvPr/>
        </p:nvSpPr>
        <p:spPr bwMode="auto">
          <a:xfrm>
            <a:off x="172136" y="1234566"/>
            <a:ext cx="8697897" cy="923330"/>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sz="1800" dirty="0">
                <a:solidFill>
                  <a:prstClr val="black"/>
                </a:solidFill>
                <a:latin typeface="Arial" pitchFamily="34" charset="0"/>
                <a:cs typeface="Arial" pitchFamily="34" charset="0"/>
              </a:rPr>
              <a:t>Transmission capex historically grew at a </a:t>
            </a:r>
            <a:r>
              <a:rPr lang="en-US" sz="1800" b="1" dirty="0">
                <a:solidFill>
                  <a:prstClr val="black"/>
                </a:solidFill>
                <a:latin typeface="Arial" pitchFamily="34" charset="0"/>
                <a:cs typeface="Arial" pitchFamily="34" charset="0"/>
              </a:rPr>
              <a:t>moderate annual average rate (six percent)</a:t>
            </a:r>
            <a:r>
              <a:rPr lang="en-US" sz="1800" dirty="0">
                <a:solidFill>
                  <a:prstClr val="black"/>
                </a:solidFill>
                <a:latin typeface="Arial" pitchFamily="34" charset="0"/>
                <a:cs typeface="Arial" pitchFamily="34" charset="0"/>
              </a:rPr>
              <a:t> but is now anticipated to increase by as much as </a:t>
            </a:r>
            <a:r>
              <a:rPr lang="en-US" sz="1800" b="1" dirty="0">
                <a:solidFill>
                  <a:prstClr val="black"/>
                </a:solidFill>
                <a:latin typeface="Arial" pitchFamily="34" charset="0"/>
                <a:cs typeface="Arial" pitchFamily="34" charset="0"/>
              </a:rPr>
              <a:t>seven</a:t>
            </a:r>
            <a:r>
              <a:rPr lang="en-US" b="1" dirty="0">
                <a:solidFill>
                  <a:prstClr val="black"/>
                </a:solidFill>
                <a:latin typeface="Arial" pitchFamily="34" charset="0"/>
                <a:cs typeface="Arial" pitchFamily="34" charset="0"/>
              </a:rPr>
              <a:t> to 15 per</a:t>
            </a:r>
            <a:r>
              <a:rPr lang="en-US" sz="1800" b="1" dirty="0">
                <a:solidFill>
                  <a:prstClr val="black"/>
                </a:solidFill>
                <a:latin typeface="Arial" pitchFamily="34" charset="0"/>
                <a:cs typeface="Arial" pitchFamily="34" charset="0"/>
              </a:rPr>
              <a:t>cent (excluding 2028)</a:t>
            </a:r>
            <a:r>
              <a:rPr lang="en-US" sz="1800" dirty="0">
                <a:solidFill>
                  <a:prstClr val="black"/>
                </a:solidFill>
                <a:latin typeface="Arial" pitchFamily="34" charset="0"/>
                <a:cs typeface="Arial" pitchFamily="34" charset="0"/>
              </a:rPr>
              <a:t>.</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2" name="Straight Arrow Connector 1">
            <a:extLst>
              <a:ext uri="{FF2B5EF4-FFF2-40B4-BE49-F238E27FC236}">
                <a16:creationId xmlns:a16="http://schemas.microsoft.com/office/drawing/2014/main" id="{511FCD42-12DD-0523-6AA2-D410A8683490}"/>
              </a:ext>
            </a:extLst>
          </p:cNvPr>
          <p:cNvCxnSpPr/>
          <p:nvPr/>
        </p:nvCxnSpPr>
        <p:spPr>
          <a:xfrm flipV="1">
            <a:off x="1374405" y="3354670"/>
            <a:ext cx="7270321" cy="19914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5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DOE projected transmission investment “needs.”</a:t>
            </a:r>
          </a:p>
        </p:txBody>
      </p:sp>
      <p:sp>
        <p:nvSpPr>
          <p:cNvPr id="20" name="TextBox 19"/>
          <p:cNvSpPr txBox="1"/>
          <p:nvPr/>
        </p:nvSpPr>
        <p:spPr>
          <a:xfrm>
            <a:off x="5928189" y="356775"/>
            <a:ext cx="3075316" cy="369332"/>
          </a:xfrm>
          <a:prstGeom prst="rect">
            <a:avLst/>
          </a:prstGeom>
          <a:noFill/>
        </p:spPr>
        <p:txBody>
          <a:bodyPr wrap="square" rtlCol="0">
            <a:spAutoFit/>
          </a:bodyPr>
          <a:lstStyle/>
          <a:p>
            <a:pPr algn="r"/>
            <a:r>
              <a:rPr lang="en-US" b="1" dirty="0">
                <a:solidFill>
                  <a:schemeClr val="bg1"/>
                </a:solidFill>
                <a:latin typeface="Arial" pitchFamily="34" charset="0"/>
                <a:cs typeface="Arial" pitchFamily="34" charset="0"/>
              </a:rPr>
              <a:t>Investment</a:t>
            </a: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0" name="Text Box 6">
            <a:extLst>
              <a:ext uri="{FF2B5EF4-FFF2-40B4-BE49-F238E27FC236}">
                <a16:creationId xmlns:a16="http://schemas.microsoft.com/office/drawing/2014/main" id="{4940A233-F942-4353-831B-0EA65C1F9790}"/>
              </a:ext>
            </a:extLst>
          </p:cNvPr>
          <p:cNvSpPr txBox="1">
            <a:spLocks noChangeArrowheads="1"/>
          </p:cNvSpPr>
          <p:nvPr/>
        </p:nvSpPr>
        <p:spPr bwMode="auto">
          <a:xfrm>
            <a:off x="213189" y="1325563"/>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b="1" dirty="0">
                <a:latin typeface="Arial" pitchFamily="34" charset="0"/>
                <a:cs typeface="Arial" pitchFamily="34" charset="0"/>
              </a:rPr>
              <a:t>By prioritizing solar and wind over more reliable generation such as natural gas, RTOs are driving up transmission costs for ratepayers</a:t>
            </a:r>
            <a:r>
              <a:rPr lang="en-US" dirty="0">
                <a:latin typeface="Arial" pitchFamily="34" charset="0"/>
                <a:cs typeface="Arial" pitchFamily="34" charset="0"/>
              </a:rPr>
              <a:t>.  </a:t>
            </a: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3" name="TextBox 2">
            <a:extLst>
              <a:ext uri="{FF2B5EF4-FFF2-40B4-BE49-F238E27FC236}">
                <a16:creationId xmlns:a16="http://schemas.microsoft.com/office/drawing/2014/main" id="{D3DBB57F-CA64-B18A-5AF4-7C0A6C3079D1}"/>
              </a:ext>
            </a:extLst>
          </p:cNvPr>
          <p:cNvSpPr txBox="1"/>
          <p:nvPr/>
        </p:nvSpPr>
        <p:spPr>
          <a:xfrm>
            <a:off x="91795" y="6526474"/>
            <a:ext cx="7258330" cy="246221"/>
          </a:xfrm>
          <a:prstGeom prst="rect">
            <a:avLst/>
          </a:prstGeom>
          <a:noFill/>
        </p:spPr>
        <p:txBody>
          <a:bodyPr wrap="square" rtlCol="0">
            <a:spAutoFit/>
          </a:bodyPr>
          <a:lstStyle/>
          <a:p>
            <a:r>
              <a:rPr lang="en-US" sz="1000" b="1" dirty="0"/>
              <a:t>Source</a:t>
            </a:r>
            <a:r>
              <a:rPr lang="en-US" sz="1000" dirty="0"/>
              <a:t>: Department of Energy, National Transmission Needs Study, October 2023.</a:t>
            </a:r>
          </a:p>
        </p:txBody>
      </p:sp>
      <p:pic>
        <p:nvPicPr>
          <p:cNvPr id="5" name="Picture 4">
            <a:extLst>
              <a:ext uri="{FF2B5EF4-FFF2-40B4-BE49-F238E27FC236}">
                <a16:creationId xmlns:a16="http://schemas.microsoft.com/office/drawing/2014/main" id="{BE93E370-7976-E727-1E2C-46C9E2D6CCBD}"/>
              </a:ext>
            </a:extLst>
          </p:cNvPr>
          <p:cNvPicPr>
            <a:picLocks noChangeAspect="1"/>
          </p:cNvPicPr>
          <p:nvPr/>
        </p:nvPicPr>
        <p:blipFill>
          <a:blip r:embed="rId3"/>
          <a:stretch>
            <a:fillRect/>
          </a:stretch>
        </p:blipFill>
        <p:spPr>
          <a:xfrm>
            <a:off x="444428" y="2811364"/>
            <a:ext cx="6162967" cy="3295323"/>
          </a:xfrm>
          <a:prstGeom prst="rect">
            <a:avLst/>
          </a:prstGeom>
          <a:ln>
            <a:solidFill>
              <a:schemeClr val="tx1"/>
            </a:solidFill>
          </a:ln>
        </p:spPr>
      </p:pic>
      <p:sp>
        <p:nvSpPr>
          <p:cNvPr id="6" name="TextBox 5">
            <a:extLst>
              <a:ext uri="{FF2B5EF4-FFF2-40B4-BE49-F238E27FC236}">
                <a16:creationId xmlns:a16="http://schemas.microsoft.com/office/drawing/2014/main" id="{6B96C7D7-84F0-1ADE-8B28-45971E977F8A}"/>
              </a:ext>
            </a:extLst>
          </p:cNvPr>
          <p:cNvSpPr txBox="1"/>
          <p:nvPr/>
        </p:nvSpPr>
        <p:spPr>
          <a:xfrm>
            <a:off x="6856026" y="2951610"/>
            <a:ext cx="2133600" cy="3080281"/>
          </a:xfrm>
          <a:prstGeom prst="rect">
            <a:avLst/>
          </a:prstGeom>
          <a:solidFill>
            <a:schemeClr val="bg1"/>
          </a:solidFill>
          <a:ln>
            <a:solidFill>
              <a:schemeClr val="tx1"/>
            </a:solidFill>
          </a:ln>
        </p:spPr>
        <p:txBody>
          <a:bodyPr wrap="square" rtlCol="0">
            <a:noAutofit/>
          </a:bodyPr>
          <a:lstStyle/>
          <a:p>
            <a:pPr algn="ctr">
              <a:spcAft>
                <a:spcPts val="600"/>
              </a:spcAft>
            </a:pPr>
            <a:r>
              <a:rPr lang="en-US" dirty="0">
                <a:solidFill>
                  <a:prstClr val="black"/>
                </a:solidFill>
                <a:latin typeface="Arial" panose="020B0604020202020204" pitchFamily="34" charset="0"/>
                <a:cs typeface="Arial" panose="020B0604020202020204" pitchFamily="34" charset="0"/>
              </a:rPr>
              <a:t>Circles represent 23 individual study estimates indicating high renewable energy levels </a:t>
            </a:r>
            <a:r>
              <a:rPr lang="en-US" b="1" dirty="0">
                <a:solidFill>
                  <a:prstClr val="black"/>
                </a:solidFill>
                <a:latin typeface="Arial" panose="020B0604020202020204" pitchFamily="34" charset="0"/>
                <a:cs typeface="Arial" panose="020B0604020202020204" pitchFamily="34" charset="0"/>
              </a:rPr>
              <a:t>will require around </a:t>
            </a:r>
            <a:r>
              <a:rPr lang="en-US" b="1" dirty="0">
                <a:solidFill>
                  <a:srgbClr val="FF0000"/>
                </a:solidFill>
                <a:latin typeface="Arial" panose="020B0604020202020204" pitchFamily="34" charset="0"/>
                <a:cs typeface="Arial" panose="020B0604020202020204" pitchFamily="34" charset="0"/>
              </a:rPr>
              <a:t>$500 billion in transmission investments alone</a:t>
            </a:r>
            <a:r>
              <a:rPr lang="en-US" dirty="0">
                <a:solidFill>
                  <a:prstClr val="black"/>
                </a:solidFill>
                <a:latin typeface="Arial" panose="020B0604020202020204" pitchFamily="34" charset="0"/>
                <a:cs typeface="Arial" panose="020B0604020202020204" pitchFamily="34" charset="0"/>
              </a:rPr>
              <a:t>. </a:t>
            </a:r>
          </a:p>
        </p:txBody>
      </p:sp>
      <p:sp>
        <p:nvSpPr>
          <p:cNvPr id="7" name="Oval 6">
            <a:extLst>
              <a:ext uri="{FF2B5EF4-FFF2-40B4-BE49-F238E27FC236}">
                <a16:creationId xmlns:a16="http://schemas.microsoft.com/office/drawing/2014/main" id="{9B67535E-A96A-93A0-CE6C-F7282D8C5562}"/>
              </a:ext>
            </a:extLst>
          </p:cNvPr>
          <p:cNvSpPr/>
          <p:nvPr/>
        </p:nvSpPr>
        <p:spPr>
          <a:xfrm>
            <a:off x="3525911" y="3607113"/>
            <a:ext cx="2269029" cy="13014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E4A545E-3224-6B38-DBEE-9B280543AB46}"/>
              </a:ext>
            </a:extLst>
          </p:cNvPr>
          <p:cNvCxnSpPr>
            <a:cxnSpLocks/>
          </p:cNvCxnSpPr>
          <p:nvPr/>
        </p:nvCxnSpPr>
        <p:spPr>
          <a:xfrm flipH="1">
            <a:off x="5851883" y="3865163"/>
            <a:ext cx="1053800" cy="1326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62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1E0C-8CB2-A7B7-36D0-FEF66987BEC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446CE88-910F-3CB3-4455-9880F0A4CBF2}"/>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Investment</a:t>
            </a:r>
          </a:p>
        </p:txBody>
      </p:sp>
      <p:sp>
        <p:nvSpPr>
          <p:cNvPr id="7" name="Rectangle 6">
            <a:extLst>
              <a:ext uri="{FF2B5EF4-FFF2-40B4-BE49-F238E27FC236}">
                <a16:creationId xmlns:a16="http://schemas.microsoft.com/office/drawing/2014/main" id="{C75DBBC7-B3BE-BA4B-1BF6-7C2C7E3B7E54}"/>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MISO historic and projected capital investment levels.</a:t>
            </a:r>
          </a:p>
        </p:txBody>
      </p:sp>
      <p:sp>
        <p:nvSpPr>
          <p:cNvPr id="21" name="Slide Number Placeholder 1">
            <a:extLst>
              <a:ext uri="{FF2B5EF4-FFF2-40B4-BE49-F238E27FC236}">
                <a16:creationId xmlns:a16="http://schemas.microsoft.com/office/drawing/2014/main" id="{8E326C95-7C0E-BC5C-1BDF-BB7EECA8A604}"/>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7D8DFDD-9473-9315-F6BF-12AEDD77E27F}"/>
              </a:ext>
            </a:extLst>
          </p:cNvPr>
          <p:cNvPicPr>
            <a:picLocks noChangeAspect="1"/>
          </p:cNvPicPr>
          <p:nvPr/>
        </p:nvPicPr>
        <p:blipFill>
          <a:blip r:embed="rId2"/>
          <a:stretch>
            <a:fillRect/>
          </a:stretch>
        </p:blipFill>
        <p:spPr>
          <a:xfrm>
            <a:off x="375018" y="261532"/>
            <a:ext cx="4567747" cy="365760"/>
          </a:xfrm>
          <a:prstGeom prst="rect">
            <a:avLst/>
          </a:prstGeom>
        </p:spPr>
      </p:pic>
      <p:pic>
        <p:nvPicPr>
          <p:cNvPr id="9" name="Picture 8">
            <a:extLst>
              <a:ext uri="{FF2B5EF4-FFF2-40B4-BE49-F238E27FC236}">
                <a16:creationId xmlns:a16="http://schemas.microsoft.com/office/drawing/2014/main" id="{176D0A17-0EC3-3B66-0318-B3A082D03E30}"/>
              </a:ext>
            </a:extLst>
          </p:cNvPr>
          <p:cNvPicPr>
            <a:picLocks noChangeAspect="1"/>
          </p:cNvPicPr>
          <p:nvPr/>
        </p:nvPicPr>
        <p:blipFill>
          <a:blip r:embed="rId3"/>
          <a:stretch>
            <a:fillRect/>
          </a:stretch>
        </p:blipFill>
        <p:spPr>
          <a:xfrm>
            <a:off x="1407557" y="1719868"/>
            <a:ext cx="6799604" cy="3517670"/>
          </a:xfrm>
          <a:prstGeom prst="rect">
            <a:avLst/>
          </a:prstGeom>
        </p:spPr>
      </p:pic>
      <p:pic>
        <p:nvPicPr>
          <p:cNvPr id="10" name="Picture 9">
            <a:extLst>
              <a:ext uri="{FF2B5EF4-FFF2-40B4-BE49-F238E27FC236}">
                <a16:creationId xmlns:a16="http://schemas.microsoft.com/office/drawing/2014/main" id="{93EB704B-40E9-CAE6-A15D-51F5EE9803DC}"/>
              </a:ext>
            </a:extLst>
          </p:cNvPr>
          <p:cNvPicPr>
            <a:picLocks noChangeAspect="1"/>
          </p:cNvPicPr>
          <p:nvPr/>
        </p:nvPicPr>
        <p:blipFill>
          <a:blip r:embed="rId4"/>
          <a:stretch>
            <a:fillRect/>
          </a:stretch>
        </p:blipFill>
        <p:spPr>
          <a:xfrm>
            <a:off x="301645" y="6316050"/>
            <a:ext cx="5313780" cy="418028"/>
          </a:xfrm>
          <a:prstGeom prst="rect">
            <a:avLst/>
          </a:prstGeom>
        </p:spPr>
      </p:pic>
      <p:sp>
        <p:nvSpPr>
          <p:cNvPr id="11" name="TextBox 10">
            <a:extLst>
              <a:ext uri="{FF2B5EF4-FFF2-40B4-BE49-F238E27FC236}">
                <a16:creationId xmlns:a16="http://schemas.microsoft.com/office/drawing/2014/main" id="{6D9D23C7-E5DA-88A1-D1E2-FBA1EBB83732}"/>
              </a:ext>
            </a:extLst>
          </p:cNvPr>
          <p:cNvSpPr txBox="1"/>
          <p:nvPr/>
        </p:nvSpPr>
        <p:spPr>
          <a:xfrm>
            <a:off x="22137" y="2398759"/>
            <a:ext cx="1399951" cy="2706379"/>
          </a:xfrm>
          <a:prstGeom prst="rect">
            <a:avLst/>
          </a:prstGeom>
          <a:solidFill>
            <a:schemeClr val="bg1"/>
          </a:solidFill>
          <a:ln>
            <a:solidFill>
              <a:schemeClr val="tx1"/>
            </a:solidFill>
          </a:ln>
        </p:spPr>
        <p:txBody>
          <a:bodyPr wrap="square" rtlCol="0">
            <a:noAutofit/>
          </a:bodyPr>
          <a:lstStyle/>
          <a:p>
            <a:pPr algn="ctr">
              <a:spcAft>
                <a:spcPts val="600"/>
              </a:spcAft>
            </a:pPr>
            <a:r>
              <a:rPr lang="en-US" sz="1400" dirty="0">
                <a:solidFill>
                  <a:prstClr val="black"/>
                </a:solidFill>
                <a:latin typeface="Arial" panose="020B0604020202020204" pitchFamily="34" charset="0"/>
                <a:cs typeface="Arial" panose="020B0604020202020204" pitchFamily="34" charset="0"/>
              </a:rPr>
              <a:t>The first portfolio of projects were approved in the 2021 MTEP cycle causing a </a:t>
            </a:r>
            <a:r>
              <a:rPr lang="en-US" sz="1400" b="1" dirty="0">
                <a:solidFill>
                  <a:prstClr val="black"/>
                </a:solidFill>
                <a:latin typeface="Arial" panose="020B0604020202020204" pitchFamily="34" charset="0"/>
                <a:cs typeface="Arial" panose="020B0604020202020204" pitchFamily="34" charset="0"/>
              </a:rPr>
              <a:t>three-fold increase in spending from 2020 to 2021.</a:t>
            </a:r>
          </a:p>
        </p:txBody>
      </p:sp>
      <p:sp>
        <p:nvSpPr>
          <p:cNvPr id="12" name="TextBox 11">
            <a:extLst>
              <a:ext uri="{FF2B5EF4-FFF2-40B4-BE49-F238E27FC236}">
                <a16:creationId xmlns:a16="http://schemas.microsoft.com/office/drawing/2014/main" id="{3B54014E-9068-9FD5-1FB7-B6C53EB798AE}"/>
              </a:ext>
            </a:extLst>
          </p:cNvPr>
          <p:cNvSpPr txBox="1"/>
          <p:nvPr/>
        </p:nvSpPr>
        <p:spPr>
          <a:xfrm>
            <a:off x="5992418" y="5564257"/>
            <a:ext cx="2775724" cy="1169821"/>
          </a:xfrm>
          <a:prstGeom prst="rect">
            <a:avLst/>
          </a:prstGeom>
          <a:solidFill>
            <a:schemeClr val="bg1"/>
          </a:solidFill>
          <a:ln>
            <a:solidFill>
              <a:schemeClr val="tx1"/>
            </a:solidFill>
          </a:ln>
        </p:spPr>
        <p:txBody>
          <a:bodyPr wrap="square" rtlCol="0">
            <a:noAutofit/>
          </a:bodyPr>
          <a:lstStyle/>
          <a:p>
            <a:pPr algn="ctr">
              <a:spcAft>
                <a:spcPts val="600"/>
              </a:spcAft>
            </a:pPr>
            <a:r>
              <a:rPr lang="en-US" sz="1400" dirty="0">
                <a:solidFill>
                  <a:prstClr val="black"/>
                </a:solidFill>
                <a:latin typeface="Arial" panose="020B0604020202020204" pitchFamily="34" charset="0"/>
                <a:cs typeface="Arial" panose="020B0604020202020204" pitchFamily="34" charset="0"/>
              </a:rPr>
              <a:t>The second portfolio of projects have been proposed in the 2024 MTEP cycle.  </a:t>
            </a:r>
            <a:r>
              <a:rPr lang="en-US" sz="1400" b="1" dirty="0">
                <a:solidFill>
                  <a:prstClr val="black"/>
                </a:solidFill>
                <a:latin typeface="Arial" panose="020B0604020202020204" pitchFamily="34" charset="0"/>
                <a:cs typeface="Arial" panose="020B0604020202020204" pitchFamily="34" charset="0"/>
              </a:rPr>
              <a:t>The $30 billion proposal is over six times the ten-year historical average</a:t>
            </a:r>
            <a:r>
              <a:rPr lang="en-US" sz="1400" dirty="0">
                <a:solidFill>
                  <a:prstClr val="black"/>
                </a:solidFill>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10D19192-DF35-A6CE-3C68-8D81FC995307}"/>
              </a:ext>
            </a:extLst>
          </p:cNvPr>
          <p:cNvSpPr/>
          <p:nvPr/>
        </p:nvSpPr>
        <p:spPr>
          <a:xfrm>
            <a:off x="5312496" y="3253695"/>
            <a:ext cx="1105133" cy="17055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8D523E4F-111F-D674-9999-7CABEF8F7672}"/>
              </a:ext>
            </a:extLst>
          </p:cNvPr>
          <p:cNvCxnSpPr>
            <a:cxnSpLocks/>
          </p:cNvCxnSpPr>
          <p:nvPr/>
        </p:nvCxnSpPr>
        <p:spPr>
          <a:xfrm>
            <a:off x="1267818" y="3775968"/>
            <a:ext cx="39717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6971154-4354-EA27-EE62-DE6FA5515CD5}"/>
              </a:ext>
            </a:extLst>
          </p:cNvPr>
          <p:cNvSpPr/>
          <p:nvPr/>
        </p:nvSpPr>
        <p:spPr>
          <a:xfrm>
            <a:off x="7509040" y="1809315"/>
            <a:ext cx="617080" cy="32393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602B010-839A-1351-7D8E-D20473587B28}"/>
              </a:ext>
            </a:extLst>
          </p:cNvPr>
          <p:cNvCxnSpPr>
            <a:cxnSpLocks/>
          </p:cNvCxnSpPr>
          <p:nvPr/>
        </p:nvCxnSpPr>
        <p:spPr>
          <a:xfrm flipV="1">
            <a:off x="6490557" y="4953772"/>
            <a:ext cx="937442" cy="606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6">
            <a:extLst>
              <a:ext uri="{FF2B5EF4-FFF2-40B4-BE49-F238E27FC236}">
                <a16:creationId xmlns:a16="http://schemas.microsoft.com/office/drawing/2014/main" id="{672412BF-224B-E185-36DE-4A1F6846B2D3}"/>
              </a:ext>
            </a:extLst>
          </p:cNvPr>
          <p:cNvSpPr txBox="1">
            <a:spLocks noChangeArrowheads="1"/>
          </p:cNvSpPr>
          <p:nvPr/>
        </p:nvSpPr>
        <p:spPr bwMode="auto">
          <a:xfrm>
            <a:off x="213189" y="1325563"/>
            <a:ext cx="8697897" cy="369332"/>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dirty="0">
                <a:latin typeface="Arial" pitchFamily="34" charset="0"/>
                <a:cs typeface="Arial" pitchFamily="34" charset="0"/>
              </a:rPr>
              <a:t>Historic and project </a:t>
            </a:r>
            <a:r>
              <a:rPr lang="en-US" b="1" dirty="0">
                <a:latin typeface="Arial" pitchFamily="34" charset="0"/>
                <a:cs typeface="Arial" pitchFamily="34" charset="0"/>
              </a:rPr>
              <a:t>transmission investment is increasing rapidly</a:t>
            </a:r>
            <a:r>
              <a:rPr lang="en-US" dirty="0">
                <a:latin typeface="Arial" pitchFamily="34" charset="0"/>
                <a:cs typeface="Arial" pitchFamily="34" charset="0"/>
              </a:rPr>
              <a:t>.</a:t>
            </a:r>
          </a:p>
        </p:txBody>
      </p:sp>
    </p:spTree>
    <p:extLst>
      <p:ext uri="{BB962C8B-B14F-4D97-AF65-F5344CB8AC3E}">
        <p14:creationId xmlns:p14="http://schemas.microsoft.com/office/powerpoint/2010/main" val="21038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PJM transmission spending plans.</a:t>
            </a:r>
          </a:p>
        </p:txBody>
      </p:sp>
      <p:sp>
        <p:nvSpPr>
          <p:cNvPr id="20" name="TextBox 19"/>
          <p:cNvSpPr txBox="1"/>
          <p:nvPr/>
        </p:nvSpPr>
        <p:spPr>
          <a:xfrm>
            <a:off x="5928189" y="356775"/>
            <a:ext cx="3075316" cy="400110"/>
          </a:xfrm>
          <a:prstGeom prst="rect">
            <a:avLst/>
          </a:prstGeom>
          <a:noFill/>
        </p:spPr>
        <p:txBody>
          <a:bodyPr wrap="square" rtlCol="0">
            <a:spAutoFit/>
          </a:bodyPr>
          <a:lstStyle/>
          <a:p>
            <a:pPr algn="r"/>
            <a:r>
              <a:rPr lang="en-US" sz="2000" b="1" dirty="0">
                <a:solidFill>
                  <a:schemeClr val="bg1"/>
                </a:solidFill>
                <a:latin typeface="Arial" pitchFamily="34" charset="0"/>
                <a:cs typeface="Arial" pitchFamily="34" charset="0"/>
              </a:rPr>
              <a:t>Investment</a:t>
            </a: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0" name="Text Box 6">
            <a:extLst>
              <a:ext uri="{FF2B5EF4-FFF2-40B4-BE49-F238E27FC236}">
                <a16:creationId xmlns:a16="http://schemas.microsoft.com/office/drawing/2014/main" id="{4940A233-F942-4353-831B-0EA65C1F9790}"/>
              </a:ext>
            </a:extLst>
          </p:cNvPr>
          <p:cNvSpPr txBox="1">
            <a:spLocks noChangeArrowheads="1"/>
          </p:cNvSpPr>
          <p:nvPr/>
        </p:nvSpPr>
        <p:spPr bwMode="auto">
          <a:xfrm>
            <a:off x="213189" y="1325563"/>
            <a:ext cx="8697897" cy="1015663"/>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sz="2000" dirty="0">
                <a:latin typeface="Arial" pitchFamily="34" charset="0"/>
                <a:cs typeface="Arial" pitchFamily="34" charset="0"/>
              </a:rPr>
              <a:t>The most recent 2023 </a:t>
            </a:r>
            <a:r>
              <a:rPr lang="en-US" sz="2000" dirty="0" err="1">
                <a:latin typeface="Arial" pitchFamily="34" charset="0"/>
                <a:cs typeface="Arial" pitchFamily="34" charset="0"/>
              </a:rPr>
              <a:t>RTEP</a:t>
            </a:r>
            <a:r>
              <a:rPr lang="en-US" sz="2000" dirty="0">
                <a:latin typeface="Arial" pitchFamily="34" charset="0"/>
                <a:cs typeface="Arial" pitchFamily="34" charset="0"/>
              </a:rPr>
              <a:t> budget </a:t>
            </a:r>
            <a:r>
              <a:rPr lang="en-US" sz="2000" b="1" dirty="0">
                <a:latin typeface="Arial" pitchFamily="34" charset="0"/>
                <a:cs typeface="Arial" pitchFamily="34" charset="0"/>
              </a:rPr>
              <a:t>approved approximately $10 billion </a:t>
            </a:r>
            <a:r>
              <a:rPr lang="en-US" sz="2000" dirty="0">
                <a:latin typeface="Arial" pitchFamily="34" charset="0"/>
                <a:cs typeface="Arial" pitchFamily="34" charset="0"/>
              </a:rPr>
              <a:t>in new transmission spending, or </a:t>
            </a:r>
            <a:r>
              <a:rPr lang="en-US" sz="2000" b="1" dirty="0">
                <a:latin typeface="Arial" pitchFamily="34" charset="0"/>
                <a:cs typeface="Arial" pitchFamily="34" charset="0"/>
              </a:rPr>
              <a:t>58 percent more than the ten-year inflation-adjusted average.</a:t>
            </a: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pic>
        <p:nvPicPr>
          <p:cNvPr id="2" name="Picture 1">
            <a:extLst>
              <a:ext uri="{FF2B5EF4-FFF2-40B4-BE49-F238E27FC236}">
                <a16:creationId xmlns:a16="http://schemas.microsoft.com/office/drawing/2014/main" id="{0157AD07-52D7-64ED-5E9B-0A35DC1FEDBE}"/>
              </a:ext>
            </a:extLst>
          </p:cNvPr>
          <p:cNvPicPr>
            <a:picLocks noChangeAspect="1"/>
          </p:cNvPicPr>
          <p:nvPr/>
        </p:nvPicPr>
        <p:blipFill>
          <a:blip r:embed="rId3"/>
          <a:stretch>
            <a:fillRect/>
          </a:stretch>
        </p:blipFill>
        <p:spPr>
          <a:xfrm>
            <a:off x="129834" y="2341226"/>
            <a:ext cx="8662042" cy="4571189"/>
          </a:xfrm>
          <a:prstGeom prst="rect">
            <a:avLst/>
          </a:prstGeom>
        </p:spPr>
      </p:pic>
      <p:sp>
        <p:nvSpPr>
          <p:cNvPr id="3" name="TextBox 2">
            <a:extLst>
              <a:ext uri="{FF2B5EF4-FFF2-40B4-BE49-F238E27FC236}">
                <a16:creationId xmlns:a16="http://schemas.microsoft.com/office/drawing/2014/main" id="{D3DBB57F-CA64-B18A-5AF4-7C0A6C3079D1}"/>
              </a:ext>
            </a:extLst>
          </p:cNvPr>
          <p:cNvSpPr txBox="1"/>
          <p:nvPr/>
        </p:nvSpPr>
        <p:spPr>
          <a:xfrm>
            <a:off x="17462" y="6475382"/>
            <a:ext cx="7258330" cy="246221"/>
          </a:xfrm>
          <a:prstGeom prst="rect">
            <a:avLst/>
          </a:prstGeom>
          <a:noFill/>
        </p:spPr>
        <p:txBody>
          <a:bodyPr wrap="square" rtlCol="0">
            <a:spAutoFit/>
          </a:bodyPr>
          <a:lstStyle/>
          <a:p>
            <a:r>
              <a:rPr lang="en-US" sz="1000" b="1" dirty="0"/>
              <a:t>Source</a:t>
            </a:r>
            <a:r>
              <a:rPr lang="en-US" sz="1000" dirty="0"/>
              <a:t>: (1) PJM, RTEP 2023, March 2024.</a:t>
            </a:r>
          </a:p>
        </p:txBody>
      </p:sp>
    </p:spTree>
    <p:extLst>
      <p:ext uri="{BB962C8B-B14F-4D97-AF65-F5344CB8AC3E}">
        <p14:creationId xmlns:p14="http://schemas.microsoft.com/office/powerpoint/2010/main" val="203801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SPP transmission spending plans.</a:t>
            </a:r>
          </a:p>
        </p:txBody>
      </p:sp>
      <p:sp>
        <p:nvSpPr>
          <p:cNvPr id="20" name="TextBox 19"/>
          <p:cNvSpPr txBox="1"/>
          <p:nvPr/>
        </p:nvSpPr>
        <p:spPr>
          <a:xfrm>
            <a:off x="5928189" y="356775"/>
            <a:ext cx="3075316" cy="400110"/>
          </a:xfrm>
          <a:prstGeom prst="rect">
            <a:avLst/>
          </a:prstGeom>
          <a:noFill/>
        </p:spPr>
        <p:txBody>
          <a:bodyPr wrap="square" rtlCol="0">
            <a:spAutoFit/>
          </a:bodyPr>
          <a:lstStyle/>
          <a:p>
            <a:pPr algn="r"/>
            <a:r>
              <a:rPr lang="en-US" sz="2000" b="1" dirty="0">
                <a:solidFill>
                  <a:schemeClr val="bg1"/>
                </a:solidFill>
                <a:latin typeface="Arial" pitchFamily="34" charset="0"/>
                <a:cs typeface="Arial" pitchFamily="34" charset="0"/>
              </a:rPr>
              <a:t>Investment</a:t>
            </a: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0" name="Text Box 6">
            <a:extLst>
              <a:ext uri="{FF2B5EF4-FFF2-40B4-BE49-F238E27FC236}">
                <a16:creationId xmlns:a16="http://schemas.microsoft.com/office/drawing/2014/main" id="{4940A233-F942-4353-831B-0EA65C1F9790}"/>
              </a:ext>
            </a:extLst>
          </p:cNvPr>
          <p:cNvSpPr txBox="1">
            <a:spLocks noChangeArrowheads="1"/>
          </p:cNvSpPr>
          <p:nvPr/>
        </p:nvSpPr>
        <p:spPr bwMode="auto">
          <a:xfrm>
            <a:off x="213189" y="1325563"/>
            <a:ext cx="8697897" cy="1015663"/>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sz="2000" b="1" dirty="0">
                <a:latin typeface="Arial" pitchFamily="34" charset="0"/>
                <a:cs typeface="Arial" pitchFamily="34" charset="0"/>
              </a:rPr>
              <a:t>The most recent </a:t>
            </a:r>
            <a:r>
              <a:rPr lang="en-US" sz="2000" b="1" dirty="0" err="1">
                <a:latin typeface="Arial" pitchFamily="34" charset="0"/>
                <a:cs typeface="Arial" pitchFamily="34" charset="0"/>
              </a:rPr>
              <a:t>ITEP</a:t>
            </a:r>
            <a:r>
              <a:rPr lang="en-US" sz="2000" b="1" dirty="0">
                <a:latin typeface="Arial" pitchFamily="34" charset="0"/>
                <a:cs typeface="Arial" pitchFamily="34" charset="0"/>
              </a:rPr>
              <a:t> budget in 2024 approved over $7 billion in new transmission spending.  </a:t>
            </a:r>
            <a:r>
              <a:rPr lang="en-US" sz="2000" b="1" u="sng" dirty="0">
                <a:solidFill>
                  <a:srgbClr val="FF0000"/>
                </a:solidFill>
                <a:latin typeface="Arial" pitchFamily="34" charset="0"/>
                <a:cs typeface="Arial" pitchFamily="34" charset="0"/>
              </a:rPr>
              <a:t>The 2024 budget is over 18 times the ten-year average</a:t>
            </a:r>
            <a:r>
              <a:rPr lang="en-US" sz="2000" dirty="0">
                <a:latin typeface="Arial" pitchFamily="34" charset="0"/>
                <a:cs typeface="Arial" pitchFamily="34" charset="0"/>
              </a:rPr>
              <a:t>.</a:t>
            </a:r>
            <a:endParaRPr lang="en-US" sz="2000" b="1" dirty="0">
              <a:latin typeface="Arial" pitchFamily="34" charset="0"/>
              <a:cs typeface="Arial" pitchFamily="34" charset="0"/>
            </a:endParaRP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3" name="TextBox 2">
            <a:extLst>
              <a:ext uri="{FF2B5EF4-FFF2-40B4-BE49-F238E27FC236}">
                <a16:creationId xmlns:a16="http://schemas.microsoft.com/office/drawing/2014/main" id="{D3DBB57F-CA64-B18A-5AF4-7C0A6C3079D1}"/>
              </a:ext>
            </a:extLst>
          </p:cNvPr>
          <p:cNvSpPr txBox="1"/>
          <p:nvPr/>
        </p:nvSpPr>
        <p:spPr>
          <a:xfrm>
            <a:off x="17462" y="6475382"/>
            <a:ext cx="7258330" cy="246221"/>
          </a:xfrm>
          <a:prstGeom prst="rect">
            <a:avLst/>
          </a:prstGeom>
          <a:noFill/>
        </p:spPr>
        <p:txBody>
          <a:bodyPr wrap="square" rtlCol="0">
            <a:spAutoFit/>
          </a:bodyPr>
          <a:lstStyle/>
          <a:p>
            <a:r>
              <a:rPr lang="en-US" sz="1000" b="1" dirty="0"/>
              <a:t>Source</a:t>
            </a:r>
            <a:r>
              <a:rPr lang="en-US" sz="1000" dirty="0"/>
              <a:t>: (1) SPP, 2014-2024 Integrated Transmission Planning Assessment Reports.</a:t>
            </a:r>
          </a:p>
        </p:txBody>
      </p:sp>
      <p:pic>
        <p:nvPicPr>
          <p:cNvPr id="4" name="Picture 3">
            <a:extLst>
              <a:ext uri="{FF2B5EF4-FFF2-40B4-BE49-F238E27FC236}">
                <a16:creationId xmlns:a16="http://schemas.microsoft.com/office/drawing/2014/main" id="{89DC64A7-E5E8-D926-F82C-B69D81C969F1}"/>
              </a:ext>
            </a:extLst>
          </p:cNvPr>
          <p:cNvPicPr>
            <a:picLocks noChangeAspect="1"/>
          </p:cNvPicPr>
          <p:nvPr/>
        </p:nvPicPr>
        <p:blipFill>
          <a:blip r:embed="rId3"/>
          <a:stretch>
            <a:fillRect/>
          </a:stretch>
        </p:blipFill>
        <p:spPr>
          <a:xfrm>
            <a:off x="1263426" y="2888738"/>
            <a:ext cx="6617148" cy="3492044"/>
          </a:xfrm>
          <a:prstGeom prst="rect">
            <a:avLst/>
          </a:prstGeom>
          <a:ln>
            <a:solidFill>
              <a:schemeClr val="tx1"/>
            </a:solidFill>
          </a:ln>
        </p:spPr>
      </p:pic>
      <p:sp>
        <p:nvSpPr>
          <p:cNvPr id="21" name="Rectangle 20">
            <a:extLst>
              <a:ext uri="{FF2B5EF4-FFF2-40B4-BE49-F238E27FC236}">
                <a16:creationId xmlns:a16="http://schemas.microsoft.com/office/drawing/2014/main" id="{C006B62E-E64D-37E8-4D2E-F07A17BA6B34}"/>
              </a:ext>
            </a:extLst>
          </p:cNvPr>
          <p:cNvSpPr/>
          <p:nvPr/>
        </p:nvSpPr>
        <p:spPr>
          <a:xfrm>
            <a:off x="7211683" y="3174521"/>
            <a:ext cx="577969" cy="30019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291B68B-46C6-AD2D-493A-AE4852A01126}"/>
              </a:ext>
            </a:extLst>
          </p:cNvPr>
          <p:cNvCxnSpPr>
            <a:cxnSpLocks/>
          </p:cNvCxnSpPr>
          <p:nvPr/>
        </p:nvCxnSpPr>
        <p:spPr>
          <a:xfrm>
            <a:off x="4899163" y="2717321"/>
            <a:ext cx="2221598" cy="854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98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Regulator concerns (2021 FERC proceeding on transmission reforms).</a:t>
            </a:r>
          </a:p>
        </p:txBody>
      </p:sp>
      <p:sp>
        <p:nvSpPr>
          <p:cNvPr id="20" name="TextBox 19"/>
          <p:cNvSpPr txBox="1"/>
          <p:nvPr/>
        </p:nvSpPr>
        <p:spPr>
          <a:xfrm>
            <a:off x="5928189" y="356775"/>
            <a:ext cx="3075316" cy="400110"/>
          </a:xfrm>
          <a:prstGeom prst="rect">
            <a:avLst/>
          </a:prstGeom>
          <a:noFill/>
        </p:spPr>
        <p:txBody>
          <a:bodyPr wrap="square" rtlCol="0">
            <a:spAutoFit/>
          </a:bodyPr>
          <a:lstStyle/>
          <a:p>
            <a:pPr algn="r"/>
            <a:r>
              <a:rPr lang="en-US" sz="2000" b="1" dirty="0">
                <a:solidFill>
                  <a:schemeClr val="bg1"/>
                </a:solidFill>
                <a:latin typeface="Arial" pitchFamily="34" charset="0"/>
                <a:cs typeface="Arial" pitchFamily="34" charset="0"/>
              </a:rPr>
              <a:t>Investment</a:t>
            </a: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0" name="Text Box 6">
            <a:extLst>
              <a:ext uri="{FF2B5EF4-FFF2-40B4-BE49-F238E27FC236}">
                <a16:creationId xmlns:a16="http://schemas.microsoft.com/office/drawing/2014/main" id="{4940A233-F942-4353-831B-0EA65C1F9790}"/>
              </a:ext>
            </a:extLst>
          </p:cNvPr>
          <p:cNvSpPr txBox="1">
            <a:spLocks noChangeArrowheads="1"/>
          </p:cNvSpPr>
          <p:nvPr/>
        </p:nvSpPr>
        <p:spPr bwMode="auto">
          <a:xfrm>
            <a:off x="213189" y="1325563"/>
            <a:ext cx="8697897" cy="2939266"/>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just">
              <a:spcAft>
                <a:spcPts val="600"/>
              </a:spcAft>
              <a:defRPr/>
            </a:pPr>
            <a:r>
              <a:rPr lang="en-US" sz="2000" dirty="0">
                <a:latin typeface="Arial" pitchFamily="34" charset="0"/>
                <a:cs typeface="Arial" pitchFamily="34" charset="0"/>
              </a:rPr>
              <a:t>The Utah regulators (“UPSC”) argues that </a:t>
            </a:r>
            <a:r>
              <a:rPr lang="en-US" sz="2000" b="1" dirty="0">
                <a:latin typeface="Arial" pitchFamily="34" charset="0"/>
                <a:cs typeface="Arial" pitchFamily="34" charset="0"/>
              </a:rPr>
              <a:t>“imposing the tremendous costs associated with certain states’ statutory mandates to alter their generation mix on ratepayers in other states, who have no representation in those other states’ legislatures, is not consistent with cost causation.” </a:t>
            </a:r>
          </a:p>
          <a:p>
            <a:pPr algn="just">
              <a:spcAft>
                <a:spcPts val="600"/>
              </a:spcAft>
              <a:defRPr/>
            </a:pPr>
            <a:r>
              <a:rPr lang="en-US" sz="2000" dirty="0">
                <a:latin typeface="Arial" pitchFamily="34" charset="0"/>
                <a:cs typeface="Arial" pitchFamily="34" charset="0"/>
              </a:rPr>
              <a:t>The North Dakota regulators (“NDPSC”) notes that “</a:t>
            </a:r>
            <a:r>
              <a:rPr lang="en-US" sz="2000" b="1" dirty="0">
                <a:latin typeface="Arial" pitchFamily="34" charset="0"/>
                <a:cs typeface="Arial" pitchFamily="34" charset="0"/>
              </a:rPr>
              <a:t>ratepayers should not have to pay twice for decarbonization</a:t>
            </a:r>
            <a:r>
              <a:rPr lang="en-US" sz="2000" dirty="0">
                <a:latin typeface="Arial" pitchFamily="34" charset="0"/>
                <a:cs typeface="Arial" pitchFamily="34" charset="0"/>
              </a:rPr>
              <a:t>: once through state investment, and a second time through transmission and cost allocation methodologies resulting from out-of-state interests and corporate goals.”</a:t>
            </a: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3" name="TextBox 2">
            <a:extLst>
              <a:ext uri="{FF2B5EF4-FFF2-40B4-BE49-F238E27FC236}">
                <a16:creationId xmlns:a16="http://schemas.microsoft.com/office/drawing/2014/main" id="{D3DBB57F-CA64-B18A-5AF4-7C0A6C3079D1}"/>
              </a:ext>
            </a:extLst>
          </p:cNvPr>
          <p:cNvSpPr txBox="1"/>
          <p:nvPr/>
        </p:nvSpPr>
        <p:spPr>
          <a:xfrm>
            <a:off x="91795" y="6215876"/>
            <a:ext cx="7258330" cy="553998"/>
          </a:xfrm>
          <a:prstGeom prst="rect">
            <a:avLst/>
          </a:prstGeom>
          <a:noFill/>
        </p:spPr>
        <p:txBody>
          <a:bodyPr wrap="square" rtlCol="0">
            <a:spAutoFit/>
          </a:bodyPr>
          <a:lstStyle/>
          <a:p>
            <a:r>
              <a:rPr lang="en-US" sz="1000" b="1" dirty="0"/>
              <a:t>Source</a:t>
            </a:r>
            <a:r>
              <a:rPr lang="en-US" sz="1000" dirty="0"/>
              <a:t>: (1) FERC Docket No. RM21-17-000, Comments of the Utah Public Service Commission, Filed on October 8, 2021.  (2) FERC Docket No. RM21-17-000, Comments of Louisville Gas and Electric Company and Kentucky Utilities Company, Filed on October 12, 2021.  (3) FERC Docket No. RM21-17-000, Comments of North Dakota Public Service Commission, Filed on October 12, 2021. </a:t>
            </a:r>
          </a:p>
        </p:txBody>
      </p:sp>
    </p:spTree>
    <p:extLst>
      <p:ext uri="{BB962C8B-B14F-4D97-AF65-F5344CB8AC3E}">
        <p14:creationId xmlns:p14="http://schemas.microsoft.com/office/powerpoint/2010/main" val="112710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Regulator concerns (2022 FERC proceeding on MISO’s cost allocations).</a:t>
            </a:r>
          </a:p>
        </p:txBody>
      </p:sp>
      <p:sp>
        <p:nvSpPr>
          <p:cNvPr id="20" name="TextBox 19"/>
          <p:cNvSpPr txBox="1"/>
          <p:nvPr/>
        </p:nvSpPr>
        <p:spPr>
          <a:xfrm>
            <a:off x="5928189" y="356775"/>
            <a:ext cx="3075316" cy="400110"/>
          </a:xfrm>
          <a:prstGeom prst="rect">
            <a:avLst/>
          </a:prstGeom>
          <a:noFill/>
        </p:spPr>
        <p:txBody>
          <a:bodyPr wrap="square" rtlCol="0">
            <a:spAutoFit/>
          </a:bodyPr>
          <a:lstStyle/>
          <a:p>
            <a:pPr algn="r"/>
            <a:r>
              <a:rPr lang="en-US" sz="2000" b="1" dirty="0">
                <a:solidFill>
                  <a:schemeClr val="bg1"/>
                </a:solidFill>
                <a:latin typeface="Arial" pitchFamily="34" charset="0"/>
                <a:cs typeface="Arial" pitchFamily="34" charset="0"/>
              </a:rPr>
              <a:t>Investment</a:t>
            </a: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17</a:t>
            </a:fld>
            <a:endParaRPr lang="en-US" dirty="0">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0" name="Text Box 6">
            <a:extLst>
              <a:ext uri="{FF2B5EF4-FFF2-40B4-BE49-F238E27FC236}">
                <a16:creationId xmlns:a16="http://schemas.microsoft.com/office/drawing/2014/main" id="{4940A233-F942-4353-831B-0EA65C1F9790}"/>
              </a:ext>
            </a:extLst>
          </p:cNvPr>
          <p:cNvSpPr txBox="1">
            <a:spLocks noChangeArrowheads="1"/>
          </p:cNvSpPr>
          <p:nvPr/>
        </p:nvSpPr>
        <p:spPr bwMode="auto">
          <a:xfrm>
            <a:off x="213189" y="1325563"/>
            <a:ext cx="8697897" cy="4555093"/>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just">
              <a:spcAft>
                <a:spcPts val="600"/>
              </a:spcAft>
              <a:defRPr/>
            </a:pPr>
            <a:r>
              <a:rPr lang="en-US" sz="2000" dirty="0">
                <a:latin typeface="Arial" pitchFamily="34" charset="0"/>
                <a:cs typeface="Arial" pitchFamily="34" charset="0"/>
              </a:rPr>
              <a:t>The Louisiana Public Service Commission (“LPSC”) “continues to </a:t>
            </a:r>
            <a:r>
              <a:rPr lang="en-US" sz="2000" b="1" dirty="0">
                <a:latin typeface="Arial" pitchFamily="34" charset="0"/>
                <a:cs typeface="Arial" pitchFamily="34" charset="0"/>
              </a:rPr>
              <a:t>oppose efforts to make huge transmission investments to support new renewable generation in preference to other types of generation </a:t>
            </a:r>
            <a:r>
              <a:rPr lang="en-US" sz="2000" dirty="0">
                <a:latin typeface="Arial" pitchFamily="34" charset="0"/>
                <a:cs typeface="Arial" pitchFamily="34" charset="0"/>
              </a:rPr>
              <a:t>and then to allocate the costs of that transmission to all loads with no correlating benefits.”</a:t>
            </a:r>
          </a:p>
          <a:p>
            <a:pPr algn="just">
              <a:spcAft>
                <a:spcPts val="600"/>
              </a:spcAft>
              <a:defRPr/>
            </a:pPr>
            <a:r>
              <a:rPr lang="en-US" sz="2000" dirty="0" err="1">
                <a:latin typeface="Arial" pitchFamily="34" charset="0"/>
                <a:cs typeface="Arial" pitchFamily="34" charset="0"/>
              </a:rPr>
              <a:t>LPSC</a:t>
            </a:r>
            <a:r>
              <a:rPr lang="en-US" sz="2000" dirty="0">
                <a:latin typeface="Arial" pitchFamily="34" charset="0"/>
                <a:cs typeface="Arial" pitchFamily="34" charset="0"/>
              </a:rPr>
              <a:t> notes “the real beneficiaries of that investment [transmission] are the generators and buyers of the intermittent power the planned transmission will serve … </a:t>
            </a:r>
            <a:r>
              <a:rPr lang="en-US" sz="2000" b="1" dirty="0">
                <a:latin typeface="Arial" pitchFamily="34" charset="0"/>
                <a:cs typeface="Arial" pitchFamily="34" charset="0"/>
              </a:rPr>
              <a:t>It is not just or reasonable to also impose upon them the immense costs of an extensive transmission build-out to carry remote renewable generation without a transparent demonstration that it will increased [</a:t>
            </a:r>
            <a:r>
              <a:rPr lang="en-US" sz="2000" b="1" i="1" dirty="0">
                <a:latin typeface="Arial" pitchFamily="34" charset="0"/>
                <a:cs typeface="Arial" pitchFamily="34" charset="0"/>
              </a:rPr>
              <a:t>sic</a:t>
            </a:r>
            <a:r>
              <a:rPr lang="en-US" sz="2000" b="1" dirty="0">
                <a:latin typeface="Arial" pitchFamily="34" charset="0"/>
                <a:cs typeface="Arial" pitchFamily="34" charset="0"/>
              </a:rPr>
              <a:t>] reliability, at a reasonable cost to Louisiana.”</a:t>
            </a:r>
          </a:p>
          <a:p>
            <a:pPr algn="just">
              <a:spcAft>
                <a:spcPts val="600"/>
              </a:spcAft>
              <a:defRPr/>
            </a:pPr>
            <a:r>
              <a:rPr lang="en-US" sz="2000" dirty="0">
                <a:latin typeface="Arial" pitchFamily="34" charset="0"/>
                <a:cs typeface="Arial" pitchFamily="34" charset="0"/>
              </a:rPr>
              <a:t>Industrial customers argue that </a:t>
            </a:r>
            <a:r>
              <a:rPr lang="en-US" sz="2000" b="1" dirty="0">
                <a:latin typeface="Arial" pitchFamily="34" charset="0"/>
                <a:cs typeface="Arial" pitchFamily="34" charset="0"/>
              </a:rPr>
              <a:t>“MISO’s proposal inappropriately shifts certain network upgrade costs to load and provides uneconomic pricing signals for generators to locate further from load.”</a:t>
            </a:r>
            <a:endParaRPr lang="en-US" sz="2000" dirty="0">
              <a:latin typeface="Arial" pitchFamily="34" charset="0"/>
              <a:cs typeface="Arial" pitchFamily="34" charset="0"/>
            </a:endParaRP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3" name="TextBox 2">
            <a:extLst>
              <a:ext uri="{FF2B5EF4-FFF2-40B4-BE49-F238E27FC236}">
                <a16:creationId xmlns:a16="http://schemas.microsoft.com/office/drawing/2014/main" id="{D3DBB57F-CA64-B18A-5AF4-7C0A6C3079D1}"/>
              </a:ext>
            </a:extLst>
          </p:cNvPr>
          <p:cNvSpPr txBox="1"/>
          <p:nvPr/>
        </p:nvSpPr>
        <p:spPr>
          <a:xfrm>
            <a:off x="74333" y="6457890"/>
            <a:ext cx="7258330" cy="400110"/>
          </a:xfrm>
          <a:prstGeom prst="rect">
            <a:avLst/>
          </a:prstGeom>
          <a:noFill/>
        </p:spPr>
        <p:txBody>
          <a:bodyPr wrap="square" rtlCol="0">
            <a:spAutoFit/>
          </a:bodyPr>
          <a:lstStyle/>
          <a:p>
            <a:r>
              <a:rPr lang="en-US" sz="1000" b="1" dirty="0"/>
              <a:t>Source</a:t>
            </a:r>
            <a:r>
              <a:rPr lang="en-US" sz="1000" dirty="0"/>
              <a:t>: (1) FERC Docket No. ER22-995-000, Comments on Behalf of the Louisiana Public Service Commission, Filed on March 7, 2022.  (2) FERC Docket No. RM21-17-000, Comments of the Louisiana Public Service Commission, Filed on October 12, 2021.</a:t>
            </a:r>
          </a:p>
        </p:txBody>
      </p:sp>
    </p:spTree>
    <p:extLst>
      <p:ext uri="{BB962C8B-B14F-4D97-AF65-F5344CB8AC3E}">
        <p14:creationId xmlns:p14="http://schemas.microsoft.com/office/powerpoint/2010/main" val="333346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Consumer concerns (2022 MISO Board feedback on transmission proposals).</a:t>
            </a:r>
          </a:p>
        </p:txBody>
      </p:sp>
      <p:sp>
        <p:nvSpPr>
          <p:cNvPr id="20" name="TextBox 19"/>
          <p:cNvSpPr txBox="1"/>
          <p:nvPr/>
        </p:nvSpPr>
        <p:spPr>
          <a:xfrm>
            <a:off x="5928189" y="356775"/>
            <a:ext cx="3075316" cy="400110"/>
          </a:xfrm>
          <a:prstGeom prst="rect">
            <a:avLst/>
          </a:prstGeom>
          <a:noFill/>
        </p:spPr>
        <p:txBody>
          <a:bodyPr wrap="square" rtlCol="0">
            <a:spAutoFit/>
          </a:bodyPr>
          <a:lstStyle/>
          <a:p>
            <a:pPr algn="r"/>
            <a:r>
              <a:rPr lang="en-US" sz="2000" b="1" dirty="0">
                <a:solidFill>
                  <a:schemeClr val="bg1"/>
                </a:solidFill>
                <a:latin typeface="Arial" pitchFamily="34" charset="0"/>
                <a:cs typeface="Arial" pitchFamily="34" charset="0"/>
              </a:rPr>
              <a:t>Investment</a:t>
            </a: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0" name="Text Box 6">
            <a:extLst>
              <a:ext uri="{FF2B5EF4-FFF2-40B4-BE49-F238E27FC236}">
                <a16:creationId xmlns:a16="http://schemas.microsoft.com/office/drawing/2014/main" id="{4940A233-F942-4353-831B-0EA65C1F9790}"/>
              </a:ext>
            </a:extLst>
          </p:cNvPr>
          <p:cNvSpPr txBox="1">
            <a:spLocks noChangeArrowheads="1"/>
          </p:cNvSpPr>
          <p:nvPr/>
        </p:nvSpPr>
        <p:spPr bwMode="auto">
          <a:xfrm>
            <a:off x="213189" y="1325563"/>
            <a:ext cx="8697897" cy="4401205"/>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just">
              <a:spcAft>
                <a:spcPts val="600"/>
              </a:spcAft>
              <a:defRPr/>
            </a:pPr>
            <a:r>
              <a:rPr lang="en-US" sz="2000" dirty="0">
                <a:latin typeface="Arial" pitchFamily="34" charset="0"/>
                <a:cs typeface="Arial" pitchFamily="34" charset="0"/>
              </a:rPr>
              <a:t>Iowa Office of Consumer Advocate (“IOCA”) argued that </a:t>
            </a:r>
            <a:r>
              <a:rPr lang="en-US" sz="2000" b="1" dirty="0">
                <a:latin typeface="Arial" pitchFamily="34" charset="0"/>
                <a:cs typeface="Arial" pitchFamily="34" charset="0"/>
              </a:rPr>
              <a:t>MISO’s transmission plan “assumes an unreasonable amount of resource deployment</a:t>
            </a:r>
            <a:r>
              <a:rPr lang="en-US" sz="2000" dirty="0">
                <a:latin typeface="Arial" pitchFamily="34" charset="0"/>
                <a:cs typeface="Arial" pitchFamily="34" charset="0"/>
              </a:rPr>
              <a:t> (approximately three gigawatts of Solar and/or Solar + Storage) that is not supported or corroborated by the near or midterm goals of LRZ 3 electric utilities.”</a:t>
            </a:r>
          </a:p>
          <a:p>
            <a:pPr algn="just">
              <a:spcAft>
                <a:spcPts val="600"/>
              </a:spcAft>
              <a:defRPr/>
            </a:pPr>
            <a:r>
              <a:rPr lang="en-US" sz="2000" dirty="0">
                <a:latin typeface="Arial" pitchFamily="34" charset="0"/>
                <a:cs typeface="Arial" pitchFamily="34" charset="0"/>
              </a:rPr>
              <a:t>IOCA argued that “</a:t>
            </a:r>
            <a:r>
              <a:rPr lang="en-US" sz="2000" b="1" dirty="0">
                <a:latin typeface="Arial" pitchFamily="34" charset="0"/>
                <a:cs typeface="Arial" pitchFamily="34" charset="0"/>
              </a:rPr>
              <a:t>MISO should not justify the need for additional capital investment by counting economic benefits derived from accomplishing goals and avoiding risks that MISO is not required to nor burdened with achieving, such as decarbonization</a:t>
            </a:r>
            <a:r>
              <a:rPr lang="en-US" sz="2000" dirty="0">
                <a:latin typeface="Arial" pitchFamily="34" charset="0"/>
                <a:cs typeface="Arial" pitchFamily="34" charset="0"/>
              </a:rPr>
              <a:t>.”</a:t>
            </a:r>
          </a:p>
          <a:p>
            <a:pPr algn="just">
              <a:spcAft>
                <a:spcPts val="600"/>
              </a:spcAft>
              <a:defRPr/>
            </a:pPr>
            <a:r>
              <a:rPr lang="en-US" sz="2000" dirty="0">
                <a:latin typeface="Arial" pitchFamily="34" charset="0"/>
                <a:cs typeface="Arial" pitchFamily="34" charset="0"/>
              </a:rPr>
              <a:t>IOCA argued that “</a:t>
            </a:r>
            <a:r>
              <a:rPr lang="en-US" sz="2000" b="1" dirty="0">
                <a:latin typeface="Arial" pitchFamily="34" charset="0"/>
                <a:cs typeface="Arial" pitchFamily="34" charset="0"/>
              </a:rPr>
              <a:t>little consideration [was] given to transmission alternatives that could have been used as the first option to forego the construction of additional transmission infrastructure </a:t>
            </a:r>
            <a:r>
              <a:rPr lang="en-US" sz="2000" dirty="0">
                <a:latin typeface="Arial" pitchFamily="34" charset="0"/>
                <a:cs typeface="Arial" pitchFamily="34" charset="0"/>
              </a:rPr>
              <a:t>and make more efficient use of existing transmission infrastructure.” </a:t>
            </a: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3" name="TextBox 2">
            <a:extLst>
              <a:ext uri="{FF2B5EF4-FFF2-40B4-BE49-F238E27FC236}">
                <a16:creationId xmlns:a16="http://schemas.microsoft.com/office/drawing/2014/main" id="{D3DBB57F-CA64-B18A-5AF4-7C0A6C3079D1}"/>
              </a:ext>
            </a:extLst>
          </p:cNvPr>
          <p:cNvSpPr txBox="1"/>
          <p:nvPr/>
        </p:nvSpPr>
        <p:spPr>
          <a:xfrm>
            <a:off x="91795" y="6418978"/>
            <a:ext cx="7258330" cy="400110"/>
          </a:xfrm>
          <a:prstGeom prst="rect">
            <a:avLst/>
          </a:prstGeom>
          <a:noFill/>
        </p:spPr>
        <p:txBody>
          <a:bodyPr wrap="square" rtlCol="0">
            <a:spAutoFit/>
          </a:bodyPr>
          <a:lstStyle/>
          <a:p>
            <a:r>
              <a:rPr lang="en-US" sz="1000" b="1" dirty="0"/>
              <a:t>Source</a:t>
            </a:r>
            <a:r>
              <a:rPr lang="en-US" sz="1000" dirty="0"/>
              <a:t>: (1) MISO, Stakeholder Feedback: Draft LRTP Tranche 1 Portfolio Report – Addendum to MTEP21 Report.  Accessed on November 24, 2024.</a:t>
            </a:r>
          </a:p>
        </p:txBody>
      </p:sp>
    </p:spTree>
    <p:extLst>
      <p:ext uri="{BB962C8B-B14F-4D97-AF65-F5344CB8AC3E}">
        <p14:creationId xmlns:p14="http://schemas.microsoft.com/office/powerpoint/2010/main" val="194572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58FDD-D342-ED35-6238-DE0128C74B25}"/>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CC8593FD-E4CD-CB85-01AC-DD35B37694DC}"/>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sp>
        <p:nvSpPr>
          <p:cNvPr id="10" name="Rectangle 9">
            <a:extLst>
              <a:ext uri="{FF2B5EF4-FFF2-40B4-BE49-F238E27FC236}">
                <a16:creationId xmlns:a16="http://schemas.microsoft.com/office/drawing/2014/main" id="{94FDA883-C275-7ADD-C161-C6A66BA8546E}"/>
              </a:ext>
            </a:extLst>
          </p:cNvPr>
          <p:cNvSpPr/>
          <p:nvPr/>
        </p:nvSpPr>
        <p:spPr>
          <a:xfrm>
            <a:off x="1135460" y="2286000"/>
            <a:ext cx="6858000" cy="2286000"/>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itchFamily="34" charset="0"/>
                <a:cs typeface="Arial" pitchFamily="34" charset="0"/>
              </a:rPr>
              <a:t>Capacity challenges</a:t>
            </a:r>
          </a:p>
        </p:txBody>
      </p:sp>
      <p:sp>
        <p:nvSpPr>
          <p:cNvPr id="13" name="Rectangle 12">
            <a:extLst>
              <a:ext uri="{FF2B5EF4-FFF2-40B4-BE49-F238E27FC236}">
                <a16:creationId xmlns:a16="http://schemas.microsoft.com/office/drawing/2014/main" id="{F5DBDE4C-EB35-87A5-8469-5AA4B58EF294}"/>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a:latin typeface="Arial" pitchFamily="34" charset="0"/>
              <a:cs typeface="Arial" pitchFamily="34" charset="0"/>
            </a:endParaRPr>
          </a:p>
        </p:txBody>
      </p:sp>
      <p:sp>
        <p:nvSpPr>
          <p:cNvPr id="11" name="Rectangle 10">
            <a:extLst>
              <a:ext uri="{FF2B5EF4-FFF2-40B4-BE49-F238E27FC236}">
                <a16:creationId xmlns:a16="http://schemas.microsoft.com/office/drawing/2014/main" id="{01DB8C7E-2B47-8B1E-7BF0-948589155529}"/>
              </a:ext>
            </a:extLst>
          </p:cNvPr>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tx1"/>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D5CB031A-10AA-E3F1-A1FA-3895A480A25B}"/>
              </a:ext>
            </a:extLst>
          </p:cNvPr>
          <p:cNvPicPr>
            <a:picLocks noChangeAspect="1"/>
          </p:cNvPicPr>
          <p:nvPr/>
        </p:nvPicPr>
        <p:blipFill>
          <a:blip r:embed="rId2"/>
          <a:stretch>
            <a:fillRect/>
          </a:stretch>
        </p:blipFill>
        <p:spPr>
          <a:xfrm>
            <a:off x="331416" y="363314"/>
            <a:ext cx="4567747" cy="365760"/>
          </a:xfrm>
          <a:prstGeom prst="rect">
            <a:avLst/>
          </a:prstGeom>
        </p:spPr>
      </p:pic>
      <p:sp>
        <p:nvSpPr>
          <p:cNvPr id="2" name="Slide Number Placeholder 7">
            <a:extLst>
              <a:ext uri="{FF2B5EF4-FFF2-40B4-BE49-F238E27FC236}">
                <a16:creationId xmlns:a16="http://schemas.microsoft.com/office/drawing/2014/main" id="{5CBD733D-22F1-4016-CA1D-2D9118686F16}"/>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19</a:t>
            </a:fld>
            <a:endParaRPr lang="en-US">
              <a:latin typeface="Arial" pitchFamily="34" charset="0"/>
              <a:cs typeface="Arial" pitchFamily="34" charset="0"/>
            </a:endParaRPr>
          </a:p>
        </p:txBody>
      </p:sp>
    </p:spTree>
    <p:extLst>
      <p:ext uri="{BB962C8B-B14F-4D97-AF65-F5344CB8AC3E}">
        <p14:creationId xmlns:p14="http://schemas.microsoft.com/office/powerpoint/2010/main" val="411514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38378" y="836614"/>
            <a:ext cx="8860630" cy="38258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Takeaways....Opportunities and challenges.</a:t>
            </a:r>
          </a:p>
        </p:txBody>
      </p:sp>
      <p:sp>
        <p:nvSpPr>
          <p:cNvPr id="51"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pic>
        <p:nvPicPr>
          <p:cNvPr id="50" name="Picture 49"/>
          <p:cNvPicPr>
            <a:picLocks noChangeAspect="1"/>
          </p:cNvPicPr>
          <p:nvPr/>
        </p:nvPicPr>
        <p:blipFill>
          <a:blip r:embed="rId2"/>
          <a:stretch>
            <a:fillRect/>
          </a:stretch>
        </p:blipFill>
        <p:spPr>
          <a:xfrm>
            <a:off x="331416" y="363314"/>
            <a:ext cx="4567747" cy="365760"/>
          </a:xfrm>
          <a:prstGeom prst="rect">
            <a:avLst/>
          </a:prstGeom>
        </p:spPr>
      </p:pic>
      <p:sp>
        <p:nvSpPr>
          <p:cNvPr id="13" name="Text Box 3">
            <a:extLst>
              <a:ext uri="{FF2B5EF4-FFF2-40B4-BE49-F238E27FC236}">
                <a16:creationId xmlns:a16="http://schemas.microsoft.com/office/drawing/2014/main" id="{9F21B647-8FFE-46BC-8834-114A07C9F2FE}"/>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14" name="Text Box 44">
            <a:extLst>
              <a:ext uri="{FF2B5EF4-FFF2-40B4-BE49-F238E27FC236}">
                <a16:creationId xmlns:a16="http://schemas.microsoft.com/office/drawing/2014/main" id="{A6CF03F5-CB43-4BD9-A242-35FDB90BBC49}"/>
              </a:ext>
            </a:extLst>
          </p:cNvPr>
          <p:cNvSpPr txBox="1">
            <a:spLocks noChangeArrowheads="1"/>
          </p:cNvSpPr>
          <p:nvPr/>
        </p:nvSpPr>
        <p:spPr bwMode="auto">
          <a:xfrm>
            <a:off x="84147" y="1333071"/>
            <a:ext cx="8963959" cy="5266167"/>
          </a:xfrm>
          <a:prstGeom prst="rect">
            <a:avLst/>
          </a:prstGeom>
          <a:solidFill>
            <a:schemeClr val="bg1"/>
          </a:solidFill>
          <a:ln w="9525" algn="ctr">
            <a:solidFill>
              <a:schemeClr val="bg1">
                <a:lumMod val="50000"/>
              </a:schemeClr>
            </a:solidFill>
            <a:miter lim="800000"/>
            <a:headEnd/>
            <a:tailEnd/>
          </a:ln>
        </p:spPr>
        <p:txBody>
          <a:bodyPr wrap="square" anchor="ctr">
            <a:noAutofit/>
          </a:bodyPr>
          <a:lstStyle/>
          <a:p>
            <a:pPr>
              <a:spcBef>
                <a:spcPts val="600"/>
              </a:spcBef>
            </a:pPr>
            <a:r>
              <a:rPr lang="en-US" sz="2000" dirty="0">
                <a:latin typeface="Arial" panose="020B0604020202020204" pitchFamily="34" charset="0"/>
                <a:cs typeface="Arial" pitchFamily="34" charset="0"/>
              </a:rPr>
              <a:t>Last two decades has </a:t>
            </a:r>
            <a:r>
              <a:rPr lang="en-US" sz="2000" b="1" dirty="0">
                <a:latin typeface="Arial" panose="020B0604020202020204" pitchFamily="34" charset="0"/>
                <a:cs typeface="Arial" pitchFamily="34" charset="0"/>
              </a:rPr>
              <a:t>focused exclusively on higher cost renewable energy development and integration</a:t>
            </a:r>
            <a:r>
              <a:rPr lang="en-US" sz="2000" dirty="0">
                <a:latin typeface="Arial" panose="020B0604020202020204" pitchFamily="34" charset="0"/>
                <a:cs typeface="Arial" pitchFamily="34" charset="0"/>
              </a:rPr>
              <a:t>.  This includes billions in RE generation and </a:t>
            </a:r>
            <a:r>
              <a:rPr lang="en-US" sz="2000" b="1" dirty="0">
                <a:latin typeface="Arial" panose="020B0604020202020204" pitchFamily="34" charset="0"/>
                <a:cs typeface="Arial" pitchFamily="34" charset="0"/>
              </a:rPr>
              <a:t>supporting transmission related investment</a:t>
            </a:r>
            <a:r>
              <a:rPr lang="en-US" sz="2000" dirty="0">
                <a:latin typeface="Arial" panose="020B0604020202020204" pitchFamily="34" charset="0"/>
                <a:cs typeface="Arial" pitchFamily="34" charset="0"/>
              </a:rPr>
              <a:t>.</a:t>
            </a:r>
          </a:p>
          <a:p>
            <a:pPr>
              <a:spcBef>
                <a:spcPts val="600"/>
              </a:spcBef>
            </a:pPr>
            <a:r>
              <a:rPr lang="en-US" sz="2000" b="1" dirty="0">
                <a:latin typeface="Arial" panose="020B0604020202020204" pitchFamily="34" charset="0"/>
                <a:cs typeface="Arial" pitchFamily="34" charset="0"/>
              </a:rPr>
              <a:t>Billions in direct and indirect subsidies </a:t>
            </a:r>
            <a:r>
              <a:rPr lang="en-US" sz="2000" dirty="0">
                <a:latin typeface="Arial" panose="020B0604020202020204" pitchFamily="34" charset="0"/>
                <a:cs typeface="Arial" pitchFamily="34" charset="0"/>
              </a:rPr>
              <a:t>expended to support these RE investments including numerous federal and state policies affording </a:t>
            </a:r>
            <a:r>
              <a:rPr lang="en-US" sz="2000" b="1" dirty="0">
                <a:latin typeface="Arial" panose="020B0604020202020204" pitchFamily="34" charset="0"/>
                <a:cs typeface="Arial" pitchFamily="34" charset="0"/>
              </a:rPr>
              <a:t>unheard of levels of development “de-risking.”</a:t>
            </a:r>
          </a:p>
          <a:p>
            <a:pPr>
              <a:spcBef>
                <a:spcPts val="600"/>
              </a:spcBef>
            </a:pPr>
            <a:r>
              <a:rPr lang="en-US" sz="2000" dirty="0">
                <a:latin typeface="Arial" panose="020B0604020202020204" pitchFamily="34" charset="0"/>
                <a:cs typeface="Arial" pitchFamily="34" charset="0"/>
              </a:rPr>
              <a:t>Result</a:t>
            </a:r>
            <a:r>
              <a:rPr lang="en-US" sz="2000" b="1" dirty="0">
                <a:latin typeface="Arial" panose="020B0604020202020204" pitchFamily="34" charset="0"/>
                <a:cs typeface="Arial" pitchFamily="34" charset="0"/>
              </a:rPr>
              <a:t>:  higher ratepayer costs and not a lot of capacity “juice for the squeeze.”</a:t>
            </a:r>
          </a:p>
          <a:p>
            <a:pPr>
              <a:spcBef>
                <a:spcPts val="600"/>
              </a:spcBef>
            </a:pPr>
            <a:r>
              <a:rPr lang="en-US" sz="2000" dirty="0">
                <a:latin typeface="Arial" panose="020B0604020202020204" pitchFamily="34" charset="0"/>
                <a:cs typeface="Arial" pitchFamily="34" charset="0"/>
              </a:rPr>
              <a:t>While RTOs were </a:t>
            </a:r>
            <a:r>
              <a:rPr lang="en-US" sz="2000" b="1" dirty="0">
                <a:latin typeface="Arial" panose="020B0604020202020204" pitchFamily="34" charset="0"/>
                <a:cs typeface="Arial" pitchFamily="34" charset="0"/>
              </a:rPr>
              <a:t>originally designed to facilitate open and non-discriminatory competition</a:t>
            </a:r>
            <a:r>
              <a:rPr lang="en-US" sz="2000" dirty="0">
                <a:latin typeface="Arial" panose="020B0604020202020204" pitchFamily="34" charset="0"/>
                <a:cs typeface="Arial" pitchFamily="34" charset="0"/>
              </a:rPr>
              <a:t>, they have become the </a:t>
            </a:r>
            <a:r>
              <a:rPr lang="en-US" sz="2000" b="1" dirty="0">
                <a:latin typeface="Arial" panose="020B0604020202020204" pitchFamily="34" charset="0"/>
                <a:cs typeface="Arial" pitchFamily="34" charset="0"/>
              </a:rPr>
              <a:t>facilitators of progressive energy policy.</a:t>
            </a:r>
          </a:p>
          <a:p>
            <a:pPr>
              <a:spcBef>
                <a:spcPts val="600"/>
              </a:spcBef>
            </a:pPr>
            <a:r>
              <a:rPr lang="en-US" sz="2000" dirty="0">
                <a:latin typeface="Arial" panose="020B0604020202020204" pitchFamily="34" charset="0"/>
                <a:cs typeface="Arial" pitchFamily="34" charset="0"/>
              </a:rPr>
              <a:t>Chickens are coming home to roost:  markets across the country have become </a:t>
            </a:r>
            <a:r>
              <a:rPr lang="en-US" sz="2000" b="1" dirty="0">
                <a:latin typeface="Arial" panose="020B0604020202020204" pitchFamily="34" charset="0"/>
                <a:cs typeface="Arial" pitchFamily="34" charset="0"/>
              </a:rPr>
              <a:t>increasingly capacity constrained</a:t>
            </a:r>
            <a:r>
              <a:rPr lang="en-US" sz="2000" dirty="0">
                <a:latin typeface="Arial" panose="020B0604020202020204" pitchFamily="34" charset="0"/>
                <a:cs typeface="Arial" pitchFamily="34" charset="0"/>
              </a:rPr>
              <a:t> when we are seeing the potential for </a:t>
            </a:r>
            <a:r>
              <a:rPr lang="en-US" sz="2000" b="1" dirty="0">
                <a:latin typeface="Arial" panose="020B0604020202020204" pitchFamily="34" charset="0"/>
                <a:cs typeface="Arial" pitchFamily="34" charset="0"/>
              </a:rPr>
              <a:t>trend-breaking expansive demand growth</a:t>
            </a:r>
            <a:r>
              <a:rPr lang="en-US" sz="2000" dirty="0">
                <a:latin typeface="Arial" panose="020B0604020202020204" pitchFamily="34" charset="0"/>
                <a:cs typeface="Arial" pitchFamily="34" charset="0"/>
              </a:rPr>
              <a:t>.</a:t>
            </a:r>
          </a:p>
          <a:p>
            <a:pPr>
              <a:spcBef>
                <a:spcPts val="600"/>
              </a:spcBef>
            </a:pPr>
            <a:r>
              <a:rPr lang="en-US" sz="2000" dirty="0">
                <a:latin typeface="Arial" panose="020B0604020202020204" pitchFamily="34" charset="0"/>
                <a:cs typeface="Arial" pitchFamily="34" charset="0"/>
              </a:rPr>
              <a:t>Those </a:t>
            </a:r>
            <a:r>
              <a:rPr lang="en-US" sz="2000" b="1" dirty="0">
                <a:latin typeface="Arial" panose="020B0604020202020204" pitchFamily="34" charset="0"/>
                <a:cs typeface="Arial" pitchFamily="34" charset="0"/>
              </a:rPr>
              <a:t>states reasserting their energy policy sovereignty </a:t>
            </a:r>
            <a:r>
              <a:rPr lang="en-US" sz="2000" dirty="0">
                <a:latin typeface="Arial" panose="020B0604020202020204" pitchFamily="34" charset="0"/>
                <a:cs typeface="Arial" pitchFamily="34" charset="0"/>
              </a:rPr>
              <a:t>will likely be the ones securing success in economic development and low-cost energy.</a:t>
            </a:r>
          </a:p>
        </p:txBody>
      </p:sp>
    </p:spTree>
    <p:extLst>
      <p:ext uri="{BB962C8B-B14F-4D97-AF65-F5344CB8AC3E}">
        <p14:creationId xmlns:p14="http://schemas.microsoft.com/office/powerpoint/2010/main" val="190400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58343A-C132-4EC9-8517-F6B0E0ABA519}"/>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Capacity challenges</a:t>
            </a:r>
          </a:p>
        </p:txBody>
      </p:sp>
      <p:sp>
        <p:nvSpPr>
          <p:cNvPr id="7" name="Rectangle 6">
            <a:extLst>
              <a:ext uri="{FF2B5EF4-FFF2-40B4-BE49-F238E27FC236}">
                <a16:creationId xmlns:a16="http://schemas.microsoft.com/office/drawing/2014/main" id="{979DCF21-8FE7-4ADC-A0B7-6B4416CD2EA1}"/>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EIA generation forecast</a:t>
            </a:r>
          </a:p>
        </p:txBody>
      </p:sp>
      <p:sp>
        <p:nvSpPr>
          <p:cNvPr id="21" name="Slide Number Placeholder 1">
            <a:extLst>
              <a:ext uri="{FF2B5EF4-FFF2-40B4-BE49-F238E27FC236}">
                <a16:creationId xmlns:a16="http://schemas.microsoft.com/office/drawing/2014/main" id="{413BBC21-2FAA-4391-B556-F62E698D3EE5}"/>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 Placeholder 3">
            <a:extLst>
              <a:ext uri="{FF2B5EF4-FFF2-40B4-BE49-F238E27FC236}">
                <a16:creationId xmlns:a16="http://schemas.microsoft.com/office/drawing/2014/main" id="{D03D91D2-F89D-A056-6128-A9F08772B0CD}"/>
              </a:ext>
            </a:extLst>
          </p:cNvPr>
          <p:cNvSpPr txBox="1">
            <a:spLocks/>
          </p:cNvSpPr>
          <p:nvPr/>
        </p:nvSpPr>
        <p:spPr>
          <a:xfrm>
            <a:off x="133350" y="1211868"/>
            <a:ext cx="8858250" cy="686407"/>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EIA anticipates continued heavy reliance on renewables to almost half of generation mix – nor that renewables now “cannibalizes” natural gas.</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5" name="TextBox 4">
            <a:extLst>
              <a:ext uri="{FF2B5EF4-FFF2-40B4-BE49-F238E27FC236}">
                <a16:creationId xmlns:a16="http://schemas.microsoft.com/office/drawing/2014/main" id="{1170AA4B-943D-7693-C762-901C2C277FB2}"/>
              </a:ext>
            </a:extLst>
          </p:cNvPr>
          <p:cNvSpPr txBox="1"/>
          <p:nvPr/>
        </p:nvSpPr>
        <p:spPr>
          <a:xfrm>
            <a:off x="22746" y="6600337"/>
            <a:ext cx="782729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EIA Annual Energy Outlook 2021</a:t>
            </a:r>
          </a:p>
        </p:txBody>
      </p:sp>
      <p:pic>
        <p:nvPicPr>
          <p:cNvPr id="3" name="Picture 2">
            <a:extLst>
              <a:ext uri="{FF2B5EF4-FFF2-40B4-BE49-F238E27FC236}">
                <a16:creationId xmlns:a16="http://schemas.microsoft.com/office/drawing/2014/main" id="{EAF8485E-388E-06EC-9930-286179FFF4DE}"/>
              </a:ext>
            </a:extLst>
          </p:cNvPr>
          <p:cNvPicPr>
            <a:picLocks noChangeAspect="1"/>
          </p:cNvPicPr>
          <p:nvPr/>
        </p:nvPicPr>
        <p:blipFill>
          <a:blip r:embed="rId2"/>
          <a:stretch>
            <a:fillRect/>
          </a:stretch>
        </p:blipFill>
        <p:spPr>
          <a:xfrm>
            <a:off x="375018" y="261532"/>
            <a:ext cx="4567747" cy="365760"/>
          </a:xfrm>
          <a:prstGeom prst="rect">
            <a:avLst/>
          </a:prstGeom>
        </p:spPr>
      </p:pic>
      <p:graphicFrame>
        <p:nvGraphicFramePr>
          <p:cNvPr id="9" name="Object 8">
            <a:extLst>
              <a:ext uri="{FF2B5EF4-FFF2-40B4-BE49-F238E27FC236}">
                <a16:creationId xmlns:a16="http://schemas.microsoft.com/office/drawing/2014/main" id="{2F4F79D3-1E5A-B476-3B8C-C04574C113B5}"/>
              </a:ext>
            </a:extLst>
          </p:cNvPr>
          <p:cNvGraphicFramePr>
            <a:graphicFrameLocks noChangeAspect="1"/>
          </p:cNvGraphicFramePr>
          <p:nvPr>
            <p:extLst>
              <p:ext uri="{D42A27DB-BD31-4B8C-83A1-F6EECF244321}">
                <p14:modId xmlns:p14="http://schemas.microsoft.com/office/powerpoint/2010/main" val="1178052734"/>
              </p:ext>
            </p:extLst>
          </p:nvPr>
        </p:nvGraphicFramePr>
        <p:xfrm>
          <a:off x="375018" y="1962108"/>
          <a:ext cx="7686676" cy="4584498"/>
        </p:xfrm>
        <a:graphic>
          <a:graphicData uri="http://schemas.openxmlformats.org/presentationml/2006/ole">
            <mc:AlternateContent xmlns:mc="http://schemas.openxmlformats.org/markup-compatibility/2006">
              <mc:Choice xmlns:v="urn:schemas-microsoft-com:vml" Requires="v">
                <p:oleObj name="Worksheet" r:id="rId3" imgW="7687119" imgH="4805319" progId="Excel.Sheet.12">
                  <p:embed/>
                </p:oleObj>
              </mc:Choice>
              <mc:Fallback>
                <p:oleObj name="Worksheet" r:id="rId3" imgW="7687119" imgH="4805319" progId="Excel.Sheet.12">
                  <p:embed/>
                  <p:pic>
                    <p:nvPicPr>
                      <p:cNvPr id="9" name="Object 8">
                        <a:extLst>
                          <a:ext uri="{FF2B5EF4-FFF2-40B4-BE49-F238E27FC236}">
                            <a16:creationId xmlns:a16="http://schemas.microsoft.com/office/drawing/2014/main" id="{2F4F79D3-1E5A-B476-3B8C-C04574C113B5}"/>
                          </a:ext>
                        </a:extLst>
                      </p:cNvPr>
                      <p:cNvPicPr/>
                      <p:nvPr/>
                    </p:nvPicPr>
                    <p:blipFill>
                      <a:blip r:embed="rId4"/>
                      <a:stretch>
                        <a:fillRect/>
                      </a:stretch>
                    </p:blipFill>
                    <p:spPr>
                      <a:xfrm>
                        <a:off x="375018" y="1962108"/>
                        <a:ext cx="7686676" cy="458449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64A7C534-5E03-526D-7787-F59582D6BD9F}"/>
              </a:ext>
            </a:extLst>
          </p:cNvPr>
          <p:cNvCxnSpPr>
            <a:cxnSpLocks/>
          </p:cNvCxnSpPr>
          <p:nvPr/>
        </p:nvCxnSpPr>
        <p:spPr>
          <a:xfrm flipV="1">
            <a:off x="2888951" y="1962108"/>
            <a:ext cx="0" cy="4022982"/>
          </a:xfrm>
          <a:prstGeom prst="line">
            <a:avLst/>
          </a:prstGeom>
          <a:ln w="19050"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ight Bracket 11">
            <a:extLst>
              <a:ext uri="{FF2B5EF4-FFF2-40B4-BE49-F238E27FC236}">
                <a16:creationId xmlns:a16="http://schemas.microsoft.com/office/drawing/2014/main" id="{568F53C5-02B0-0FFA-EDC7-FB0FEBFD21EB}"/>
              </a:ext>
            </a:extLst>
          </p:cNvPr>
          <p:cNvSpPr/>
          <p:nvPr/>
        </p:nvSpPr>
        <p:spPr>
          <a:xfrm>
            <a:off x="7791192" y="2463582"/>
            <a:ext cx="117692" cy="1493822"/>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CD19E8DE-7D63-8E3E-9770-35F48CB0C35A}"/>
              </a:ext>
            </a:extLst>
          </p:cNvPr>
          <p:cNvSpPr txBox="1"/>
          <p:nvPr/>
        </p:nvSpPr>
        <p:spPr>
          <a:xfrm>
            <a:off x="7993479" y="3019206"/>
            <a:ext cx="1195990"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Renewables 42 percent in 2050</a:t>
            </a:r>
          </a:p>
        </p:txBody>
      </p:sp>
      <p:sp>
        <p:nvSpPr>
          <p:cNvPr id="14" name="TextBox 13">
            <a:extLst>
              <a:ext uri="{FF2B5EF4-FFF2-40B4-BE49-F238E27FC236}">
                <a16:creationId xmlns:a16="http://schemas.microsoft.com/office/drawing/2014/main" id="{7EAFDB04-2DD4-2FE1-745D-D5B64C8FBB90}"/>
              </a:ext>
            </a:extLst>
          </p:cNvPr>
          <p:cNvSpPr txBox="1"/>
          <p:nvPr/>
        </p:nvSpPr>
        <p:spPr>
          <a:xfrm>
            <a:off x="2888951" y="3494849"/>
            <a:ext cx="1464265" cy="276999"/>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21 percent in 2020</a:t>
            </a:r>
          </a:p>
        </p:txBody>
      </p:sp>
      <p:sp>
        <p:nvSpPr>
          <p:cNvPr id="15" name="TextBox 14">
            <a:extLst>
              <a:ext uri="{FF2B5EF4-FFF2-40B4-BE49-F238E27FC236}">
                <a16:creationId xmlns:a16="http://schemas.microsoft.com/office/drawing/2014/main" id="{CFDA7DA4-4380-17B5-A7A5-2D0715EDDB12}"/>
              </a:ext>
            </a:extLst>
          </p:cNvPr>
          <p:cNvSpPr txBox="1"/>
          <p:nvPr/>
        </p:nvSpPr>
        <p:spPr>
          <a:xfrm>
            <a:off x="1878879" y="2186583"/>
            <a:ext cx="82397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historic</a:t>
            </a:r>
          </a:p>
        </p:txBody>
      </p:sp>
      <p:sp>
        <p:nvSpPr>
          <p:cNvPr id="10" name="TextBox 9">
            <a:extLst>
              <a:ext uri="{FF2B5EF4-FFF2-40B4-BE49-F238E27FC236}">
                <a16:creationId xmlns:a16="http://schemas.microsoft.com/office/drawing/2014/main" id="{842C2078-C515-DC7D-8858-0BCBE450FC48}"/>
              </a:ext>
            </a:extLst>
          </p:cNvPr>
          <p:cNvSpPr txBox="1"/>
          <p:nvPr/>
        </p:nvSpPr>
        <p:spPr>
          <a:xfrm>
            <a:off x="3006654" y="2186583"/>
            <a:ext cx="797465"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forecast</a:t>
            </a:r>
          </a:p>
        </p:txBody>
      </p:sp>
    </p:spTree>
    <p:extLst>
      <p:ext uri="{BB962C8B-B14F-4D97-AF65-F5344CB8AC3E}">
        <p14:creationId xmlns:p14="http://schemas.microsoft.com/office/powerpoint/2010/main" val="2790591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9F583-2E57-1E18-418F-17F330E9991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A4AFD68-4A15-CB67-6D7D-3BA69AF242E0}"/>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Capacity challenges</a:t>
            </a:r>
          </a:p>
        </p:txBody>
      </p:sp>
      <p:sp>
        <p:nvSpPr>
          <p:cNvPr id="7" name="Rectangle 6">
            <a:extLst>
              <a:ext uri="{FF2B5EF4-FFF2-40B4-BE49-F238E27FC236}">
                <a16:creationId xmlns:a16="http://schemas.microsoft.com/office/drawing/2014/main" id="{E5C0A0F1-B16B-691C-7E65-C10CE2230602}"/>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Arial" pitchFamily="34" charset="0"/>
                <a:cs typeface="Arial" pitchFamily="34" charset="0"/>
              </a:rPr>
              <a:t>SPP</a:t>
            </a:r>
            <a:r>
              <a:rPr lang="en-US" b="1" dirty="0">
                <a:solidFill>
                  <a:schemeClr val="tx1"/>
                </a:solidFill>
                <a:latin typeface="Arial" pitchFamily="34" charset="0"/>
                <a:cs typeface="Arial" pitchFamily="34" charset="0"/>
              </a:rPr>
              <a:t> historic and projected reserve margins</a:t>
            </a:r>
          </a:p>
        </p:txBody>
      </p:sp>
      <p:sp>
        <p:nvSpPr>
          <p:cNvPr id="21" name="Slide Number Placeholder 1">
            <a:extLst>
              <a:ext uri="{FF2B5EF4-FFF2-40B4-BE49-F238E27FC236}">
                <a16:creationId xmlns:a16="http://schemas.microsoft.com/office/drawing/2014/main" id="{F359E78A-9572-F051-A5F9-0BEEFA7B21B8}"/>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 Placeholder 3">
            <a:extLst>
              <a:ext uri="{FF2B5EF4-FFF2-40B4-BE49-F238E27FC236}">
                <a16:creationId xmlns:a16="http://schemas.microsoft.com/office/drawing/2014/main" id="{E7850901-B700-A6B2-C9EF-2893C019E0E9}"/>
              </a:ext>
            </a:extLst>
          </p:cNvPr>
          <p:cNvSpPr txBox="1">
            <a:spLocks/>
          </p:cNvSpPr>
          <p:nvPr/>
        </p:nvSpPr>
        <p:spPr>
          <a:xfrm>
            <a:off x="133350" y="1243819"/>
            <a:ext cx="8858250" cy="686407"/>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SPP</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is </a:t>
            </a:r>
            <a:r>
              <a:rPr lang="en-US" sz="1800" b="1" dirty="0">
                <a:solidFill>
                  <a:prstClr val="black"/>
                </a:solidFill>
                <a:latin typeface="Arial" pitchFamily="34" charset="0"/>
                <a:cs typeface="Arial" pitchFamily="34" charset="0"/>
              </a:rPr>
              <a:t>currently seeing and anticipating significant deterioration in reserve margins over time despite continued massive investment.</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5" name="TextBox 4">
            <a:extLst>
              <a:ext uri="{FF2B5EF4-FFF2-40B4-BE49-F238E27FC236}">
                <a16:creationId xmlns:a16="http://schemas.microsoft.com/office/drawing/2014/main" id="{8598CA93-BF19-4E61-5455-FEA640202848}"/>
              </a:ext>
            </a:extLst>
          </p:cNvPr>
          <p:cNvSpPr txBox="1"/>
          <p:nvPr/>
        </p:nvSpPr>
        <p:spPr>
          <a:xfrm>
            <a:off x="22745" y="6549847"/>
            <a:ext cx="830783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solidFill>
                  <a:srgbClr val="000000"/>
                </a:solidFill>
                <a:latin typeface="Arial" panose="020B0604020202020204" pitchFamily="34" charset="0"/>
                <a:cs typeface="Arial" panose="020B0604020202020204" pitchFamily="34" charset="0"/>
              </a:rPr>
              <a:t>Reproduced from </a:t>
            </a:r>
            <a:r>
              <a:rPr lang="en-US" sz="1000" dirty="0" err="1">
                <a:solidFill>
                  <a:srgbClr val="000000"/>
                </a:solidFill>
                <a:latin typeface="Arial" panose="020B0604020202020204" pitchFamily="34" charset="0"/>
                <a:cs typeface="Arial" panose="020B0604020202020204" pitchFamily="34" charset="0"/>
              </a:rPr>
              <a:t>SPP</a:t>
            </a:r>
            <a:r>
              <a:rPr lang="en-US" sz="1000" dirty="0">
                <a:solidFill>
                  <a:srgbClr val="000000"/>
                </a:solidFill>
                <a:latin typeface="Arial" panose="020B0604020202020204" pitchFamily="34" charset="0"/>
                <a:cs typeface="Arial" panose="020B0604020202020204" pitchFamily="34" charset="0"/>
              </a:rPr>
              <a:t> forecast in </a:t>
            </a:r>
            <a:r>
              <a:rPr lang="en-US" sz="1000" dirty="0" err="1">
                <a:solidFill>
                  <a:srgbClr val="000000"/>
                </a:solidFill>
                <a:latin typeface="Arial" panose="020B0604020202020204" pitchFamily="34" charset="0"/>
                <a:cs typeface="Arial" panose="020B0604020202020204" pitchFamily="34" charset="0"/>
              </a:rPr>
              <a:t>SPP</a:t>
            </a:r>
            <a:r>
              <a:rPr lang="en-US" sz="1000" dirty="0">
                <a:solidFill>
                  <a:srgbClr val="000000"/>
                </a:solidFill>
                <a:latin typeface="Arial" panose="020B0604020202020204" pitchFamily="34" charset="0"/>
                <a:cs typeface="Arial" panose="020B0604020202020204" pitchFamily="34" charset="0"/>
              </a:rPr>
              <a:t> (2024)  </a:t>
            </a:r>
            <a:r>
              <a:rPr lang="en-US" sz="1000" i="1" dirty="0">
                <a:solidFill>
                  <a:srgbClr val="000000"/>
                </a:solidFill>
                <a:latin typeface="Arial" panose="020B0604020202020204" pitchFamily="34" charset="0"/>
                <a:cs typeface="Arial" panose="020B0604020202020204" pitchFamily="34" charset="0"/>
              </a:rPr>
              <a:t>Our Generational Challenge</a:t>
            </a:r>
            <a:r>
              <a:rPr lang="en-US" sz="1000" dirty="0">
                <a:solidFill>
                  <a:srgbClr val="000000"/>
                </a:solidFill>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F42A699-6B63-5868-3AC4-D395B59AFB20}"/>
              </a:ext>
            </a:extLst>
          </p:cNvPr>
          <p:cNvPicPr>
            <a:picLocks noChangeAspect="1"/>
          </p:cNvPicPr>
          <p:nvPr/>
        </p:nvPicPr>
        <p:blipFill>
          <a:blip r:embed="rId2"/>
          <a:stretch>
            <a:fillRect/>
          </a:stretch>
        </p:blipFill>
        <p:spPr>
          <a:xfrm>
            <a:off x="375018" y="261532"/>
            <a:ext cx="4567747" cy="365760"/>
          </a:xfrm>
          <a:prstGeom prst="rect">
            <a:avLst/>
          </a:prstGeom>
        </p:spPr>
      </p:pic>
      <p:graphicFrame>
        <p:nvGraphicFramePr>
          <p:cNvPr id="4" name="Chart 3">
            <a:extLst>
              <a:ext uri="{FF2B5EF4-FFF2-40B4-BE49-F238E27FC236}">
                <a16:creationId xmlns:a16="http://schemas.microsoft.com/office/drawing/2014/main" id="{6510D58E-EEDF-9771-81FF-F3F81844995B}"/>
              </a:ext>
            </a:extLst>
          </p:cNvPr>
          <p:cNvGraphicFramePr>
            <a:graphicFrameLocks/>
          </p:cNvGraphicFramePr>
          <p:nvPr>
            <p:extLst>
              <p:ext uri="{D42A27DB-BD31-4B8C-83A1-F6EECF244321}">
                <p14:modId xmlns:p14="http://schemas.microsoft.com/office/powerpoint/2010/main" val="2574981754"/>
              </p:ext>
            </p:extLst>
          </p:nvPr>
        </p:nvGraphicFramePr>
        <p:xfrm>
          <a:off x="152400" y="1930226"/>
          <a:ext cx="8991600" cy="470618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74467A73-E920-7927-33FC-0593136FA7BE}"/>
              </a:ext>
            </a:extLst>
          </p:cNvPr>
          <p:cNvCxnSpPr>
            <a:cxnSpLocks/>
          </p:cNvCxnSpPr>
          <p:nvPr/>
        </p:nvCxnSpPr>
        <p:spPr>
          <a:xfrm>
            <a:off x="8431554" y="4134434"/>
            <a:ext cx="0" cy="95927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F444088F-5A7B-1149-AB31-43A2D66A5D06}"/>
              </a:ext>
            </a:extLst>
          </p:cNvPr>
          <p:cNvSpPr/>
          <p:nvPr/>
        </p:nvSpPr>
        <p:spPr>
          <a:xfrm rot="16200000">
            <a:off x="7849104" y="2710507"/>
            <a:ext cx="205623" cy="1767096"/>
          </a:xfrm>
          <a:prstGeom prst="rightBrace">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solidFill>
                <a:srgbClr val="FF0000"/>
              </a:solidFill>
            </a:endParaRPr>
          </a:p>
        </p:txBody>
      </p:sp>
      <p:sp>
        <p:nvSpPr>
          <p:cNvPr id="17" name="Text Box 12">
            <a:extLst>
              <a:ext uri="{FF2B5EF4-FFF2-40B4-BE49-F238E27FC236}">
                <a16:creationId xmlns:a16="http://schemas.microsoft.com/office/drawing/2014/main" id="{80C74A5C-A2F2-24A6-10CA-7594E018F8DE}"/>
              </a:ext>
            </a:extLst>
          </p:cNvPr>
          <p:cNvSpPr txBox="1">
            <a:spLocks noChangeArrowheads="1"/>
          </p:cNvSpPr>
          <p:nvPr/>
        </p:nvSpPr>
        <p:spPr bwMode="auto">
          <a:xfrm>
            <a:off x="7096419" y="2936145"/>
            <a:ext cx="1707023" cy="461665"/>
          </a:xfrm>
          <a:prstGeom prst="rect">
            <a:avLst/>
          </a:prstGeom>
          <a:solidFill>
            <a:schemeClr val="bg1"/>
          </a:solidFill>
          <a:ln w="9525">
            <a:solidFill>
              <a:schemeClr val="tx1"/>
            </a:solidFill>
            <a:miter lim="800000"/>
            <a:headEnd/>
            <a:tailEnd/>
          </a:ln>
          <a:effectLst/>
        </p:spPr>
        <p:txBody>
          <a:bodyPr wrap="square">
            <a:spAutoFit/>
          </a:bodyPr>
          <a:lstStyle/>
          <a:p>
            <a:pPr marL="177800" indent="-177800" algn="ctr"/>
            <a:r>
              <a:rPr lang="en-US" sz="1200" b="1" dirty="0">
                <a:solidFill>
                  <a:srgbClr val="FF0000"/>
                </a:solidFill>
                <a:latin typeface="Arial" pitchFamily="34" charset="0"/>
                <a:cs typeface="Arial" pitchFamily="34" charset="0"/>
              </a:rPr>
              <a:t>Post 2026 reserve shortfalls</a:t>
            </a:r>
          </a:p>
        </p:txBody>
      </p:sp>
    </p:spTree>
    <p:extLst>
      <p:ext uri="{BB962C8B-B14F-4D97-AF65-F5344CB8AC3E}">
        <p14:creationId xmlns:p14="http://schemas.microsoft.com/office/powerpoint/2010/main" val="2685738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Energy emergency alert trends.</a:t>
            </a:r>
          </a:p>
        </p:txBody>
      </p:sp>
      <p:sp>
        <p:nvSpPr>
          <p:cNvPr id="20" name="TextBox 19"/>
          <p:cNvSpPr txBox="1"/>
          <p:nvPr/>
        </p:nvSpPr>
        <p:spPr>
          <a:xfrm>
            <a:off x="5928189" y="356775"/>
            <a:ext cx="3075316" cy="400110"/>
          </a:xfrm>
          <a:prstGeom prst="rect">
            <a:avLst/>
          </a:prstGeom>
          <a:noFill/>
        </p:spPr>
        <p:txBody>
          <a:bodyPr wrap="square" rtlCol="0">
            <a:spAutoFit/>
          </a:bodyPr>
          <a:lstStyle/>
          <a:p>
            <a:pPr algn="r"/>
            <a:r>
              <a:rPr lang="en-US" sz="2000" b="1" dirty="0">
                <a:solidFill>
                  <a:schemeClr val="bg1"/>
                </a:solidFill>
                <a:latin typeface="Arial" pitchFamily="34" charset="0"/>
                <a:cs typeface="Arial" pitchFamily="34" charset="0"/>
              </a:rPr>
              <a:t>Capacity challenges</a:t>
            </a:r>
          </a:p>
        </p:txBody>
      </p:sp>
      <p:sp>
        <p:nvSpPr>
          <p:cNvPr id="8" name="Slide Number Placeholder 7"/>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0" name="Text Box 6">
            <a:extLst>
              <a:ext uri="{FF2B5EF4-FFF2-40B4-BE49-F238E27FC236}">
                <a16:creationId xmlns:a16="http://schemas.microsoft.com/office/drawing/2014/main" id="{4940A233-F942-4353-831B-0EA65C1F9790}"/>
              </a:ext>
            </a:extLst>
          </p:cNvPr>
          <p:cNvSpPr txBox="1">
            <a:spLocks noChangeArrowheads="1"/>
          </p:cNvSpPr>
          <p:nvPr/>
        </p:nvSpPr>
        <p:spPr bwMode="auto">
          <a:xfrm>
            <a:off x="213189" y="1325563"/>
            <a:ext cx="8697897" cy="1200329"/>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dirty="0">
                <a:latin typeface="Arial" pitchFamily="34" charset="0"/>
                <a:cs typeface="Arial" pitchFamily="34" charset="0"/>
              </a:rPr>
              <a:t>An energy emergency alert (“EEA”) is a real-time indication of potential and actual energy emergencies within an interconnection.  An EEA-3 is reported when firm load interruption is imminent or in progress.  </a:t>
            </a:r>
            <a:r>
              <a:rPr lang="en-US" b="1" dirty="0">
                <a:latin typeface="Arial" pitchFamily="34" charset="0"/>
                <a:cs typeface="Arial" pitchFamily="34" charset="0"/>
              </a:rPr>
              <a:t>EEA trends may provide an indication of capacity, energy, and/or transmission insufficiency.</a:t>
            </a: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3" name="TextBox 2">
            <a:extLst>
              <a:ext uri="{FF2B5EF4-FFF2-40B4-BE49-F238E27FC236}">
                <a16:creationId xmlns:a16="http://schemas.microsoft.com/office/drawing/2014/main" id="{D3DBB57F-CA64-B18A-5AF4-7C0A6C3079D1}"/>
              </a:ext>
            </a:extLst>
          </p:cNvPr>
          <p:cNvSpPr txBox="1"/>
          <p:nvPr/>
        </p:nvSpPr>
        <p:spPr>
          <a:xfrm>
            <a:off x="17462" y="6475382"/>
            <a:ext cx="7258330" cy="246221"/>
          </a:xfrm>
          <a:prstGeom prst="rect">
            <a:avLst/>
          </a:prstGeom>
          <a:noFill/>
        </p:spPr>
        <p:txBody>
          <a:bodyPr wrap="square" rtlCol="0">
            <a:spAutoFit/>
          </a:bodyPr>
          <a:lstStyle/>
          <a:p>
            <a:r>
              <a:rPr lang="en-US" sz="1000" b="1" dirty="0"/>
              <a:t>Source</a:t>
            </a:r>
            <a:r>
              <a:rPr lang="en-US" sz="1000" dirty="0"/>
              <a:t>: (1) NERC, 2024 State of Reliability, June 2024, Page 51.</a:t>
            </a:r>
          </a:p>
        </p:txBody>
      </p:sp>
      <p:pic>
        <p:nvPicPr>
          <p:cNvPr id="5" name="Picture 4">
            <a:extLst>
              <a:ext uri="{FF2B5EF4-FFF2-40B4-BE49-F238E27FC236}">
                <a16:creationId xmlns:a16="http://schemas.microsoft.com/office/drawing/2014/main" id="{B7097932-35BE-081A-DCA3-784949EBE380}"/>
              </a:ext>
            </a:extLst>
          </p:cNvPr>
          <p:cNvPicPr>
            <a:picLocks noChangeAspect="1"/>
          </p:cNvPicPr>
          <p:nvPr/>
        </p:nvPicPr>
        <p:blipFill>
          <a:blip r:embed="rId3"/>
          <a:stretch>
            <a:fillRect/>
          </a:stretch>
        </p:blipFill>
        <p:spPr>
          <a:xfrm>
            <a:off x="50877" y="2795840"/>
            <a:ext cx="7221028" cy="2926172"/>
          </a:xfrm>
          <a:prstGeom prst="rect">
            <a:avLst/>
          </a:prstGeom>
          <a:ln>
            <a:solidFill>
              <a:schemeClr val="tx1"/>
            </a:solidFill>
          </a:ln>
        </p:spPr>
      </p:pic>
      <p:sp>
        <p:nvSpPr>
          <p:cNvPr id="2" name="Text Box 6">
            <a:extLst>
              <a:ext uri="{FF2B5EF4-FFF2-40B4-BE49-F238E27FC236}">
                <a16:creationId xmlns:a16="http://schemas.microsoft.com/office/drawing/2014/main" id="{11FC90AD-EB0A-8A15-2288-4B989C2F68E1}"/>
              </a:ext>
            </a:extLst>
          </p:cNvPr>
          <p:cNvSpPr txBox="1">
            <a:spLocks noChangeArrowheads="1"/>
          </p:cNvSpPr>
          <p:nvPr/>
        </p:nvSpPr>
        <p:spPr bwMode="auto">
          <a:xfrm>
            <a:off x="6810317" y="2769555"/>
            <a:ext cx="2180147" cy="2308324"/>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just">
              <a:spcAft>
                <a:spcPts val="1200"/>
              </a:spcAft>
              <a:defRPr/>
            </a:pPr>
            <a:r>
              <a:rPr lang="en-US" dirty="0">
                <a:latin typeface="Arial" pitchFamily="34" charset="0"/>
                <a:cs typeface="Arial" pitchFamily="34" charset="0"/>
              </a:rPr>
              <a:t>All EEA-3s in 2023 were associated with </a:t>
            </a:r>
            <a:r>
              <a:rPr lang="en-US" b="1" dirty="0">
                <a:latin typeface="Arial" pitchFamily="34" charset="0"/>
                <a:cs typeface="Arial" pitchFamily="34" charset="0"/>
              </a:rPr>
              <a:t>periods of reduced generation or import capacity</a:t>
            </a:r>
            <a:r>
              <a:rPr lang="en-US" dirty="0">
                <a:latin typeface="Arial" pitchFamily="34" charset="0"/>
                <a:cs typeface="Arial" pitchFamily="34" charset="0"/>
              </a:rPr>
              <a:t> combined with a </a:t>
            </a:r>
            <a:r>
              <a:rPr lang="en-US" b="1" dirty="0">
                <a:latin typeface="Arial" pitchFamily="34" charset="0"/>
                <a:cs typeface="Arial" pitchFamily="34" charset="0"/>
              </a:rPr>
              <a:t>heavy load </a:t>
            </a:r>
            <a:r>
              <a:rPr lang="en-US" dirty="0">
                <a:latin typeface="Arial" pitchFamily="34" charset="0"/>
                <a:cs typeface="Arial" pitchFamily="34" charset="0"/>
              </a:rPr>
              <a:t>day.</a:t>
            </a:r>
          </a:p>
        </p:txBody>
      </p:sp>
    </p:spTree>
    <p:extLst>
      <p:ext uri="{BB962C8B-B14F-4D97-AF65-F5344CB8AC3E}">
        <p14:creationId xmlns:p14="http://schemas.microsoft.com/office/powerpoint/2010/main" val="65358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32CF-A368-46E4-AC2D-8443E99CA73B}"/>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CEC140A0-CB1B-9A22-13A6-E15C1160C37D}"/>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sp>
        <p:nvSpPr>
          <p:cNvPr id="10" name="Rectangle 9">
            <a:extLst>
              <a:ext uri="{FF2B5EF4-FFF2-40B4-BE49-F238E27FC236}">
                <a16:creationId xmlns:a16="http://schemas.microsoft.com/office/drawing/2014/main" id="{9EA53189-7644-F464-8100-C4E3CE7944E5}"/>
              </a:ext>
            </a:extLst>
          </p:cNvPr>
          <p:cNvSpPr/>
          <p:nvPr/>
        </p:nvSpPr>
        <p:spPr>
          <a:xfrm>
            <a:off x="1135460" y="2286000"/>
            <a:ext cx="6858000" cy="2286000"/>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itchFamily="34" charset="0"/>
                <a:cs typeface="Arial" pitchFamily="34" charset="0"/>
              </a:rPr>
              <a:t>Has the juice been worth the squeeze?</a:t>
            </a:r>
          </a:p>
        </p:txBody>
      </p:sp>
      <p:sp>
        <p:nvSpPr>
          <p:cNvPr id="13" name="Rectangle 12">
            <a:extLst>
              <a:ext uri="{FF2B5EF4-FFF2-40B4-BE49-F238E27FC236}">
                <a16:creationId xmlns:a16="http://schemas.microsoft.com/office/drawing/2014/main" id="{CA8DF773-BDEB-ADDF-6384-4598D275F977}"/>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a:latin typeface="Arial" pitchFamily="34" charset="0"/>
              <a:cs typeface="Arial" pitchFamily="34" charset="0"/>
            </a:endParaRPr>
          </a:p>
        </p:txBody>
      </p:sp>
      <p:sp>
        <p:nvSpPr>
          <p:cNvPr id="11" name="Rectangle 10">
            <a:extLst>
              <a:ext uri="{FF2B5EF4-FFF2-40B4-BE49-F238E27FC236}">
                <a16:creationId xmlns:a16="http://schemas.microsoft.com/office/drawing/2014/main" id="{EE12BA8C-2716-071A-468C-CF9B1753369B}"/>
              </a:ext>
            </a:extLst>
          </p:cNvPr>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tx1"/>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76E6ABB3-0F71-95CE-0DCE-3561D6631D05}"/>
              </a:ext>
            </a:extLst>
          </p:cNvPr>
          <p:cNvPicPr>
            <a:picLocks noChangeAspect="1"/>
          </p:cNvPicPr>
          <p:nvPr/>
        </p:nvPicPr>
        <p:blipFill>
          <a:blip r:embed="rId2"/>
          <a:stretch>
            <a:fillRect/>
          </a:stretch>
        </p:blipFill>
        <p:spPr>
          <a:xfrm>
            <a:off x="331416" y="363314"/>
            <a:ext cx="4567747" cy="365760"/>
          </a:xfrm>
          <a:prstGeom prst="rect">
            <a:avLst/>
          </a:prstGeom>
        </p:spPr>
      </p:pic>
      <p:sp>
        <p:nvSpPr>
          <p:cNvPr id="2" name="Slide Number Placeholder 7">
            <a:extLst>
              <a:ext uri="{FF2B5EF4-FFF2-40B4-BE49-F238E27FC236}">
                <a16:creationId xmlns:a16="http://schemas.microsoft.com/office/drawing/2014/main" id="{31C7EEDD-8C9A-BF8B-0FE8-D155E3C20D52}"/>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23</a:t>
            </a:fld>
            <a:endParaRPr lang="en-US">
              <a:latin typeface="Arial" pitchFamily="34" charset="0"/>
              <a:cs typeface="Arial" pitchFamily="34" charset="0"/>
            </a:endParaRPr>
          </a:p>
        </p:txBody>
      </p:sp>
    </p:spTree>
    <p:extLst>
      <p:ext uri="{BB962C8B-B14F-4D97-AF65-F5344CB8AC3E}">
        <p14:creationId xmlns:p14="http://schemas.microsoft.com/office/powerpoint/2010/main" val="2721578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5B42-BE86-4EA1-7435-C5F160FF265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2986A26-8156-3D40-04A3-FB9E287EB64F}"/>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Challenged benefits</a:t>
            </a:r>
          </a:p>
        </p:txBody>
      </p:sp>
      <p:sp>
        <p:nvSpPr>
          <p:cNvPr id="7" name="Rectangle 6">
            <a:extLst>
              <a:ext uri="{FF2B5EF4-FFF2-40B4-BE49-F238E27FC236}">
                <a16:creationId xmlns:a16="http://schemas.microsoft.com/office/drawing/2014/main" id="{D6EB7531-E366-A161-7484-AA63E4888F2C}"/>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Historic retail electricity price trends (residential, industrial)</a:t>
            </a:r>
          </a:p>
        </p:txBody>
      </p:sp>
      <p:sp>
        <p:nvSpPr>
          <p:cNvPr id="21" name="Slide Number Placeholder 1">
            <a:extLst>
              <a:ext uri="{FF2B5EF4-FFF2-40B4-BE49-F238E27FC236}">
                <a16:creationId xmlns:a16="http://schemas.microsoft.com/office/drawing/2014/main" id="{6F42932C-CDC8-DD6C-9602-7ED81F6C5C9F}"/>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CE801C9-03F5-A825-CD9A-7584CCFB12BB}"/>
              </a:ext>
            </a:extLst>
          </p:cNvPr>
          <p:cNvSpPr txBox="1"/>
          <p:nvPr/>
        </p:nvSpPr>
        <p:spPr>
          <a:xfrm>
            <a:off x="133350" y="6429216"/>
            <a:ext cx="782729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t>U.S. Energy Information Administration. "Electricity Data Browser." Accessed November 26, 2024</a:t>
            </a:r>
          </a:p>
        </p:txBody>
      </p:sp>
      <p:pic>
        <p:nvPicPr>
          <p:cNvPr id="3" name="Picture 2">
            <a:extLst>
              <a:ext uri="{FF2B5EF4-FFF2-40B4-BE49-F238E27FC236}">
                <a16:creationId xmlns:a16="http://schemas.microsoft.com/office/drawing/2014/main" id="{40F20A45-DDB6-5202-A860-F727AAAEC91E}"/>
              </a:ext>
            </a:extLst>
          </p:cNvPr>
          <p:cNvPicPr>
            <a:picLocks noChangeAspect="1"/>
          </p:cNvPicPr>
          <p:nvPr/>
        </p:nvPicPr>
        <p:blipFill>
          <a:blip r:embed="rId2"/>
          <a:stretch>
            <a:fillRect/>
          </a:stretch>
        </p:blipFill>
        <p:spPr>
          <a:xfrm>
            <a:off x="375018" y="261532"/>
            <a:ext cx="4567747" cy="365760"/>
          </a:xfrm>
          <a:prstGeom prst="rect">
            <a:avLst/>
          </a:prstGeom>
        </p:spPr>
      </p:pic>
      <p:sp>
        <p:nvSpPr>
          <p:cNvPr id="4" name="Text Box 6">
            <a:extLst>
              <a:ext uri="{FF2B5EF4-FFF2-40B4-BE49-F238E27FC236}">
                <a16:creationId xmlns:a16="http://schemas.microsoft.com/office/drawing/2014/main" id="{841F93D0-F59E-19E0-49A9-EF399DB559DF}"/>
              </a:ext>
            </a:extLst>
          </p:cNvPr>
          <p:cNvSpPr txBox="1">
            <a:spLocks noChangeArrowheads="1"/>
          </p:cNvSpPr>
          <p:nvPr/>
        </p:nvSpPr>
        <p:spPr bwMode="auto">
          <a:xfrm>
            <a:off x="174520" y="1282822"/>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marL="0" marR="0" algn="ct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Pre-2021, residential retail prices were increasing at an already accelerated rate of 2.3 percent per year.  Post-2021 increases are over 5.8 percent.</a:t>
            </a:r>
          </a:p>
        </p:txBody>
      </p:sp>
      <p:graphicFrame>
        <p:nvGraphicFramePr>
          <p:cNvPr id="8" name="Chart 7">
            <a:extLst>
              <a:ext uri="{FF2B5EF4-FFF2-40B4-BE49-F238E27FC236}">
                <a16:creationId xmlns:a16="http://schemas.microsoft.com/office/drawing/2014/main" id="{200A10B8-7E60-5EB7-59CF-8DB29DAEA60C}"/>
              </a:ext>
            </a:extLst>
          </p:cNvPr>
          <p:cNvGraphicFramePr>
            <a:graphicFrameLocks/>
          </p:cNvGraphicFramePr>
          <p:nvPr>
            <p:extLst>
              <p:ext uri="{D42A27DB-BD31-4B8C-83A1-F6EECF244321}">
                <p14:modId xmlns:p14="http://schemas.microsoft.com/office/powerpoint/2010/main" val="4259016378"/>
              </p:ext>
            </p:extLst>
          </p:nvPr>
        </p:nvGraphicFramePr>
        <p:xfrm>
          <a:off x="271584" y="2141846"/>
          <a:ext cx="8473428" cy="41916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FA93A93-3B94-3271-6925-D1E440B53345}"/>
              </a:ext>
            </a:extLst>
          </p:cNvPr>
          <p:cNvSpPr txBox="1"/>
          <p:nvPr/>
        </p:nvSpPr>
        <p:spPr>
          <a:xfrm rot="16200000">
            <a:off x="-1322218" y="3965478"/>
            <a:ext cx="3023290"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Cents per kWh</a:t>
            </a:r>
          </a:p>
        </p:txBody>
      </p:sp>
      <p:sp>
        <p:nvSpPr>
          <p:cNvPr id="11" name="Oval 10">
            <a:extLst>
              <a:ext uri="{FF2B5EF4-FFF2-40B4-BE49-F238E27FC236}">
                <a16:creationId xmlns:a16="http://schemas.microsoft.com/office/drawing/2014/main" id="{457A79B0-2E90-577E-936E-5B81A132EFF3}"/>
              </a:ext>
            </a:extLst>
          </p:cNvPr>
          <p:cNvSpPr/>
          <p:nvPr/>
        </p:nvSpPr>
        <p:spPr>
          <a:xfrm rot="20414817">
            <a:off x="7166043" y="2394107"/>
            <a:ext cx="1598896"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CB7359D-CF18-8FFD-0E2D-ECBDE5975F51}"/>
              </a:ext>
            </a:extLst>
          </p:cNvPr>
          <p:cNvSpPr txBox="1"/>
          <p:nvPr/>
        </p:nvSpPr>
        <p:spPr>
          <a:xfrm>
            <a:off x="6619583" y="4750735"/>
            <a:ext cx="1878596" cy="646331"/>
          </a:xfrm>
          <a:prstGeom prst="rect">
            <a:avLst/>
          </a:prstGeom>
          <a:solidFill>
            <a:schemeClr val="bg1"/>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Post 2021 industrial electricity rates are up by over 5.5 percent.</a:t>
            </a:r>
          </a:p>
        </p:txBody>
      </p:sp>
      <p:sp>
        <p:nvSpPr>
          <p:cNvPr id="13" name="Oval 12">
            <a:extLst>
              <a:ext uri="{FF2B5EF4-FFF2-40B4-BE49-F238E27FC236}">
                <a16:creationId xmlns:a16="http://schemas.microsoft.com/office/drawing/2014/main" id="{9AC339BD-F779-AA5F-4F5D-23DA7D2F5A62}"/>
              </a:ext>
            </a:extLst>
          </p:cNvPr>
          <p:cNvSpPr/>
          <p:nvPr/>
        </p:nvSpPr>
        <p:spPr>
          <a:xfrm rot="20430977">
            <a:off x="7118267" y="3651635"/>
            <a:ext cx="1603952" cy="9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3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6D11C26-CF93-46B6-99A8-944BA814270F}"/>
              </a:ext>
            </a:extLst>
          </p:cNvPr>
          <p:cNvGraphicFramePr>
            <a:graphicFrameLocks/>
          </p:cNvGraphicFramePr>
          <p:nvPr>
            <p:extLst>
              <p:ext uri="{D42A27DB-BD31-4B8C-83A1-F6EECF244321}">
                <p14:modId xmlns:p14="http://schemas.microsoft.com/office/powerpoint/2010/main" val="2663923830"/>
              </p:ext>
            </p:extLst>
          </p:nvPr>
        </p:nvGraphicFramePr>
        <p:xfrm>
          <a:off x="593540" y="1971611"/>
          <a:ext cx="8292408" cy="452126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258343A-C132-4EC9-8517-F6B0E0ABA519}"/>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Challenged benefits</a:t>
            </a:r>
          </a:p>
        </p:txBody>
      </p:sp>
      <p:sp>
        <p:nvSpPr>
          <p:cNvPr id="7" name="Rectangle 6">
            <a:extLst>
              <a:ext uri="{FF2B5EF4-FFF2-40B4-BE49-F238E27FC236}">
                <a16:creationId xmlns:a16="http://schemas.microsoft.com/office/drawing/2014/main" id="{979DCF21-8FE7-4ADC-A0B7-6B4416CD2EA1}"/>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U.S. energy affordability for median income. </a:t>
            </a:r>
          </a:p>
        </p:txBody>
      </p:sp>
      <p:sp>
        <p:nvSpPr>
          <p:cNvPr id="21" name="Slide Number Placeholder 1">
            <a:extLst>
              <a:ext uri="{FF2B5EF4-FFF2-40B4-BE49-F238E27FC236}">
                <a16:creationId xmlns:a16="http://schemas.microsoft.com/office/drawing/2014/main" id="{413BBC21-2FAA-4391-B556-F62E698D3EE5}"/>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 Placeholder 3">
            <a:extLst>
              <a:ext uri="{FF2B5EF4-FFF2-40B4-BE49-F238E27FC236}">
                <a16:creationId xmlns:a16="http://schemas.microsoft.com/office/drawing/2014/main" id="{D03D91D2-F89D-A056-6128-A9F08772B0CD}"/>
              </a:ext>
            </a:extLst>
          </p:cNvPr>
          <p:cNvSpPr txBox="1">
            <a:spLocks/>
          </p:cNvSpPr>
          <p:nvPr/>
        </p:nvSpPr>
        <p:spPr>
          <a:xfrm>
            <a:off x="133350" y="1211867"/>
            <a:ext cx="8858250" cy="759743"/>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a:solidFill>
                  <a:prstClr val="black"/>
                </a:solidFill>
                <a:latin typeface="Arial" pitchFamily="34" charset="0"/>
                <a:cs typeface="Arial" pitchFamily="34" charset="0"/>
              </a:rPr>
              <a:t>The energy affordability index </a:t>
            </a:r>
            <a:r>
              <a:rPr lang="en-US" sz="1800" b="1" dirty="0">
                <a:solidFill>
                  <a:prstClr val="black"/>
                </a:solidFill>
                <a:latin typeface="Arial" pitchFamily="34" charset="0"/>
                <a:cs typeface="Arial" pitchFamily="34" charset="0"/>
              </a:rPr>
              <a:t>without transfer payments for a U.S. median income household increased from 3.8 percent in 2015 to 5.0 percent </a:t>
            </a:r>
            <a:r>
              <a:rPr lang="en-US" sz="1800" dirty="0">
                <a:solidFill>
                  <a:prstClr val="black"/>
                </a:solidFill>
                <a:latin typeface="Arial" pitchFamily="34" charset="0"/>
                <a:cs typeface="Arial" pitchFamily="34" charset="0"/>
              </a:rPr>
              <a:t>in 2024. </a:t>
            </a:r>
            <a:endParaRPr kumimoji="0" lang="en-US" sz="180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3" name="Picture 2">
            <a:extLst>
              <a:ext uri="{FF2B5EF4-FFF2-40B4-BE49-F238E27FC236}">
                <a16:creationId xmlns:a16="http://schemas.microsoft.com/office/drawing/2014/main" id="{EAF8485E-388E-06EC-9930-286179FFF4DE}"/>
              </a:ext>
            </a:extLst>
          </p:cNvPr>
          <p:cNvPicPr>
            <a:picLocks noChangeAspect="1"/>
          </p:cNvPicPr>
          <p:nvPr/>
        </p:nvPicPr>
        <p:blipFill>
          <a:blip r:embed="rId4"/>
          <a:stretch>
            <a:fillRect/>
          </a:stretch>
        </p:blipFill>
        <p:spPr>
          <a:xfrm>
            <a:off x="375018" y="261532"/>
            <a:ext cx="4567747" cy="365760"/>
          </a:xfrm>
          <a:prstGeom prst="rect">
            <a:avLst/>
          </a:prstGeom>
        </p:spPr>
      </p:pic>
      <p:sp>
        <p:nvSpPr>
          <p:cNvPr id="8" name="TextBox 7">
            <a:extLst>
              <a:ext uri="{FF2B5EF4-FFF2-40B4-BE49-F238E27FC236}">
                <a16:creationId xmlns:a16="http://schemas.microsoft.com/office/drawing/2014/main" id="{D83F7EAD-C75D-1B78-E4DC-C24C9A3874C8}"/>
              </a:ext>
            </a:extLst>
          </p:cNvPr>
          <p:cNvSpPr txBox="1"/>
          <p:nvPr/>
        </p:nvSpPr>
        <p:spPr>
          <a:xfrm rot="16200000">
            <a:off x="-855686" y="3936940"/>
            <a:ext cx="2375229"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Median Income</a:t>
            </a:r>
          </a:p>
          <a:p>
            <a:pPr algn="ctr"/>
            <a:r>
              <a:rPr lang="en-US" sz="1200" b="1" dirty="0">
                <a:latin typeface="Arial" panose="020B0604020202020204" pitchFamily="34" charset="0"/>
                <a:cs typeface="Arial" panose="020B0604020202020204" pitchFamily="34" charset="0"/>
              </a:rPr>
              <a:t>Energy Affordability Ratio</a:t>
            </a:r>
          </a:p>
        </p:txBody>
      </p:sp>
      <p:sp>
        <p:nvSpPr>
          <p:cNvPr id="10" name="TextBox 9">
            <a:extLst>
              <a:ext uri="{FF2B5EF4-FFF2-40B4-BE49-F238E27FC236}">
                <a16:creationId xmlns:a16="http://schemas.microsoft.com/office/drawing/2014/main" id="{AD6F89FD-2A07-5A52-A556-7F5DC7466D2F}"/>
              </a:ext>
            </a:extLst>
          </p:cNvPr>
          <p:cNvSpPr txBox="1"/>
          <p:nvPr/>
        </p:nvSpPr>
        <p:spPr>
          <a:xfrm>
            <a:off x="0" y="6304002"/>
            <a:ext cx="7827292" cy="553998"/>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Source: ACS Community Survey, EIA Residential Consumption Survey, EIA Energy Expenditures, EIA Electric and Natural Gas Prices, Congressional Budget Office’s Distribution of Household Income reports. </a:t>
            </a:r>
          </a:p>
        </p:txBody>
      </p:sp>
      <p:sp>
        <p:nvSpPr>
          <p:cNvPr id="4" name="Oval 3">
            <a:extLst>
              <a:ext uri="{FF2B5EF4-FFF2-40B4-BE49-F238E27FC236}">
                <a16:creationId xmlns:a16="http://schemas.microsoft.com/office/drawing/2014/main" id="{31FC45BA-9474-C4DC-2942-B4B99080FF66}"/>
              </a:ext>
            </a:extLst>
          </p:cNvPr>
          <p:cNvSpPr/>
          <p:nvPr/>
        </p:nvSpPr>
        <p:spPr>
          <a:xfrm rot="20414817">
            <a:off x="5498232" y="2558883"/>
            <a:ext cx="2856931" cy="8910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A5CA7D-C055-795F-BCAB-B3CD7DB12ADD}"/>
              </a:ext>
            </a:extLst>
          </p:cNvPr>
          <p:cNvSpPr txBox="1"/>
          <p:nvPr/>
        </p:nvSpPr>
        <p:spPr>
          <a:xfrm>
            <a:off x="1392033" y="4232243"/>
            <a:ext cx="5043225" cy="830997"/>
          </a:xfrm>
          <a:prstGeom prst="rect">
            <a:avLst/>
          </a:prstGeom>
          <a:solidFill>
            <a:schemeClr val="bg1"/>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Note – the large increases in transfer payments starting in 2020 are “masking” energy affordability for average (median) households – in other words, government subsidies is the only thing making electricity affordable.</a:t>
            </a:r>
          </a:p>
        </p:txBody>
      </p:sp>
    </p:spTree>
    <p:extLst>
      <p:ext uri="{BB962C8B-B14F-4D97-AF65-F5344CB8AC3E}">
        <p14:creationId xmlns:p14="http://schemas.microsoft.com/office/powerpoint/2010/main" val="240187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5C737-CADD-226D-19D3-33B271CCABB5}"/>
            </a:ext>
          </a:extLst>
        </p:cNvPr>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14529BB-F47B-44EB-9882-FB1352616D50}"/>
              </a:ext>
            </a:extLst>
          </p:cNvPr>
          <p:cNvGraphicFramePr>
            <a:graphicFrameLocks/>
          </p:cNvGraphicFramePr>
          <p:nvPr>
            <p:extLst>
              <p:ext uri="{D42A27DB-BD31-4B8C-83A1-F6EECF244321}">
                <p14:modId xmlns:p14="http://schemas.microsoft.com/office/powerpoint/2010/main" val="3119833515"/>
              </p:ext>
            </p:extLst>
          </p:nvPr>
        </p:nvGraphicFramePr>
        <p:xfrm>
          <a:off x="701227" y="2199048"/>
          <a:ext cx="7620505" cy="429294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A4F7FE1-063A-C9A1-5037-3D4BC7060090}"/>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Challenged benefits</a:t>
            </a:r>
          </a:p>
        </p:txBody>
      </p:sp>
      <p:sp>
        <p:nvSpPr>
          <p:cNvPr id="7" name="Rectangle 6">
            <a:extLst>
              <a:ext uri="{FF2B5EF4-FFF2-40B4-BE49-F238E27FC236}">
                <a16:creationId xmlns:a16="http://schemas.microsoft.com/office/drawing/2014/main" id="{C61B4D78-3A60-963E-C195-FA16800B05F6}"/>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U.S. energy affordability for low-income households</a:t>
            </a:r>
          </a:p>
        </p:txBody>
      </p:sp>
      <p:sp>
        <p:nvSpPr>
          <p:cNvPr id="21" name="Slide Number Placeholder 1">
            <a:extLst>
              <a:ext uri="{FF2B5EF4-FFF2-40B4-BE49-F238E27FC236}">
                <a16:creationId xmlns:a16="http://schemas.microsoft.com/office/drawing/2014/main" id="{1A14894F-AE66-15B4-E3FD-8B2698478398}"/>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 Placeholder 3">
            <a:extLst>
              <a:ext uri="{FF2B5EF4-FFF2-40B4-BE49-F238E27FC236}">
                <a16:creationId xmlns:a16="http://schemas.microsoft.com/office/drawing/2014/main" id="{256CDA48-9598-C3C6-671C-ABBB81949D0A}"/>
              </a:ext>
            </a:extLst>
          </p:cNvPr>
          <p:cNvSpPr txBox="1">
            <a:spLocks/>
          </p:cNvSpPr>
          <p:nvPr/>
        </p:nvSpPr>
        <p:spPr>
          <a:xfrm>
            <a:off x="133350" y="1211866"/>
            <a:ext cx="8858250" cy="942303"/>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dirty="0">
                <a:solidFill>
                  <a:prstClr val="black"/>
                </a:solidFill>
                <a:latin typeface="Arial" pitchFamily="34" charset="0"/>
                <a:cs typeface="Arial" pitchFamily="34" charset="0"/>
              </a:rPr>
              <a:t>Low-income energy affordability</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with and without transfer payments, are above burdensome levels</a:t>
            </a:r>
            <a:r>
              <a:rPr kumimoji="0" lang="en-US" sz="1800" i="0" u="none" strike="noStrike" kern="1200" cap="none" spc="0" normalizeH="0" baseline="0" noProof="0" dirty="0">
                <a:ln>
                  <a:noFill/>
                </a:ln>
                <a:solidFill>
                  <a:prstClr val="black"/>
                </a:solidFill>
                <a:effectLst/>
                <a:uLnTx/>
                <a:uFillTx/>
                <a:latin typeface="Arial" pitchFamily="34" charset="0"/>
                <a:ea typeface="+mn-ea"/>
                <a:cs typeface="Arial" pitchFamily="34" charset="0"/>
              </a:rPr>
              <a:t>. Low-income households have seen high levels of energy burden since 2015 and a majority of their income comes from transfer payments.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5" name="TextBox 4">
            <a:extLst>
              <a:ext uri="{FF2B5EF4-FFF2-40B4-BE49-F238E27FC236}">
                <a16:creationId xmlns:a16="http://schemas.microsoft.com/office/drawing/2014/main" id="{7159B053-DDC0-E3B0-790A-F82A482EB80B}"/>
              </a:ext>
            </a:extLst>
          </p:cNvPr>
          <p:cNvSpPr txBox="1"/>
          <p:nvPr/>
        </p:nvSpPr>
        <p:spPr>
          <a:xfrm>
            <a:off x="0" y="6304002"/>
            <a:ext cx="7827292" cy="553998"/>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Source: ACS Community Survey, EIA Residential Consumption Survey, EIA Energy Expenditures, EIA Electric and Natural Gas Prices, Congressional Budget Office’s Distribution of Household Income reports. </a:t>
            </a:r>
          </a:p>
        </p:txBody>
      </p:sp>
      <p:pic>
        <p:nvPicPr>
          <p:cNvPr id="3" name="Picture 2">
            <a:extLst>
              <a:ext uri="{FF2B5EF4-FFF2-40B4-BE49-F238E27FC236}">
                <a16:creationId xmlns:a16="http://schemas.microsoft.com/office/drawing/2014/main" id="{148BBECF-A188-A840-FB15-CEE84373EA5D}"/>
              </a:ext>
            </a:extLst>
          </p:cNvPr>
          <p:cNvPicPr>
            <a:picLocks noChangeAspect="1"/>
          </p:cNvPicPr>
          <p:nvPr/>
        </p:nvPicPr>
        <p:blipFill>
          <a:blip r:embed="rId4"/>
          <a:stretch>
            <a:fillRect/>
          </a:stretch>
        </p:blipFill>
        <p:spPr>
          <a:xfrm>
            <a:off x="375018" y="261532"/>
            <a:ext cx="4567747" cy="365760"/>
          </a:xfrm>
          <a:prstGeom prst="rect">
            <a:avLst/>
          </a:prstGeom>
        </p:spPr>
      </p:pic>
      <p:cxnSp>
        <p:nvCxnSpPr>
          <p:cNvPr id="12" name="Straight Connector 11">
            <a:extLst>
              <a:ext uri="{FF2B5EF4-FFF2-40B4-BE49-F238E27FC236}">
                <a16:creationId xmlns:a16="http://schemas.microsoft.com/office/drawing/2014/main" id="{A53443DD-28DF-C745-4BA3-533A2E53E163}"/>
              </a:ext>
            </a:extLst>
          </p:cNvPr>
          <p:cNvCxnSpPr>
            <a:cxnSpLocks/>
          </p:cNvCxnSpPr>
          <p:nvPr/>
        </p:nvCxnSpPr>
        <p:spPr>
          <a:xfrm>
            <a:off x="1626383" y="5664559"/>
            <a:ext cx="64323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42DFA5-DF8C-6CA7-5835-43DF020D258E}"/>
              </a:ext>
            </a:extLst>
          </p:cNvPr>
          <p:cNvSpPr txBox="1"/>
          <p:nvPr/>
        </p:nvSpPr>
        <p:spPr>
          <a:xfrm>
            <a:off x="5980166" y="5700078"/>
            <a:ext cx="2916006" cy="276999"/>
          </a:xfrm>
          <a:prstGeom prst="rect">
            <a:avLst/>
          </a:prstGeom>
          <a:solidFill>
            <a:schemeClr val="bg1"/>
          </a:solidFill>
          <a:ln>
            <a:solidFill>
              <a:schemeClr val="tx1"/>
            </a:solidFill>
          </a:ln>
        </p:spPr>
        <p:txBody>
          <a:bodyPr wrap="square" rtlCol="0">
            <a:spAutoFit/>
          </a:bodyPr>
          <a:lstStyle/>
          <a:p>
            <a:pPr algn="ctr"/>
            <a:r>
              <a:rPr lang="en-US" sz="1200" b="1" dirty="0">
                <a:latin typeface="Arial" pitchFamily="34" charset="0"/>
                <a:cs typeface="Arial" pitchFamily="34" charset="0"/>
              </a:rPr>
              <a:t>Six percent “burdensome” threshold</a:t>
            </a:r>
          </a:p>
        </p:txBody>
      </p:sp>
      <p:sp>
        <p:nvSpPr>
          <p:cNvPr id="18" name="TextBox 17">
            <a:extLst>
              <a:ext uri="{FF2B5EF4-FFF2-40B4-BE49-F238E27FC236}">
                <a16:creationId xmlns:a16="http://schemas.microsoft.com/office/drawing/2014/main" id="{7E834E83-A95E-6605-BE09-4D822A9DC73C}"/>
              </a:ext>
            </a:extLst>
          </p:cNvPr>
          <p:cNvSpPr txBox="1"/>
          <p:nvPr/>
        </p:nvSpPr>
        <p:spPr>
          <a:xfrm rot="16200000">
            <a:off x="-837001" y="4001410"/>
            <a:ext cx="2375229"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Low-Income</a:t>
            </a:r>
          </a:p>
          <a:p>
            <a:pPr algn="ctr"/>
            <a:r>
              <a:rPr lang="en-US" sz="1200" b="1" dirty="0">
                <a:latin typeface="Arial" panose="020B0604020202020204" pitchFamily="34" charset="0"/>
                <a:cs typeface="Arial" panose="020B0604020202020204" pitchFamily="34" charset="0"/>
              </a:rPr>
              <a:t>Energy Affordability Ratio</a:t>
            </a:r>
          </a:p>
        </p:txBody>
      </p:sp>
      <p:sp>
        <p:nvSpPr>
          <p:cNvPr id="4" name="Oval 3">
            <a:extLst>
              <a:ext uri="{FF2B5EF4-FFF2-40B4-BE49-F238E27FC236}">
                <a16:creationId xmlns:a16="http://schemas.microsoft.com/office/drawing/2014/main" id="{1677593C-58C4-8BFF-97D5-8939B9AE853E}"/>
              </a:ext>
            </a:extLst>
          </p:cNvPr>
          <p:cNvSpPr/>
          <p:nvPr/>
        </p:nvSpPr>
        <p:spPr>
          <a:xfrm rot="20414817">
            <a:off x="5145253" y="2841272"/>
            <a:ext cx="2856931" cy="8910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966DC5-A2FE-3EDD-97BF-F04D03D77567}"/>
              </a:ext>
            </a:extLst>
          </p:cNvPr>
          <p:cNvSpPr txBox="1"/>
          <p:nvPr/>
        </p:nvSpPr>
        <p:spPr>
          <a:xfrm>
            <a:off x="1392033" y="4232243"/>
            <a:ext cx="5043225" cy="461665"/>
          </a:xfrm>
          <a:prstGeom prst="rect">
            <a:avLst/>
          </a:prstGeom>
          <a:solidFill>
            <a:schemeClr val="bg1"/>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Federal subsidies play an even bigger role in making electricity affordable for lower income households.</a:t>
            </a:r>
          </a:p>
        </p:txBody>
      </p:sp>
    </p:spTree>
    <p:extLst>
      <p:ext uri="{BB962C8B-B14F-4D97-AF65-F5344CB8AC3E}">
        <p14:creationId xmlns:p14="http://schemas.microsoft.com/office/powerpoint/2010/main" val="421655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58343A-C132-4EC9-8517-F6B0E0ABA519}"/>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Challenged benefits</a:t>
            </a:r>
          </a:p>
        </p:txBody>
      </p:sp>
      <p:sp>
        <p:nvSpPr>
          <p:cNvPr id="7" name="Rectangle 6">
            <a:extLst>
              <a:ext uri="{FF2B5EF4-FFF2-40B4-BE49-F238E27FC236}">
                <a16:creationId xmlns:a16="http://schemas.microsoft.com/office/drawing/2014/main" id="{979DCF21-8FE7-4ADC-A0B7-6B4416CD2EA1}"/>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Emissions reductions, 2006-2023 </a:t>
            </a:r>
          </a:p>
        </p:txBody>
      </p:sp>
      <p:sp>
        <p:nvSpPr>
          <p:cNvPr id="21" name="Slide Number Placeholder 1">
            <a:extLst>
              <a:ext uri="{FF2B5EF4-FFF2-40B4-BE49-F238E27FC236}">
                <a16:creationId xmlns:a16="http://schemas.microsoft.com/office/drawing/2014/main" id="{413BBC21-2FAA-4391-B556-F62E698D3EE5}"/>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AF8485E-388E-06EC-9930-286179FFF4DE}"/>
              </a:ext>
            </a:extLst>
          </p:cNvPr>
          <p:cNvPicPr>
            <a:picLocks noChangeAspect="1"/>
          </p:cNvPicPr>
          <p:nvPr/>
        </p:nvPicPr>
        <p:blipFill>
          <a:blip r:embed="rId2"/>
          <a:stretch>
            <a:fillRect/>
          </a:stretch>
        </p:blipFill>
        <p:spPr>
          <a:xfrm>
            <a:off x="375018" y="261532"/>
            <a:ext cx="4567747" cy="365760"/>
          </a:xfrm>
          <a:prstGeom prst="rect">
            <a:avLst/>
          </a:prstGeom>
        </p:spPr>
      </p:pic>
      <p:grpSp>
        <p:nvGrpSpPr>
          <p:cNvPr id="12" name="Group 11">
            <a:extLst>
              <a:ext uri="{FF2B5EF4-FFF2-40B4-BE49-F238E27FC236}">
                <a16:creationId xmlns:a16="http://schemas.microsoft.com/office/drawing/2014/main" id="{088DB783-8356-565B-3968-300F66CFBA51}"/>
              </a:ext>
            </a:extLst>
          </p:cNvPr>
          <p:cNvGrpSpPr/>
          <p:nvPr/>
        </p:nvGrpSpPr>
        <p:grpSpPr>
          <a:xfrm>
            <a:off x="879089" y="2317889"/>
            <a:ext cx="7338197" cy="4462091"/>
            <a:chOff x="1244413" y="2451548"/>
            <a:chExt cx="7113374" cy="4263566"/>
          </a:xfrm>
        </p:grpSpPr>
        <p:graphicFrame>
          <p:nvGraphicFramePr>
            <p:cNvPr id="13" name="Chart 12">
              <a:extLst>
                <a:ext uri="{FF2B5EF4-FFF2-40B4-BE49-F238E27FC236}">
                  <a16:creationId xmlns:a16="http://schemas.microsoft.com/office/drawing/2014/main" id="{D33E7AA7-099B-DA51-97F9-782522F8015A}"/>
                </a:ext>
              </a:extLst>
            </p:cNvPr>
            <p:cNvGraphicFramePr>
              <a:graphicFrameLocks/>
            </p:cNvGraphicFramePr>
            <p:nvPr/>
          </p:nvGraphicFramePr>
          <p:xfrm>
            <a:off x="1244413" y="2451548"/>
            <a:ext cx="7113374" cy="426356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0B4CAF48-A78D-9610-EBA1-EB62210300A8}"/>
                </a:ext>
              </a:extLst>
            </p:cNvPr>
            <p:cNvSpPr/>
            <p:nvPr/>
          </p:nvSpPr>
          <p:spPr>
            <a:xfrm>
              <a:off x="2572284" y="5383343"/>
              <a:ext cx="5614587"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A542DA3-DA1E-93C2-BD2E-C6702DE1A1D2}"/>
                </a:ext>
              </a:extLst>
            </p:cNvPr>
            <p:cNvSpPr/>
            <p:nvPr/>
          </p:nvSpPr>
          <p:spPr>
            <a:xfrm>
              <a:off x="1861559" y="5383342"/>
              <a:ext cx="514172"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189E6028-B6D6-42BE-3203-F951DFBD2C28}"/>
              </a:ext>
            </a:extLst>
          </p:cNvPr>
          <p:cNvSpPr txBox="1"/>
          <p:nvPr/>
        </p:nvSpPr>
        <p:spPr>
          <a:xfrm rot="16200000">
            <a:off x="-947373" y="4090376"/>
            <a:ext cx="3023290"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Million metric tons of CO2</a:t>
            </a:r>
          </a:p>
        </p:txBody>
      </p:sp>
      <p:sp>
        <p:nvSpPr>
          <p:cNvPr id="18" name="TextBox 17">
            <a:extLst>
              <a:ext uri="{FF2B5EF4-FFF2-40B4-BE49-F238E27FC236}">
                <a16:creationId xmlns:a16="http://schemas.microsoft.com/office/drawing/2014/main" id="{9BA41AF7-941C-4BAC-8ED0-65F27D04634E}"/>
              </a:ext>
            </a:extLst>
          </p:cNvPr>
          <p:cNvSpPr txBox="1"/>
          <p:nvPr/>
        </p:nvSpPr>
        <p:spPr>
          <a:xfrm>
            <a:off x="123825" y="6379870"/>
            <a:ext cx="8848727"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EIA, U.S. Energy-Related Dioxide Emissions, 2023 Report Appendix and Methodology, Figure A-7 CO2 Emissions Relative to 2005 Caused by Change in the Fuel Mix of Electricity Generation. April 2024.</a:t>
            </a:r>
          </a:p>
        </p:txBody>
      </p:sp>
      <p:sp>
        <p:nvSpPr>
          <p:cNvPr id="4" name="Text Box 6">
            <a:extLst>
              <a:ext uri="{FF2B5EF4-FFF2-40B4-BE49-F238E27FC236}">
                <a16:creationId xmlns:a16="http://schemas.microsoft.com/office/drawing/2014/main" id="{2B79D9EA-AB4C-7EDD-2407-F8000277BB7D}"/>
              </a:ext>
            </a:extLst>
          </p:cNvPr>
          <p:cNvSpPr txBox="1">
            <a:spLocks noChangeArrowheads="1"/>
          </p:cNvSpPr>
          <p:nvPr/>
        </p:nvSpPr>
        <p:spPr bwMode="auto">
          <a:xfrm>
            <a:off x="133350" y="1266641"/>
            <a:ext cx="8697897" cy="923330"/>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sz="1800" b="1" dirty="0">
                <a:solidFill>
                  <a:srgbClr val="000000"/>
                </a:solidFill>
                <a:latin typeface="Arial" panose="020B0604020202020204" pitchFamily="34" charset="0"/>
                <a:cs typeface="Arial" panose="020B0604020202020204" pitchFamily="34" charset="0"/>
              </a:rPr>
              <a:t>Carbon emissions reductions </a:t>
            </a:r>
            <a:r>
              <a:rPr lang="en-US" sz="1800" dirty="0">
                <a:solidFill>
                  <a:srgbClr val="000000"/>
                </a:solidFill>
                <a:latin typeface="Arial" panose="020B0604020202020204" pitchFamily="34" charset="0"/>
                <a:cs typeface="Arial" panose="020B0604020202020204" pitchFamily="34" charset="0"/>
              </a:rPr>
              <a:t>in the fuel mixed used for electricity generation </a:t>
            </a:r>
            <a:r>
              <a:rPr lang="en-US" sz="1800" b="1" dirty="0">
                <a:solidFill>
                  <a:srgbClr val="000000"/>
                </a:solidFill>
                <a:latin typeface="Arial" panose="020B0604020202020204" pitchFamily="34" charset="0"/>
                <a:cs typeface="Arial" panose="020B0604020202020204" pitchFamily="34" charset="0"/>
              </a:rPr>
              <a:t>are significantly greater from the shift towards natural gas-fired generation </a:t>
            </a:r>
            <a:r>
              <a:rPr lang="en-US" sz="1800" dirty="0">
                <a:solidFill>
                  <a:srgbClr val="000000"/>
                </a:solidFill>
                <a:latin typeface="Arial" panose="020B0604020202020204" pitchFamily="34" charset="0"/>
                <a:cs typeface="Arial" panose="020B0604020202020204" pitchFamily="34" charset="0"/>
              </a:rPr>
              <a:t>versus increases in zero-carbon generation like renewables.</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2761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DEEF-3AC1-D120-C8C3-F4F53D863F06}"/>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5E12D92D-E60B-C525-07E6-141C6C1BD0A8}"/>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sp>
        <p:nvSpPr>
          <p:cNvPr id="10" name="Rectangle 9">
            <a:extLst>
              <a:ext uri="{FF2B5EF4-FFF2-40B4-BE49-F238E27FC236}">
                <a16:creationId xmlns:a16="http://schemas.microsoft.com/office/drawing/2014/main" id="{7CFCE82F-12A0-0226-615D-79C2D811A90F}"/>
              </a:ext>
            </a:extLst>
          </p:cNvPr>
          <p:cNvSpPr/>
          <p:nvPr/>
        </p:nvSpPr>
        <p:spPr>
          <a:xfrm>
            <a:off x="1135460" y="2286000"/>
            <a:ext cx="6858000" cy="2286000"/>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itchFamily="34" charset="0"/>
                <a:cs typeface="Arial" pitchFamily="34" charset="0"/>
              </a:rPr>
              <a:t>A new era of rapid electricity usage?</a:t>
            </a:r>
          </a:p>
        </p:txBody>
      </p:sp>
      <p:sp>
        <p:nvSpPr>
          <p:cNvPr id="13" name="Rectangle 12">
            <a:extLst>
              <a:ext uri="{FF2B5EF4-FFF2-40B4-BE49-F238E27FC236}">
                <a16:creationId xmlns:a16="http://schemas.microsoft.com/office/drawing/2014/main" id="{A30F76E8-6FD7-5B66-B9D3-8559DE981E6D}"/>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a:latin typeface="Arial" pitchFamily="34" charset="0"/>
              <a:cs typeface="Arial" pitchFamily="34" charset="0"/>
            </a:endParaRPr>
          </a:p>
        </p:txBody>
      </p:sp>
      <p:sp>
        <p:nvSpPr>
          <p:cNvPr id="11" name="Rectangle 10">
            <a:extLst>
              <a:ext uri="{FF2B5EF4-FFF2-40B4-BE49-F238E27FC236}">
                <a16:creationId xmlns:a16="http://schemas.microsoft.com/office/drawing/2014/main" id="{014B01BA-C573-3868-9814-D815DE0FF5EF}"/>
              </a:ext>
            </a:extLst>
          </p:cNvPr>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tx1"/>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960F83EC-FB76-506A-3359-4F44237D9E7C}"/>
              </a:ext>
            </a:extLst>
          </p:cNvPr>
          <p:cNvPicPr>
            <a:picLocks noChangeAspect="1"/>
          </p:cNvPicPr>
          <p:nvPr/>
        </p:nvPicPr>
        <p:blipFill>
          <a:blip r:embed="rId2"/>
          <a:stretch>
            <a:fillRect/>
          </a:stretch>
        </p:blipFill>
        <p:spPr>
          <a:xfrm>
            <a:off x="331416" y="363314"/>
            <a:ext cx="4567747" cy="365760"/>
          </a:xfrm>
          <a:prstGeom prst="rect">
            <a:avLst/>
          </a:prstGeom>
        </p:spPr>
      </p:pic>
      <p:sp>
        <p:nvSpPr>
          <p:cNvPr id="2" name="Slide Number Placeholder 7">
            <a:extLst>
              <a:ext uri="{FF2B5EF4-FFF2-40B4-BE49-F238E27FC236}">
                <a16:creationId xmlns:a16="http://schemas.microsoft.com/office/drawing/2014/main" id="{E589B789-33B2-C2A6-E891-1BB4D03DC8E2}"/>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28</a:t>
            </a:fld>
            <a:endParaRPr lang="en-US">
              <a:latin typeface="Arial" pitchFamily="34" charset="0"/>
              <a:cs typeface="Arial" pitchFamily="34" charset="0"/>
            </a:endParaRPr>
          </a:p>
        </p:txBody>
      </p:sp>
    </p:spTree>
    <p:extLst>
      <p:ext uri="{BB962C8B-B14F-4D97-AF65-F5344CB8AC3E}">
        <p14:creationId xmlns:p14="http://schemas.microsoft.com/office/powerpoint/2010/main" val="256210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15DC-489E-D8AB-DF7A-407C9A9E24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34341C0-EB4E-A958-2ACA-6EEAB655F358}"/>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Electricity usage</a:t>
            </a:r>
          </a:p>
        </p:txBody>
      </p:sp>
      <p:sp>
        <p:nvSpPr>
          <p:cNvPr id="7" name="Rectangle 6">
            <a:extLst>
              <a:ext uri="{FF2B5EF4-FFF2-40B4-BE49-F238E27FC236}">
                <a16:creationId xmlns:a16="http://schemas.microsoft.com/office/drawing/2014/main" id="{9B4CDF3C-D7CD-1830-D2DE-6ACFF9285BFA}"/>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Illustration:  historic and projected electricity usage trends.</a:t>
            </a:r>
          </a:p>
        </p:txBody>
      </p:sp>
      <p:sp>
        <p:nvSpPr>
          <p:cNvPr id="21" name="Slide Number Placeholder 1">
            <a:extLst>
              <a:ext uri="{FF2B5EF4-FFF2-40B4-BE49-F238E27FC236}">
                <a16:creationId xmlns:a16="http://schemas.microsoft.com/office/drawing/2014/main" id="{8E748604-F0E0-2097-E2E6-A9BC8AF0FA52}"/>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60AD42-AD16-6B12-6C11-7F95B4E4D205}"/>
              </a:ext>
            </a:extLst>
          </p:cNvPr>
          <p:cNvPicPr>
            <a:picLocks noChangeAspect="1"/>
          </p:cNvPicPr>
          <p:nvPr/>
        </p:nvPicPr>
        <p:blipFill>
          <a:blip r:embed="rId3"/>
          <a:stretch>
            <a:fillRect/>
          </a:stretch>
        </p:blipFill>
        <p:spPr>
          <a:xfrm>
            <a:off x="375018" y="261532"/>
            <a:ext cx="4567747" cy="365760"/>
          </a:xfrm>
          <a:prstGeom prst="rect">
            <a:avLst/>
          </a:prstGeom>
        </p:spPr>
      </p:pic>
      <p:grpSp>
        <p:nvGrpSpPr>
          <p:cNvPr id="1096" name="Group 1095">
            <a:extLst>
              <a:ext uri="{FF2B5EF4-FFF2-40B4-BE49-F238E27FC236}">
                <a16:creationId xmlns:a16="http://schemas.microsoft.com/office/drawing/2014/main" id="{8DF7C718-44D8-36A9-182E-505093CA541D}"/>
              </a:ext>
            </a:extLst>
          </p:cNvPr>
          <p:cNvGrpSpPr/>
          <p:nvPr/>
        </p:nvGrpSpPr>
        <p:grpSpPr>
          <a:xfrm>
            <a:off x="751719" y="2726378"/>
            <a:ext cx="7399343" cy="2816113"/>
            <a:chOff x="642937" y="3613895"/>
            <a:chExt cx="6381083" cy="2271395"/>
          </a:xfrm>
        </p:grpSpPr>
        <p:cxnSp>
          <p:nvCxnSpPr>
            <p:cNvPr id="8" name="Straight Connector 7">
              <a:extLst>
                <a:ext uri="{FF2B5EF4-FFF2-40B4-BE49-F238E27FC236}">
                  <a16:creationId xmlns:a16="http://schemas.microsoft.com/office/drawing/2014/main" id="{FD27D7BC-5C01-F324-C614-1B01879E3223}"/>
                </a:ext>
              </a:extLst>
            </p:cNvPr>
            <p:cNvCxnSpPr/>
            <p:nvPr/>
          </p:nvCxnSpPr>
          <p:spPr>
            <a:xfrm flipV="1">
              <a:off x="690241" y="5737750"/>
              <a:ext cx="307818" cy="108642"/>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048D71-5867-7D66-45A9-9662C622AA60}"/>
                </a:ext>
              </a:extLst>
            </p:cNvPr>
            <p:cNvCxnSpPr/>
            <p:nvPr/>
          </p:nvCxnSpPr>
          <p:spPr>
            <a:xfrm>
              <a:off x="998059" y="5737750"/>
              <a:ext cx="135802" cy="0"/>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CBC9DD-061D-3A25-8D3B-59FFA4282675}"/>
                </a:ext>
              </a:extLst>
            </p:cNvPr>
            <p:cNvCxnSpPr>
              <a:cxnSpLocks/>
            </p:cNvCxnSpPr>
            <p:nvPr/>
          </p:nvCxnSpPr>
          <p:spPr>
            <a:xfrm flipV="1">
              <a:off x="1133861" y="5574788"/>
              <a:ext cx="117695" cy="162962"/>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35CBD3-A447-74FC-C7CC-D3F2EA45218F}"/>
                </a:ext>
              </a:extLst>
            </p:cNvPr>
            <p:cNvCxnSpPr/>
            <p:nvPr/>
          </p:nvCxnSpPr>
          <p:spPr>
            <a:xfrm flipV="1">
              <a:off x="1251556" y="5502360"/>
              <a:ext cx="153909" cy="72428"/>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F0D11D-EBEB-FD78-4661-D71BCEB5BEE7}"/>
                </a:ext>
              </a:extLst>
            </p:cNvPr>
            <p:cNvCxnSpPr/>
            <p:nvPr/>
          </p:nvCxnSpPr>
          <p:spPr>
            <a:xfrm flipV="1">
              <a:off x="1405465" y="5248863"/>
              <a:ext cx="307817" cy="253497"/>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4A37EF-7184-2DB2-2174-85332318A682}"/>
                </a:ext>
              </a:extLst>
            </p:cNvPr>
            <p:cNvCxnSpPr/>
            <p:nvPr/>
          </p:nvCxnSpPr>
          <p:spPr>
            <a:xfrm>
              <a:off x="1713282" y="5248863"/>
              <a:ext cx="117695" cy="0"/>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F1B9EE-FC1D-3E27-4F77-50B7E2AEB946}"/>
                </a:ext>
              </a:extLst>
            </p:cNvPr>
            <p:cNvCxnSpPr>
              <a:cxnSpLocks/>
            </p:cNvCxnSpPr>
            <p:nvPr/>
          </p:nvCxnSpPr>
          <p:spPr>
            <a:xfrm flipV="1">
              <a:off x="1826545" y="5077570"/>
              <a:ext cx="301625" cy="171293"/>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7B40F9-1726-E4C7-C97C-5F6BD8092A76}"/>
                </a:ext>
              </a:extLst>
            </p:cNvPr>
            <p:cNvCxnSpPr/>
            <p:nvPr/>
          </p:nvCxnSpPr>
          <p:spPr>
            <a:xfrm flipV="1">
              <a:off x="2128170" y="4925170"/>
              <a:ext cx="142875" cy="152400"/>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84F371C-010B-54B3-1861-8CCE5281E06F}"/>
                </a:ext>
              </a:extLst>
            </p:cNvPr>
            <p:cNvCxnSpPr>
              <a:cxnSpLocks/>
            </p:cNvCxnSpPr>
            <p:nvPr/>
          </p:nvCxnSpPr>
          <p:spPr>
            <a:xfrm>
              <a:off x="2271045" y="4921995"/>
              <a:ext cx="146050" cy="44450"/>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4DF9958-379A-6AB3-81A2-898E390C49CA}"/>
                </a:ext>
              </a:extLst>
            </p:cNvPr>
            <p:cNvCxnSpPr>
              <a:cxnSpLocks/>
            </p:cNvCxnSpPr>
            <p:nvPr/>
          </p:nvCxnSpPr>
          <p:spPr>
            <a:xfrm flipV="1">
              <a:off x="2417095" y="4804520"/>
              <a:ext cx="139700" cy="161925"/>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3A2B9FD-960A-D799-AB4C-707F858D6C64}"/>
                </a:ext>
              </a:extLst>
            </p:cNvPr>
            <p:cNvCxnSpPr/>
            <p:nvPr/>
          </p:nvCxnSpPr>
          <p:spPr>
            <a:xfrm>
              <a:off x="2553620" y="4801345"/>
              <a:ext cx="149225" cy="41275"/>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94FC88-F5EE-4274-A6CF-6712AA081426}"/>
                </a:ext>
              </a:extLst>
            </p:cNvPr>
            <p:cNvCxnSpPr/>
            <p:nvPr/>
          </p:nvCxnSpPr>
          <p:spPr>
            <a:xfrm flipV="1">
              <a:off x="2702845" y="4623545"/>
              <a:ext cx="273050" cy="219075"/>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CF538A-4417-EFFA-8C91-755A61D70533}"/>
                </a:ext>
              </a:extLst>
            </p:cNvPr>
            <p:cNvCxnSpPr>
              <a:cxnSpLocks/>
            </p:cNvCxnSpPr>
            <p:nvPr/>
          </p:nvCxnSpPr>
          <p:spPr>
            <a:xfrm>
              <a:off x="2975895" y="4623545"/>
              <a:ext cx="142875" cy="0"/>
            </a:xfrm>
            <a:prstGeom prst="line">
              <a:avLst/>
            </a:prstGeom>
            <a:ln w="57150">
              <a:solidFill>
                <a:srgbClr val="CCC0DA"/>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F2729DA-0143-3B1A-101F-54857790850F}"/>
                </a:ext>
              </a:extLst>
            </p:cNvPr>
            <p:cNvCxnSpPr>
              <a:cxnSpLocks/>
            </p:cNvCxnSpPr>
            <p:nvPr/>
          </p:nvCxnSpPr>
          <p:spPr>
            <a:xfrm flipV="1">
              <a:off x="3121945" y="4448920"/>
              <a:ext cx="196850" cy="169068"/>
            </a:xfrm>
            <a:prstGeom prst="straightConnector1">
              <a:avLst/>
            </a:prstGeom>
            <a:ln w="57150">
              <a:solidFill>
                <a:srgbClr val="CCC0DA"/>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BE0E5D-FB94-F64C-C9AD-5B5E1051537C}"/>
                </a:ext>
              </a:extLst>
            </p:cNvPr>
            <p:cNvCxnSpPr>
              <a:cxnSpLocks/>
            </p:cNvCxnSpPr>
            <p:nvPr/>
          </p:nvCxnSpPr>
          <p:spPr>
            <a:xfrm>
              <a:off x="3328320" y="4502895"/>
              <a:ext cx="76200" cy="41275"/>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9D3F22-E42F-E412-F131-D5A30BA1EF01}"/>
                </a:ext>
              </a:extLst>
            </p:cNvPr>
            <p:cNvCxnSpPr>
              <a:cxnSpLocks/>
            </p:cNvCxnSpPr>
            <p:nvPr/>
          </p:nvCxnSpPr>
          <p:spPr>
            <a:xfrm>
              <a:off x="3401345" y="4536232"/>
              <a:ext cx="146050" cy="196850"/>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5D65142-0E00-E82D-01E2-6421FE6B13AB}"/>
                </a:ext>
              </a:extLst>
            </p:cNvPr>
            <p:cNvCxnSpPr/>
            <p:nvPr/>
          </p:nvCxnSpPr>
          <p:spPr>
            <a:xfrm flipV="1">
              <a:off x="3547395" y="4502895"/>
              <a:ext cx="152400" cy="230187"/>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1E40FE5-9AB7-D46C-766B-2F0F8FC5C93E}"/>
                </a:ext>
              </a:extLst>
            </p:cNvPr>
            <p:cNvCxnSpPr/>
            <p:nvPr/>
          </p:nvCxnSpPr>
          <p:spPr>
            <a:xfrm>
              <a:off x="3699795" y="4502895"/>
              <a:ext cx="276225" cy="60325"/>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C0B2336-AB75-70A4-805C-5E0C8B254727}"/>
                </a:ext>
              </a:extLst>
            </p:cNvPr>
            <p:cNvCxnSpPr/>
            <p:nvPr/>
          </p:nvCxnSpPr>
          <p:spPr>
            <a:xfrm flipV="1">
              <a:off x="3976020" y="4375747"/>
              <a:ext cx="146050" cy="187473"/>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39FC33-D0C9-9F9B-6155-1D0F594F0BE8}"/>
                </a:ext>
              </a:extLst>
            </p:cNvPr>
            <p:cNvCxnSpPr/>
            <p:nvPr/>
          </p:nvCxnSpPr>
          <p:spPr>
            <a:xfrm>
              <a:off x="4122070" y="4375747"/>
              <a:ext cx="149225" cy="157310"/>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89A06F8-BE30-6445-EC4D-B185BC860281}"/>
                </a:ext>
              </a:extLst>
            </p:cNvPr>
            <p:cNvCxnSpPr>
              <a:cxnSpLocks/>
            </p:cNvCxnSpPr>
            <p:nvPr/>
          </p:nvCxnSpPr>
          <p:spPr>
            <a:xfrm>
              <a:off x="4271295" y="4529089"/>
              <a:ext cx="152400" cy="34131"/>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C4D7D5D-753B-C28B-1F98-36F0DAE7B034}"/>
                </a:ext>
              </a:extLst>
            </p:cNvPr>
            <p:cNvCxnSpPr>
              <a:cxnSpLocks/>
            </p:cNvCxnSpPr>
            <p:nvPr/>
          </p:nvCxnSpPr>
          <p:spPr>
            <a:xfrm flipV="1">
              <a:off x="4417345" y="4502895"/>
              <a:ext cx="155575" cy="60325"/>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7EAFAB8-9952-D46D-F9CC-30D647385964}"/>
                </a:ext>
              </a:extLst>
            </p:cNvPr>
            <p:cNvCxnSpPr/>
            <p:nvPr/>
          </p:nvCxnSpPr>
          <p:spPr>
            <a:xfrm>
              <a:off x="4566570" y="4502895"/>
              <a:ext cx="139700" cy="85725"/>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7A3B0A-9DAF-C623-F4A2-2B556191127A}"/>
                </a:ext>
              </a:extLst>
            </p:cNvPr>
            <p:cNvCxnSpPr>
              <a:cxnSpLocks/>
            </p:cNvCxnSpPr>
            <p:nvPr/>
          </p:nvCxnSpPr>
          <p:spPr>
            <a:xfrm flipV="1">
              <a:off x="4709445" y="4420345"/>
              <a:ext cx="139700" cy="168275"/>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71148AB-43C0-BD25-FD9C-E6EC619887D9}"/>
                </a:ext>
              </a:extLst>
            </p:cNvPr>
            <p:cNvCxnSpPr>
              <a:cxnSpLocks/>
            </p:cNvCxnSpPr>
            <p:nvPr/>
          </p:nvCxnSpPr>
          <p:spPr>
            <a:xfrm>
              <a:off x="4849145" y="4420345"/>
              <a:ext cx="273050" cy="197643"/>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F18F0DA-7E19-9BB6-E5E2-FE92217B65FE}"/>
                </a:ext>
              </a:extLst>
            </p:cNvPr>
            <p:cNvCxnSpPr>
              <a:cxnSpLocks/>
            </p:cNvCxnSpPr>
            <p:nvPr/>
          </p:nvCxnSpPr>
          <p:spPr>
            <a:xfrm flipV="1">
              <a:off x="5122989" y="4420345"/>
              <a:ext cx="145256" cy="193675"/>
            </a:xfrm>
            <a:prstGeom prst="line">
              <a:avLst/>
            </a:prstGeom>
            <a:ln w="57150">
              <a:solidFill>
                <a:srgbClr val="17003A"/>
              </a:solidFill>
            </a:ln>
          </p:spPr>
          <p:style>
            <a:lnRef idx="1">
              <a:schemeClr val="accent1"/>
            </a:lnRef>
            <a:fillRef idx="0">
              <a:schemeClr val="accent1"/>
            </a:fillRef>
            <a:effectRef idx="0">
              <a:schemeClr val="accent1"/>
            </a:effectRef>
            <a:fontRef idx="minor">
              <a:schemeClr val="tx1"/>
            </a:fontRef>
          </p:style>
        </p:cxnSp>
        <p:cxnSp>
          <p:nvCxnSpPr>
            <p:cNvPr id="1024" name="Straight Arrow Connector 1023">
              <a:extLst>
                <a:ext uri="{FF2B5EF4-FFF2-40B4-BE49-F238E27FC236}">
                  <a16:creationId xmlns:a16="http://schemas.microsoft.com/office/drawing/2014/main" id="{49CCB985-2A67-48BE-5E3C-883B9155772D}"/>
                </a:ext>
              </a:extLst>
            </p:cNvPr>
            <p:cNvCxnSpPr/>
            <p:nvPr/>
          </p:nvCxnSpPr>
          <p:spPr>
            <a:xfrm flipV="1">
              <a:off x="5268245" y="4318745"/>
              <a:ext cx="203200" cy="101600"/>
            </a:xfrm>
            <a:prstGeom prst="straightConnector1">
              <a:avLst/>
            </a:prstGeom>
            <a:ln w="57150">
              <a:solidFill>
                <a:srgbClr val="17003A"/>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AEBC25E6-C96A-45E9-6C11-1A60D024F643}"/>
                </a:ext>
              </a:extLst>
            </p:cNvPr>
            <p:cNvCxnSpPr/>
            <p:nvPr/>
          </p:nvCxnSpPr>
          <p:spPr>
            <a:xfrm>
              <a:off x="5477795" y="4368603"/>
              <a:ext cx="101600" cy="0"/>
            </a:xfrm>
            <a:prstGeom prst="line">
              <a:avLst/>
            </a:prstGeom>
            <a:ln w="25400" cap="flat" cmpd="sng" algn="ctr">
              <a:solidFill>
                <a:srgbClr val="CCC0D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29" name="Straight Connector 1028">
              <a:extLst>
                <a:ext uri="{FF2B5EF4-FFF2-40B4-BE49-F238E27FC236}">
                  <a16:creationId xmlns:a16="http://schemas.microsoft.com/office/drawing/2014/main" id="{C7688B42-57B3-76C4-2540-AFB953AD95CE}"/>
                </a:ext>
              </a:extLst>
            </p:cNvPr>
            <p:cNvCxnSpPr>
              <a:cxnSpLocks/>
            </p:cNvCxnSpPr>
            <p:nvPr/>
          </p:nvCxnSpPr>
          <p:spPr>
            <a:xfrm flipV="1">
              <a:off x="5579395" y="4217145"/>
              <a:ext cx="154781" cy="152400"/>
            </a:xfrm>
            <a:prstGeom prst="line">
              <a:avLst/>
            </a:prstGeom>
            <a:ln w="25400" cap="flat" cmpd="sng" algn="ctr">
              <a:solidFill>
                <a:srgbClr val="CCC0D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1" name="Straight Connector 1030">
              <a:extLst>
                <a:ext uri="{FF2B5EF4-FFF2-40B4-BE49-F238E27FC236}">
                  <a16:creationId xmlns:a16="http://schemas.microsoft.com/office/drawing/2014/main" id="{C34ABA48-02E1-8B62-83BD-FCB027ED4B89}"/>
                </a:ext>
              </a:extLst>
            </p:cNvPr>
            <p:cNvCxnSpPr/>
            <p:nvPr/>
          </p:nvCxnSpPr>
          <p:spPr>
            <a:xfrm flipV="1">
              <a:off x="5722270" y="4194920"/>
              <a:ext cx="114300" cy="22225"/>
            </a:xfrm>
            <a:prstGeom prst="line">
              <a:avLst/>
            </a:prstGeom>
            <a:ln w="25400" cap="flat" cmpd="sng" algn="ctr">
              <a:solidFill>
                <a:srgbClr val="CCC0D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3" name="Straight Connector 1032">
              <a:extLst>
                <a:ext uri="{FF2B5EF4-FFF2-40B4-BE49-F238E27FC236}">
                  <a16:creationId xmlns:a16="http://schemas.microsoft.com/office/drawing/2014/main" id="{EBFB1B16-6294-AC95-7390-22673B76511B}"/>
                </a:ext>
              </a:extLst>
            </p:cNvPr>
            <p:cNvCxnSpPr>
              <a:cxnSpLocks/>
            </p:cNvCxnSpPr>
            <p:nvPr/>
          </p:nvCxnSpPr>
          <p:spPr>
            <a:xfrm flipV="1">
              <a:off x="5836570" y="3966320"/>
              <a:ext cx="406400" cy="228600"/>
            </a:xfrm>
            <a:prstGeom prst="line">
              <a:avLst/>
            </a:prstGeom>
            <a:ln w="25400" cap="flat" cmpd="sng" algn="ctr">
              <a:solidFill>
                <a:srgbClr val="CCC0D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5" name="Straight Connector 1034">
              <a:extLst>
                <a:ext uri="{FF2B5EF4-FFF2-40B4-BE49-F238E27FC236}">
                  <a16:creationId xmlns:a16="http://schemas.microsoft.com/office/drawing/2014/main" id="{BDE5B66C-965A-CEE1-294E-B98CAFF9BB13}"/>
                </a:ext>
              </a:extLst>
            </p:cNvPr>
            <p:cNvCxnSpPr/>
            <p:nvPr/>
          </p:nvCxnSpPr>
          <p:spPr>
            <a:xfrm flipV="1">
              <a:off x="6246145" y="3826620"/>
              <a:ext cx="342900" cy="139700"/>
            </a:xfrm>
            <a:prstGeom prst="line">
              <a:avLst/>
            </a:prstGeom>
            <a:ln w="25400" cap="flat" cmpd="sng" algn="ctr">
              <a:solidFill>
                <a:srgbClr val="CCC0D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7" name="Straight Arrow Connector 1036">
              <a:extLst>
                <a:ext uri="{FF2B5EF4-FFF2-40B4-BE49-F238E27FC236}">
                  <a16:creationId xmlns:a16="http://schemas.microsoft.com/office/drawing/2014/main" id="{C1DE3050-E634-A9E2-FCA0-53150D4F3070}"/>
                </a:ext>
              </a:extLst>
            </p:cNvPr>
            <p:cNvCxnSpPr/>
            <p:nvPr/>
          </p:nvCxnSpPr>
          <p:spPr>
            <a:xfrm flipV="1">
              <a:off x="6592220" y="3674220"/>
              <a:ext cx="346075" cy="152400"/>
            </a:xfrm>
            <a:prstGeom prst="straightConnector1">
              <a:avLst/>
            </a:prstGeom>
            <a:ln w="25400" cap="flat" cmpd="sng" algn="ctr">
              <a:solidFill>
                <a:srgbClr val="CCC0D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59" name="Straight Arrow Connector 1058">
              <a:extLst>
                <a:ext uri="{FF2B5EF4-FFF2-40B4-BE49-F238E27FC236}">
                  <a16:creationId xmlns:a16="http://schemas.microsoft.com/office/drawing/2014/main" id="{62BFB525-5602-99E6-C24D-882F08F8126B}"/>
                </a:ext>
              </a:extLst>
            </p:cNvPr>
            <p:cNvCxnSpPr>
              <a:cxnSpLocks/>
            </p:cNvCxnSpPr>
            <p:nvPr/>
          </p:nvCxnSpPr>
          <p:spPr>
            <a:xfrm flipV="1">
              <a:off x="6938295" y="3613895"/>
              <a:ext cx="85725" cy="60325"/>
            </a:xfrm>
            <a:prstGeom prst="straightConnector1">
              <a:avLst/>
            </a:prstGeom>
            <a:ln w="57150">
              <a:solidFill>
                <a:srgbClr val="CCC0DA"/>
              </a:solidFill>
              <a:tailEnd type="triangle"/>
            </a:ln>
          </p:spPr>
          <p:style>
            <a:lnRef idx="1">
              <a:schemeClr val="accent1"/>
            </a:lnRef>
            <a:fillRef idx="0">
              <a:schemeClr val="accent1"/>
            </a:fillRef>
            <a:effectRef idx="0">
              <a:schemeClr val="accent1"/>
            </a:effectRef>
            <a:fontRef idx="minor">
              <a:schemeClr val="tx1"/>
            </a:fontRef>
          </p:style>
        </p:cxnSp>
        <p:sp>
          <p:nvSpPr>
            <p:cNvPr id="1063" name="Flowchart: Connector 1062">
              <a:extLst>
                <a:ext uri="{FF2B5EF4-FFF2-40B4-BE49-F238E27FC236}">
                  <a16:creationId xmlns:a16="http://schemas.microsoft.com/office/drawing/2014/main" id="{7DA65131-29DF-CF8C-3298-153DBDFCDC26}"/>
                </a:ext>
              </a:extLst>
            </p:cNvPr>
            <p:cNvSpPr/>
            <p:nvPr/>
          </p:nvSpPr>
          <p:spPr>
            <a:xfrm>
              <a:off x="2659188" y="4801345"/>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Flowchart: Connector 1063">
              <a:extLst>
                <a:ext uri="{FF2B5EF4-FFF2-40B4-BE49-F238E27FC236}">
                  <a16:creationId xmlns:a16="http://schemas.microsoft.com/office/drawing/2014/main" id="{0D1479D8-CFD4-3D98-C50D-D52C92DE406C}"/>
                </a:ext>
              </a:extLst>
            </p:cNvPr>
            <p:cNvSpPr/>
            <p:nvPr/>
          </p:nvSpPr>
          <p:spPr>
            <a:xfrm>
              <a:off x="947666" y="5711618"/>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Flowchart: Connector 1064">
              <a:extLst>
                <a:ext uri="{FF2B5EF4-FFF2-40B4-BE49-F238E27FC236}">
                  <a16:creationId xmlns:a16="http://schemas.microsoft.com/office/drawing/2014/main" id="{F69A1F7F-E0BE-F945-D7C4-17DE051F5EEF}"/>
                </a:ext>
              </a:extLst>
            </p:cNvPr>
            <p:cNvSpPr/>
            <p:nvPr/>
          </p:nvSpPr>
          <p:spPr>
            <a:xfrm>
              <a:off x="1663275" y="5221685"/>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Flowchart: Connector 1065">
              <a:extLst>
                <a:ext uri="{FF2B5EF4-FFF2-40B4-BE49-F238E27FC236}">
                  <a16:creationId xmlns:a16="http://schemas.microsoft.com/office/drawing/2014/main" id="{BF30F73D-181C-A7A7-697B-21CA9521F765}"/>
                </a:ext>
              </a:extLst>
            </p:cNvPr>
            <p:cNvSpPr/>
            <p:nvPr/>
          </p:nvSpPr>
          <p:spPr>
            <a:xfrm>
              <a:off x="1340652" y="5473540"/>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Flowchart: Connector 1066">
              <a:extLst>
                <a:ext uri="{FF2B5EF4-FFF2-40B4-BE49-F238E27FC236}">
                  <a16:creationId xmlns:a16="http://schemas.microsoft.com/office/drawing/2014/main" id="{15BE7223-2590-3BBF-0DEA-241AC13D0645}"/>
                </a:ext>
              </a:extLst>
            </p:cNvPr>
            <p:cNvSpPr/>
            <p:nvPr/>
          </p:nvSpPr>
          <p:spPr>
            <a:xfrm>
              <a:off x="1211074" y="5541413"/>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Flowchart: Connector 1067">
              <a:extLst>
                <a:ext uri="{FF2B5EF4-FFF2-40B4-BE49-F238E27FC236}">
                  <a16:creationId xmlns:a16="http://schemas.microsoft.com/office/drawing/2014/main" id="{7E9121B5-0B2E-B91E-E5DB-11B7D6885E39}"/>
                </a:ext>
              </a:extLst>
            </p:cNvPr>
            <p:cNvSpPr/>
            <p:nvPr/>
          </p:nvSpPr>
          <p:spPr>
            <a:xfrm>
              <a:off x="1093379" y="5694402"/>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Flowchart: Connector 1068">
              <a:extLst>
                <a:ext uri="{FF2B5EF4-FFF2-40B4-BE49-F238E27FC236}">
                  <a16:creationId xmlns:a16="http://schemas.microsoft.com/office/drawing/2014/main" id="{23474281-D944-25C0-05AD-4AD651906CD9}"/>
                </a:ext>
              </a:extLst>
            </p:cNvPr>
            <p:cNvSpPr/>
            <p:nvPr/>
          </p:nvSpPr>
          <p:spPr>
            <a:xfrm>
              <a:off x="1790495" y="5217717"/>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Flowchart: Connector 1069">
              <a:extLst>
                <a:ext uri="{FF2B5EF4-FFF2-40B4-BE49-F238E27FC236}">
                  <a16:creationId xmlns:a16="http://schemas.microsoft.com/office/drawing/2014/main" id="{2EFADD7C-F565-6D5A-76A7-3D18C9B4CDFB}"/>
                </a:ext>
              </a:extLst>
            </p:cNvPr>
            <p:cNvSpPr/>
            <p:nvPr/>
          </p:nvSpPr>
          <p:spPr>
            <a:xfrm>
              <a:off x="2078163" y="5050111"/>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40484EE9-5B9F-3FD6-F212-35AAB19F4908}"/>
                </a:ext>
              </a:extLst>
            </p:cNvPr>
            <p:cNvSpPr/>
            <p:nvPr/>
          </p:nvSpPr>
          <p:spPr>
            <a:xfrm>
              <a:off x="2230563" y="4893267"/>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1CF7076D-3194-A40B-C0E4-02D5FF6BB2D5}"/>
                </a:ext>
              </a:extLst>
            </p:cNvPr>
            <p:cNvSpPr/>
            <p:nvPr/>
          </p:nvSpPr>
          <p:spPr>
            <a:xfrm>
              <a:off x="2376614" y="4928231"/>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Flowchart: Connector 1072">
              <a:extLst>
                <a:ext uri="{FF2B5EF4-FFF2-40B4-BE49-F238E27FC236}">
                  <a16:creationId xmlns:a16="http://schemas.microsoft.com/office/drawing/2014/main" id="{11968AC0-4E6D-6679-9D74-811468FAD2D4}"/>
                </a:ext>
              </a:extLst>
            </p:cNvPr>
            <p:cNvSpPr/>
            <p:nvPr/>
          </p:nvSpPr>
          <p:spPr>
            <a:xfrm>
              <a:off x="2519488" y="4764756"/>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Flowchart: Connector 1073">
              <a:extLst>
                <a:ext uri="{FF2B5EF4-FFF2-40B4-BE49-F238E27FC236}">
                  <a16:creationId xmlns:a16="http://schemas.microsoft.com/office/drawing/2014/main" id="{2AC4B408-7D9C-CB46-9F0D-D5D7CEF6AF18}"/>
                </a:ext>
              </a:extLst>
            </p:cNvPr>
            <p:cNvSpPr/>
            <p:nvPr/>
          </p:nvSpPr>
          <p:spPr>
            <a:xfrm>
              <a:off x="2933826" y="4586955"/>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Flowchart: Connector 1074">
              <a:extLst>
                <a:ext uri="{FF2B5EF4-FFF2-40B4-BE49-F238E27FC236}">
                  <a16:creationId xmlns:a16="http://schemas.microsoft.com/office/drawing/2014/main" id="{49A39029-1E48-B5C7-0336-E3078D02A4DE}"/>
                </a:ext>
              </a:extLst>
            </p:cNvPr>
            <p:cNvSpPr/>
            <p:nvPr/>
          </p:nvSpPr>
          <p:spPr>
            <a:xfrm>
              <a:off x="3077494" y="4577431"/>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A40E8CEC-746D-AA55-EFDC-33D284AC8CAB}"/>
                </a:ext>
              </a:extLst>
            </p:cNvPr>
            <p:cNvSpPr/>
            <p:nvPr/>
          </p:nvSpPr>
          <p:spPr>
            <a:xfrm>
              <a:off x="642937" y="5812112"/>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3E44D519-100F-258D-509A-C0A4C63720AB}"/>
                </a:ext>
              </a:extLst>
            </p:cNvPr>
            <p:cNvSpPr/>
            <p:nvPr/>
          </p:nvSpPr>
          <p:spPr>
            <a:xfrm>
              <a:off x="3365626" y="4506968"/>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Flowchart: Connector 1079">
              <a:extLst>
                <a:ext uri="{FF2B5EF4-FFF2-40B4-BE49-F238E27FC236}">
                  <a16:creationId xmlns:a16="http://schemas.microsoft.com/office/drawing/2014/main" id="{E863298F-F052-13E7-4DC6-DE88EAEC0B07}"/>
                </a:ext>
              </a:extLst>
            </p:cNvPr>
            <p:cNvSpPr/>
            <p:nvPr/>
          </p:nvSpPr>
          <p:spPr>
            <a:xfrm>
              <a:off x="3506913" y="4689756"/>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Flowchart: Connector 1080">
              <a:extLst>
                <a:ext uri="{FF2B5EF4-FFF2-40B4-BE49-F238E27FC236}">
                  <a16:creationId xmlns:a16="http://schemas.microsoft.com/office/drawing/2014/main" id="{835BF430-5366-BB59-D922-128FE0EE54C1}"/>
                </a:ext>
              </a:extLst>
            </p:cNvPr>
            <p:cNvSpPr/>
            <p:nvPr/>
          </p:nvSpPr>
          <p:spPr>
            <a:xfrm>
              <a:off x="3661695" y="4458627"/>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2" name="Flowchart: Connector 1081">
              <a:extLst>
                <a:ext uri="{FF2B5EF4-FFF2-40B4-BE49-F238E27FC236}">
                  <a16:creationId xmlns:a16="http://schemas.microsoft.com/office/drawing/2014/main" id="{7545F7DA-E629-46CD-A2C5-BBCA60636486}"/>
                </a:ext>
              </a:extLst>
            </p:cNvPr>
            <p:cNvSpPr/>
            <p:nvPr/>
          </p:nvSpPr>
          <p:spPr>
            <a:xfrm>
              <a:off x="3933542" y="4522354"/>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Flowchart: Connector 1082">
              <a:extLst>
                <a:ext uri="{FF2B5EF4-FFF2-40B4-BE49-F238E27FC236}">
                  <a16:creationId xmlns:a16="http://schemas.microsoft.com/office/drawing/2014/main" id="{451D4A8C-011D-A7EF-FA7B-821BB323B695}"/>
                </a:ext>
              </a:extLst>
            </p:cNvPr>
            <p:cNvSpPr/>
            <p:nvPr/>
          </p:nvSpPr>
          <p:spPr>
            <a:xfrm>
              <a:off x="4075238" y="4332014"/>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lowchart: Connector 1083">
              <a:extLst>
                <a:ext uri="{FF2B5EF4-FFF2-40B4-BE49-F238E27FC236}">
                  <a16:creationId xmlns:a16="http://schemas.microsoft.com/office/drawing/2014/main" id="{0198855F-68E4-B922-10B2-B73E2BE415BF}"/>
                </a:ext>
              </a:extLst>
            </p:cNvPr>
            <p:cNvSpPr/>
            <p:nvPr/>
          </p:nvSpPr>
          <p:spPr>
            <a:xfrm>
              <a:off x="4239160" y="4499643"/>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lowchart: Connector 1084">
              <a:extLst>
                <a:ext uri="{FF2B5EF4-FFF2-40B4-BE49-F238E27FC236}">
                  <a16:creationId xmlns:a16="http://schemas.microsoft.com/office/drawing/2014/main" id="{6C28C173-8FAF-D5AC-6FB1-716AE9075E48}"/>
                </a:ext>
              </a:extLst>
            </p:cNvPr>
            <p:cNvSpPr/>
            <p:nvPr/>
          </p:nvSpPr>
          <p:spPr>
            <a:xfrm>
              <a:off x="4375723" y="4531432"/>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30C517D2-FF4A-93CE-D58D-CE0D7361C26B}"/>
                </a:ext>
              </a:extLst>
            </p:cNvPr>
            <p:cNvSpPr/>
            <p:nvPr/>
          </p:nvSpPr>
          <p:spPr>
            <a:xfrm>
              <a:off x="4524948" y="4458627"/>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0A6B04DA-927D-18E2-6B1C-9F6F2719C9FF}"/>
                </a:ext>
              </a:extLst>
            </p:cNvPr>
            <p:cNvSpPr/>
            <p:nvPr/>
          </p:nvSpPr>
          <p:spPr>
            <a:xfrm>
              <a:off x="4672138" y="4550329"/>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Flowchart: Connector 1087">
              <a:extLst>
                <a:ext uri="{FF2B5EF4-FFF2-40B4-BE49-F238E27FC236}">
                  <a16:creationId xmlns:a16="http://schemas.microsoft.com/office/drawing/2014/main" id="{5EFF557B-1ABD-C8B1-9DA2-22AF05DEAB9A}"/>
                </a:ext>
              </a:extLst>
            </p:cNvPr>
            <p:cNvSpPr/>
            <p:nvPr/>
          </p:nvSpPr>
          <p:spPr>
            <a:xfrm>
              <a:off x="4809187" y="4378924"/>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Flowchart: Connector 1088">
              <a:extLst>
                <a:ext uri="{FF2B5EF4-FFF2-40B4-BE49-F238E27FC236}">
                  <a16:creationId xmlns:a16="http://schemas.microsoft.com/office/drawing/2014/main" id="{FF1DC9FC-A664-D56E-D3D0-50B20AB8418D}"/>
                </a:ext>
              </a:extLst>
            </p:cNvPr>
            <p:cNvSpPr/>
            <p:nvPr/>
          </p:nvSpPr>
          <p:spPr>
            <a:xfrm>
              <a:off x="5081713" y="4568021"/>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Flowchart: Connector 1089">
              <a:extLst>
                <a:ext uri="{FF2B5EF4-FFF2-40B4-BE49-F238E27FC236}">
                  <a16:creationId xmlns:a16="http://schemas.microsoft.com/office/drawing/2014/main" id="{FF8E7AB1-68B5-1F40-1C41-C9CC2ADB83C5}"/>
                </a:ext>
              </a:extLst>
            </p:cNvPr>
            <p:cNvSpPr/>
            <p:nvPr/>
          </p:nvSpPr>
          <p:spPr>
            <a:xfrm>
              <a:off x="5218239" y="4381932"/>
              <a:ext cx="80963" cy="73178"/>
            </a:xfrm>
            <a:prstGeom prst="flowChartConnector">
              <a:avLst/>
            </a:prstGeom>
            <a:solidFill>
              <a:srgbClr val="17003A"/>
            </a:solidFill>
            <a:ln>
              <a:solidFill>
                <a:srgbClr val="1700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Flowchart: Connector 1090">
              <a:extLst>
                <a:ext uri="{FF2B5EF4-FFF2-40B4-BE49-F238E27FC236}">
                  <a16:creationId xmlns:a16="http://schemas.microsoft.com/office/drawing/2014/main" id="{4D104250-5233-5E23-9C92-D082B4C11E45}"/>
                </a:ext>
              </a:extLst>
            </p:cNvPr>
            <p:cNvSpPr/>
            <p:nvPr/>
          </p:nvSpPr>
          <p:spPr>
            <a:xfrm>
              <a:off x="5538913" y="4329269"/>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Flowchart: Connector 1091">
              <a:extLst>
                <a:ext uri="{FF2B5EF4-FFF2-40B4-BE49-F238E27FC236}">
                  <a16:creationId xmlns:a16="http://schemas.microsoft.com/office/drawing/2014/main" id="{ACD36072-1ACF-9C40-3634-8AC77A91A79C}"/>
                </a:ext>
              </a:extLst>
            </p:cNvPr>
            <p:cNvSpPr/>
            <p:nvPr/>
          </p:nvSpPr>
          <p:spPr>
            <a:xfrm>
              <a:off x="5695282" y="4172021"/>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B20F2F87-3A32-47AA-134F-23946EB0961E}"/>
                </a:ext>
              </a:extLst>
            </p:cNvPr>
            <p:cNvSpPr/>
            <p:nvPr/>
          </p:nvSpPr>
          <p:spPr>
            <a:xfrm>
              <a:off x="6210425" y="3923738"/>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B0A70C4B-A38D-7287-465B-DA14C9C47CAA}"/>
                </a:ext>
              </a:extLst>
            </p:cNvPr>
            <p:cNvSpPr/>
            <p:nvPr/>
          </p:nvSpPr>
          <p:spPr>
            <a:xfrm>
              <a:off x="5796088" y="4169043"/>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Flowchart: Connector 1094">
              <a:extLst>
                <a:ext uri="{FF2B5EF4-FFF2-40B4-BE49-F238E27FC236}">
                  <a16:creationId xmlns:a16="http://schemas.microsoft.com/office/drawing/2014/main" id="{BD9C51D2-62C2-29F3-3975-A2A793502A0E}"/>
                </a:ext>
              </a:extLst>
            </p:cNvPr>
            <p:cNvSpPr/>
            <p:nvPr/>
          </p:nvSpPr>
          <p:spPr>
            <a:xfrm>
              <a:off x="6509669" y="3792846"/>
              <a:ext cx="80963" cy="73178"/>
            </a:xfrm>
            <a:prstGeom prst="flowChartConnector">
              <a:avLst/>
            </a:prstGeom>
            <a:solidFill>
              <a:srgbClr val="CCC0DA"/>
            </a:solidFill>
            <a:ln>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54B4679-4B8C-C1E4-56DC-69F78A145DB8}"/>
              </a:ext>
            </a:extLst>
          </p:cNvPr>
          <p:cNvSpPr txBox="1"/>
          <p:nvPr/>
        </p:nvSpPr>
        <p:spPr>
          <a:xfrm>
            <a:off x="88013" y="6523631"/>
            <a:ext cx="852866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Illustrative, author’s constructed developed/modified from </a:t>
            </a:r>
            <a:r>
              <a:rPr lang="en-US" sz="1000" dirty="0" err="1">
                <a:solidFill>
                  <a:srgbClr val="000000"/>
                </a:solidFill>
                <a:latin typeface="Aptos" panose="020B0004020202020204" pitchFamily="34" charset="0"/>
                <a:cs typeface="Arial" panose="020B0604020202020204" pitchFamily="34" charset="0"/>
              </a:rPr>
              <a:t>SPP</a:t>
            </a:r>
            <a:r>
              <a:rPr lang="en-US" sz="1000" dirty="0">
                <a:solidFill>
                  <a:srgbClr val="000000"/>
                </a:solidFill>
                <a:latin typeface="Aptos" panose="020B0004020202020204" pitchFamily="34" charset="0"/>
                <a:cs typeface="Arial" panose="020B0604020202020204" pitchFamily="34" charset="0"/>
              </a:rPr>
              <a:t> (2024)  </a:t>
            </a:r>
            <a:r>
              <a:rPr lang="en-US" sz="1000" i="1" dirty="0">
                <a:solidFill>
                  <a:srgbClr val="000000"/>
                </a:solidFill>
                <a:latin typeface="Aptos" panose="020B0004020202020204" pitchFamily="34" charset="0"/>
                <a:cs typeface="Arial" panose="020B0604020202020204" pitchFamily="34" charset="0"/>
              </a:rPr>
              <a:t>Our Generational Challenge</a:t>
            </a:r>
            <a:r>
              <a:rPr lang="en-US" sz="1000" dirty="0">
                <a:solidFill>
                  <a:srgbClr val="000000"/>
                </a:solidFill>
                <a:latin typeface="Aptos" panose="020B0004020202020204" pitchFamily="34" charset="0"/>
                <a:cs typeface="Arial" panose="020B0604020202020204" pitchFamily="34" charset="0"/>
              </a:rPr>
              <a:t>.  </a:t>
            </a:r>
            <a:r>
              <a:rPr lang="en-US" sz="1000" dirty="0" err="1">
                <a:solidFill>
                  <a:srgbClr val="000000"/>
                </a:solidFill>
                <a:latin typeface="Aptos" panose="020B0004020202020204" pitchFamily="34" charset="0"/>
                <a:cs typeface="Arial" panose="020B0604020202020204" pitchFamily="34" charset="0"/>
              </a:rPr>
              <a:t>p.7</a:t>
            </a:r>
            <a:r>
              <a:rPr lang="en-US" sz="1000" dirty="0">
                <a:solidFill>
                  <a:srgbClr val="000000"/>
                </a:solidFill>
                <a:latin typeface="Aptos" panose="020B0004020202020204" pitchFamily="34" charset="0"/>
                <a:cs typeface="Arial" panose="020B0604020202020204" pitchFamily="34" charset="0"/>
              </a:rPr>
              <a:t> from original New York Times graphic.</a:t>
            </a:r>
            <a:endParaRPr lang="en-US" sz="10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F0DCB8AF-AC95-D748-00FF-0D6BD4882C62}"/>
              </a:ext>
            </a:extLst>
          </p:cNvPr>
          <p:cNvCxnSpPr/>
          <p:nvPr/>
        </p:nvCxnSpPr>
        <p:spPr>
          <a:xfrm>
            <a:off x="678788" y="2361739"/>
            <a:ext cx="0" cy="35902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CAFFBF3-6D0E-7E5B-8B4F-B307E86FD9FF}"/>
              </a:ext>
            </a:extLst>
          </p:cNvPr>
          <p:cNvCxnSpPr>
            <a:cxnSpLocks/>
          </p:cNvCxnSpPr>
          <p:nvPr/>
        </p:nvCxnSpPr>
        <p:spPr>
          <a:xfrm>
            <a:off x="678786" y="5935192"/>
            <a:ext cx="793788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53619075-5CCB-DC38-BFB9-EB88F5F91901}"/>
              </a:ext>
            </a:extLst>
          </p:cNvPr>
          <p:cNvSpPr txBox="1"/>
          <p:nvPr/>
        </p:nvSpPr>
        <p:spPr>
          <a:xfrm>
            <a:off x="4149767" y="6268873"/>
            <a:ext cx="50802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Year</a:t>
            </a:r>
          </a:p>
        </p:txBody>
      </p:sp>
      <p:sp>
        <p:nvSpPr>
          <p:cNvPr id="23" name="TextBox 22">
            <a:extLst>
              <a:ext uri="{FF2B5EF4-FFF2-40B4-BE49-F238E27FC236}">
                <a16:creationId xmlns:a16="http://schemas.microsoft.com/office/drawing/2014/main" id="{90DF80CC-1C7E-963F-498A-5036B1C81BD0}"/>
              </a:ext>
            </a:extLst>
          </p:cNvPr>
          <p:cNvSpPr txBox="1"/>
          <p:nvPr/>
        </p:nvSpPr>
        <p:spPr>
          <a:xfrm>
            <a:off x="72023" y="1895935"/>
            <a:ext cx="1242648" cy="461665"/>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Electricity Use</a:t>
            </a:r>
          </a:p>
          <a:p>
            <a:pPr algn="ctr"/>
            <a:r>
              <a:rPr lang="en-US" sz="1200" b="1" dirty="0">
                <a:latin typeface="Arial" panose="020B0604020202020204" pitchFamily="34" charset="0"/>
                <a:cs typeface="Arial" panose="020B0604020202020204" pitchFamily="34" charset="0"/>
              </a:rPr>
              <a:t>(GWH)</a:t>
            </a:r>
          </a:p>
        </p:txBody>
      </p:sp>
      <p:sp>
        <p:nvSpPr>
          <p:cNvPr id="27" name="TextBox 26">
            <a:extLst>
              <a:ext uri="{FF2B5EF4-FFF2-40B4-BE49-F238E27FC236}">
                <a16:creationId xmlns:a16="http://schemas.microsoft.com/office/drawing/2014/main" id="{9AFE8DD3-E023-B095-8B93-AE06359194D3}"/>
              </a:ext>
            </a:extLst>
          </p:cNvPr>
          <p:cNvSpPr txBox="1"/>
          <p:nvPr/>
        </p:nvSpPr>
        <p:spPr>
          <a:xfrm>
            <a:off x="591441" y="6015109"/>
            <a:ext cx="52450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1989</a:t>
            </a:r>
          </a:p>
        </p:txBody>
      </p:sp>
      <p:sp>
        <p:nvSpPr>
          <p:cNvPr id="29" name="TextBox 28">
            <a:extLst>
              <a:ext uri="{FF2B5EF4-FFF2-40B4-BE49-F238E27FC236}">
                <a16:creationId xmlns:a16="http://schemas.microsoft.com/office/drawing/2014/main" id="{555C391B-99D2-A812-9467-BDD39DDF590F}"/>
              </a:ext>
            </a:extLst>
          </p:cNvPr>
          <p:cNvSpPr txBox="1"/>
          <p:nvPr/>
        </p:nvSpPr>
        <p:spPr>
          <a:xfrm>
            <a:off x="5892501" y="6019968"/>
            <a:ext cx="52450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2024</a:t>
            </a:r>
          </a:p>
        </p:txBody>
      </p:sp>
      <p:sp>
        <p:nvSpPr>
          <p:cNvPr id="31" name="TextBox 30">
            <a:extLst>
              <a:ext uri="{FF2B5EF4-FFF2-40B4-BE49-F238E27FC236}">
                <a16:creationId xmlns:a16="http://schemas.microsoft.com/office/drawing/2014/main" id="{40E41B3B-05BE-A8CE-62FE-11B430AF3658}"/>
              </a:ext>
            </a:extLst>
          </p:cNvPr>
          <p:cNvSpPr txBox="1"/>
          <p:nvPr/>
        </p:nvSpPr>
        <p:spPr>
          <a:xfrm>
            <a:off x="7554634" y="6034493"/>
            <a:ext cx="52450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2030</a:t>
            </a:r>
          </a:p>
        </p:txBody>
      </p:sp>
      <p:sp>
        <p:nvSpPr>
          <p:cNvPr id="33" name="TextBox 32">
            <a:extLst>
              <a:ext uri="{FF2B5EF4-FFF2-40B4-BE49-F238E27FC236}">
                <a16:creationId xmlns:a16="http://schemas.microsoft.com/office/drawing/2014/main" id="{2372097A-B38C-6ED9-0907-2676A97D0C94}"/>
              </a:ext>
            </a:extLst>
          </p:cNvPr>
          <p:cNvSpPr txBox="1"/>
          <p:nvPr/>
        </p:nvSpPr>
        <p:spPr>
          <a:xfrm>
            <a:off x="771852" y="2503962"/>
            <a:ext cx="2540246"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Rising growth, increased </a:t>
            </a:r>
            <a:r>
              <a:rPr lang="en-US" dirty="0" err="1">
                <a:latin typeface="Arial" panose="020B0604020202020204" pitchFamily="34" charset="0"/>
                <a:cs typeface="Arial" panose="020B0604020202020204" pitchFamily="34" charset="0"/>
              </a:rPr>
              <a:t>UPC</a:t>
            </a:r>
            <a:r>
              <a:rPr lang="en-US" dirty="0">
                <a:latin typeface="Arial" panose="020B0604020202020204" pitchFamily="34" charset="0"/>
                <a:cs typeface="Arial" panose="020B0604020202020204" pitchFamily="34" charset="0"/>
              </a:rPr>
              <a:t>, new end uses (First era electrification, ISPs)</a:t>
            </a:r>
          </a:p>
          <a:p>
            <a:pPr algn="ctr"/>
            <a:r>
              <a:rPr lang="en-US" dirty="0">
                <a:latin typeface="Arial" panose="020B0604020202020204" pitchFamily="34" charset="0"/>
                <a:cs typeface="Arial" panose="020B0604020202020204" pitchFamily="34" charset="0"/>
              </a:rPr>
              <a:t>Low-cost natural gas</a:t>
            </a:r>
          </a:p>
        </p:txBody>
      </p:sp>
      <p:sp>
        <p:nvSpPr>
          <p:cNvPr id="35" name="TextBox 34">
            <a:extLst>
              <a:ext uri="{FF2B5EF4-FFF2-40B4-BE49-F238E27FC236}">
                <a16:creationId xmlns:a16="http://schemas.microsoft.com/office/drawing/2014/main" id="{1D915CA2-AC18-B7FA-6B25-5D9D92314F35}"/>
              </a:ext>
            </a:extLst>
          </p:cNvPr>
          <p:cNvSpPr txBox="1"/>
          <p:nvPr/>
        </p:nvSpPr>
        <p:spPr>
          <a:xfrm>
            <a:off x="3769105" y="6044893"/>
            <a:ext cx="52450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2005</a:t>
            </a:r>
          </a:p>
        </p:txBody>
      </p:sp>
      <p:sp>
        <p:nvSpPr>
          <p:cNvPr id="37" name="TextBox 36">
            <a:extLst>
              <a:ext uri="{FF2B5EF4-FFF2-40B4-BE49-F238E27FC236}">
                <a16:creationId xmlns:a16="http://schemas.microsoft.com/office/drawing/2014/main" id="{C3E00E92-6E52-C18E-C0E1-9B2685D99AD3}"/>
              </a:ext>
            </a:extLst>
          </p:cNvPr>
          <p:cNvSpPr txBox="1"/>
          <p:nvPr/>
        </p:nvSpPr>
        <p:spPr>
          <a:xfrm>
            <a:off x="3674434" y="2660334"/>
            <a:ext cx="265735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No growth, flat </a:t>
            </a:r>
            <a:r>
              <a:rPr lang="en-US" dirty="0" err="1">
                <a:latin typeface="Arial" panose="020B0604020202020204" pitchFamily="34" charset="0"/>
                <a:cs typeface="Arial" panose="020B0604020202020204" pitchFamily="34" charset="0"/>
              </a:rPr>
              <a:t>UPC</a:t>
            </a:r>
            <a:r>
              <a:rPr lang="en-US" dirty="0">
                <a:latin typeface="Arial" panose="020B0604020202020204" pitchFamily="34" charset="0"/>
                <a:cs typeface="Arial" panose="020B0604020202020204" pitchFamily="34" charset="0"/>
              </a:rPr>
              <a:t>, high-cost natural gas</a:t>
            </a:r>
          </a:p>
        </p:txBody>
      </p:sp>
      <p:sp>
        <p:nvSpPr>
          <p:cNvPr id="39" name="TextBox 38">
            <a:extLst>
              <a:ext uri="{FF2B5EF4-FFF2-40B4-BE49-F238E27FC236}">
                <a16:creationId xmlns:a16="http://schemas.microsoft.com/office/drawing/2014/main" id="{126F59BA-58DD-AF23-D4A7-CE0581F02E6C}"/>
              </a:ext>
            </a:extLst>
          </p:cNvPr>
          <p:cNvSpPr txBox="1"/>
          <p:nvPr/>
        </p:nvSpPr>
        <p:spPr>
          <a:xfrm>
            <a:off x="6417004" y="3724327"/>
            <a:ext cx="2540246" cy="203132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Rising growth, increased </a:t>
            </a:r>
            <a:r>
              <a:rPr lang="en-US" dirty="0" err="1">
                <a:latin typeface="Arial" panose="020B0604020202020204" pitchFamily="34" charset="0"/>
                <a:cs typeface="Arial" panose="020B0604020202020204" pitchFamily="34" charset="0"/>
              </a:rPr>
              <a:t>UPC</a:t>
            </a:r>
            <a:r>
              <a:rPr lang="en-US" dirty="0">
                <a:latin typeface="Arial" panose="020B0604020202020204" pitchFamily="34" charset="0"/>
                <a:cs typeface="Arial" panose="020B0604020202020204" pitchFamily="34" charset="0"/>
              </a:rPr>
              <a:t>, new end-uses (datacenters, second era electrification, transportation), high-cost natural gas</a:t>
            </a:r>
          </a:p>
        </p:txBody>
      </p:sp>
      <p:sp>
        <p:nvSpPr>
          <p:cNvPr id="5" name="Text Box 6">
            <a:extLst>
              <a:ext uri="{FF2B5EF4-FFF2-40B4-BE49-F238E27FC236}">
                <a16:creationId xmlns:a16="http://schemas.microsoft.com/office/drawing/2014/main" id="{267857A5-40B0-27F8-CABA-D7B67FB3A662}"/>
              </a:ext>
            </a:extLst>
          </p:cNvPr>
          <p:cNvSpPr txBox="1">
            <a:spLocks noChangeArrowheads="1"/>
          </p:cNvSpPr>
          <p:nvPr/>
        </p:nvSpPr>
        <p:spPr bwMode="auto">
          <a:xfrm>
            <a:off x="213526" y="1230553"/>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era of electricity growth</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that will need to be powered with a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reliable, non-intermittent electricity source.</a:t>
            </a:r>
          </a:p>
        </p:txBody>
      </p:sp>
    </p:spTree>
    <p:extLst>
      <p:ext uri="{BB962C8B-B14F-4D97-AF65-F5344CB8AC3E}">
        <p14:creationId xmlns:p14="http://schemas.microsoft.com/office/powerpoint/2010/main" val="91734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BD306-E73D-CF2E-A6E3-57D3C2C317E8}"/>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DF19520-D6C5-2EF0-C090-9675C43FDC24}"/>
              </a:ext>
            </a:extLst>
          </p:cNvPr>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3</a:t>
            </a:fld>
            <a:endParaRPr lang="en-US">
              <a:latin typeface="Arial" pitchFamily="34" charset="0"/>
              <a:cs typeface="Arial" pitchFamily="34" charset="0"/>
            </a:endParaRPr>
          </a:p>
        </p:txBody>
      </p:sp>
      <p:sp>
        <p:nvSpPr>
          <p:cNvPr id="9" name="Text Box 3">
            <a:extLst>
              <a:ext uri="{FF2B5EF4-FFF2-40B4-BE49-F238E27FC236}">
                <a16:creationId xmlns:a16="http://schemas.microsoft.com/office/drawing/2014/main" id="{61D1845C-C1DB-FDD5-C28D-E9909792AECC}"/>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sp>
        <p:nvSpPr>
          <p:cNvPr id="10" name="Rectangle 9">
            <a:extLst>
              <a:ext uri="{FF2B5EF4-FFF2-40B4-BE49-F238E27FC236}">
                <a16:creationId xmlns:a16="http://schemas.microsoft.com/office/drawing/2014/main" id="{BC928501-92CB-C1C1-24F1-7016C1E9B8AB}"/>
              </a:ext>
            </a:extLst>
          </p:cNvPr>
          <p:cNvSpPr/>
          <p:nvPr/>
        </p:nvSpPr>
        <p:spPr>
          <a:xfrm>
            <a:off x="1135460" y="2286000"/>
            <a:ext cx="6858000" cy="2286000"/>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itchFamily="34" charset="0"/>
                <a:cs typeface="Arial" pitchFamily="34" charset="0"/>
              </a:rPr>
              <a:t>Overreliance on intermittent resource</a:t>
            </a:r>
          </a:p>
        </p:txBody>
      </p:sp>
      <p:sp>
        <p:nvSpPr>
          <p:cNvPr id="13" name="Rectangle 12">
            <a:extLst>
              <a:ext uri="{FF2B5EF4-FFF2-40B4-BE49-F238E27FC236}">
                <a16:creationId xmlns:a16="http://schemas.microsoft.com/office/drawing/2014/main" id="{9BF854FD-402B-B093-60C4-AB894A2DB8B0}"/>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a:latin typeface="Arial" pitchFamily="34" charset="0"/>
              <a:cs typeface="Arial" pitchFamily="34" charset="0"/>
            </a:endParaRPr>
          </a:p>
        </p:txBody>
      </p:sp>
      <p:sp>
        <p:nvSpPr>
          <p:cNvPr id="11" name="Rectangle 10">
            <a:extLst>
              <a:ext uri="{FF2B5EF4-FFF2-40B4-BE49-F238E27FC236}">
                <a16:creationId xmlns:a16="http://schemas.microsoft.com/office/drawing/2014/main" id="{314BA601-11A1-6777-0D9F-D2FAF85C9AFD}"/>
              </a:ext>
            </a:extLst>
          </p:cNvPr>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tx1"/>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C0204AEA-71E8-A06A-488E-9FE62C89EE28}"/>
              </a:ext>
            </a:extLst>
          </p:cNvPr>
          <p:cNvPicPr>
            <a:picLocks noChangeAspect="1"/>
          </p:cNvPicPr>
          <p:nvPr/>
        </p:nvPicPr>
        <p:blipFill>
          <a:blip r:embed="rId2"/>
          <a:stretch>
            <a:fillRect/>
          </a:stretch>
        </p:blipFill>
        <p:spPr>
          <a:xfrm>
            <a:off x="331416" y="363314"/>
            <a:ext cx="4567747" cy="365760"/>
          </a:xfrm>
          <a:prstGeom prst="rect">
            <a:avLst/>
          </a:prstGeom>
        </p:spPr>
      </p:pic>
    </p:spTree>
    <p:extLst>
      <p:ext uri="{BB962C8B-B14F-4D97-AF65-F5344CB8AC3E}">
        <p14:creationId xmlns:p14="http://schemas.microsoft.com/office/powerpoint/2010/main" val="222777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37667-1AF0-C872-9156-FDFC506462D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B66F71C-EA63-0A25-61A9-08E3E150A21E}"/>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Electricity usage</a:t>
            </a:r>
          </a:p>
        </p:txBody>
      </p:sp>
      <p:sp>
        <p:nvSpPr>
          <p:cNvPr id="7" name="Rectangle 6">
            <a:extLst>
              <a:ext uri="{FF2B5EF4-FFF2-40B4-BE49-F238E27FC236}">
                <a16:creationId xmlns:a16="http://schemas.microsoft.com/office/drawing/2014/main" id="{88930170-F639-D7A0-C784-5728D2B3EC03}"/>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Revised change in forecast peak demand (2028, Grid Strategies)</a:t>
            </a:r>
          </a:p>
        </p:txBody>
      </p:sp>
      <p:sp>
        <p:nvSpPr>
          <p:cNvPr id="21" name="Slide Number Placeholder 1">
            <a:extLst>
              <a:ext uri="{FF2B5EF4-FFF2-40B4-BE49-F238E27FC236}">
                <a16:creationId xmlns:a16="http://schemas.microsoft.com/office/drawing/2014/main" id="{6999CD21-86F0-A9C1-D32C-9935E7159A2D}"/>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2980501-07D1-C74F-81B9-F42CE49B2FEA}"/>
              </a:ext>
            </a:extLst>
          </p:cNvPr>
          <p:cNvSpPr txBox="1"/>
          <p:nvPr/>
        </p:nvSpPr>
        <p:spPr>
          <a:xfrm>
            <a:off x="133350" y="6398438"/>
            <a:ext cx="830783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solidFill>
                  <a:srgbClr val="000000"/>
                </a:solidFill>
                <a:latin typeface="Aptos" panose="020B0004020202020204" pitchFamily="34" charset="0"/>
                <a:cs typeface="Arial" panose="020B0604020202020204" pitchFamily="34" charset="0"/>
              </a:rPr>
              <a:t>Canary Media from 2024 Grid Strategies Report and Forecast. https://www.canarymedia.com/articles/transmission/suddenly-us-electricity-demand-is-spiking-can-the-grid-keep-up</a:t>
            </a:r>
          </a:p>
          <a:p>
            <a:endParaRPr lang="en-US"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84F542F-EA40-ADFB-E476-F7C38ED583FD}"/>
              </a:ext>
            </a:extLst>
          </p:cNvPr>
          <p:cNvPicPr>
            <a:picLocks noChangeAspect="1"/>
          </p:cNvPicPr>
          <p:nvPr/>
        </p:nvPicPr>
        <p:blipFill>
          <a:blip r:embed="rId2"/>
          <a:stretch>
            <a:fillRect/>
          </a:stretch>
        </p:blipFill>
        <p:spPr>
          <a:xfrm>
            <a:off x="375018" y="261532"/>
            <a:ext cx="4567747" cy="365760"/>
          </a:xfrm>
          <a:prstGeom prst="rect">
            <a:avLst/>
          </a:prstGeom>
        </p:spPr>
      </p:pic>
      <p:graphicFrame>
        <p:nvGraphicFramePr>
          <p:cNvPr id="8" name="Chart 7">
            <a:extLst>
              <a:ext uri="{FF2B5EF4-FFF2-40B4-BE49-F238E27FC236}">
                <a16:creationId xmlns:a16="http://schemas.microsoft.com/office/drawing/2014/main" id="{1717A8E7-9A3F-E14B-8419-765F4BE9C297}"/>
              </a:ext>
            </a:extLst>
          </p:cNvPr>
          <p:cNvGraphicFramePr>
            <a:graphicFrameLocks/>
          </p:cNvGraphicFramePr>
          <p:nvPr>
            <p:extLst>
              <p:ext uri="{D42A27DB-BD31-4B8C-83A1-F6EECF244321}">
                <p14:modId xmlns:p14="http://schemas.microsoft.com/office/powerpoint/2010/main" val="958970048"/>
              </p:ext>
            </p:extLst>
          </p:nvPr>
        </p:nvGraphicFramePr>
        <p:xfrm>
          <a:off x="1600156" y="2326906"/>
          <a:ext cx="6100762" cy="40243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6">
            <a:extLst>
              <a:ext uri="{FF2B5EF4-FFF2-40B4-BE49-F238E27FC236}">
                <a16:creationId xmlns:a16="http://schemas.microsoft.com/office/drawing/2014/main" id="{C4AC3AF7-9181-0075-E89F-43013A1CFFB6}"/>
              </a:ext>
            </a:extLst>
          </p:cNvPr>
          <p:cNvSpPr txBox="1">
            <a:spLocks noChangeArrowheads="1"/>
          </p:cNvSpPr>
          <p:nvPr/>
        </p:nvSpPr>
        <p:spPr bwMode="auto">
          <a:xfrm>
            <a:off x="223051" y="1400055"/>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dirty="0">
                <a:solidFill>
                  <a:prstClr val="black"/>
                </a:solidFill>
                <a:latin typeface="Arial" pitchFamily="34" charset="0"/>
                <a:cs typeface="Arial" pitchFamily="34" charset="0"/>
              </a:rPr>
              <a:t>Most forecasts have seen</a:t>
            </a:r>
            <a:r>
              <a:rPr lang="en-US" b="1" dirty="0">
                <a:solidFill>
                  <a:prstClr val="black"/>
                </a:solidFill>
                <a:latin typeface="Arial" pitchFamily="34" charset="0"/>
                <a:cs typeface="Arial" pitchFamily="34" charset="0"/>
              </a:rPr>
              <a:t> dramatic changes (increases) </a:t>
            </a:r>
            <a:r>
              <a:rPr lang="en-US" dirty="0">
                <a:solidFill>
                  <a:prstClr val="black"/>
                </a:solidFill>
                <a:latin typeface="Arial" pitchFamily="34" charset="0"/>
                <a:cs typeface="Arial" pitchFamily="34" charset="0"/>
              </a:rPr>
              <a:t>over the last  year, driven in large part by </a:t>
            </a:r>
            <a:r>
              <a:rPr lang="en-US" b="1" dirty="0">
                <a:solidFill>
                  <a:prstClr val="black"/>
                </a:solidFill>
                <a:latin typeface="Arial" pitchFamily="34" charset="0"/>
                <a:cs typeface="Arial" pitchFamily="34" charset="0"/>
              </a:rPr>
              <a:t>technology-induced changes in electricity usage.</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10" name="Straight Arrow Connector 9">
            <a:extLst>
              <a:ext uri="{FF2B5EF4-FFF2-40B4-BE49-F238E27FC236}">
                <a16:creationId xmlns:a16="http://schemas.microsoft.com/office/drawing/2014/main" id="{D2CAFC88-79B3-5599-29D6-5919A36129C7}"/>
              </a:ext>
            </a:extLst>
          </p:cNvPr>
          <p:cNvCxnSpPr>
            <a:cxnSpLocks/>
          </p:cNvCxnSpPr>
          <p:nvPr/>
        </p:nvCxnSpPr>
        <p:spPr>
          <a:xfrm flipV="1">
            <a:off x="3926871" y="3225644"/>
            <a:ext cx="925620" cy="1211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3B3A867-205F-E769-C4A1-6A3CF7D2B39E}"/>
              </a:ext>
            </a:extLst>
          </p:cNvPr>
          <p:cNvSpPr txBox="1"/>
          <p:nvPr/>
        </p:nvSpPr>
        <p:spPr>
          <a:xfrm>
            <a:off x="2329770" y="2804772"/>
            <a:ext cx="1888811" cy="923330"/>
          </a:xfrm>
          <a:prstGeom prst="rect">
            <a:avLst/>
          </a:prstGeom>
          <a:solidFill>
            <a:schemeClr val="bg1"/>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17 GW forecast change in one year</a:t>
            </a:r>
          </a:p>
        </p:txBody>
      </p:sp>
    </p:spTree>
    <p:extLst>
      <p:ext uri="{BB962C8B-B14F-4D97-AF65-F5344CB8AC3E}">
        <p14:creationId xmlns:p14="http://schemas.microsoft.com/office/powerpoint/2010/main" val="3658064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D8E9-57B4-6EB4-3C09-A1D0BD8E8A9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CE893F5-08A8-49DD-D8ED-6A34CF3B7736}"/>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Electricity usage</a:t>
            </a:r>
          </a:p>
        </p:txBody>
      </p:sp>
      <p:sp>
        <p:nvSpPr>
          <p:cNvPr id="7" name="Rectangle 6">
            <a:extLst>
              <a:ext uri="{FF2B5EF4-FFF2-40B4-BE49-F238E27FC236}">
                <a16:creationId xmlns:a16="http://schemas.microsoft.com/office/drawing/2014/main" id="{274E3475-4D72-9B9D-5915-9D27371613E8}"/>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New sources of electricity growth</a:t>
            </a:r>
          </a:p>
        </p:txBody>
      </p:sp>
      <p:sp>
        <p:nvSpPr>
          <p:cNvPr id="21" name="Slide Number Placeholder 1">
            <a:extLst>
              <a:ext uri="{FF2B5EF4-FFF2-40B4-BE49-F238E27FC236}">
                <a16:creationId xmlns:a16="http://schemas.microsoft.com/office/drawing/2014/main" id="{7AABDF00-4044-1790-60B8-FA1C58CB030C}"/>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 Placeholder 3">
            <a:extLst>
              <a:ext uri="{FF2B5EF4-FFF2-40B4-BE49-F238E27FC236}">
                <a16:creationId xmlns:a16="http://schemas.microsoft.com/office/drawing/2014/main" id="{19056658-C075-F595-48D0-F834FD0114A6}"/>
              </a:ext>
            </a:extLst>
          </p:cNvPr>
          <p:cNvSpPr txBox="1">
            <a:spLocks/>
          </p:cNvSpPr>
          <p:nvPr/>
        </p:nvSpPr>
        <p:spPr>
          <a:xfrm>
            <a:off x="4664767" y="1473977"/>
            <a:ext cx="3278952" cy="694581"/>
          </a:xfrm>
          <a:prstGeom prst="rect">
            <a:avLst/>
          </a:prstGeom>
          <a:solidFill>
            <a:srgbClr val="E6E0EC"/>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dirty="0">
                <a:solidFill>
                  <a:prstClr val="black"/>
                </a:solidFill>
                <a:latin typeface="Arial" pitchFamily="34" charset="0"/>
                <a:cs typeface="Arial" pitchFamily="34" charset="0"/>
              </a:rPr>
              <a:t>Energy production &amp; manufacturing</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TextBox 4">
            <a:extLst>
              <a:ext uri="{FF2B5EF4-FFF2-40B4-BE49-F238E27FC236}">
                <a16:creationId xmlns:a16="http://schemas.microsoft.com/office/drawing/2014/main" id="{4DBD50E1-194B-D1AD-A88A-3E81004FC59C}"/>
              </a:ext>
            </a:extLst>
          </p:cNvPr>
          <p:cNvSpPr txBox="1"/>
          <p:nvPr/>
        </p:nvSpPr>
        <p:spPr>
          <a:xfrm>
            <a:off x="94081" y="6589368"/>
            <a:ext cx="830783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Authors’ construct.</a:t>
            </a:r>
          </a:p>
        </p:txBody>
      </p:sp>
      <p:pic>
        <p:nvPicPr>
          <p:cNvPr id="3" name="Picture 2">
            <a:extLst>
              <a:ext uri="{FF2B5EF4-FFF2-40B4-BE49-F238E27FC236}">
                <a16:creationId xmlns:a16="http://schemas.microsoft.com/office/drawing/2014/main" id="{0653595C-9DE0-E746-0754-F47247AAAF10}"/>
              </a:ext>
            </a:extLst>
          </p:cNvPr>
          <p:cNvPicPr>
            <a:picLocks noChangeAspect="1"/>
          </p:cNvPicPr>
          <p:nvPr/>
        </p:nvPicPr>
        <p:blipFill>
          <a:blip r:embed="rId2"/>
          <a:stretch>
            <a:fillRect/>
          </a:stretch>
        </p:blipFill>
        <p:spPr>
          <a:xfrm>
            <a:off x="375018" y="261532"/>
            <a:ext cx="4567747" cy="365760"/>
          </a:xfrm>
          <a:prstGeom prst="rect">
            <a:avLst/>
          </a:prstGeom>
        </p:spPr>
      </p:pic>
      <p:sp>
        <p:nvSpPr>
          <p:cNvPr id="8" name="Text Placeholder 3">
            <a:extLst>
              <a:ext uri="{FF2B5EF4-FFF2-40B4-BE49-F238E27FC236}">
                <a16:creationId xmlns:a16="http://schemas.microsoft.com/office/drawing/2014/main" id="{56C9F1B7-2E78-A87D-8F14-8A6C4F50C6AE}"/>
              </a:ext>
            </a:extLst>
          </p:cNvPr>
          <p:cNvSpPr txBox="1">
            <a:spLocks/>
          </p:cNvSpPr>
          <p:nvPr/>
        </p:nvSpPr>
        <p:spPr>
          <a:xfrm>
            <a:off x="2697954" y="3277968"/>
            <a:ext cx="1720030" cy="678719"/>
          </a:xfrm>
          <a:prstGeom prst="rect">
            <a:avLst/>
          </a:prstGeom>
          <a:solidFill>
            <a:srgbClr val="20112D"/>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dirty="0">
                <a:solidFill>
                  <a:schemeClr val="bg1"/>
                </a:solidFill>
                <a:latin typeface="Arial" pitchFamily="34" charset="0"/>
                <a:cs typeface="Arial" pitchFamily="34" charset="0"/>
              </a:rPr>
              <a:t>Industrial electrification</a:t>
            </a:r>
            <a:endParaRPr kumimoji="0" lang="en-US" sz="18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Text Placeholder 3">
            <a:extLst>
              <a:ext uri="{FF2B5EF4-FFF2-40B4-BE49-F238E27FC236}">
                <a16:creationId xmlns:a16="http://schemas.microsoft.com/office/drawing/2014/main" id="{6D7C434E-36D9-619B-BD1A-FEC1D8331529}"/>
              </a:ext>
            </a:extLst>
          </p:cNvPr>
          <p:cNvSpPr txBox="1">
            <a:spLocks/>
          </p:cNvSpPr>
          <p:nvPr/>
        </p:nvSpPr>
        <p:spPr>
          <a:xfrm>
            <a:off x="2427432" y="4623357"/>
            <a:ext cx="2426622" cy="1083854"/>
          </a:xfrm>
          <a:prstGeom prst="rect">
            <a:avLst/>
          </a:prstGeom>
          <a:solidFill>
            <a:srgbClr val="E6E0EC"/>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Building &amp; commercial electrification</a:t>
            </a:r>
          </a:p>
        </p:txBody>
      </p:sp>
      <p:sp>
        <p:nvSpPr>
          <p:cNvPr id="10" name="Text Placeholder 3">
            <a:extLst>
              <a:ext uri="{FF2B5EF4-FFF2-40B4-BE49-F238E27FC236}">
                <a16:creationId xmlns:a16="http://schemas.microsoft.com/office/drawing/2014/main" id="{6C42FEA0-F5E2-9425-3FD7-415C811F2643}"/>
              </a:ext>
            </a:extLst>
          </p:cNvPr>
          <p:cNvSpPr txBox="1">
            <a:spLocks/>
          </p:cNvSpPr>
          <p:nvPr/>
        </p:nvSpPr>
        <p:spPr>
          <a:xfrm>
            <a:off x="4604060" y="3496429"/>
            <a:ext cx="1828380" cy="382587"/>
          </a:xfrm>
          <a:prstGeom prst="rect">
            <a:avLst/>
          </a:prstGeom>
          <a:solidFill>
            <a:srgbClr val="E6E0EC"/>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Transportation</a:t>
            </a:r>
          </a:p>
        </p:txBody>
      </p:sp>
      <p:sp>
        <p:nvSpPr>
          <p:cNvPr id="11" name="Text Placeholder 3">
            <a:extLst>
              <a:ext uri="{FF2B5EF4-FFF2-40B4-BE49-F238E27FC236}">
                <a16:creationId xmlns:a16="http://schemas.microsoft.com/office/drawing/2014/main" id="{064DB083-7219-FEA5-C954-C906D831E447}"/>
              </a:ext>
            </a:extLst>
          </p:cNvPr>
          <p:cNvSpPr txBox="1">
            <a:spLocks/>
          </p:cNvSpPr>
          <p:nvPr/>
        </p:nvSpPr>
        <p:spPr>
          <a:xfrm>
            <a:off x="3615359" y="5933645"/>
            <a:ext cx="1769951" cy="472784"/>
          </a:xfrm>
          <a:prstGeom prst="rect">
            <a:avLst/>
          </a:prstGeom>
          <a:solidFill>
            <a:srgbClr val="08040C"/>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dirty="0">
                <a:solidFill>
                  <a:schemeClr val="bg1"/>
                </a:solidFill>
                <a:latin typeface="Arial" pitchFamily="34" charset="0"/>
                <a:cs typeface="Arial" pitchFamily="34" charset="0"/>
              </a:rPr>
              <a:t>Datacenters</a:t>
            </a:r>
            <a:endParaRPr kumimoji="0" lang="en-US" sz="18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1266" name="Picture 2" descr="The Future of Oil &amp; Gas: Predictions ...">
            <a:extLst>
              <a:ext uri="{FF2B5EF4-FFF2-40B4-BE49-F238E27FC236}">
                <a16:creationId xmlns:a16="http://schemas.microsoft.com/office/drawing/2014/main" id="{349FAB25-653F-A40C-DB61-0B956065A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37" y="1242351"/>
            <a:ext cx="1866914" cy="10454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il and Gas Industry Overview">
            <a:extLst>
              <a:ext uri="{FF2B5EF4-FFF2-40B4-BE49-F238E27FC236}">
                <a16:creationId xmlns:a16="http://schemas.microsoft.com/office/drawing/2014/main" id="{5B695892-CA83-878C-C229-E05199E74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419" y="1384137"/>
            <a:ext cx="1914597" cy="104547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5 Limits on U.S. Electrification ...">
            <a:extLst>
              <a:ext uri="{FF2B5EF4-FFF2-40B4-BE49-F238E27FC236}">
                <a16:creationId xmlns:a16="http://schemas.microsoft.com/office/drawing/2014/main" id="{48F8CE00-6BF0-A4AA-5D44-9C294DAB8D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18" y="2837070"/>
            <a:ext cx="2159033" cy="143673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Electric Cars on The Auto Industry ...">
            <a:extLst>
              <a:ext uri="{FF2B5EF4-FFF2-40B4-BE49-F238E27FC236}">
                <a16:creationId xmlns:a16="http://schemas.microsoft.com/office/drawing/2014/main" id="{A07ED4D9-3929-89A4-F7D1-C9271EDA31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4961" y="2270927"/>
            <a:ext cx="1943302" cy="1293179"/>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Electric buses in a sustainable ...">
            <a:extLst>
              <a:ext uri="{FF2B5EF4-FFF2-40B4-BE49-F238E27FC236}">
                <a16:creationId xmlns:a16="http://schemas.microsoft.com/office/drawing/2014/main" id="{5F4BEE68-509D-C954-8DB5-00B0754060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4961" y="3696859"/>
            <a:ext cx="1990725" cy="149880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Underwater Datacenters">
            <a:extLst>
              <a:ext uri="{FF2B5EF4-FFF2-40B4-BE49-F238E27FC236}">
                <a16:creationId xmlns:a16="http://schemas.microsoft.com/office/drawing/2014/main" id="{5415F652-56F3-9F98-2374-AEEEF0F3BD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9878" y="5336309"/>
            <a:ext cx="2075552" cy="1381186"/>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Commercial building electrification ...">
            <a:extLst>
              <a:ext uri="{FF2B5EF4-FFF2-40B4-BE49-F238E27FC236}">
                <a16:creationId xmlns:a16="http://schemas.microsoft.com/office/drawing/2014/main" id="{A839D044-B498-0970-6222-D2B74E565C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81" y="4623357"/>
            <a:ext cx="2167708" cy="1083854"/>
          </a:xfrm>
          <a:prstGeom prst="rect">
            <a:avLst/>
          </a:prstGeom>
          <a:noFill/>
          <a:extLst>
            <a:ext uri="{909E8E84-426E-40DD-AFC4-6F175D3DCCD1}">
              <a14:hiddenFill xmlns:a14="http://schemas.microsoft.com/office/drawing/2010/main">
                <a:solidFill>
                  <a:srgbClr val="FFFFFF"/>
                </a:solidFill>
              </a14:hiddenFill>
            </a:ext>
          </a:extLst>
        </p:spPr>
      </p:pic>
      <p:sp>
        <p:nvSpPr>
          <p:cNvPr id="12" name="Left Brace 11">
            <a:extLst>
              <a:ext uri="{FF2B5EF4-FFF2-40B4-BE49-F238E27FC236}">
                <a16:creationId xmlns:a16="http://schemas.microsoft.com/office/drawing/2014/main" id="{72F56E5D-FDA3-8777-1BBF-A655246BB2E3}"/>
              </a:ext>
            </a:extLst>
          </p:cNvPr>
          <p:cNvSpPr/>
          <p:nvPr/>
        </p:nvSpPr>
        <p:spPr>
          <a:xfrm>
            <a:off x="6478276" y="2236212"/>
            <a:ext cx="321109" cy="2903023"/>
          </a:xfrm>
          <a:prstGeom prst="leftBrace">
            <a:avLst/>
          </a:prstGeom>
          <a:ln w="38100">
            <a:solidFill>
              <a:srgbClr val="1700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EF2D72E6-E3DD-1DAB-5ACA-E350E3DC3E64}"/>
              </a:ext>
            </a:extLst>
          </p:cNvPr>
          <p:cNvSpPr/>
          <p:nvPr/>
        </p:nvSpPr>
        <p:spPr>
          <a:xfrm rot="10800000">
            <a:off x="2300490" y="2782399"/>
            <a:ext cx="321108" cy="1647768"/>
          </a:xfrm>
          <a:prstGeom prst="leftBrace">
            <a:avLst/>
          </a:prstGeom>
          <a:ln w="38100">
            <a:solidFill>
              <a:srgbClr val="1700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8C746485-4350-DE4D-F75D-2F3F15889CED}"/>
              </a:ext>
            </a:extLst>
          </p:cNvPr>
          <p:cNvSpPr/>
          <p:nvPr/>
        </p:nvSpPr>
        <p:spPr>
          <a:xfrm rot="10800000">
            <a:off x="4308015" y="1300486"/>
            <a:ext cx="187799" cy="1310288"/>
          </a:xfrm>
          <a:prstGeom prst="leftBrace">
            <a:avLst/>
          </a:prstGeom>
          <a:ln w="38100">
            <a:solidFill>
              <a:srgbClr val="1700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B288EBD8-352B-ACC5-A241-31825E05C12E}"/>
              </a:ext>
            </a:extLst>
          </p:cNvPr>
          <p:cNvSpPr/>
          <p:nvPr/>
        </p:nvSpPr>
        <p:spPr>
          <a:xfrm>
            <a:off x="5518250" y="5427165"/>
            <a:ext cx="321109" cy="1248272"/>
          </a:xfrm>
          <a:prstGeom prst="leftBrace">
            <a:avLst/>
          </a:prstGeom>
          <a:ln w="38100">
            <a:solidFill>
              <a:srgbClr val="1700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79163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Changing end-uses: oil and gas industry applications.</a:t>
            </a:r>
          </a:p>
        </p:txBody>
      </p:sp>
      <p:sp>
        <p:nvSpPr>
          <p:cNvPr id="20" name="TextBox 19"/>
          <p:cNvSpPr txBox="1"/>
          <p:nvPr/>
        </p:nvSpPr>
        <p:spPr>
          <a:xfrm>
            <a:off x="5928189" y="356775"/>
            <a:ext cx="3075316" cy="369332"/>
          </a:xfrm>
          <a:prstGeom prst="rect">
            <a:avLst/>
          </a:prstGeom>
          <a:noFill/>
        </p:spPr>
        <p:txBody>
          <a:bodyPr wrap="square" rtlCol="0">
            <a:spAutoFit/>
          </a:bodyPr>
          <a:lstStyle/>
          <a:p>
            <a:pPr algn="r"/>
            <a:endParaRPr lang="en-US" b="1">
              <a:solidFill>
                <a:schemeClr val="bg1"/>
              </a:solidFill>
              <a:latin typeface="Arial" pitchFamily="34" charset="0"/>
              <a:cs typeface="Arial" pitchFamily="34" charset="0"/>
            </a:endParaRP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6" name="TextBox 15">
            <a:extLst>
              <a:ext uri="{FF2B5EF4-FFF2-40B4-BE49-F238E27FC236}">
                <a16:creationId xmlns:a16="http://schemas.microsoft.com/office/drawing/2014/main" id="{735CC3FE-BFAD-4305-AE5F-7955F1F70AFB}"/>
              </a:ext>
            </a:extLst>
          </p:cNvPr>
          <p:cNvSpPr txBox="1"/>
          <p:nvPr/>
        </p:nvSpPr>
        <p:spPr>
          <a:xfrm>
            <a:off x="5737269" y="327642"/>
            <a:ext cx="3075316" cy="369332"/>
          </a:xfrm>
          <a:prstGeom prst="rect">
            <a:avLst/>
          </a:prstGeom>
          <a:noFill/>
        </p:spPr>
        <p:txBody>
          <a:bodyPr wrap="square" rtlCol="0">
            <a:spAutoFit/>
          </a:bodyPr>
          <a:lstStyle/>
          <a:p>
            <a:pPr algn="r"/>
            <a:r>
              <a:rPr lang="en-US" b="1" dirty="0">
                <a:solidFill>
                  <a:schemeClr val="bg1"/>
                </a:solidFill>
                <a:latin typeface="Arial" pitchFamily="34" charset="0"/>
                <a:cs typeface="Arial" pitchFamily="34" charset="0"/>
              </a:rPr>
              <a:t>Electricity usage</a:t>
            </a:r>
          </a:p>
        </p:txBody>
      </p:sp>
      <p:sp>
        <p:nvSpPr>
          <p:cNvPr id="10" name="Text Box 6">
            <a:extLst>
              <a:ext uri="{FF2B5EF4-FFF2-40B4-BE49-F238E27FC236}">
                <a16:creationId xmlns:a16="http://schemas.microsoft.com/office/drawing/2014/main" id="{4940A233-F942-4353-831B-0EA65C1F9790}"/>
              </a:ext>
            </a:extLst>
          </p:cNvPr>
          <p:cNvSpPr txBox="1">
            <a:spLocks noChangeArrowheads="1"/>
          </p:cNvSpPr>
          <p:nvPr/>
        </p:nvSpPr>
        <p:spPr bwMode="auto">
          <a:xfrm>
            <a:off x="133350" y="1531939"/>
            <a:ext cx="6639602" cy="4801314"/>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just">
              <a:spcAft>
                <a:spcPts val="1200"/>
              </a:spcAft>
              <a:defRPr/>
            </a:pPr>
            <a:r>
              <a:rPr lang="en-US" sz="2200">
                <a:latin typeface="Arial" pitchFamily="34" charset="0"/>
                <a:cs typeface="Arial" pitchFamily="34" charset="0"/>
              </a:rPr>
              <a:t>Industry has been </a:t>
            </a:r>
            <a:r>
              <a:rPr lang="en-US" sz="2200" b="1">
                <a:latin typeface="Arial" pitchFamily="34" charset="0"/>
                <a:cs typeface="Arial" pitchFamily="34" charset="0"/>
              </a:rPr>
              <a:t>moving more and more towards electrical end-uses </a:t>
            </a:r>
            <a:r>
              <a:rPr lang="en-US" sz="2200">
                <a:latin typeface="Arial" pitchFamily="34" charset="0"/>
                <a:cs typeface="Arial" pitchFamily="34" charset="0"/>
              </a:rPr>
              <a:t>over several decades, arguably dating back to the </a:t>
            </a:r>
            <a:r>
              <a:rPr lang="en-US" sz="2200" err="1">
                <a:latin typeface="Arial" pitchFamily="34" charset="0"/>
                <a:cs typeface="Arial" pitchFamily="34" charset="0"/>
              </a:rPr>
              <a:t>CAAA</a:t>
            </a:r>
            <a:r>
              <a:rPr lang="en-US" sz="2200">
                <a:latin typeface="Arial" pitchFamily="34" charset="0"/>
                <a:cs typeface="Arial" pitchFamily="34" charset="0"/>
              </a:rPr>
              <a:t> of 1990.</a:t>
            </a:r>
          </a:p>
          <a:p>
            <a:pPr algn="just">
              <a:spcAft>
                <a:spcPts val="1200"/>
              </a:spcAft>
              <a:defRPr/>
            </a:pPr>
            <a:r>
              <a:rPr lang="en-US" sz="2200">
                <a:latin typeface="Arial" pitchFamily="34" charset="0"/>
                <a:cs typeface="Arial" pitchFamily="34" charset="0"/>
              </a:rPr>
              <a:t>Examples in the natural gas midstream industry include </a:t>
            </a:r>
            <a:r>
              <a:rPr lang="en-US" sz="2200" b="1">
                <a:latin typeface="Arial" pitchFamily="34" charset="0"/>
                <a:cs typeface="Arial" pitchFamily="34" charset="0"/>
              </a:rPr>
              <a:t>moving compression fuel from pipeline gas to electricity</a:t>
            </a:r>
            <a:r>
              <a:rPr lang="en-US" sz="2200">
                <a:latin typeface="Arial" pitchFamily="34" charset="0"/>
                <a:cs typeface="Arial" pitchFamily="34" charset="0"/>
              </a:rPr>
              <a:t> – which had considerable implications in during </a:t>
            </a:r>
            <a:r>
              <a:rPr lang="en-US" sz="2200" b="1">
                <a:latin typeface="Arial" pitchFamily="34" charset="0"/>
                <a:cs typeface="Arial" pitchFamily="34" charset="0"/>
              </a:rPr>
              <a:t>Winter Storm Uri in 2021.</a:t>
            </a:r>
          </a:p>
          <a:p>
            <a:pPr algn="just">
              <a:spcAft>
                <a:spcPts val="1200"/>
              </a:spcAft>
              <a:defRPr/>
            </a:pPr>
            <a:r>
              <a:rPr lang="en-US" sz="2200">
                <a:latin typeface="Arial" pitchFamily="34" charset="0"/>
                <a:cs typeface="Arial" pitchFamily="34" charset="0"/>
              </a:rPr>
              <a:t>Other examples include moving other forms of </a:t>
            </a:r>
            <a:r>
              <a:rPr lang="en-US" sz="2200" b="1">
                <a:latin typeface="Arial" pitchFamily="34" charset="0"/>
                <a:cs typeface="Arial" pitchFamily="34" charset="0"/>
              </a:rPr>
              <a:t>compression, motors, pumps, and other forms of mechanical energy</a:t>
            </a:r>
            <a:r>
              <a:rPr lang="en-US" sz="2200">
                <a:latin typeface="Arial" pitchFamily="34" charset="0"/>
                <a:cs typeface="Arial" pitchFamily="34" charset="0"/>
              </a:rPr>
              <a:t> and using electricity rather than </a:t>
            </a:r>
            <a:r>
              <a:rPr lang="en-US" sz="2200" b="1">
                <a:latin typeface="Arial" pitchFamily="34" charset="0"/>
                <a:cs typeface="Arial" pitchFamily="34" charset="0"/>
              </a:rPr>
              <a:t>natural gas, waste fuels, and other fossil-based options.</a:t>
            </a:r>
          </a:p>
        </p:txBody>
      </p:sp>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pic>
        <p:nvPicPr>
          <p:cNvPr id="1026" name="Picture 2" descr="Gas Compression | USA Compression Partners LLC | People, Culture,  Equipment, Service">
            <a:extLst>
              <a:ext uri="{FF2B5EF4-FFF2-40B4-BE49-F238E27FC236}">
                <a16:creationId xmlns:a16="http://schemas.microsoft.com/office/drawing/2014/main" id="{78E8580A-4FC4-4B6F-A98B-C0F28463F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1323956"/>
            <a:ext cx="2226169" cy="7614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rrysville council OKs expansion for natural gas compressor station |  TribLIVE.com">
            <a:extLst>
              <a:ext uri="{FF2B5EF4-FFF2-40B4-BE49-F238E27FC236}">
                <a16:creationId xmlns:a16="http://schemas.microsoft.com/office/drawing/2014/main" id="{DE8CE950-6AF5-4B10-869C-461131018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322" y="2173512"/>
            <a:ext cx="2132600" cy="1358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 Offer the Best Selection of Industrial Electric Motors at the Best  Pricing | East Coast Electrical Motor Inventory">
            <a:extLst>
              <a:ext uri="{FF2B5EF4-FFF2-40B4-BE49-F238E27FC236}">
                <a16:creationId xmlns:a16="http://schemas.microsoft.com/office/drawing/2014/main" id="{96F2660E-8FE7-4767-85E7-F3E87D4349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0634" y="4922656"/>
            <a:ext cx="1841951" cy="14390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ustrial Pumps - Trebles">
            <a:extLst>
              <a:ext uri="{FF2B5EF4-FFF2-40B4-BE49-F238E27FC236}">
                <a16:creationId xmlns:a16="http://schemas.microsoft.com/office/drawing/2014/main" id="{11FFFA88-0674-4F5A-97D0-A2DC96260A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3911" y="3623504"/>
            <a:ext cx="1798674" cy="120786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7">
            <a:extLst>
              <a:ext uri="{FF2B5EF4-FFF2-40B4-BE49-F238E27FC236}">
                <a16:creationId xmlns:a16="http://schemas.microsoft.com/office/drawing/2014/main" id="{2CB4B166-6E2E-B6D7-D0F9-88AD6C5A1294}"/>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32</a:t>
            </a:fld>
            <a:endParaRPr lang="en-US">
              <a:latin typeface="Arial" pitchFamily="34" charset="0"/>
              <a:cs typeface="Arial" pitchFamily="34" charset="0"/>
            </a:endParaRPr>
          </a:p>
        </p:txBody>
      </p:sp>
    </p:spTree>
    <p:extLst>
      <p:ext uri="{BB962C8B-B14F-4D97-AF65-F5344CB8AC3E}">
        <p14:creationId xmlns:p14="http://schemas.microsoft.com/office/powerpoint/2010/main" val="408332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58343A-C132-4EC9-8517-F6B0E0ABA519}"/>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Electricity usage</a:t>
            </a:r>
          </a:p>
        </p:txBody>
      </p:sp>
      <p:sp>
        <p:nvSpPr>
          <p:cNvPr id="7" name="Rectangle 6">
            <a:extLst>
              <a:ext uri="{FF2B5EF4-FFF2-40B4-BE49-F238E27FC236}">
                <a16:creationId xmlns:a16="http://schemas.microsoft.com/office/drawing/2014/main" id="{979DCF21-8FE7-4ADC-A0B7-6B4416CD2EA1}"/>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Top raking industrial electricity sales growth states (2014 to 2023)</a:t>
            </a:r>
          </a:p>
        </p:txBody>
      </p:sp>
      <p:sp>
        <p:nvSpPr>
          <p:cNvPr id="21" name="Slide Number Placeholder 1">
            <a:extLst>
              <a:ext uri="{FF2B5EF4-FFF2-40B4-BE49-F238E27FC236}">
                <a16:creationId xmlns:a16="http://schemas.microsoft.com/office/drawing/2014/main" id="{413BBC21-2FAA-4391-B556-F62E698D3EE5}"/>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170AA4B-943D-7693-C762-901C2C277FB2}"/>
              </a:ext>
            </a:extLst>
          </p:cNvPr>
          <p:cNvSpPr txBox="1"/>
          <p:nvPr/>
        </p:nvSpPr>
        <p:spPr>
          <a:xfrm>
            <a:off x="22745" y="6549847"/>
            <a:ext cx="830783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U.S. Energy Information Administration. "Electricity Data by State." Accessed November 26, 2024. </a:t>
            </a:r>
            <a:r>
              <a:rPr lang="en-US" sz="10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https://www.eia.gov/electricity/data/state/</a:t>
            </a:r>
            <a:r>
              <a:rPr lang="en-US" sz="1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t>
            </a:r>
            <a:endParaRPr lang="en-US" sz="1000" dirty="0">
              <a:effectLst/>
              <a:latin typeface="Aptos" panose="020B0004020202020204" pitchFamily="34" charset="0"/>
              <a:ea typeface="Aptos" panose="020B0004020202020204" pitchFamily="34" charset="0"/>
              <a:cs typeface="Aptos" panose="020B0004020202020204" pitchFamily="34" charset="0"/>
            </a:endParaRPr>
          </a:p>
          <a:p>
            <a:endParaRPr lang="en-US"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AF8485E-388E-06EC-9930-286179FFF4DE}"/>
              </a:ext>
            </a:extLst>
          </p:cNvPr>
          <p:cNvPicPr>
            <a:picLocks noChangeAspect="1"/>
          </p:cNvPicPr>
          <p:nvPr/>
        </p:nvPicPr>
        <p:blipFill>
          <a:blip r:embed="rId3"/>
          <a:stretch>
            <a:fillRect/>
          </a:stretch>
        </p:blipFill>
        <p:spPr>
          <a:xfrm>
            <a:off x="375018" y="261532"/>
            <a:ext cx="4567747" cy="365760"/>
          </a:xfrm>
          <a:prstGeom prst="rect">
            <a:avLst/>
          </a:prstGeom>
        </p:spPr>
      </p:pic>
      <p:graphicFrame>
        <p:nvGraphicFramePr>
          <p:cNvPr id="8" name="Object 7">
            <a:extLst>
              <a:ext uri="{FF2B5EF4-FFF2-40B4-BE49-F238E27FC236}">
                <a16:creationId xmlns:a16="http://schemas.microsoft.com/office/drawing/2014/main" id="{BDA46096-748F-8A88-51A3-0050993D1007}"/>
              </a:ext>
            </a:extLst>
          </p:cNvPr>
          <p:cNvGraphicFramePr>
            <a:graphicFrameLocks noChangeAspect="1"/>
          </p:cNvGraphicFramePr>
          <p:nvPr>
            <p:extLst>
              <p:ext uri="{D42A27DB-BD31-4B8C-83A1-F6EECF244321}">
                <p14:modId xmlns:p14="http://schemas.microsoft.com/office/powerpoint/2010/main" val="3225158198"/>
              </p:ext>
            </p:extLst>
          </p:nvPr>
        </p:nvGraphicFramePr>
        <p:xfrm>
          <a:off x="1029869" y="2011768"/>
          <a:ext cx="7162800" cy="4584700"/>
        </p:xfrm>
        <a:graphic>
          <a:graphicData uri="http://schemas.openxmlformats.org/presentationml/2006/ole">
            <mc:AlternateContent xmlns:mc="http://schemas.openxmlformats.org/markup-compatibility/2006">
              <mc:Choice xmlns:v="urn:schemas-microsoft-com:vml" Requires="v">
                <p:oleObj name="Worksheet" r:id="rId4" imgW="6362933" imgH="4072390" progId="Excel.Sheet.12">
                  <p:embed/>
                </p:oleObj>
              </mc:Choice>
              <mc:Fallback>
                <p:oleObj name="Worksheet" r:id="rId4" imgW="6362933" imgH="4072390" progId="Excel.Sheet.12">
                  <p:embed/>
                  <p:pic>
                    <p:nvPicPr>
                      <p:cNvPr id="8" name="Object 7">
                        <a:extLst>
                          <a:ext uri="{FF2B5EF4-FFF2-40B4-BE49-F238E27FC236}">
                            <a16:creationId xmlns:a16="http://schemas.microsoft.com/office/drawing/2014/main" id="{BDA46096-748F-8A88-51A3-0050993D1007}"/>
                          </a:ext>
                        </a:extLst>
                      </p:cNvPr>
                      <p:cNvPicPr/>
                      <p:nvPr/>
                    </p:nvPicPr>
                    <p:blipFill>
                      <a:blip r:embed="rId5"/>
                      <a:stretch>
                        <a:fillRect/>
                      </a:stretch>
                    </p:blipFill>
                    <p:spPr>
                      <a:xfrm>
                        <a:off x="1029869" y="2011768"/>
                        <a:ext cx="7162800" cy="4584700"/>
                      </a:xfrm>
                      <a:prstGeom prst="rect">
                        <a:avLst/>
                      </a:prstGeom>
                      <a:ln>
                        <a:solidFill>
                          <a:schemeClr val="tx1"/>
                        </a:solidFill>
                      </a:ln>
                    </p:spPr>
                  </p:pic>
                </p:oleObj>
              </mc:Fallback>
            </mc:AlternateContent>
          </a:graphicData>
        </a:graphic>
      </p:graphicFrame>
      <p:sp>
        <p:nvSpPr>
          <p:cNvPr id="4" name="Text Box 6">
            <a:extLst>
              <a:ext uri="{FF2B5EF4-FFF2-40B4-BE49-F238E27FC236}">
                <a16:creationId xmlns:a16="http://schemas.microsoft.com/office/drawing/2014/main" id="{635BB8B0-A404-D10D-FDC8-8F928F933DE1}"/>
              </a:ext>
            </a:extLst>
          </p:cNvPr>
          <p:cNvSpPr txBox="1">
            <a:spLocks noChangeArrowheads="1"/>
          </p:cNvSpPr>
          <p:nvPr/>
        </p:nvSpPr>
        <p:spPr bwMode="auto">
          <a:xfrm>
            <a:off x="133350" y="1251944"/>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sz="1800" dirty="0">
                <a:solidFill>
                  <a:prstClr val="black"/>
                </a:solidFill>
                <a:latin typeface="Arial" pitchFamily="34" charset="0"/>
                <a:cs typeface="Arial" pitchFamily="34" charset="0"/>
              </a:rPr>
              <a:t>States with the </a:t>
            </a:r>
            <a:r>
              <a:rPr lang="en-US" sz="1800" b="1" dirty="0">
                <a:solidFill>
                  <a:prstClr val="black"/>
                </a:solidFill>
                <a:latin typeface="Arial" pitchFamily="34" charset="0"/>
                <a:cs typeface="Arial" pitchFamily="34" charset="0"/>
              </a:rPr>
              <a:t>fastest industrial electricity sales growth </a:t>
            </a:r>
            <a:r>
              <a:rPr lang="en-US" sz="1800" dirty="0">
                <a:solidFill>
                  <a:prstClr val="black"/>
                </a:solidFill>
                <a:latin typeface="Arial" pitchFamily="34" charset="0"/>
                <a:cs typeface="Arial" pitchFamily="34" charset="0"/>
              </a:rPr>
              <a:t>over past five years</a:t>
            </a:r>
            <a:r>
              <a:rPr lang="en-US" sz="1800" b="1" dirty="0">
                <a:solidFill>
                  <a:prstClr val="black"/>
                </a:solidFill>
                <a:latin typeface="Arial" pitchFamily="34" charset="0"/>
                <a:cs typeface="Arial" pitchFamily="34" charset="0"/>
              </a:rPr>
              <a:t> are those supporting oil and gas operations (and are Energy Council members)</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94827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EA894-D208-0A9F-7839-66AFF36144D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4402ED9-43E5-0E52-4CB8-F455CB8A4744}"/>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Electricity usage</a:t>
            </a:r>
          </a:p>
        </p:txBody>
      </p:sp>
      <p:sp>
        <p:nvSpPr>
          <p:cNvPr id="7" name="Rectangle 6">
            <a:extLst>
              <a:ext uri="{FF2B5EF4-FFF2-40B4-BE49-F238E27FC236}">
                <a16:creationId xmlns:a16="http://schemas.microsoft.com/office/drawing/2014/main" id="{A99AA802-7D0B-284A-AF71-76218C1AA540}"/>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Datacenter functions.</a:t>
            </a:r>
          </a:p>
        </p:txBody>
      </p:sp>
      <p:sp>
        <p:nvSpPr>
          <p:cNvPr id="21" name="Slide Number Placeholder 1">
            <a:extLst>
              <a:ext uri="{FF2B5EF4-FFF2-40B4-BE49-F238E27FC236}">
                <a16:creationId xmlns:a16="http://schemas.microsoft.com/office/drawing/2014/main" id="{417EA1BA-B5CF-A13A-6B9E-B226A8BAF00D}"/>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 Placeholder 3">
            <a:extLst>
              <a:ext uri="{FF2B5EF4-FFF2-40B4-BE49-F238E27FC236}">
                <a16:creationId xmlns:a16="http://schemas.microsoft.com/office/drawing/2014/main" id="{8B5A2A30-9158-ED7D-FBD0-590E146C400D}"/>
              </a:ext>
            </a:extLst>
          </p:cNvPr>
          <p:cNvSpPr txBox="1">
            <a:spLocks/>
          </p:cNvSpPr>
          <p:nvPr/>
        </p:nvSpPr>
        <p:spPr>
          <a:xfrm>
            <a:off x="3371438" y="1993714"/>
            <a:ext cx="5595938" cy="715483"/>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algn="just">
              <a:spcBef>
                <a:spcPts val="0"/>
              </a:spcBef>
            </a:pPr>
            <a:r>
              <a:rPr lang="en-US" sz="1400" b="1" dirty="0">
                <a:latin typeface="Arial" panose="020B0604020202020204" pitchFamily="34" charset="0"/>
                <a:ea typeface="Aptos" panose="020B0004020202020204" pitchFamily="34" charset="0"/>
                <a:cs typeface="Arial" panose="020B0604020202020204" pitchFamily="34" charset="0"/>
              </a:rPr>
              <a:t>S</a:t>
            </a:r>
            <a:r>
              <a:rPr lang="en-US" sz="1400" b="1" dirty="0">
                <a:effectLst/>
                <a:latin typeface="Arial" panose="020B0604020202020204" pitchFamily="34" charset="0"/>
                <a:ea typeface="Aptos" panose="020B0004020202020204" pitchFamily="34" charset="0"/>
                <a:cs typeface="Arial" panose="020B0604020202020204" pitchFamily="34" charset="0"/>
              </a:rPr>
              <a:t>tore and deliver digital content such as streaming videos, websites, and software updates</a:t>
            </a:r>
            <a:r>
              <a:rPr lang="en-US" sz="1400" dirty="0">
                <a:effectLst/>
                <a:latin typeface="Arial" panose="020B0604020202020204" pitchFamily="34" charset="0"/>
                <a:ea typeface="Aptos" panose="020B0004020202020204" pitchFamily="34" charset="0"/>
                <a:cs typeface="Arial" panose="020B0604020202020204" pitchFamily="34" charset="0"/>
              </a:rPr>
              <a:t>. Companies like Netflix, YouTube, and Akamai rely on data centers to distribute content globally, </a:t>
            </a:r>
            <a:endParaRPr lang="en-US" sz="1400" dirty="0">
              <a:effectLst/>
              <a:latin typeface="Aptos" panose="020B00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221669-827B-52B9-EBAC-00C6978DE99C}"/>
              </a:ext>
            </a:extLst>
          </p:cNvPr>
          <p:cNvSpPr txBox="1"/>
          <p:nvPr/>
        </p:nvSpPr>
        <p:spPr>
          <a:xfrm>
            <a:off x="69859" y="6522929"/>
            <a:ext cx="830783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Authors’ construct from various sources.</a:t>
            </a:r>
          </a:p>
        </p:txBody>
      </p:sp>
      <p:pic>
        <p:nvPicPr>
          <p:cNvPr id="3" name="Picture 2">
            <a:extLst>
              <a:ext uri="{FF2B5EF4-FFF2-40B4-BE49-F238E27FC236}">
                <a16:creationId xmlns:a16="http://schemas.microsoft.com/office/drawing/2014/main" id="{946FBB78-EC16-D1C7-40B4-7B59C85ACE58}"/>
              </a:ext>
            </a:extLst>
          </p:cNvPr>
          <p:cNvPicPr>
            <a:picLocks noChangeAspect="1"/>
          </p:cNvPicPr>
          <p:nvPr/>
        </p:nvPicPr>
        <p:blipFill>
          <a:blip r:embed="rId2"/>
          <a:stretch>
            <a:fillRect/>
          </a:stretch>
        </p:blipFill>
        <p:spPr>
          <a:xfrm>
            <a:off x="375018" y="261532"/>
            <a:ext cx="4567747" cy="365760"/>
          </a:xfrm>
          <a:prstGeom prst="rect">
            <a:avLst/>
          </a:prstGeom>
        </p:spPr>
      </p:pic>
      <p:sp>
        <p:nvSpPr>
          <p:cNvPr id="8" name="Text Placeholder 3">
            <a:extLst>
              <a:ext uri="{FF2B5EF4-FFF2-40B4-BE49-F238E27FC236}">
                <a16:creationId xmlns:a16="http://schemas.microsoft.com/office/drawing/2014/main" id="{F9B8860F-6E4E-939E-361F-3D520863A69C}"/>
              </a:ext>
            </a:extLst>
          </p:cNvPr>
          <p:cNvSpPr txBox="1">
            <a:spLocks/>
          </p:cNvSpPr>
          <p:nvPr/>
        </p:nvSpPr>
        <p:spPr>
          <a:xfrm>
            <a:off x="280818" y="1328161"/>
            <a:ext cx="2712127" cy="380432"/>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a:effectLst/>
                <a:latin typeface="Arial" panose="020B0604020202020204" pitchFamily="34" charset="0"/>
                <a:ea typeface="Aptos" panose="020B0004020202020204" pitchFamily="34" charset="0"/>
              </a:rPr>
              <a:t>Cloud Computing</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Text Placeholder 3">
            <a:extLst>
              <a:ext uri="{FF2B5EF4-FFF2-40B4-BE49-F238E27FC236}">
                <a16:creationId xmlns:a16="http://schemas.microsoft.com/office/drawing/2014/main" id="{82ADBCE1-3697-23F6-888F-BC3370DB1A74}"/>
              </a:ext>
            </a:extLst>
          </p:cNvPr>
          <p:cNvSpPr txBox="1">
            <a:spLocks/>
          </p:cNvSpPr>
          <p:nvPr/>
        </p:nvSpPr>
        <p:spPr>
          <a:xfrm>
            <a:off x="3336655" y="1244293"/>
            <a:ext cx="5643847" cy="683817"/>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algn="just">
              <a:spcBef>
                <a:spcPts val="0"/>
              </a:spcBef>
            </a:pPr>
            <a:r>
              <a:rPr lang="en-US" sz="1400" dirty="0">
                <a:latin typeface="Arial" panose="020B0604020202020204" pitchFamily="34" charset="0"/>
                <a:ea typeface="Aptos" panose="020B0004020202020204" pitchFamily="34" charset="0"/>
                <a:cs typeface="Arial" panose="020B0604020202020204" pitchFamily="34" charset="0"/>
              </a:rPr>
              <a:t>D</a:t>
            </a:r>
            <a:r>
              <a:rPr lang="en-US" sz="1400" dirty="0">
                <a:effectLst/>
                <a:latin typeface="Arial" panose="020B0604020202020204" pitchFamily="34" charset="0"/>
                <a:ea typeface="Aptos" panose="020B0004020202020204" pitchFamily="34" charset="0"/>
                <a:cs typeface="Arial" panose="020B0604020202020204" pitchFamily="34" charset="0"/>
              </a:rPr>
              <a:t>ominant function in many data centers today, as </a:t>
            </a:r>
            <a:r>
              <a:rPr lang="en-US" sz="1400" b="1" dirty="0">
                <a:effectLst/>
                <a:latin typeface="Arial" panose="020B0604020202020204" pitchFamily="34" charset="0"/>
                <a:ea typeface="Aptos" panose="020B0004020202020204" pitchFamily="34" charset="0"/>
                <a:cs typeface="Arial" panose="020B0604020202020204" pitchFamily="34" charset="0"/>
              </a:rPr>
              <a:t>services like Amazon Web Services (AWS), Microsoft Azure, and Google Cloud</a:t>
            </a:r>
            <a:r>
              <a:rPr lang="en-US" sz="1400" dirty="0">
                <a:effectLst/>
                <a:latin typeface="Arial" panose="020B0604020202020204" pitchFamily="34" charset="0"/>
                <a:ea typeface="Aptos" panose="020B0004020202020204" pitchFamily="34" charset="0"/>
                <a:cs typeface="Arial" panose="020B0604020202020204" pitchFamily="34" charset="0"/>
              </a:rPr>
              <a:t>.</a:t>
            </a:r>
            <a:endParaRPr lang="en-US" sz="1400" dirty="0">
              <a:effectLst/>
              <a:latin typeface="Aptos" panose="020B0004020202020204" pitchFamily="34" charset="0"/>
              <a:ea typeface="Aptos" panose="020B00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60DAC6C1-8526-5CDB-736D-8389D0244D57}"/>
              </a:ext>
            </a:extLst>
          </p:cNvPr>
          <p:cNvSpPr txBox="1">
            <a:spLocks/>
          </p:cNvSpPr>
          <p:nvPr/>
        </p:nvSpPr>
        <p:spPr>
          <a:xfrm>
            <a:off x="3367260" y="2759341"/>
            <a:ext cx="5643847" cy="524564"/>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algn="just">
              <a:spcBef>
                <a:spcPts val="0"/>
              </a:spcBef>
            </a:pPr>
            <a:r>
              <a:rPr lang="en-US" sz="1400" dirty="0">
                <a:effectLst/>
                <a:latin typeface="Arial" panose="020B0604020202020204" pitchFamily="34" charset="0"/>
                <a:ea typeface="Aptos" panose="020B0004020202020204" pitchFamily="34" charset="0"/>
                <a:cs typeface="Arial" panose="020B0604020202020204" pitchFamily="34" charset="0"/>
              </a:rPr>
              <a:t>Businesses use </a:t>
            </a:r>
            <a:r>
              <a:rPr lang="en-US" sz="1400" b="1" dirty="0">
                <a:effectLst/>
                <a:latin typeface="Arial" panose="020B0604020202020204" pitchFamily="34" charset="0"/>
                <a:ea typeface="Aptos" panose="020B0004020202020204" pitchFamily="34" charset="0"/>
                <a:cs typeface="Arial" panose="020B0604020202020204" pitchFamily="34" charset="0"/>
              </a:rPr>
              <a:t>data centers to store sensitive data, manage databases, and process various computational tasks. </a:t>
            </a:r>
            <a:endParaRPr lang="en-US" sz="1400" b="1" dirty="0">
              <a:effectLst/>
              <a:latin typeface="Aptos" panose="020B0004020202020204" pitchFamily="34" charset="0"/>
              <a:ea typeface="Aptos" panose="020B0004020202020204" pitchFamily="34" charset="0"/>
              <a:cs typeface="Arial" panose="020B0604020202020204" pitchFamily="34" charset="0"/>
            </a:endParaRPr>
          </a:p>
        </p:txBody>
      </p:sp>
      <p:sp>
        <p:nvSpPr>
          <p:cNvPr id="14" name="Text Placeholder 3">
            <a:extLst>
              <a:ext uri="{FF2B5EF4-FFF2-40B4-BE49-F238E27FC236}">
                <a16:creationId xmlns:a16="http://schemas.microsoft.com/office/drawing/2014/main" id="{C9EBA52C-A002-D98C-1ABA-EB27ED86A003}"/>
              </a:ext>
            </a:extLst>
          </p:cNvPr>
          <p:cNvSpPr txBox="1">
            <a:spLocks/>
          </p:cNvSpPr>
          <p:nvPr/>
        </p:nvSpPr>
        <p:spPr>
          <a:xfrm>
            <a:off x="280818" y="1979084"/>
            <a:ext cx="2712127" cy="535969"/>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a:effectLst/>
                <a:latin typeface="Arial" panose="020B0604020202020204" pitchFamily="34" charset="0"/>
                <a:ea typeface="Aptos" panose="020B0004020202020204" pitchFamily="34" charset="0"/>
              </a:rPr>
              <a:t>Content Delivery Networks (</a:t>
            </a:r>
            <a:r>
              <a:rPr lang="en-US" sz="1400" b="1" dirty="0" err="1">
                <a:effectLst/>
                <a:latin typeface="Arial" panose="020B0604020202020204" pitchFamily="34" charset="0"/>
                <a:ea typeface="Aptos" panose="020B0004020202020204" pitchFamily="34" charset="0"/>
              </a:rPr>
              <a:t>CDNs</a:t>
            </a:r>
            <a:r>
              <a:rPr lang="en-US" sz="1400" b="1" dirty="0">
                <a:effectLst/>
                <a:latin typeface="Arial" panose="020B0604020202020204" pitchFamily="34" charset="0"/>
                <a:ea typeface="Aptos" panose="020B0004020202020204" pitchFamily="34" charset="0"/>
              </a:rPr>
              <a:t>) </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Text Placeholder 3">
            <a:extLst>
              <a:ext uri="{FF2B5EF4-FFF2-40B4-BE49-F238E27FC236}">
                <a16:creationId xmlns:a16="http://schemas.microsoft.com/office/drawing/2014/main" id="{ABFCAF51-1445-A2D9-D82A-21D4AE2AD45C}"/>
              </a:ext>
            </a:extLst>
          </p:cNvPr>
          <p:cNvSpPr txBox="1">
            <a:spLocks/>
          </p:cNvSpPr>
          <p:nvPr/>
        </p:nvSpPr>
        <p:spPr>
          <a:xfrm>
            <a:off x="309318" y="2700709"/>
            <a:ext cx="2712127" cy="567025"/>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a:effectLst/>
                <a:latin typeface="Arial" panose="020B0604020202020204" pitchFamily="34" charset="0"/>
                <a:ea typeface="Aptos" panose="020B0004020202020204" pitchFamily="34" charset="0"/>
              </a:rPr>
              <a:t>Enterprise Data Storage and Processing</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6" name="Text Placeholder 3">
            <a:extLst>
              <a:ext uri="{FF2B5EF4-FFF2-40B4-BE49-F238E27FC236}">
                <a16:creationId xmlns:a16="http://schemas.microsoft.com/office/drawing/2014/main" id="{19A1949C-0F2D-E98A-7902-6B4F8C3D75A5}"/>
              </a:ext>
            </a:extLst>
          </p:cNvPr>
          <p:cNvSpPr txBox="1">
            <a:spLocks/>
          </p:cNvSpPr>
          <p:nvPr/>
        </p:nvSpPr>
        <p:spPr>
          <a:xfrm>
            <a:off x="309318" y="3550496"/>
            <a:ext cx="2705345" cy="380432"/>
          </a:xfrm>
          <a:prstGeom prst="rect">
            <a:avLst/>
          </a:prstGeom>
          <a:solidFill>
            <a:srgbClr val="E6E0EC"/>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a:effectLst/>
                <a:latin typeface="Arial" panose="020B0604020202020204" pitchFamily="34" charset="0"/>
                <a:ea typeface="Aptos" panose="020B0004020202020204" pitchFamily="34" charset="0"/>
              </a:rPr>
              <a:t>Artificial Intelligence (AI)</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7" name="Text Placeholder 3">
            <a:extLst>
              <a:ext uri="{FF2B5EF4-FFF2-40B4-BE49-F238E27FC236}">
                <a16:creationId xmlns:a16="http://schemas.microsoft.com/office/drawing/2014/main" id="{4D8DEDBB-36C6-C654-A144-04A5A97709B5}"/>
              </a:ext>
            </a:extLst>
          </p:cNvPr>
          <p:cNvSpPr txBox="1">
            <a:spLocks/>
          </p:cNvSpPr>
          <p:nvPr/>
        </p:nvSpPr>
        <p:spPr>
          <a:xfrm>
            <a:off x="280818" y="4256129"/>
            <a:ext cx="2712127" cy="380432"/>
          </a:xfrm>
          <a:prstGeom prst="rect">
            <a:avLst/>
          </a:prstGeom>
          <a:solidFill>
            <a:srgbClr val="E6E0EC"/>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a:effectLst/>
                <a:latin typeface="Arial" panose="020B0604020202020204" pitchFamily="34" charset="0"/>
                <a:ea typeface="Aptos" panose="020B0004020202020204" pitchFamily="34" charset="0"/>
              </a:rPr>
              <a:t>Cryptocurrency Mining</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8" name="Text Placeholder 3">
            <a:extLst>
              <a:ext uri="{FF2B5EF4-FFF2-40B4-BE49-F238E27FC236}">
                <a16:creationId xmlns:a16="http://schemas.microsoft.com/office/drawing/2014/main" id="{0C82F3F7-9A12-BBB3-CDB5-2D0A43A879CB}"/>
              </a:ext>
            </a:extLst>
          </p:cNvPr>
          <p:cNvSpPr txBox="1">
            <a:spLocks/>
          </p:cNvSpPr>
          <p:nvPr/>
        </p:nvSpPr>
        <p:spPr>
          <a:xfrm>
            <a:off x="3348767" y="3375775"/>
            <a:ext cx="5662340" cy="721714"/>
          </a:xfrm>
          <a:prstGeom prst="rect">
            <a:avLst/>
          </a:prstGeom>
          <a:solidFill>
            <a:srgbClr val="E6E0EC"/>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effectLst/>
                <a:latin typeface="Arial" panose="020B0604020202020204" pitchFamily="34" charset="0"/>
                <a:ea typeface="Aptos" panose="020B0004020202020204" pitchFamily="34" charset="0"/>
              </a:rPr>
              <a:t>Significant driver of data center activity for </a:t>
            </a:r>
            <a:r>
              <a:rPr lang="en-US" sz="1400" b="1" dirty="0">
                <a:effectLst/>
                <a:latin typeface="Arial" panose="020B0604020202020204" pitchFamily="34" charset="0"/>
                <a:ea typeface="Aptos" panose="020B0004020202020204" pitchFamily="34" charset="0"/>
              </a:rPr>
              <a:t>machine learning models, particularly for tasks such as natural language processing (NLP), image recognition, and data analytics</a:t>
            </a:r>
            <a:r>
              <a:rPr lang="en-US" sz="1400" dirty="0">
                <a:effectLst/>
                <a:latin typeface="Arial" panose="020B0604020202020204" pitchFamily="34" charset="0"/>
                <a:ea typeface="Aptos" panose="020B0004020202020204" pitchFamily="34" charset="0"/>
              </a:rPr>
              <a:t>.</a:t>
            </a:r>
            <a:endParaRPr kumimoji="0" lang="en-US" sz="140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Text Placeholder 3">
            <a:extLst>
              <a:ext uri="{FF2B5EF4-FFF2-40B4-BE49-F238E27FC236}">
                <a16:creationId xmlns:a16="http://schemas.microsoft.com/office/drawing/2014/main" id="{18BF3E3C-B0E3-76CF-9A8F-3039699A92AA}"/>
              </a:ext>
            </a:extLst>
          </p:cNvPr>
          <p:cNvSpPr txBox="1">
            <a:spLocks/>
          </p:cNvSpPr>
          <p:nvPr/>
        </p:nvSpPr>
        <p:spPr>
          <a:xfrm>
            <a:off x="3367259" y="4216393"/>
            <a:ext cx="5643847" cy="580061"/>
          </a:xfrm>
          <a:prstGeom prst="rect">
            <a:avLst/>
          </a:prstGeom>
          <a:solidFill>
            <a:srgbClr val="E6E0EC"/>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algn="just">
              <a:spcBef>
                <a:spcPts val="0"/>
              </a:spcBef>
            </a:pPr>
            <a:r>
              <a:rPr lang="en-US" sz="1400" dirty="0">
                <a:effectLst/>
                <a:latin typeface="Arial" panose="020B0604020202020204" pitchFamily="34" charset="0"/>
                <a:ea typeface="Aptos" panose="020B0004020202020204" pitchFamily="34" charset="0"/>
                <a:cs typeface="Arial" panose="020B0604020202020204" pitchFamily="34" charset="0"/>
              </a:rPr>
              <a:t>While </a:t>
            </a:r>
            <a:r>
              <a:rPr lang="en-US" sz="1400" b="1" dirty="0">
                <a:effectLst/>
                <a:latin typeface="Arial" panose="020B0604020202020204" pitchFamily="34" charset="0"/>
                <a:ea typeface="Aptos" panose="020B0004020202020204" pitchFamily="34" charset="0"/>
                <a:cs typeface="Arial" panose="020B0604020202020204" pitchFamily="34" charset="0"/>
              </a:rPr>
              <a:t>cryptocurrency mining is a highly energy-intensive activity </a:t>
            </a:r>
            <a:r>
              <a:rPr lang="en-US" sz="1400" dirty="0">
                <a:effectLst/>
                <a:latin typeface="Arial" panose="020B0604020202020204" pitchFamily="34" charset="0"/>
                <a:ea typeface="Aptos" panose="020B0004020202020204" pitchFamily="34" charset="0"/>
                <a:cs typeface="Arial" panose="020B0604020202020204" pitchFamily="34" charset="0"/>
              </a:rPr>
              <a:t>and is rapidly growing usage function​.</a:t>
            </a:r>
            <a:endParaRPr lang="en-US" sz="1400" dirty="0">
              <a:effectLst/>
              <a:latin typeface="Aptos" panose="020B0004020202020204" pitchFamily="34" charset="0"/>
              <a:ea typeface="Aptos" panose="020B0004020202020204" pitchFamily="34" charset="0"/>
              <a:cs typeface="Arial" panose="020B0604020202020204" pitchFamily="34" charset="0"/>
            </a:endParaRPr>
          </a:p>
        </p:txBody>
      </p:sp>
      <p:sp>
        <p:nvSpPr>
          <p:cNvPr id="20" name="Text Placeholder 3">
            <a:extLst>
              <a:ext uri="{FF2B5EF4-FFF2-40B4-BE49-F238E27FC236}">
                <a16:creationId xmlns:a16="http://schemas.microsoft.com/office/drawing/2014/main" id="{341FA9CE-C5AA-E63E-148B-857055467FDC}"/>
              </a:ext>
            </a:extLst>
          </p:cNvPr>
          <p:cNvSpPr txBox="1">
            <a:spLocks/>
          </p:cNvSpPr>
          <p:nvPr/>
        </p:nvSpPr>
        <p:spPr>
          <a:xfrm>
            <a:off x="302536" y="4891116"/>
            <a:ext cx="2712127" cy="589228"/>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a:effectLst/>
                <a:latin typeface="Arial" panose="020B0604020202020204" pitchFamily="34" charset="0"/>
                <a:ea typeface="Aptos" panose="020B0004020202020204" pitchFamily="34" charset="0"/>
              </a:rPr>
              <a:t>Telecommunications and Internet Services </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2" name="Text Placeholder 3">
            <a:extLst>
              <a:ext uri="{FF2B5EF4-FFF2-40B4-BE49-F238E27FC236}">
                <a16:creationId xmlns:a16="http://schemas.microsoft.com/office/drawing/2014/main" id="{1035F13D-CEB8-41C6-6DFB-0778952232BD}"/>
              </a:ext>
            </a:extLst>
          </p:cNvPr>
          <p:cNvSpPr txBox="1">
            <a:spLocks/>
          </p:cNvSpPr>
          <p:nvPr/>
        </p:nvSpPr>
        <p:spPr>
          <a:xfrm>
            <a:off x="3318163" y="4928720"/>
            <a:ext cx="5662339" cy="586781"/>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algn="just">
              <a:spcBef>
                <a:spcPts val="0"/>
              </a:spcBef>
            </a:pPr>
            <a:r>
              <a:rPr lang="en-US" sz="1400" b="1" dirty="0">
                <a:effectLst/>
                <a:latin typeface="Arial" panose="020B0604020202020204" pitchFamily="34" charset="0"/>
                <a:ea typeface="Aptos" panose="020B0004020202020204" pitchFamily="34" charset="0"/>
                <a:cs typeface="Arial" panose="020B0604020202020204" pitchFamily="34" charset="0"/>
              </a:rPr>
              <a:t>Telecommunications companies and Internet Service Providers (ISPs) </a:t>
            </a:r>
            <a:r>
              <a:rPr lang="en-US" sz="1400" dirty="0">
                <a:effectLst/>
                <a:latin typeface="Arial" panose="020B0604020202020204" pitchFamily="34" charset="0"/>
                <a:ea typeface="Aptos" panose="020B0004020202020204" pitchFamily="34" charset="0"/>
                <a:cs typeface="Arial" panose="020B0604020202020204" pitchFamily="34" charset="0"/>
              </a:rPr>
              <a:t>are for communication-based activities.</a:t>
            </a:r>
            <a:endParaRPr lang="en-US" sz="1400" dirty="0">
              <a:effectLst/>
              <a:latin typeface="Aptos" panose="020B0004020202020204" pitchFamily="34" charset="0"/>
              <a:ea typeface="Aptos" panose="020B0004020202020204" pitchFamily="34" charset="0"/>
              <a:cs typeface="Arial" panose="020B0604020202020204" pitchFamily="34" charset="0"/>
            </a:endParaRPr>
          </a:p>
        </p:txBody>
      </p:sp>
      <p:sp>
        <p:nvSpPr>
          <p:cNvPr id="23" name="Text Placeholder 3">
            <a:extLst>
              <a:ext uri="{FF2B5EF4-FFF2-40B4-BE49-F238E27FC236}">
                <a16:creationId xmlns:a16="http://schemas.microsoft.com/office/drawing/2014/main" id="{4962F7F3-FFA9-4429-CE67-6AEB465E838A}"/>
              </a:ext>
            </a:extLst>
          </p:cNvPr>
          <p:cNvSpPr txBox="1">
            <a:spLocks/>
          </p:cNvSpPr>
          <p:nvPr/>
        </p:nvSpPr>
        <p:spPr>
          <a:xfrm>
            <a:off x="280820" y="5674902"/>
            <a:ext cx="2777273" cy="817973"/>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a:effectLst/>
                <a:latin typeface="Arial" panose="020B0604020202020204" pitchFamily="34" charset="0"/>
                <a:ea typeface="Aptos" panose="020B0004020202020204" pitchFamily="34" charset="0"/>
              </a:rPr>
              <a:t>Scientific Research and High-Performance Computing (</a:t>
            </a:r>
            <a:r>
              <a:rPr lang="en-US" sz="1400" b="1" dirty="0" err="1">
                <a:effectLst/>
                <a:latin typeface="Arial" panose="020B0604020202020204" pitchFamily="34" charset="0"/>
                <a:ea typeface="Aptos" panose="020B0004020202020204" pitchFamily="34" charset="0"/>
              </a:rPr>
              <a:t>HPC</a:t>
            </a:r>
            <a:r>
              <a:rPr lang="en-US" sz="1400" b="1" dirty="0">
                <a:effectLst/>
                <a:latin typeface="Arial" panose="020B0604020202020204" pitchFamily="34" charset="0"/>
                <a:ea typeface="Aptos" panose="020B0004020202020204" pitchFamily="34" charset="0"/>
              </a:rPr>
              <a:t>)</a:t>
            </a: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Text Placeholder 3">
            <a:extLst>
              <a:ext uri="{FF2B5EF4-FFF2-40B4-BE49-F238E27FC236}">
                <a16:creationId xmlns:a16="http://schemas.microsoft.com/office/drawing/2014/main" id="{057984F9-C2D3-50D1-CD11-31F76EBC53E9}"/>
              </a:ext>
            </a:extLst>
          </p:cNvPr>
          <p:cNvSpPr txBox="1">
            <a:spLocks/>
          </p:cNvSpPr>
          <p:nvPr/>
        </p:nvSpPr>
        <p:spPr>
          <a:xfrm>
            <a:off x="3336655" y="5716859"/>
            <a:ext cx="5624341" cy="806070"/>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algn="just">
              <a:spcBef>
                <a:spcPts val="2400"/>
              </a:spcBef>
            </a:pPr>
            <a:r>
              <a:rPr lang="en-US" sz="1400" dirty="0">
                <a:effectLst/>
                <a:latin typeface="Arial" panose="020B0604020202020204" pitchFamily="34" charset="0"/>
                <a:ea typeface="Aptos" panose="020B0004020202020204" pitchFamily="34" charset="0"/>
                <a:cs typeface="Arial" panose="020B0604020202020204" pitchFamily="34" charset="0"/>
              </a:rPr>
              <a:t>Some data centers are dedicated to </a:t>
            </a:r>
            <a:r>
              <a:rPr lang="en-US" sz="1400" b="1" dirty="0">
                <a:effectLst/>
                <a:latin typeface="Arial" panose="020B0604020202020204" pitchFamily="34" charset="0"/>
                <a:ea typeface="Aptos" panose="020B0004020202020204" pitchFamily="34" charset="0"/>
                <a:cs typeface="Arial" panose="020B0604020202020204" pitchFamily="34" charset="0"/>
              </a:rPr>
              <a:t>scientific research, where high-performance computing clusters are used for tasks like simulations, data modeling, and genome research. </a:t>
            </a:r>
            <a:endParaRPr lang="en-US" sz="1400" b="1"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0770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E965-607C-FAF0-D79A-75647D01E62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7A755FB-A99D-B481-140E-DF6232048421}"/>
              </a:ext>
            </a:extLst>
          </p:cNvPr>
          <p:cNvSpPr/>
          <p:nvPr/>
        </p:nvSpPr>
        <p:spPr>
          <a:xfrm>
            <a:off x="121445" y="774057"/>
            <a:ext cx="8860630" cy="38639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Economic sectors supported by global data centers.</a:t>
            </a:r>
          </a:p>
        </p:txBody>
      </p:sp>
      <p:sp>
        <p:nvSpPr>
          <p:cNvPr id="18" name="Rectangle 17">
            <a:extLst>
              <a:ext uri="{FF2B5EF4-FFF2-40B4-BE49-F238E27FC236}">
                <a16:creationId xmlns:a16="http://schemas.microsoft.com/office/drawing/2014/main" id="{589BD713-8A8C-FECF-FDF6-A103317F137E}"/>
              </a:ext>
            </a:extLst>
          </p:cNvPr>
          <p:cNvSpPr/>
          <p:nvPr/>
        </p:nvSpPr>
        <p:spPr>
          <a:xfrm>
            <a:off x="148590" y="8191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B16F840-6F89-CC7A-B8D1-BF3EA69BAF93}"/>
              </a:ext>
            </a:extLst>
          </p:cNvPr>
          <p:cNvPicPr>
            <a:picLocks noChangeAspect="1"/>
          </p:cNvPicPr>
          <p:nvPr/>
        </p:nvPicPr>
        <p:blipFill>
          <a:blip r:embed="rId3"/>
          <a:stretch>
            <a:fillRect/>
          </a:stretch>
        </p:blipFill>
        <p:spPr>
          <a:xfrm>
            <a:off x="386716" y="250190"/>
            <a:ext cx="4567747" cy="365760"/>
          </a:xfrm>
          <a:prstGeom prst="rect">
            <a:avLst/>
          </a:prstGeom>
        </p:spPr>
      </p:pic>
      <p:sp>
        <p:nvSpPr>
          <p:cNvPr id="15" name="TextBox 14">
            <a:extLst>
              <a:ext uri="{FF2B5EF4-FFF2-40B4-BE49-F238E27FC236}">
                <a16:creationId xmlns:a16="http://schemas.microsoft.com/office/drawing/2014/main" id="{26B1E7E4-D5DA-5167-CF0E-95C20E86F69B}"/>
              </a:ext>
            </a:extLst>
          </p:cNvPr>
          <p:cNvSpPr txBox="1"/>
          <p:nvPr/>
        </p:nvSpPr>
        <p:spPr>
          <a:xfrm>
            <a:off x="6344703" y="213780"/>
            <a:ext cx="2580512" cy="400110"/>
          </a:xfrm>
          <a:prstGeom prst="rect">
            <a:avLst/>
          </a:prstGeom>
          <a:noFill/>
        </p:spPr>
        <p:txBody>
          <a:bodyPr wrap="square" rtlCol="0">
            <a:spAutoFit/>
          </a:bodyPr>
          <a:lstStyle/>
          <a:p>
            <a:pPr algn="r"/>
            <a:r>
              <a:rPr lang="en-US" sz="2000" b="1" dirty="0">
                <a:solidFill>
                  <a:schemeClr val="bg1"/>
                </a:solidFill>
                <a:latin typeface="Arial" pitchFamily="34" charset="0"/>
                <a:cs typeface="Arial" pitchFamily="34" charset="0"/>
              </a:rPr>
              <a:t>Electricity usage</a:t>
            </a:r>
          </a:p>
        </p:txBody>
      </p:sp>
      <p:sp>
        <p:nvSpPr>
          <p:cNvPr id="10" name="Text Box 6">
            <a:extLst>
              <a:ext uri="{FF2B5EF4-FFF2-40B4-BE49-F238E27FC236}">
                <a16:creationId xmlns:a16="http://schemas.microsoft.com/office/drawing/2014/main" id="{B78BD021-566E-0BCC-B354-6C7F430325CB}"/>
              </a:ext>
            </a:extLst>
          </p:cNvPr>
          <p:cNvSpPr txBox="1">
            <a:spLocks noChangeArrowheads="1"/>
          </p:cNvSpPr>
          <p:nvPr/>
        </p:nvSpPr>
        <p:spPr bwMode="auto">
          <a:xfrm>
            <a:off x="132634" y="1279218"/>
            <a:ext cx="8717621" cy="923330"/>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dirty="0">
                <a:latin typeface="Arial" pitchFamily="34" charset="0"/>
                <a:cs typeface="Arial" pitchFamily="34" charset="0"/>
              </a:rPr>
              <a:t>Datacenters </a:t>
            </a:r>
            <a:r>
              <a:rPr lang="en-US" b="1" dirty="0">
                <a:latin typeface="Arial" pitchFamily="34" charset="0"/>
                <a:cs typeface="Arial" pitchFamily="34" charset="0"/>
              </a:rPr>
              <a:t>support the economic activities of numerous important economic sectors</a:t>
            </a:r>
            <a:r>
              <a:rPr lang="en-US" dirty="0">
                <a:latin typeface="Arial" pitchFamily="34" charset="0"/>
                <a:cs typeface="Arial" pitchFamily="34" charset="0"/>
              </a:rPr>
              <a:t> including not only </a:t>
            </a:r>
            <a:r>
              <a:rPr lang="en-US" b="1" dirty="0">
                <a:latin typeface="Arial" pitchFamily="34" charset="0"/>
                <a:cs typeface="Arial" pitchFamily="34" charset="0"/>
              </a:rPr>
              <a:t>data and technology </a:t>
            </a:r>
            <a:r>
              <a:rPr lang="en-US" dirty="0">
                <a:latin typeface="Arial" pitchFamily="34" charset="0"/>
                <a:cs typeface="Arial" pitchFamily="34" charset="0"/>
              </a:rPr>
              <a:t>providers, but sectors like </a:t>
            </a:r>
            <a:r>
              <a:rPr lang="en-US" b="1" dirty="0">
                <a:latin typeface="Arial" pitchFamily="34" charset="0"/>
                <a:cs typeface="Arial" pitchFamily="34" charset="0"/>
              </a:rPr>
              <a:t>banking and healthcare.</a:t>
            </a:r>
          </a:p>
        </p:txBody>
      </p:sp>
      <p:sp>
        <p:nvSpPr>
          <p:cNvPr id="9" name="TextBox 8">
            <a:extLst>
              <a:ext uri="{FF2B5EF4-FFF2-40B4-BE49-F238E27FC236}">
                <a16:creationId xmlns:a16="http://schemas.microsoft.com/office/drawing/2014/main" id="{7BA58B95-7236-0483-FC8E-6BBA3AFB38DC}"/>
              </a:ext>
            </a:extLst>
          </p:cNvPr>
          <p:cNvSpPr txBox="1"/>
          <p:nvPr/>
        </p:nvSpPr>
        <p:spPr>
          <a:xfrm>
            <a:off x="0" y="6330811"/>
            <a:ext cx="8850255"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Note: Banking, Financial Services, and Insurance (“BSFI”).</a:t>
            </a:r>
          </a:p>
          <a:p>
            <a:r>
              <a:rPr lang="en-US" sz="1000" dirty="0">
                <a:latin typeface="Arial" panose="020B0604020202020204" pitchFamily="34" charset="0"/>
                <a:cs typeface="Arial" panose="020B0604020202020204" pitchFamily="34" charset="0"/>
              </a:rPr>
              <a:t>Source: Grand View Research. (2022). </a:t>
            </a:r>
            <a:r>
              <a:rPr lang="en-US" sz="1000" i="1" dirty="0">
                <a:latin typeface="Arial" panose="020B0604020202020204" pitchFamily="34" charset="0"/>
                <a:cs typeface="Arial" panose="020B0604020202020204" pitchFamily="34" charset="0"/>
              </a:rPr>
              <a:t>Data Center Market Size, Share &amp; Trends Analysis Report By End-use (Cloud Service Provider, Technology Provider, Telecom, BFSI), By Region, And Segment Forecasts, 2023 - 2030</a:t>
            </a:r>
            <a:r>
              <a:rPr lang="en-US" sz="1000"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sp>
        <p:nvSpPr>
          <p:cNvPr id="2" name="Slide Number Placeholder 7">
            <a:extLst>
              <a:ext uri="{FF2B5EF4-FFF2-40B4-BE49-F238E27FC236}">
                <a16:creationId xmlns:a16="http://schemas.microsoft.com/office/drawing/2014/main" id="{B9340852-88B1-2D78-EE92-F744F57D24DC}"/>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35</a:t>
            </a:fld>
            <a:endParaRPr lang="en-US">
              <a:latin typeface="Arial" pitchFamily="34" charset="0"/>
              <a:cs typeface="Arial" pitchFamily="34" charset="0"/>
            </a:endParaRPr>
          </a:p>
        </p:txBody>
      </p:sp>
      <p:sp>
        <p:nvSpPr>
          <p:cNvPr id="3" name="Text Box 3">
            <a:extLst>
              <a:ext uri="{FF2B5EF4-FFF2-40B4-BE49-F238E27FC236}">
                <a16:creationId xmlns:a16="http://schemas.microsoft.com/office/drawing/2014/main" id="{48DD8B68-A787-427D-F177-DC538AC19E5C}"/>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graphicFrame>
        <p:nvGraphicFramePr>
          <p:cNvPr id="6" name="Chart 5">
            <a:extLst>
              <a:ext uri="{FF2B5EF4-FFF2-40B4-BE49-F238E27FC236}">
                <a16:creationId xmlns:a16="http://schemas.microsoft.com/office/drawing/2014/main" id="{93984C85-242C-4591-8C31-E8AB2707B1A9}"/>
              </a:ext>
            </a:extLst>
          </p:cNvPr>
          <p:cNvGraphicFramePr>
            <a:graphicFrameLocks/>
          </p:cNvGraphicFramePr>
          <p:nvPr>
            <p:extLst>
              <p:ext uri="{D42A27DB-BD31-4B8C-83A1-F6EECF244321}">
                <p14:modId xmlns:p14="http://schemas.microsoft.com/office/powerpoint/2010/main" val="1607475938"/>
              </p:ext>
            </p:extLst>
          </p:nvPr>
        </p:nvGraphicFramePr>
        <p:xfrm>
          <a:off x="1297363" y="2267707"/>
          <a:ext cx="6508793" cy="3977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009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E2A3E-3EBD-B0A1-2616-980A077F783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2D20F0B-D5DC-F110-5E8A-A8BFD4A1F337}"/>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Electricity usage</a:t>
            </a:r>
          </a:p>
        </p:txBody>
      </p:sp>
      <p:sp>
        <p:nvSpPr>
          <p:cNvPr id="7" name="Rectangle 6">
            <a:extLst>
              <a:ext uri="{FF2B5EF4-FFF2-40B4-BE49-F238E27FC236}">
                <a16:creationId xmlns:a16="http://schemas.microsoft.com/office/drawing/2014/main" id="{ED6FE509-E8C0-6C59-57DB-D93C0617669B}"/>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BCG forecast datacenter load growth potentials.</a:t>
            </a:r>
          </a:p>
        </p:txBody>
      </p:sp>
      <p:sp>
        <p:nvSpPr>
          <p:cNvPr id="21" name="Slide Number Placeholder 1">
            <a:extLst>
              <a:ext uri="{FF2B5EF4-FFF2-40B4-BE49-F238E27FC236}">
                <a16:creationId xmlns:a16="http://schemas.microsoft.com/office/drawing/2014/main" id="{15EB40E9-EEF5-B3DB-7212-F0552374F6AF}"/>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724E507-D5FC-D9A3-D82C-8B1384D54FD9}"/>
              </a:ext>
            </a:extLst>
          </p:cNvPr>
          <p:cNvPicPr>
            <a:picLocks noChangeAspect="1"/>
          </p:cNvPicPr>
          <p:nvPr/>
        </p:nvPicPr>
        <p:blipFill>
          <a:blip r:embed="rId2"/>
          <a:stretch>
            <a:fillRect/>
          </a:stretch>
        </p:blipFill>
        <p:spPr>
          <a:xfrm>
            <a:off x="375018" y="261532"/>
            <a:ext cx="4567747" cy="365760"/>
          </a:xfrm>
          <a:prstGeom prst="rect">
            <a:avLst/>
          </a:prstGeom>
        </p:spPr>
      </p:pic>
      <p:pic>
        <p:nvPicPr>
          <p:cNvPr id="3074" name="Picture 2" descr="Map of data center electricity demand and growth forecasts">
            <a:extLst>
              <a:ext uri="{FF2B5EF4-FFF2-40B4-BE49-F238E27FC236}">
                <a16:creationId xmlns:a16="http://schemas.microsoft.com/office/drawing/2014/main" id="{F7FA65BC-3FAA-B14C-17FA-734C8840A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301" y="1898275"/>
            <a:ext cx="6424348" cy="504419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773FA18-C334-90A8-2F3E-2771F2E44B08}"/>
              </a:ext>
            </a:extLst>
          </p:cNvPr>
          <p:cNvSpPr txBox="1">
            <a:spLocks/>
          </p:cNvSpPr>
          <p:nvPr/>
        </p:nvSpPr>
        <p:spPr>
          <a:xfrm>
            <a:off x="137265" y="1686823"/>
            <a:ext cx="8858250" cy="747837"/>
          </a:xfrm>
          <a:prstGeom prst="rect">
            <a:avLst/>
          </a:prstGeom>
          <a:solidFill>
            <a:schemeClr val="bg1"/>
          </a:solidFill>
          <a:ln>
            <a:no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Text Placeholder 3">
            <a:extLst>
              <a:ext uri="{FF2B5EF4-FFF2-40B4-BE49-F238E27FC236}">
                <a16:creationId xmlns:a16="http://schemas.microsoft.com/office/drawing/2014/main" id="{7C928A4A-399A-0486-FDD9-CB42E0BF424A}"/>
              </a:ext>
            </a:extLst>
          </p:cNvPr>
          <p:cNvSpPr txBox="1">
            <a:spLocks/>
          </p:cNvSpPr>
          <p:nvPr/>
        </p:nvSpPr>
        <p:spPr>
          <a:xfrm>
            <a:off x="429910" y="6028719"/>
            <a:ext cx="7670664" cy="808974"/>
          </a:xfrm>
          <a:prstGeom prst="rect">
            <a:avLst/>
          </a:prstGeom>
          <a:solidFill>
            <a:schemeClr val="bg1"/>
          </a:solidFill>
          <a:ln>
            <a:no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TextBox 4">
            <a:extLst>
              <a:ext uri="{FF2B5EF4-FFF2-40B4-BE49-F238E27FC236}">
                <a16:creationId xmlns:a16="http://schemas.microsoft.com/office/drawing/2014/main" id="{27969CC5-FD80-1C93-0013-B04923269646}"/>
              </a:ext>
            </a:extLst>
          </p:cNvPr>
          <p:cNvSpPr txBox="1"/>
          <p:nvPr/>
        </p:nvSpPr>
        <p:spPr>
          <a:xfrm>
            <a:off x="133350" y="6396413"/>
            <a:ext cx="830783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solidFill>
                  <a:srgbClr val="000000"/>
                </a:solidFill>
                <a:latin typeface="Aptos" panose="020B0004020202020204" pitchFamily="34" charset="0"/>
                <a:cs typeface="Arial" panose="020B0604020202020204" pitchFamily="34" charset="0"/>
              </a:rPr>
              <a:t>Canary Media from various sources including Boston Consulting forecast. https://www.canarymedia.com/articles/transmission/suddenly-us-electricity-demand-is-spiking-can-the-grid-keep-up</a:t>
            </a:r>
            <a:endParaRPr lang="en-US" sz="1000"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4B17F6E5-BFC2-A112-EE96-62D5B47D00D4}"/>
              </a:ext>
            </a:extLst>
          </p:cNvPr>
          <p:cNvSpPr txBox="1">
            <a:spLocks/>
          </p:cNvSpPr>
          <p:nvPr/>
        </p:nvSpPr>
        <p:spPr>
          <a:xfrm>
            <a:off x="6871293" y="4120564"/>
            <a:ext cx="1806711" cy="490705"/>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a:solidFill>
                  <a:prstClr val="black"/>
                </a:solidFill>
                <a:latin typeface="Arial" pitchFamily="34" charset="0"/>
                <a:cs typeface="Arial" pitchFamily="34" charset="0"/>
              </a:rPr>
              <a:t>PJM ~4,000 MW by 2027.</a:t>
            </a:r>
            <a:endPar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 name="Text Placeholder 3">
            <a:extLst>
              <a:ext uri="{FF2B5EF4-FFF2-40B4-BE49-F238E27FC236}">
                <a16:creationId xmlns:a16="http://schemas.microsoft.com/office/drawing/2014/main" id="{60B1A20A-E207-2C8C-6A7B-EF7F50302B02}"/>
              </a:ext>
            </a:extLst>
          </p:cNvPr>
          <p:cNvSpPr txBox="1">
            <a:spLocks/>
          </p:cNvSpPr>
          <p:nvPr/>
        </p:nvSpPr>
        <p:spPr>
          <a:xfrm>
            <a:off x="6987654" y="4964905"/>
            <a:ext cx="1806711" cy="490705"/>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err="1">
                <a:solidFill>
                  <a:prstClr val="black"/>
                </a:solidFill>
                <a:latin typeface="Arial" pitchFamily="34" charset="0"/>
                <a:cs typeface="Arial" pitchFamily="34" charset="0"/>
              </a:rPr>
              <a:t>SERC</a:t>
            </a:r>
            <a:r>
              <a:rPr lang="en-US" sz="1200" b="1" dirty="0">
                <a:solidFill>
                  <a:prstClr val="black"/>
                </a:solidFill>
                <a:latin typeface="Arial" pitchFamily="34" charset="0"/>
                <a:cs typeface="Arial" pitchFamily="34" charset="0"/>
              </a:rPr>
              <a:t> ~3,500 MW by 2027.</a:t>
            </a:r>
            <a:endPar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Text Placeholder 3">
            <a:extLst>
              <a:ext uri="{FF2B5EF4-FFF2-40B4-BE49-F238E27FC236}">
                <a16:creationId xmlns:a16="http://schemas.microsoft.com/office/drawing/2014/main" id="{069D7A49-4AFD-1EAD-4212-0F0EB7C64D89}"/>
              </a:ext>
            </a:extLst>
          </p:cNvPr>
          <p:cNvSpPr txBox="1">
            <a:spLocks/>
          </p:cNvSpPr>
          <p:nvPr/>
        </p:nvSpPr>
        <p:spPr>
          <a:xfrm>
            <a:off x="3136054" y="5783366"/>
            <a:ext cx="1806711" cy="490705"/>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a:solidFill>
                  <a:prstClr val="black"/>
                </a:solidFill>
                <a:latin typeface="Arial" pitchFamily="34" charset="0"/>
                <a:cs typeface="Arial" pitchFamily="34" charset="0"/>
              </a:rPr>
              <a:t>ERCOT ~3,00 MW by 2027.</a:t>
            </a:r>
            <a:endPar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Text Placeholder 3">
            <a:extLst>
              <a:ext uri="{FF2B5EF4-FFF2-40B4-BE49-F238E27FC236}">
                <a16:creationId xmlns:a16="http://schemas.microsoft.com/office/drawing/2014/main" id="{D6F6D6C7-78E0-3627-5BEA-5E82B3A3A4D8}"/>
              </a:ext>
            </a:extLst>
          </p:cNvPr>
          <p:cNvSpPr txBox="1">
            <a:spLocks/>
          </p:cNvSpPr>
          <p:nvPr/>
        </p:nvSpPr>
        <p:spPr>
          <a:xfrm>
            <a:off x="3107742" y="3599667"/>
            <a:ext cx="1003055" cy="637171"/>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err="1">
                <a:solidFill>
                  <a:prstClr val="black"/>
                </a:solidFill>
                <a:latin typeface="Arial" pitchFamily="34" charset="0"/>
                <a:cs typeface="Arial" pitchFamily="34" charset="0"/>
              </a:rPr>
              <a:t>SPP</a:t>
            </a:r>
            <a:r>
              <a:rPr lang="en-US" sz="1200" b="1" dirty="0">
                <a:solidFill>
                  <a:prstClr val="black"/>
                </a:solidFill>
                <a:latin typeface="Arial" pitchFamily="34" charset="0"/>
                <a:cs typeface="Arial" pitchFamily="34" charset="0"/>
              </a:rPr>
              <a:t> ~ 446 MW by 2027.</a:t>
            </a:r>
            <a:endPar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Text Placeholder 3">
            <a:extLst>
              <a:ext uri="{FF2B5EF4-FFF2-40B4-BE49-F238E27FC236}">
                <a16:creationId xmlns:a16="http://schemas.microsoft.com/office/drawing/2014/main" id="{60DCDFC0-4DA7-5A3D-94C6-F09C4A2FCA33}"/>
              </a:ext>
            </a:extLst>
          </p:cNvPr>
          <p:cNvSpPr txBox="1">
            <a:spLocks/>
          </p:cNvSpPr>
          <p:nvPr/>
        </p:nvSpPr>
        <p:spPr>
          <a:xfrm>
            <a:off x="4880743" y="2533496"/>
            <a:ext cx="1806711" cy="490705"/>
          </a:xfrm>
          <a:prstGeom prst="rect">
            <a:avLst/>
          </a:prstGeom>
          <a:solidFill>
            <a:schemeClr val="bg1"/>
          </a:solidFill>
          <a:ln>
            <a:solidFill>
              <a:schemeClr val="bg1">
                <a:lumMod val="50000"/>
              </a:schemeClr>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a:solidFill>
                  <a:prstClr val="black"/>
                </a:solidFill>
                <a:latin typeface="Arial" pitchFamily="34" charset="0"/>
                <a:cs typeface="Arial" pitchFamily="34" charset="0"/>
              </a:rPr>
              <a:t>MISO ~5,000 MW by 2027.</a:t>
            </a:r>
            <a:endPar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4" name="Text Box 6">
            <a:extLst>
              <a:ext uri="{FF2B5EF4-FFF2-40B4-BE49-F238E27FC236}">
                <a16:creationId xmlns:a16="http://schemas.microsoft.com/office/drawing/2014/main" id="{0025389A-CFBA-51E6-7780-D76110ED395C}"/>
              </a:ext>
            </a:extLst>
          </p:cNvPr>
          <p:cNvSpPr txBox="1">
            <a:spLocks noChangeArrowheads="1"/>
          </p:cNvSpPr>
          <p:nvPr/>
        </p:nvSpPr>
        <p:spPr bwMode="auto">
          <a:xfrm>
            <a:off x="293703" y="1345828"/>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sz="1800" dirty="0">
                <a:solidFill>
                  <a:prstClr val="black"/>
                </a:solidFill>
                <a:latin typeface="Arial" pitchFamily="34" charset="0"/>
                <a:cs typeface="Arial" pitchFamily="34" charset="0"/>
              </a:rPr>
              <a:t>Most active regions in the U.S. are anticipated to see </a:t>
            </a:r>
            <a:r>
              <a:rPr lang="en-US" sz="1800" b="1" dirty="0">
                <a:solidFill>
                  <a:prstClr val="black"/>
                </a:solidFill>
                <a:latin typeface="Arial" pitchFamily="34" charset="0"/>
                <a:cs typeface="Arial" pitchFamily="34" charset="0"/>
              </a:rPr>
              <a:t>triple digit increases in datacenter electricity demand.</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86151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8D996-E05B-2CFF-7BFB-D36B4AE3C9D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8535525-6735-9483-6014-FD8567EB3763}"/>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7E4896-DAC9-123A-2CBF-21ED56802B21}"/>
              </a:ext>
            </a:extLst>
          </p:cNvPr>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Select states commercial electricity growth.</a:t>
            </a:r>
          </a:p>
        </p:txBody>
      </p:sp>
      <p:sp>
        <p:nvSpPr>
          <p:cNvPr id="20" name="TextBox 19">
            <a:extLst>
              <a:ext uri="{FF2B5EF4-FFF2-40B4-BE49-F238E27FC236}">
                <a16:creationId xmlns:a16="http://schemas.microsoft.com/office/drawing/2014/main" id="{A8D34C9F-C202-8958-EAE1-C615D37A96C1}"/>
              </a:ext>
            </a:extLst>
          </p:cNvPr>
          <p:cNvSpPr txBox="1"/>
          <p:nvPr/>
        </p:nvSpPr>
        <p:spPr>
          <a:xfrm>
            <a:off x="5928189" y="356775"/>
            <a:ext cx="3075316" cy="369332"/>
          </a:xfrm>
          <a:prstGeom prst="rect">
            <a:avLst/>
          </a:prstGeom>
          <a:noFill/>
        </p:spPr>
        <p:txBody>
          <a:bodyPr wrap="square" rtlCol="0">
            <a:spAutoFit/>
          </a:bodyPr>
          <a:lstStyle/>
          <a:p>
            <a:pPr algn="r"/>
            <a:r>
              <a:rPr lang="en-US" b="1" dirty="0">
                <a:solidFill>
                  <a:schemeClr val="bg1"/>
                </a:solidFill>
                <a:latin typeface="Arial" pitchFamily="34" charset="0"/>
                <a:cs typeface="Arial" pitchFamily="34" charset="0"/>
              </a:rPr>
              <a:t>Electricity usage</a:t>
            </a:r>
          </a:p>
        </p:txBody>
      </p:sp>
      <p:sp>
        <p:nvSpPr>
          <p:cNvPr id="8" name="Slide Number Placeholder 7">
            <a:extLst>
              <a:ext uri="{FF2B5EF4-FFF2-40B4-BE49-F238E27FC236}">
                <a16:creationId xmlns:a16="http://schemas.microsoft.com/office/drawing/2014/main" id="{4AE77CE4-E8C1-AF33-7252-7D933C4C0063}"/>
              </a:ext>
            </a:extLst>
          </p:cNvPr>
          <p:cNvSpPr>
            <a:spLocks noGrp="1"/>
          </p:cNvSpPr>
          <p:nvPr>
            <p:ph type="sldNum" sz="quarter" idx="12"/>
          </p:nvPr>
        </p:nvSpPr>
        <p:spPr>
          <a:xfrm>
            <a:off x="7010400" y="6492875"/>
            <a:ext cx="2133600" cy="365125"/>
          </a:xfrm>
        </p:spPr>
        <p:txBody>
          <a:bodyPr/>
          <a:lstStyle/>
          <a:p>
            <a:fld id="{DE4699D6-9F63-4995-B158-06EE416AD932}" type="slidenum">
              <a:rPr lang="en-US" smtClean="0">
                <a:latin typeface="Arial" pitchFamily="34" charset="0"/>
                <a:cs typeface="Arial" pitchFamily="34" charset="0"/>
              </a:rPr>
              <a:pPr/>
              <a:t>37</a:t>
            </a:fld>
            <a:endParaRPr lang="en-US" dirty="0">
              <a:latin typeface="Arial" pitchFamily="34" charset="0"/>
              <a:cs typeface="Arial" pitchFamily="34" charset="0"/>
            </a:endParaRPr>
          </a:p>
        </p:txBody>
      </p:sp>
      <p:pic>
        <p:nvPicPr>
          <p:cNvPr id="14" name="Picture 13">
            <a:extLst>
              <a:ext uri="{FF2B5EF4-FFF2-40B4-BE49-F238E27FC236}">
                <a16:creationId xmlns:a16="http://schemas.microsoft.com/office/drawing/2014/main" id="{F6A724C9-E3D9-8BA0-C9B1-A708B6429F06}"/>
              </a:ext>
            </a:extLst>
          </p:cNvPr>
          <p:cNvPicPr>
            <a:picLocks noChangeAspect="1"/>
          </p:cNvPicPr>
          <p:nvPr/>
        </p:nvPicPr>
        <p:blipFill>
          <a:blip r:embed="rId2"/>
          <a:stretch>
            <a:fillRect/>
          </a:stretch>
        </p:blipFill>
        <p:spPr>
          <a:xfrm>
            <a:off x="331416" y="363314"/>
            <a:ext cx="4567747" cy="365760"/>
          </a:xfrm>
          <a:prstGeom prst="rect">
            <a:avLst/>
          </a:prstGeom>
        </p:spPr>
      </p:pic>
      <p:sp>
        <p:nvSpPr>
          <p:cNvPr id="10" name="Text Box 6">
            <a:extLst>
              <a:ext uri="{FF2B5EF4-FFF2-40B4-BE49-F238E27FC236}">
                <a16:creationId xmlns:a16="http://schemas.microsoft.com/office/drawing/2014/main" id="{7447ABF2-40A2-2BE8-05F0-77A4CAAE807D}"/>
              </a:ext>
            </a:extLst>
          </p:cNvPr>
          <p:cNvSpPr txBox="1">
            <a:spLocks noChangeArrowheads="1"/>
          </p:cNvSpPr>
          <p:nvPr/>
        </p:nvSpPr>
        <p:spPr bwMode="auto">
          <a:xfrm>
            <a:off x="213189" y="1325563"/>
            <a:ext cx="8717621"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b="1" dirty="0">
                <a:latin typeface="Arial" pitchFamily="34" charset="0"/>
                <a:cs typeface="Arial" pitchFamily="34" charset="0"/>
              </a:rPr>
              <a:t>States with the highest concentration of datacenters </a:t>
            </a:r>
            <a:r>
              <a:rPr lang="en-US" dirty="0">
                <a:latin typeface="Arial" pitchFamily="34" charset="0"/>
                <a:cs typeface="Arial" pitchFamily="34" charset="0"/>
              </a:rPr>
              <a:t>are seeing the fastest commercial sector electricity growth</a:t>
            </a:r>
          </a:p>
        </p:txBody>
      </p:sp>
      <p:sp>
        <p:nvSpPr>
          <p:cNvPr id="9" name="Text Box 3">
            <a:extLst>
              <a:ext uri="{FF2B5EF4-FFF2-40B4-BE49-F238E27FC236}">
                <a16:creationId xmlns:a16="http://schemas.microsoft.com/office/drawing/2014/main" id="{B7CC2F18-A04D-4203-9494-E9A9949D96C2}"/>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dirty="0">
                <a:cs typeface="Arial" charset="0"/>
              </a:rPr>
              <a:t>© </a:t>
            </a:r>
            <a:r>
              <a:rPr lang="en-US" sz="800" b="1" dirty="0"/>
              <a:t>LSU Center for Energy Studies</a:t>
            </a:r>
          </a:p>
        </p:txBody>
      </p:sp>
      <p:sp>
        <p:nvSpPr>
          <p:cNvPr id="4" name="TextBox 3">
            <a:extLst>
              <a:ext uri="{FF2B5EF4-FFF2-40B4-BE49-F238E27FC236}">
                <a16:creationId xmlns:a16="http://schemas.microsoft.com/office/drawing/2014/main" id="{76F07AF6-7E5B-479E-E66B-E3030DD40CDE}"/>
              </a:ext>
            </a:extLst>
          </p:cNvPr>
          <p:cNvSpPr txBox="1"/>
          <p:nvPr/>
        </p:nvSpPr>
        <p:spPr>
          <a:xfrm>
            <a:off x="0" y="6575553"/>
            <a:ext cx="7258330" cy="246221"/>
          </a:xfrm>
          <a:prstGeom prst="rect">
            <a:avLst/>
          </a:prstGeom>
          <a:noFill/>
        </p:spPr>
        <p:txBody>
          <a:bodyPr wrap="square" rtlCol="0">
            <a:spAutoFit/>
          </a:bodyPr>
          <a:lstStyle/>
          <a:p>
            <a:r>
              <a:rPr lang="en-US" sz="1000" b="1" dirty="0"/>
              <a:t>Sources</a:t>
            </a:r>
            <a:r>
              <a:rPr lang="en-US" sz="1000" dirty="0"/>
              <a:t>: Energy Information Administration, 2024.</a:t>
            </a:r>
          </a:p>
        </p:txBody>
      </p:sp>
      <p:pic>
        <p:nvPicPr>
          <p:cNvPr id="17" name="Graphic 16">
            <a:extLst>
              <a:ext uri="{FF2B5EF4-FFF2-40B4-BE49-F238E27FC236}">
                <a16:creationId xmlns:a16="http://schemas.microsoft.com/office/drawing/2014/main" id="{A436B364-5C98-2803-A919-4E1D024D0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6" y="2092049"/>
            <a:ext cx="9009241" cy="4462739"/>
          </a:xfrm>
          <a:prstGeom prst="rect">
            <a:avLst/>
          </a:prstGeom>
        </p:spPr>
      </p:pic>
    </p:spTree>
    <p:extLst>
      <p:ext uri="{BB962C8B-B14F-4D97-AF65-F5344CB8AC3E}">
        <p14:creationId xmlns:p14="http://schemas.microsoft.com/office/powerpoint/2010/main" val="692542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97F2C-6E32-6D53-2CF9-1BD5038AC77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E4835BF-3B9A-73FC-CB4D-78B5F74D43F6}"/>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Electricity usage</a:t>
            </a:r>
          </a:p>
        </p:txBody>
      </p:sp>
      <p:sp>
        <p:nvSpPr>
          <p:cNvPr id="7" name="Rectangle 6">
            <a:extLst>
              <a:ext uri="{FF2B5EF4-FFF2-40B4-BE49-F238E27FC236}">
                <a16:creationId xmlns:a16="http://schemas.microsoft.com/office/drawing/2014/main" id="{754B5CE7-A211-3939-AC9A-346530E8D8F9}"/>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Arial" pitchFamily="34" charset="0"/>
                <a:cs typeface="Arial" pitchFamily="34" charset="0"/>
              </a:rPr>
              <a:t>EPRI</a:t>
            </a:r>
            <a:r>
              <a:rPr lang="en-US" b="1" dirty="0">
                <a:solidFill>
                  <a:schemeClr val="tx1"/>
                </a:solidFill>
                <a:latin typeface="Arial" pitchFamily="34" charset="0"/>
                <a:cs typeface="Arial" pitchFamily="34" charset="0"/>
              </a:rPr>
              <a:t> projected datacenter usage</a:t>
            </a:r>
          </a:p>
        </p:txBody>
      </p:sp>
      <p:sp>
        <p:nvSpPr>
          <p:cNvPr id="21" name="Slide Number Placeholder 1">
            <a:extLst>
              <a:ext uri="{FF2B5EF4-FFF2-40B4-BE49-F238E27FC236}">
                <a16:creationId xmlns:a16="http://schemas.microsoft.com/office/drawing/2014/main" id="{B1CBFA93-5BB7-6F08-D90F-B71F29857D36}"/>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9954C29-A3A2-761C-6C50-6BA399053005}"/>
              </a:ext>
            </a:extLst>
          </p:cNvPr>
          <p:cNvSpPr txBox="1"/>
          <p:nvPr/>
        </p:nvSpPr>
        <p:spPr>
          <a:xfrm>
            <a:off x="22745" y="6549847"/>
            <a:ext cx="830783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err="1">
                <a:solidFill>
                  <a:srgbClr val="000000"/>
                </a:solidFill>
                <a:latin typeface="Aptos" panose="020B0004020202020204" pitchFamily="34" charset="0"/>
                <a:cs typeface="Arial" panose="020B0604020202020204" pitchFamily="34" charset="0"/>
              </a:rPr>
              <a:t>EPRI</a:t>
            </a:r>
            <a:endParaRPr lang="en-US"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37EF549-776C-5523-3285-954034BEBEA9}"/>
              </a:ext>
            </a:extLst>
          </p:cNvPr>
          <p:cNvPicPr>
            <a:picLocks noChangeAspect="1"/>
          </p:cNvPicPr>
          <p:nvPr/>
        </p:nvPicPr>
        <p:blipFill>
          <a:blip r:embed="rId2"/>
          <a:stretch>
            <a:fillRect/>
          </a:stretch>
        </p:blipFill>
        <p:spPr>
          <a:xfrm>
            <a:off x="375018" y="261532"/>
            <a:ext cx="4567747" cy="365760"/>
          </a:xfrm>
          <a:prstGeom prst="rect">
            <a:avLst/>
          </a:prstGeom>
        </p:spPr>
      </p:pic>
      <p:pic>
        <p:nvPicPr>
          <p:cNvPr id="10" name="Picture 9" descr="A graph with a blue line and a graph with numbers&#10;&#10;Description automatically generated with medium confidence">
            <a:extLst>
              <a:ext uri="{FF2B5EF4-FFF2-40B4-BE49-F238E27FC236}">
                <a16:creationId xmlns:a16="http://schemas.microsoft.com/office/drawing/2014/main" id="{5ED58516-FB4E-4A3B-3A55-D79D7CBD6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27" y="1413857"/>
            <a:ext cx="8204324" cy="5074058"/>
          </a:xfrm>
          <a:prstGeom prst="rect">
            <a:avLst/>
          </a:prstGeom>
        </p:spPr>
      </p:pic>
      <p:sp>
        <p:nvSpPr>
          <p:cNvPr id="4" name="Text Box 6">
            <a:extLst>
              <a:ext uri="{FF2B5EF4-FFF2-40B4-BE49-F238E27FC236}">
                <a16:creationId xmlns:a16="http://schemas.microsoft.com/office/drawing/2014/main" id="{EFC7B96C-3501-7B95-9C83-0D50E3E23214}"/>
              </a:ext>
            </a:extLst>
          </p:cNvPr>
          <p:cNvSpPr txBox="1">
            <a:spLocks noChangeArrowheads="1"/>
          </p:cNvSpPr>
          <p:nvPr/>
        </p:nvSpPr>
        <p:spPr bwMode="auto">
          <a:xfrm>
            <a:off x="293703" y="1345828"/>
            <a:ext cx="8697897" cy="923330"/>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lang="en-US" dirty="0" err="1">
                <a:solidFill>
                  <a:prstClr val="black"/>
                </a:solidFill>
                <a:latin typeface="Arial" pitchFamily="34" charset="0"/>
                <a:cs typeface="Arial" pitchFamily="34" charset="0"/>
              </a:rPr>
              <a:t>EPRI</a:t>
            </a:r>
            <a:r>
              <a:rPr lang="en-US" dirty="0">
                <a:solidFill>
                  <a:prstClr val="black"/>
                </a:solidFill>
                <a:latin typeface="Arial" pitchFamily="34" charset="0"/>
                <a:cs typeface="Arial" pitchFamily="34" charset="0"/>
              </a:rPr>
              <a:t> envisions </a:t>
            </a:r>
            <a:r>
              <a:rPr lang="en-US" b="1" dirty="0">
                <a:solidFill>
                  <a:prstClr val="black"/>
                </a:solidFill>
                <a:latin typeface="Arial" pitchFamily="34" charset="0"/>
                <a:cs typeface="Arial" pitchFamily="34" charset="0"/>
              </a:rPr>
              <a:t>dramatic changes in electricity growth </a:t>
            </a:r>
            <a:r>
              <a:rPr lang="en-US" dirty="0">
                <a:solidFill>
                  <a:prstClr val="black"/>
                </a:solidFill>
                <a:latin typeface="Arial" pitchFamily="34" charset="0"/>
                <a:cs typeface="Arial" pitchFamily="34" charset="0"/>
              </a:rPr>
              <a:t>coming from datacenters alone – </a:t>
            </a:r>
            <a:r>
              <a:rPr lang="en-US" b="1" dirty="0">
                <a:solidFill>
                  <a:prstClr val="black"/>
                </a:solidFill>
                <a:latin typeface="Arial" pitchFamily="34" charset="0"/>
                <a:cs typeface="Arial" pitchFamily="34" charset="0"/>
              </a:rPr>
              <a:t>potentially up to 9 percent on annual basis</a:t>
            </a:r>
            <a:r>
              <a:rPr lang="en-US" dirty="0">
                <a:solidFill>
                  <a:prstClr val="black"/>
                </a:solidFill>
                <a:latin typeface="Arial" pitchFamily="34" charset="0"/>
                <a:cs typeface="Arial" pitchFamily="34" charset="0"/>
              </a:rPr>
              <a:t>:  this is a level of sector-specific growth </a:t>
            </a:r>
            <a:r>
              <a:rPr lang="en-US" b="1" dirty="0">
                <a:solidFill>
                  <a:prstClr val="black"/>
                </a:solidFill>
                <a:latin typeface="Arial" pitchFamily="34" charset="0"/>
                <a:cs typeface="Arial" pitchFamily="34" charset="0"/>
              </a:rPr>
              <a:t>not seen since the late </a:t>
            </a:r>
            <a:r>
              <a:rPr lang="en-US" b="1" dirty="0" err="1">
                <a:solidFill>
                  <a:prstClr val="black"/>
                </a:solidFill>
                <a:latin typeface="Arial" pitchFamily="34" charset="0"/>
                <a:cs typeface="Arial" pitchFamily="34" charset="0"/>
              </a:rPr>
              <a:t>1960s</a:t>
            </a:r>
            <a:r>
              <a:rPr lang="en-US" dirty="0">
                <a:solidFill>
                  <a:prstClr val="black"/>
                </a:solidFill>
                <a:latin typeface="Arial" pitchFamily="34" charset="0"/>
                <a:cs typeface="Arial" pitchFamily="34" charset="0"/>
              </a:rPr>
              <a:t>.</a:t>
            </a:r>
            <a:endParaRPr kumimoji="0" lang="en-US" sz="180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18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A4CFD2-8267-4851-EEDE-F01ED5FA8D5B}"/>
              </a:ext>
            </a:extLst>
          </p:cNvPr>
          <p:cNvPicPr>
            <a:picLocks noChangeAspect="1"/>
          </p:cNvPicPr>
          <p:nvPr/>
        </p:nvPicPr>
        <p:blipFill>
          <a:blip r:embed="rId2"/>
          <a:stretch>
            <a:fillRect/>
          </a:stretch>
        </p:blipFill>
        <p:spPr>
          <a:xfrm>
            <a:off x="190500" y="2227658"/>
            <a:ext cx="8763000" cy="3543300"/>
          </a:xfrm>
          <a:prstGeom prst="rect">
            <a:avLst/>
          </a:prstGeom>
        </p:spPr>
      </p:pic>
      <p:sp>
        <p:nvSpPr>
          <p:cNvPr id="6" name="Rectangle 5">
            <a:extLst>
              <a:ext uri="{FF2B5EF4-FFF2-40B4-BE49-F238E27FC236}">
                <a16:creationId xmlns:a16="http://schemas.microsoft.com/office/drawing/2014/main" id="{F258343A-C132-4EC9-8517-F6B0E0ABA519}"/>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Electricity usage</a:t>
            </a:r>
          </a:p>
        </p:txBody>
      </p:sp>
      <p:sp>
        <p:nvSpPr>
          <p:cNvPr id="7" name="Rectangle 6">
            <a:extLst>
              <a:ext uri="{FF2B5EF4-FFF2-40B4-BE49-F238E27FC236}">
                <a16:creationId xmlns:a16="http://schemas.microsoft.com/office/drawing/2014/main" id="{979DCF21-8FE7-4ADC-A0B7-6B4416CD2EA1}"/>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U.S. data center projected consumption.</a:t>
            </a:r>
          </a:p>
        </p:txBody>
      </p:sp>
      <p:sp>
        <p:nvSpPr>
          <p:cNvPr id="21" name="Slide Number Placeholder 1">
            <a:extLst>
              <a:ext uri="{FF2B5EF4-FFF2-40B4-BE49-F238E27FC236}">
                <a16:creationId xmlns:a16="http://schemas.microsoft.com/office/drawing/2014/main" id="{413BBC21-2FAA-4391-B556-F62E698D3EE5}"/>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170AA4B-943D-7693-C762-901C2C277FB2}"/>
              </a:ext>
            </a:extLst>
          </p:cNvPr>
          <p:cNvSpPr txBox="1"/>
          <p:nvPr/>
        </p:nvSpPr>
        <p:spPr>
          <a:xfrm>
            <a:off x="0" y="5842337"/>
            <a:ext cx="9121254" cy="1015663"/>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Note: U.S. data center consumption is estimated using EPRI’s data for 44 states. Net Rentable Square Feet (“NRSF”).</a:t>
            </a:r>
          </a:p>
          <a:p>
            <a:r>
              <a:rPr lang="en-US" sz="1000" dirty="0">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Electric Power Research Institute. </a:t>
            </a:r>
            <a:r>
              <a:rPr lang="en-US" sz="1000" i="1" dirty="0">
                <a:latin typeface="Arial" panose="020B0604020202020204" pitchFamily="34" charset="0"/>
                <a:cs typeface="Arial" panose="020B0604020202020204" pitchFamily="34" charset="0"/>
              </a:rPr>
              <a:t>Strategies for Non-Wires Alternatives: Evolving the Grid with Customer Solutions</a:t>
            </a:r>
            <a:r>
              <a:rPr lang="en-US" sz="1000" dirty="0">
                <a:latin typeface="Arial" panose="020B0604020202020204" pitchFamily="34" charset="0"/>
                <a:cs typeface="Arial" panose="020B0604020202020204" pitchFamily="34" charset="0"/>
              </a:rPr>
              <a:t>. May 2024, Product ID: 3002028905.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Oxford Economics. </a:t>
            </a:r>
            <a:r>
              <a:rPr lang="en-US" sz="1000" i="1" dirty="0">
                <a:latin typeface="Arial" panose="020B0604020202020204" pitchFamily="34" charset="0"/>
                <a:cs typeface="Arial" panose="020B0604020202020204" pitchFamily="34" charset="0"/>
              </a:rPr>
              <a:t>The Economic Impact of Google Data Centers in the United States</a:t>
            </a:r>
            <a:r>
              <a:rPr lang="en-US" sz="1000" dirty="0">
                <a:latin typeface="Arial" panose="020B0604020202020204" pitchFamily="34" charset="0"/>
                <a:cs typeface="Arial" panose="020B0604020202020204" pitchFamily="34" charset="0"/>
              </a:rPr>
              <a:t>. October 2022. Produced by Oxford Economics, 2022.</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Nam D. Pham, Ph.D., &amp; Mary Donovan. Data Centers: </a:t>
            </a:r>
            <a:r>
              <a:rPr lang="en-US" sz="1000" i="1" dirty="0">
                <a:latin typeface="Arial" panose="020B0604020202020204" pitchFamily="34" charset="0"/>
                <a:cs typeface="Arial" panose="020B0604020202020204" pitchFamily="34" charset="0"/>
              </a:rPr>
              <a:t>Jobs and Opportunities in Communities Nationwide</a:t>
            </a:r>
            <a:r>
              <a:rPr lang="en-US" sz="1000" dirty="0">
                <a:latin typeface="Arial" panose="020B0604020202020204" pitchFamily="34" charset="0"/>
                <a:cs typeface="Arial" panose="020B0604020202020204" pitchFamily="34" charset="0"/>
              </a:rPr>
              <a:t>. U.S. Chamber of Commerce Technology Engagement Center (C_TEC), May 2017.</a:t>
            </a:r>
          </a:p>
        </p:txBody>
      </p:sp>
      <p:pic>
        <p:nvPicPr>
          <p:cNvPr id="3" name="Picture 2">
            <a:extLst>
              <a:ext uri="{FF2B5EF4-FFF2-40B4-BE49-F238E27FC236}">
                <a16:creationId xmlns:a16="http://schemas.microsoft.com/office/drawing/2014/main" id="{EAF8485E-388E-06EC-9930-286179FFF4DE}"/>
              </a:ext>
            </a:extLst>
          </p:cNvPr>
          <p:cNvPicPr>
            <a:picLocks noChangeAspect="1"/>
          </p:cNvPicPr>
          <p:nvPr/>
        </p:nvPicPr>
        <p:blipFill>
          <a:blip r:embed="rId3"/>
          <a:stretch>
            <a:fillRect/>
          </a:stretch>
        </p:blipFill>
        <p:spPr>
          <a:xfrm>
            <a:off x="375018" y="261532"/>
            <a:ext cx="4567747" cy="365760"/>
          </a:xfrm>
          <a:prstGeom prst="rect">
            <a:avLst/>
          </a:prstGeom>
        </p:spPr>
      </p:pic>
      <p:sp>
        <p:nvSpPr>
          <p:cNvPr id="15" name="Rectangle 14">
            <a:extLst>
              <a:ext uri="{FF2B5EF4-FFF2-40B4-BE49-F238E27FC236}">
                <a16:creationId xmlns:a16="http://schemas.microsoft.com/office/drawing/2014/main" id="{ADB73C49-AB6F-D470-13F1-5E43FE8FA4A1}"/>
              </a:ext>
            </a:extLst>
          </p:cNvPr>
          <p:cNvSpPr/>
          <p:nvPr/>
        </p:nvSpPr>
        <p:spPr>
          <a:xfrm>
            <a:off x="190500" y="4776147"/>
            <a:ext cx="8763000" cy="2172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6">
            <a:extLst>
              <a:ext uri="{FF2B5EF4-FFF2-40B4-BE49-F238E27FC236}">
                <a16:creationId xmlns:a16="http://schemas.microsoft.com/office/drawing/2014/main" id="{59408147-0198-0921-163E-8375B21F9E8F}"/>
              </a:ext>
            </a:extLst>
          </p:cNvPr>
          <p:cNvSpPr txBox="1">
            <a:spLocks noChangeArrowheads="1"/>
          </p:cNvSpPr>
          <p:nvPr/>
        </p:nvSpPr>
        <p:spPr bwMode="auto">
          <a:xfrm>
            <a:off x="133350" y="1232950"/>
            <a:ext cx="8858250" cy="923330"/>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kumimoji="0" lang="en-US" sz="180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Prior studies estimate the U.S. will see between 452 to over 900 new data centers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needing between 22 GW to 46 GW.  These are expected to create up to 1.5 million jobs.</a:t>
            </a:r>
          </a:p>
        </p:txBody>
      </p:sp>
    </p:spTree>
    <p:extLst>
      <p:ext uri="{BB962C8B-B14F-4D97-AF65-F5344CB8AC3E}">
        <p14:creationId xmlns:p14="http://schemas.microsoft.com/office/powerpoint/2010/main" val="306702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D076-950F-648D-4D34-071E11A3BF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802428-E856-A93D-0DEA-2407920574A8}"/>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Intermittent Resources</a:t>
            </a:r>
          </a:p>
        </p:txBody>
      </p:sp>
      <p:sp>
        <p:nvSpPr>
          <p:cNvPr id="7" name="Rectangle 6">
            <a:extLst>
              <a:ext uri="{FF2B5EF4-FFF2-40B4-BE49-F238E27FC236}">
                <a16:creationId xmlns:a16="http://schemas.microsoft.com/office/drawing/2014/main" id="{2311A956-5866-D422-36F3-CCC790F11EAD}"/>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Historic fuel mix trends (generation shares of total)</a:t>
            </a:r>
          </a:p>
        </p:txBody>
      </p:sp>
      <p:sp>
        <p:nvSpPr>
          <p:cNvPr id="21" name="Slide Number Placeholder 1">
            <a:extLst>
              <a:ext uri="{FF2B5EF4-FFF2-40B4-BE49-F238E27FC236}">
                <a16:creationId xmlns:a16="http://schemas.microsoft.com/office/drawing/2014/main" id="{74AD90AD-75FF-D99C-796B-A47F9495C431}"/>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CA6D318-5F37-A383-6661-C0578FEDBF90}"/>
              </a:ext>
            </a:extLst>
          </p:cNvPr>
          <p:cNvSpPr txBox="1"/>
          <p:nvPr/>
        </p:nvSpPr>
        <p:spPr>
          <a:xfrm>
            <a:off x="22745" y="6549847"/>
            <a:ext cx="830783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solidFill>
                  <a:srgbClr val="000000"/>
                </a:solidFill>
                <a:latin typeface="Arial" panose="020B0604020202020204" pitchFamily="34" charset="0"/>
                <a:cs typeface="Arial" panose="020B0604020202020204" pitchFamily="34" charset="0"/>
              </a:rPr>
              <a:t>Energy Information Administration Form 923 and 860.</a:t>
            </a:r>
            <a:endParaRPr lang="en-US"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4962767-92B6-6173-B265-FAF5C08BE1C3}"/>
              </a:ext>
            </a:extLst>
          </p:cNvPr>
          <p:cNvPicPr>
            <a:picLocks noChangeAspect="1"/>
          </p:cNvPicPr>
          <p:nvPr/>
        </p:nvPicPr>
        <p:blipFill>
          <a:blip r:embed="rId2"/>
          <a:stretch>
            <a:fillRect/>
          </a:stretch>
        </p:blipFill>
        <p:spPr>
          <a:xfrm>
            <a:off x="375018" y="261532"/>
            <a:ext cx="4567747" cy="365760"/>
          </a:xfrm>
          <a:prstGeom prst="rect">
            <a:avLst/>
          </a:prstGeom>
        </p:spPr>
      </p:pic>
      <p:graphicFrame>
        <p:nvGraphicFramePr>
          <p:cNvPr id="4" name="Chart 3">
            <a:extLst>
              <a:ext uri="{FF2B5EF4-FFF2-40B4-BE49-F238E27FC236}">
                <a16:creationId xmlns:a16="http://schemas.microsoft.com/office/drawing/2014/main" id="{B6584FD3-9820-43CD-AA81-F2417B74E243}"/>
              </a:ext>
            </a:extLst>
          </p:cNvPr>
          <p:cNvGraphicFramePr>
            <a:graphicFrameLocks/>
          </p:cNvGraphicFramePr>
          <p:nvPr>
            <p:extLst>
              <p:ext uri="{D42A27DB-BD31-4B8C-83A1-F6EECF244321}">
                <p14:modId xmlns:p14="http://schemas.microsoft.com/office/powerpoint/2010/main" val="4010096080"/>
              </p:ext>
            </p:extLst>
          </p:nvPr>
        </p:nvGraphicFramePr>
        <p:xfrm>
          <a:off x="252443" y="2126120"/>
          <a:ext cx="8616676" cy="43617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a:extLst>
              <a:ext uri="{FF2B5EF4-FFF2-40B4-BE49-F238E27FC236}">
                <a16:creationId xmlns:a16="http://schemas.microsoft.com/office/drawing/2014/main" id="{56BBA00D-25B2-DC24-0446-55FDC5D3F068}"/>
              </a:ext>
            </a:extLst>
          </p:cNvPr>
          <p:cNvSpPr txBox="1">
            <a:spLocks noChangeArrowheads="1"/>
          </p:cNvSpPr>
          <p:nvPr/>
        </p:nvSpPr>
        <p:spPr bwMode="auto">
          <a:xfrm>
            <a:off x="293703" y="1345828"/>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kumimoji="0" lang="en-US" sz="1800" i="0" u="none" strike="noStrike" kern="1200" cap="none" spc="0" normalizeH="0" baseline="0" noProof="0" dirty="0">
                <a:ln>
                  <a:noFill/>
                </a:ln>
                <a:solidFill>
                  <a:prstClr val="black"/>
                </a:solidFill>
                <a:effectLst/>
                <a:uLnTx/>
                <a:uFillTx/>
                <a:latin typeface="Arial" pitchFamily="34" charset="0"/>
                <a:ea typeface="+mn-ea"/>
                <a:cs typeface="Arial" pitchFamily="34" charset="0"/>
              </a:rPr>
              <a:t>While natural ga</a:t>
            </a:r>
            <a:r>
              <a:rPr lang="en-US" sz="1800" dirty="0">
                <a:solidFill>
                  <a:prstClr val="black"/>
                </a:solidFill>
                <a:latin typeface="Arial" pitchFamily="34" charset="0"/>
                <a:cs typeface="Arial" pitchFamily="34" charset="0"/>
              </a:rPr>
              <a:t>s continues to be the workhorse of the industry,</a:t>
            </a:r>
            <a:r>
              <a:rPr lang="en-US" sz="1800" b="1" dirty="0">
                <a:solidFill>
                  <a:prstClr val="black"/>
                </a:solidFill>
                <a:latin typeface="Arial" pitchFamily="34" charset="0"/>
                <a:cs typeface="Arial" pitchFamily="34" charset="0"/>
              </a:rPr>
              <a:t> renewables/intermittent resources are clawing away at market share.</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99577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3000" y="2286000"/>
            <a:ext cx="6858000" cy="2286000"/>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itchFamily="34" charset="0"/>
                <a:cs typeface="Arial" pitchFamily="34" charset="0"/>
              </a:rPr>
              <a:t>Conclusions</a:t>
            </a:r>
          </a:p>
        </p:txBody>
      </p:sp>
      <p:sp>
        <p:nvSpPr>
          <p:cNvPr id="14" name="Rectangle 13"/>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b="1">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stretch>
            <a:fillRect/>
          </a:stretch>
        </p:blipFill>
        <p:spPr>
          <a:xfrm>
            <a:off x="371476" y="311150"/>
            <a:ext cx="4567747" cy="365760"/>
          </a:xfrm>
          <a:prstGeom prst="rect">
            <a:avLst/>
          </a:prstGeom>
        </p:spPr>
      </p:pic>
      <p:sp>
        <p:nvSpPr>
          <p:cNvPr id="11" name="Rectangle 10"/>
          <p:cNvSpPr/>
          <p:nvPr/>
        </p:nvSpPr>
        <p:spPr>
          <a:xfrm>
            <a:off x="140107" y="774057"/>
            <a:ext cx="8860630" cy="38639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600" b="1">
              <a:solidFill>
                <a:srgbClr val="2B1754"/>
              </a:solidFill>
              <a:cs typeface="Arial" pitchFamily="34" charset="0"/>
            </a:endParaRPr>
          </a:p>
        </p:txBody>
      </p:sp>
      <p:sp>
        <p:nvSpPr>
          <p:cNvPr id="2" name="Slide Number Placeholder 7">
            <a:extLst>
              <a:ext uri="{FF2B5EF4-FFF2-40B4-BE49-F238E27FC236}">
                <a16:creationId xmlns:a16="http://schemas.microsoft.com/office/drawing/2014/main" id="{D4AE0767-7890-1515-4B14-FFABD4F80CC2}"/>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40</a:t>
            </a:fld>
            <a:endParaRPr lang="en-US">
              <a:latin typeface="Arial" pitchFamily="34" charset="0"/>
              <a:cs typeface="Arial" pitchFamily="34" charset="0"/>
            </a:endParaRPr>
          </a:p>
        </p:txBody>
      </p:sp>
      <p:sp>
        <p:nvSpPr>
          <p:cNvPr id="3" name="Text Box 3">
            <a:extLst>
              <a:ext uri="{FF2B5EF4-FFF2-40B4-BE49-F238E27FC236}">
                <a16:creationId xmlns:a16="http://schemas.microsoft.com/office/drawing/2014/main" id="{2D129E96-9CA3-D749-AEA2-05492A1F9108}"/>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spTree>
    <p:extLst>
      <p:ext uri="{BB962C8B-B14F-4D97-AF65-F5344CB8AC3E}">
        <p14:creationId xmlns:p14="http://schemas.microsoft.com/office/powerpoint/2010/main" val="3797849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78855" y="339540"/>
            <a:ext cx="6096000" cy="400110"/>
          </a:xfrm>
          <a:prstGeom prst="rect">
            <a:avLst/>
          </a:prstGeom>
          <a:noFill/>
          <a:ln>
            <a:noFill/>
          </a:ln>
        </p:spPr>
        <p:txBody>
          <a:bodyPr wrap="square" rtlCol="0">
            <a:spAutoFit/>
          </a:bodyPr>
          <a:lstStyle/>
          <a:p>
            <a:r>
              <a:rPr lang="en-US" sz="2000" b="1">
                <a:solidFill>
                  <a:schemeClr val="bg1"/>
                </a:solidFill>
                <a:latin typeface="Arial" pitchFamily="34" charset="0"/>
                <a:ea typeface="Batang" pitchFamily="18" charset="-127"/>
                <a:cs typeface="Arial" pitchFamily="34" charset="0"/>
              </a:rPr>
              <a:t>Center for Energy Studies</a:t>
            </a:r>
          </a:p>
        </p:txBody>
      </p:sp>
      <p:pic>
        <p:nvPicPr>
          <p:cNvPr id="15" name="Picture 14"/>
          <p:cNvPicPr>
            <a:picLocks noChangeAspect="1"/>
          </p:cNvPicPr>
          <p:nvPr/>
        </p:nvPicPr>
        <p:blipFill>
          <a:blip r:embed="rId3"/>
          <a:stretch>
            <a:fillRect/>
          </a:stretch>
        </p:blipFill>
        <p:spPr>
          <a:xfrm>
            <a:off x="371476" y="311150"/>
            <a:ext cx="4567747" cy="365760"/>
          </a:xfrm>
          <a:prstGeom prst="rect">
            <a:avLst/>
          </a:prstGeom>
        </p:spPr>
      </p:pic>
      <p:grpSp>
        <p:nvGrpSpPr>
          <p:cNvPr id="19" name="Group 3"/>
          <p:cNvGrpSpPr/>
          <p:nvPr/>
        </p:nvGrpSpPr>
        <p:grpSpPr>
          <a:xfrm>
            <a:off x="134512" y="201209"/>
            <a:ext cx="8860630" cy="968373"/>
            <a:chOff x="130970" y="250827"/>
            <a:chExt cx="8860630" cy="968373"/>
          </a:xfrm>
        </p:grpSpPr>
        <p:pic>
          <p:nvPicPr>
            <p:cNvPr id="20" name="Picture 19" descr="LSU Logo v2.gif"/>
            <p:cNvPicPr>
              <a:picLocks noChangeAspect="1"/>
            </p:cNvPicPr>
            <p:nvPr/>
          </p:nvPicPr>
          <p:blipFill>
            <a:blip r:embed="rId4" cstate="print"/>
            <a:stretch>
              <a:fillRect/>
            </a:stretch>
          </p:blipFill>
          <p:spPr>
            <a:xfrm>
              <a:off x="225240" y="250827"/>
              <a:ext cx="971550" cy="483243"/>
            </a:xfrm>
            <a:prstGeom prst="rect">
              <a:avLst/>
            </a:prstGeom>
          </p:spPr>
        </p:pic>
        <p:sp>
          <p:nvSpPr>
            <p:cNvPr id="21" name="Rectangle 20"/>
            <p:cNvSpPr/>
            <p:nvPr/>
          </p:nvSpPr>
          <p:spPr>
            <a:xfrm>
              <a:off x="130970" y="836613"/>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Arial" pitchFamily="34" charset="0"/>
                  <a:cs typeface="Arial" pitchFamily="34" charset="0"/>
                </a:rPr>
                <a:t>Conclusions.</a:t>
              </a:r>
            </a:p>
          </p:txBody>
        </p:sp>
      </p:grpSp>
      <p:sp>
        <p:nvSpPr>
          <p:cNvPr id="22" name="TextBox 21"/>
          <p:cNvSpPr txBox="1"/>
          <p:nvPr/>
        </p:nvSpPr>
        <p:spPr>
          <a:xfrm>
            <a:off x="1182397" y="289922"/>
            <a:ext cx="6096000" cy="400110"/>
          </a:xfrm>
          <a:prstGeom prst="rect">
            <a:avLst/>
          </a:prstGeom>
          <a:noFill/>
          <a:ln>
            <a:noFill/>
          </a:ln>
        </p:spPr>
        <p:txBody>
          <a:bodyPr wrap="square" rtlCol="0">
            <a:spAutoFit/>
          </a:bodyPr>
          <a:lstStyle/>
          <a:p>
            <a:r>
              <a:rPr lang="en-US" sz="2000" b="1">
                <a:solidFill>
                  <a:schemeClr val="bg1"/>
                </a:solidFill>
                <a:latin typeface="Arial" pitchFamily="34" charset="0"/>
                <a:ea typeface="Batang" pitchFamily="18" charset="-127"/>
                <a:cs typeface="Arial" pitchFamily="34" charset="0"/>
              </a:rPr>
              <a:t>Center for Energy Studies</a:t>
            </a:r>
          </a:p>
        </p:txBody>
      </p:sp>
      <p:sp>
        <p:nvSpPr>
          <p:cNvPr id="23" name="Rectangle 22"/>
          <p:cNvSpPr/>
          <p:nvPr/>
        </p:nvSpPr>
        <p:spPr>
          <a:xfrm>
            <a:off x="146417" y="109766"/>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a:latin typeface="Arial" panose="020B0604020202020204" pitchFamily="34" charset="0"/>
                <a:cs typeface="Arial" panose="020B0604020202020204" pitchFamily="34" charset="0"/>
              </a:rPr>
              <a:t>Conclusions</a:t>
            </a:r>
          </a:p>
        </p:txBody>
      </p:sp>
      <p:pic>
        <p:nvPicPr>
          <p:cNvPr id="24" name="Picture 23"/>
          <p:cNvPicPr>
            <a:picLocks noChangeAspect="1"/>
          </p:cNvPicPr>
          <p:nvPr/>
        </p:nvPicPr>
        <p:blipFill>
          <a:blip r:embed="rId3"/>
          <a:stretch>
            <a:fillRect/>
          </a:stretch>
        </p:blipFill>
        <p:spPr>
          <a:xfrm>
            <a:off x="375018" y="233482"/>
            <a:ext cx="4567747" cy="365760"/>
          </a:xfrm>
          <a:prstGeom prst="rect">
            <a:avLst/>
          </a:prstGeom>
        </p:spPr>
      </p:pic>
      <p:sp>
        <p:nvSpPr>
          <p:cNvPr id="11" name="TextBox 10"/>
          <p:cNvSpPr txBox="1"/>
          <p:nvPr/>
        </p:nvSpPr>
        <p:spPr>
          <a:xfrm>
            <a:off x="134511" y="1322229"/>
            <a:ext cx="8860631" cy="5170646"/>
          </a:xfrm>
          <a:prstGeom prst="rect">
            <a:avLst/>
          </a:prstGeom>
          <a:solidFill>
            <a:schemeClr val="bg1"/>
          </a:solidFill>
          <a:ln>
            <a:solidFill>
              <a:schemeClr val="tx1"/>
            </a:solidFill>
          </a:ln>
        </p:spPr>
        <p:txBody>
          <a:bodyPr wrap="square" rtlCol="0">
            <a:spAutoFit/>
          </a:bodyPr>
          <a:lstStyle/>
          <a:p>
            <a:pPr algn="just">
              <a:spcAft>
                <a:spcPts val="600"/>
              </a:spcAft>
            </a:pPr>
            <a:r>
              <a:rPr lang="en-US" sz="2000" dirty="0">
                <a:latin typeface="Arial" panose="020B0604020202020204" pitchFamily="34" charset="0"/>
                <a:cs typeface="Arial" panose="020B0604020202020204" pitchFamily="34" charset="0"/>
              </a:rPr>
              <a:t>What’s needed:</a:t>
            </a:r>
          </a:p>
          <a:p>
            <a:pPr marL="342900" indent="-34290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More </a:t>
            </a:r>
            <a:r>
              <a:rPr lang="en-US" sz="2000" b="1" u="sng" dirty="0">
                <a:latin typeface="Arial" panose="020B0604020202020204" pitchFamily="34" charset="0"/>
                <a:cs typeface="Arial" panose="020B0604020202020204" pitchFamily="34" charset="0"/>
              </a:rPr>
              <a:t>reliable, quickly developed natural gas fired generation</a:t>
            </a:r>
            <a:r>
              <a:rPr lang="en-US" sz="2000" dirty="0">
                <a:latin typeface="Arial" panose="020B0604020202020204" pitchFamily="34" charset="0"/>
                <a:cs typeface="Arial" panose="020B0604020202020204" pitchFamily="34" charset="0"/>
              </a:rPr>
              <a:t>.</a:t>
            </a:r>
          </a:p>
          <a:p>
            <a:pPr marL="342900" indent="-34290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More </a:t>
            </a:r>
            <a:r>
              <a:rPr lang="en-US" sz="2000" b="1" dirty="0">
                <a:latin typeface="Arial" panose="020B0604020202020204" pitchFamily="34" charset="0"/>
                <a:cs typeface="Arial" panose="020B0604020202020204" pitchFamily="34" charset="0"/>
              </a:rPr>
              <a:t>flexibility</a:t>
            </a:r>
            <a:r>
              <a:rPr lang="en-US" sz="2000" dirty="0">
                <a:latin typeface="Arial" panose="020B0604020202020204" pitchFamily="34" charset="0"/>
                <a:cs typeface="Arial" panose="020B0604020202020204" pitchFamily="34" charset="0"/>
              </a:rPr>
              <a:t> from policy and utilities.</a:t>
            </a:r>
          </a:p>
          <a:p>
            <a:pPr marL="342900" indent="-34290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More </a:t>
            </a:r>
            <a:r>
              <a:rPr lang="en-US" sz="2000" b="1" dirty="0">
                <a:latin typeface="Arial" panose="020B0604020202020204" pitchFamily="34" charset="0"/>
                <a:cs typeface="Arial" panose="020B0604020202020204" pitchFamily="34" charset="0"/>
              </a:rPr>
              <a:t>utility accountability </a:t>
            </a:r>
            <a:r>
              <a:rPr lang="en-US" sz="2000" dirty="0">
                <a:latin typeface="Arial" panose="020B0604020202020204" pitchFamily="34" charset="0"/>
                <a:cs typeface="Arial" panose="020B0604020202020204" pitchFamily="34" charset="0"/>
              </a:rPr>
              <a:t>(part of the solution or part of the problem)</a:t>
            </a:r>
          </a:p>
          <a:p>
            <a:pPr marL="342900" indent="-34290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Recognition of the </a:t>
            </a:r>
            <a:r>
              <a:rPr lang="en-US" sz="2000" b="1" dirty="0">
                <a:latin typeface="Arial" panose="020B0604020202020204" pitchFamily="34" charset="0"/>
                <a:cs typeface="Arial" panose="020B0604020202020204" pitchFamily="34" charset="0"/>
              </a:rPr>
              <a:t>significant economic development opportunities leveraged by electricity </a:t>
            </a:r>
            <a:r>
              <a:rPr lang="en-US" sz="2000" dirty="0">
                <a:latin typeface="Arial" panose="020B0604020202020204" pitchFamily="34" charset="0"/>
                <a:cs typeface="Arial" panose="020B0604020202020204" pitchFamily="34" charset="0"/>
              </a:rPr>
              <a:t>(industrial growth, transportation, technology).</a:t>
            </a:r>
          </a:p>
          <a:p>
            <a:pPr marL="342900" indent="-342900" algn="just">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Everyone pays their fair share</a:t>
            </a:r>
            <a:r>
              <a:rPr lang="en-US" sz="2000" dirty="0">
                <a:latin typeface="Arial" panose="020B0604020202020204" pitchFamily="34" charset="0"/>
                <a:cs typeface="Arial" panose="020B0604020202020204" pitchFamily="34" charset="0"/>
              </a:rPr>
              <a:t>:</a:t>
            </a:r>
          </a:p>
          <a:p>
            <a:pPr marL="800100" lvl="1" indent="-342900" algn="just">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No cross subsidies </a:t>
            </a:r>
            <a:r>
              <a:rPr lang="en-US" dirty="0">
                <a:latin typeface="Arial" panose="020B0604020202020204" pitchFamily="34" charset="0"/>
                <a:cs typeface="Arial" panose="020B0604020202020204" pitchFamily="34" charset="0"/>
              </a:rPr>
              <a:t>from one customer class to another: residential customers should not be subsidizing new or existing load growth.</a:t>
            </a:r>
          </a:p>
          <a:p>
            <a:pPr marL="800100" lvl="1" indent="-342900" algn="just">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No special preferences (or burdens)</a:t>
            </a:r>
            <a:r>
              <a:rPr lang="en-US" dirty="0">
                <a:latin typeface="Arial" panose="020B0604020202020204" pitchFamily="34" charset="0"/>
                <a:cs typeface="Arial" panose="020B0604020202020204" pitchFamily="34" charset="0"/>
              </a:rPr>
              <a:t> on one form of electricity intensive economic development over another (current large, high load factor customers should be given equal opportunities for their growth potentials).</a:t>
            </a:r>
          </a:p>
          <a:p>
            <a:pPr marL="342900" indent="-342900" algn="just">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Avoid the regulatory gimmicks of the day </a:t>
            </a:r>
            <a:r>
              <a:rPr lang="en-US" sz="2000" dirty="0">
                <a:latin typeface="Arial" panose="020B0604020202020204" pitchFamily="34" charset="0"/>
                <a:cs typeface="Arial" panose="020B0604020202020204" pitchFamily="34" charset="0"/>
              </a:rPr>
              <a:t>that remove the </a:t>
            </a:r>
            <a:r>
              <a:rPr lang="en-US" sz="2000" b="1" dirty="0">
                <a:latin typeface="Arial" panose="020B0604020202020204" pitchFamily="34" charset="0"/>
                <a:cs typeface="Arial" panose="020B0604020202020204" pitchFamily="34" charset="0"/>
              </a:rPr>
              <a:t>authority and oversight of regulators</a:t>
            </a:r>
            <a:r>
              <a:rPr lang="en-US" sz="2000" dirty="0">
                <a:latin typeface="Arial" panose="020B0604020202020204" pitchFamily="34" charset="0"/>
                <a:cs typeface="Arial" panose="020B0604020202020204" pitchFamily="34" charset="0"/>
              </a:rPr>
              <a:t> and places those decisions (pricing, investment) in the hands of </a:t>
            </a:r>
            <a:r>
              <a:rPr lang="en-US" sz="2000" b="1" dirty="0">
                <a:latin typeface="Arial" panose="020B0604020202020204" pitchFamily="34" charset="0"/>
                <a:cs typeface="Arial" panose="020B0604020202020204" pitchFamily="34" charset="0"/>
              </a:rPr>
              <a:t>institutions with alternative agendas</a:t>
            </a:r>
            <a:r>
              <a:rPr lang="en-US" sz="2000" dirty="0">
                <a:latin typeface="Arial" panose="020B0604020202020204" pitchFamily="34" charset="0"/>
                <a:cs typeface="Arial" panose="020B0604020202020204" pitchFamily="34" charset="0"/>
              </a:rPr>
              <a:t>.</a:t>
            </a:r>
          </a:p>
        </p:txBody>
      </p:sp>
      <p:sp>
        <p:nvSpPr>
          <p:cNvPr id="2" name="Slide Number Placeholder 7">
            <a:extLst>
              <a:ext uri="{FF2B5EF4-FFF2-40B4-BE49-F238E27FC236}">
                <a16:creationId xmlns:a16="http://schemas.microsoft.com/office/drawing/2014/main" id="{088849FA-90BD-6382-8E1D-F392F5EC530D}"/>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41</a:t>
            </a:fld>
            <a:endParaRPr lang="en-US">
              <a:latin typeface="Arial" pitchFamily="34" charset="0"/>
              <a:cs typeface="Arial" pitchFamily="34" charset="0"/>
            </a:endParaRPr>
          </a:p>
        </p:txBody>
      </p:sp>
      <p:sp>
        <p:nvSpPr>
          <p:cNvPr id="4" name="Text Box 3">
            <a:extLst>
              <a:ext uri="{FF2B5EF4-FFF2-40B4-BE49-F238E27FC236}">
                <a16:creationId xmlns:a16="http://schemas.microsoft.com/office/drawing/2014/main" id="{CD9DD232-420E-7832-96D4-79425E7291F9}"/>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spTree>
    <p:extLst>
      <p:ext uri="{BB962C8B-B14F-4D97-AF65-F5344CB8AC3E}">
        <p14:creationId xmlns:p14="http://schemas.microsoft.com/office/powerpoint/2010/main" val="1850485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9834" y="836613"/>
            <a:ext cx="8860630" cy="382587"/>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a:solidFill>
                <a:schemeClr val="tx1"/>
              </a:solidFill>
              <a:latin typeface="Arial" pitchFamily="34" charset="0"/>
              <a:cs typeface="Arial" pitchFamily="34" charset="0"/>
            </a:endParaRPr>
          </a:p>
        </p:txBody>
      </p:sp>
      <p:sp>
        <p:nvSpPr>
          <p:cNvPr id="6" name="TextBox 5"/>
          <p:cNvSpPr txBox="1"/>
          <p:nvPr/>
        </p:nvSpPr>
        <p:spPr>
          <a:xfrm>
            <a:off x="185921" y="887133"/>
            <a:ext cx="4588624" cy="281545"/>
          </a:xfrm>
          <a:prstGeom prst="rect">
            <a:avLst/>
          </a:prstGeom>
          <a:solidFill>
            <a:srgbClr val="E6E0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rgbClr val="17003A"/>
                </a:solidFill>
                <a:latin typeface="Arial" pitchFamily="34" charset="0"/>
                <a:cs typeface="Aria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800">
                <a:solidFill>
                  <a:schemeClr val="tx1"/>
                </a:solidFill>
              </a:rPr>
              <a:t>Questions, comments, and discussion.</a:t>
            </a:r>
          </a:p>
        </p:txBody>
      </p:sp>
      <p:pic>
        <p:nvPicPr>
          <p:cNvPr id="14" name="Picture 13"/>
          <p:cNvPicPr>
            <a:picLocks noChangeAspect="1"/>
          </p:cNvPicPr>
          <p:nvPr/>
        </p:nvPicPr>
        <p:blipFill>
          <a:blip r:embed="rId2"/>
          <a:stretch>
            <a:fillRect/>
          </a:stretch>
        </p:blipFill>
        <p:spPr>
          <a:xfrm>
            <a:off x="331416" y="363314"/>
            <a:ext cx="4567747" cy="365760"/>
          </a:xfrm>
          <a:prstGeom prst="rect">
            <a:avLst/>
          </a:prstGeom>
        </p:spPr>
      </p:pic>
      <p:sp>
        <p:nvSpPr>
          <p:cNvPr id="15" name="TextBox 14"/>
          <p:cNvSpPr txBox="1"/>
          <p:nvPr/>
        </p:nvSpPr>
        <p:spPr>
          <a:xfrm>
            <a:off x="477127" y="3607269"/>
            <a:ext cx="3965554" cy="2339102"/>
          </a:xfrm>
          <a:prstGeom prst="rect">
            <a:avLst/>
          </a:prstGeom>
          <a:noFill/>
        </p:spPr>
        <p:txBody>
          <a:bodyPr wrap="square" rtlCol="0">
            <a:spAutoFit/>
          </a:bodyPr>
          <a:lstStyle/>
          <a:p>
            <a:pPr>
              <a:spcAft>
                <a:spcPts val="600"/>
              </a:spcAft>
            </a:pPr>
            <a:r>
              <a:rPr lang="en-US" b="1">
                <a:latin typeface="Arial" panose="020B0604020202020204" pitchFamily="34" charset="0"/>
                <a:cs typeface="Arial" panose="020B0604020202020204" pitchFamily="34" charset="0"/>
              </a:rPr>
              <a:t>David E. Dismukes, Ph.D.</a:t>
            </a:r>
          </a:p>
          <a:p>
            <a:r>
              <a:rPr lang="en-US">
                <a:latin typeface="Arial" panose="020B0604020202020204" pitchFamily="34" charset="0"/>
                <a:cs typeface="Arial" panose="020B0604020202020204" pitchFamily="34" charset="0"/>
              </a:rPr>
              <a:t>Professor Emeritus</a:t>
            </a:r>
          </a:p>
          <a:p>
            <a:r>
              <a:rPr lang="en-US">
                <a:latin typeface="Arial" panose="020B0604020202020204" pitchFamily="34" charset="0"/>
                <a:cs typeface="Arial" panose="020B0604020202020204" pitchFamily="34" charset="0"/>
              </a:rPr>
              <a:t>Center for Energy Studies</a:t>
            </a:r>
          </a:p>
          <a:p>
            <a:pPr>
              <a:spcAft>
                <a:spcPts val="600"/>
              </a:spcAft>
            </a:pPr>
            <a:r>
              <a:rPr lang="en-US">
                <a:latin typeface="Arial" panose="020B0604020202020204" pitchFamily="34" charset="0"/>
                <a:cs typeface="Arial" panose="020B0604020202020204" pitchFamily="34" charset="0"/>
              </a:rPr>
              <a:t>Louisiana State University</a:t>
            </a:r>
          </a:p>
          <a:p>
            <a:pPr>
              <a:spcAft>
                <a:spcPts val="600"/>
              </a:spcAft>
            </a:pPr>
            <a:r>
              <a:rPr lang="en-US">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3"/>
              </a:rPr>
              <a:t>dismukes@lsu.edu</a:t>
            </a:r>
            <a:endParaRPr lang="en-US">
              <a:latin typeface="Arial" panose="020B0604020202020204" pitchFamily="34" charset="0"/>
              <a:cs typeface="Arial" panose="020B0604020202020204" pitchFamily="34" charset="0"/>
            </a:endParaRPr>
          </a:p>
          <a:p>
            <a:pPr>
              <a:spcAft>
                <a:spcPts val="600"/>
              </a:spcAft>
            </a:pPr>
            <a:r>
              <a:rPr lang="en-US">
                <a:latin typeface="Arial" panose="020B0604020202020204" pitchFamily="34" charset="0"/>
                <a:cs typeface="Arial" panose="020B0604020202020204" pitchFamily="34" charset="0"/>
              </a:rPr>
              <a:t>Phone:  225-578-4343</a:t>
            </a:r>
          </a:p>
          <a:p>
            <a:pPr>
              <a:spcAft>
                <a:spcPts val="600"/>
              </a:spcAft>
            </a:pPr>
            <a:r>
              <a:rPr lang="en-US">
                <a:latin typeface="Arial" panose="020B0604020202020204" pitchFamily="34" charset="0"/>
                <a:cs typeface="Arial" panose="020B0604020202020204" pitchFamily="34" charset="0"/>
              </a:rPr>
              <a:t>URL:  </a:t>
            </a:r>
            <a:r>
              <a:rPr lang="en-US">
                <a:latin typeface="Arial" panose="020B0604020202020204" pitchFamily="34" charset="0"/>
                <a:cs typeface="Arial" panose="020B0604020202020204" pitchFamily="34" charset="0"/>
                <a:hlinkClick r:id="rId4"/>
              </a:rPr>
              <a:t>www.enrg.lsu.edu</a:t>
            </a:r>
            <a:endParaRPr lang="en-US">
              <a:latin typeface="Arial" panose="020B0604020202020204" pitchFamily="34" charset="0"/>
              <a:cs typeface="Arial" panose="020B0604020202020204" pitchFamily="34" charset="0"/>
            </a:endParaRPr>
          </a:p>
        </p:txBody>
      </p:sp>
      <p:sp>
        <p:nvSpPr>
          <p:cNvPr id="4" name="Slide Number Placeholder 7">
            <a:extLst>
              <a:ext uri="{FF2B5EF4-FFF2-40B4-BE49-F238E27FC236}">
                <a16:creationId xmlns:a16="http://schemas.microsoft.com/office/drawing/2014/main" id="{77D2FB65-DEF8-F90B-7E39-802689DD9DE9}"/>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42</a:t>
            </a:fld>
            <a:endParaRPr lang="en-US">
              <a:latin typeface="Arial" pitchFamily="34" charset="0"/>
              <a:cs typeface="Arial" pitchFamily="34" charset="0"/>
            </a:endParaRPr>
          </a:p>
        </p:txBody>
      </p:sp>
      <p:sp>
        <p:nvSpPr>
          <p:cNvPr id="7" name="Text Box 3">
            <a:extLst>
              <a:ext uri="{FF2B5EF4-FFF2-40B4-BE49-F238E27FC236}">
                <a16:creationId xmlns:a16="http://schemas.microsoft.com/office/drawing/2014/main" id="{C40F99DF-5F24-DBDF-F85F-BA1ECF831AEB}"/>
              </a:ext>
            </a:extLst>
          </p:cNvPr>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sp>
        <p:nvSpPr>
          <p:cNvPr id="3" name="TextBox 2">
            <a:extLst>
              <a:ext uri="{FF2B5EF4-FFF2-40B4-BE49-F238E27FC236}">
                <a16:creationId xmlns:a16="http://schemas.microsoft.com/office/drawing/2014/main" id="{A21B2FA3-4C9C-2456-48CD-D2265D0800E8}"/>
              </a:ext>
            </a:extLst>
          </p:cNvPr>
          <p:cNvSpPr txBox="1"/>
          <p:nvPr/>
        </p:nvSpPr>
        <p:spPr>
          <a:xfrm>
            <a:off x="4442681" y="3601354"/>
            <a:ext cx="4556489" cy="2507758"/>
          </a:xfrm>
          <a:prstGeom prst="rect">
            <a:avLst/>
          </a:prstGeom>
          <a:solidFill>
            <a:schemeClr val="bg1"/>
          </a:solidFill>
          <a:ln>
            <a:noFill/>
          </a:ln>
        </p:spPr>
        <p:txBody>
          <a:bodyPr wrap="square" rtlCol="0">
            <a:noAutofit/>
          </a:bodyPr>
          <a:lstStyle/>
          <a:p>
            <a:pPr algn="ctr">
              <a:spcAft>
                <a:spcPts val="600"/>
              </a:spcAft>
            </a:pPr>
            <a:r>
              <a:rPr lang="en-US" b="1">
                <a:solidFill>
                  <a:prstClr val="black"/>
                </a:solidFill>
                <a:latin typeface="Arial" panose="020B0604020202020204" pitchFamily="34" charset="0"/>
                <a:cs typeface="Arial" panose="020B0604020202020204" pitchFamily="34" charset="0"/>
              </a:rPr>
              <a:t>David E. Dismukes, Ph.D.</a:t>
            </a:r>
          </a:p>
          <a:p>
            <a:pPr algn="ctr"/>
            <a:r>
              <a:rPr kumimoji="0" lang="en-US" i="0"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Consulting Economist/Managing Partner</a:t>
            </a:r>
          </a:p>
          <a:p>
            <a:pPr algn="ctr"/>
            <a:r>
              <a:rPr lang="en-US">
                <a:solidFill>
                  <a:prstClr val="black"/>
                </a:solidFill>
                <a:latin typeface="Arial" panose="020B0604020202020204" pitchFamily="34" charset="0"/>
                <a:cs typeface="Arial" panose="020B0604020202020204" pitchFamily="34" charset="0"/>
              </a:rPr>
              <a:t>Acadian Consulting Group, LLC</a:t>
            </a:r>
          </a:p>
          <a:p>
            <a:pPr algn="ctr"/>
            <a:r>
              <a:rPr lang="en-US">
                <a:solidFill>
                  <a:prstClr val="black"/>
                </a:solidFill>
                <a:latin typeface="Arial" panose="020B0604020202020204" pitchFamily="34" charset="0"/>
                <a:cs typeface="Arial" panose="020B0604020202020204" pitchFamily="34" charset="0"/>
              </a:rPr>
              <a:t>5800 One Perkins Place Drive, Suite 5-F</a:t>
            </a:r>
          </a:p>
          <a:p>
            <a:pPr algn="ctr"/>
            <a:r>
              <a:rPr kumimoji="0" lang="en-US" i="0"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Baton Rouge, LA 70808</a:t>
            </a:r>
          </a:p>
          <a:p>
            <a:pPr algn="ctr">
              <a:spcAft>
                <a:spcPts val="600"/>
              </a:spcAft>
            </a:pPr>
            <a:r>
              <a:rPr lang="en-US">
                <a:solidFill>
                  <a:prstClr val="black"/>
                </a:solidFill>
                <a:latin typeface="Arial" panose="020B0604020202020204" pitchFamily="34" charset="0"/>
                <a:cs typeface="Arial" panose="020B0604020202020204" pitchFamily="34" charset="0"/>
              </a:rPr>
              <a:t>Ph: 225.769.2603</a:t>
            </a:r>
          </a:p>
          <a:p>
            <a:pPr algn="ctr">
              <a:spcAft>
                <a:spcPts val="600"/>
              </a:spcAft>
            </a:pPr>
            <a:r>
              <a:rPr lang="en-US">
                <a:solidFill>
                  <a:prstClr val="black"/>
                </a:solidFill>
                <a:latin typeface="Arial" panose="020B0604020202020204" pitchFamily="34" charset="0"/>
                <a:cs typeface="Arial" panose="020B0604020202020204" pitchFamily="34" charset="0"/>
                <a:hlinkClick r:id="rId5"/>
              </a:rPr>
              <a:t>daviddismukes@acadianconsulting.com</a:t>
            </a:r>
            <a:endParaRPr lang="en-US">
              <a:solidFill>
                <a:prstClr val="black"/>
              </a:solidFill>
              <a:latin typeface="Arial" panose="020B0604020202020204" pitchFamily="34" charset="0"/>
              <a:cs typeface="Arial" panose="020B0604020202020204" pitchFamily="34" charset="0"/>
            </a:endParaRPr>
          </a:p>
          <a:p>
            <a:pPr algn="ctr">
              <a:spcAft>
                <a:spcPts val="600"/>
              </a:spcAft>
            </a:pPr>
            <a:r>
              <a:rPr kumimoji="0" lang="en-US" i="0"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URL:  </a:t>
            </a:r>
            <a:r>
              <a:rPr kumimoji="0" lang="en-US" i="0"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6"/>
              </a:rPr>
              <a:t>www.acadianconsulting.com</a:t>
            </a:r>
            <a:endParaRPr kumimoji="0" lang="en-US" i="0"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algn="ctr">
              <a:spcAft>
                <a:spcPts val="600"/>
              </a:spcAft>
            </a:pPr>
            <a:endParaRPr kumimoji="0" lang="en-US" i="0"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C51E29E-59B1-ED37-8149-150BE76D685E}"/>
              </a:ext>
            </a:extLst>
          </p:cNvPr>
          <p:cNvSpPr txBox="1"/>
          <p:nvPr/>
        </p:nvSpPr>
        <p:spPr>
          <a:xfrm>
            <a:off x="5372441" y="2403956"/>
            <a:ext cx="2893117" cy="894048"/>
          </a:xfrm>
          <a:prstGeom prst="rect">
            <a:avLst/>
          </a:prstGeom>
          <a:solidFill>
            <a:srgbClr val="0E1107"/>
          </a:solidFill>
        </p:spPr>
        <p:txBody>
          <a:bodyPr wrap="square" rtlCol="0">
            <a:spAutoFit/>
          </a:body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8709A8D1-0C97-A2D1-6DD4-790D88A8D7B2}"/>
              </a:ext>
            </a:extLst>
          </p:cNvPr>
          <p:cNvPicPr>
            <a:picLocks noChangeAspect="1"/>
          </p:cNvPicPr>
          <p:nvPr/>
        </p:nvPicPr>
        <p:blipFill>
          <a:blip r:embed="rId7"/>
          <a:stretch>
            <a:fillRect/>
          </a:stretch>
        </p:blipFill>
        <p:spPr>
          <a:xfrm>
            <a:off x="5764147" y="2517804"/>
            <a:ext cx="2069897" cy="639657"/>
          </a:xfrm>
          <a:prstGeom prst="rect">
            <a:avLst/>
          </a:prstGeom>
        </p:spPr>
      </p:pic>
      <p:pic>
        <p:nvPicPr>
          <p:cNvPr id="20" name="LSU_Energy_Studies_horz_ppl.png" descr="LSU_Energy_Studies_horz_ppl.png">
            <a:extLst>
              <a:ext uri="{FF2B5EF4-FFF2-40B4-BE49-F238E27FC236}">
                <a16:creationId xmlns:a16="http://schemas.microsoft.com/office/drawing/2014/main" id="{54459A0D-899B-D11D-F494-A38EC3326C58}"/>
              </a:ext>
            </a:extLst>
          </p:cNvPr>
          <p:cNvPicPr>
            <a:picLocks noChangeAspect="1"/>
          </p:cNvPicPr>
          <p:nvPr/>
        </p:nvPicPr>
        <p:blipFill>
          <a:blip r:embed="rId8"/>
          <a:stretch>
            <a:fillRect/>
          </a:stretch>
        </p:blipFill>
        <p:spPr>
          <a:xfrm>
            <a:off x="381129" y="2430984"/>
            <a:ext cx="3748617" cy="726477"/>
          </a:xfrm>
          <a:prstGeom prst="rect">
            <a:avLst/>
          </a:prstGeom>
          <a:ln w="12700">
            <a:miter lim="400000"/>
          </a:ln>
        </p:spPr>
      </p:pic>
    </p:spTree>
    <p:extLst>
      <p:ext uri="{BB962C8B-B14F-4D97-AF65-F5344CB8AC3E}">
        <p14:creationId xmlns:p14="http://schemas.microsoft.com/office/powerpoint/2010/main" val="70519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2EE17-1E84-2315-AC6F-0032A6E6BA5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D639CF7-4784-1287-C002-4231CD4B65D0}"/>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Intermittent Resources</a:t>
            </a:r>
          </a:p>
        </p:txBody>
      </p:sp>
      <p:sp>
        <p:nvSpPr>
          <p:cNvPr id="7" name="Rectangle 6">
            <a:extLst>
              <a:ext uri="{FF2B5EF4-FFF2-40B4-BE49-F238E27FC236}">
                <a16:creationId xmlns:a16="http://schemas.microsoft.com/office/drawing/2014/main" id="{ED54A508-21FE-4D68-5830-814CB255E941}"/>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Current PJM interconnection queue</a:t>
            </a:r>
          </a:p>
        </p:txBody>
      </p:sp>
      <p:sp>
        <p:nvSpPr>
          <p:cNvPr id="21" name="Slide Number Placeholder 1">
            <a:extLst>
              <a:ext uri="{FF2B5EF4-FFF2-40B4-BE49-F238E27FC236}">
                <a16:creationId xmlns:a16="http://schemas.microsoft.com/office/drawing/2014/main" id="{1D25FDE3-6274-3B2C-7397-09F75F7C8494}"/>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9C25852-8607-9614-8BC1-6B6371ABDFFF}"/>
              </a:ext>
            </a:extLst>
          </p:cNvPr>
          <p:cNvPicPr>
            <a:picLocks noChangeAspect="1"/>
          </p:cNvPicPr>
          <p:nvPr/>
        </p:nvPicPr>
        <p:blipFill>
          <a:blip r:embed="rId2"/>
          <a:stretch>
            <a:fillRect/>
          </a:stretch>
        </p:blipFill>
        <p:spPr>
          <a:xfrm>
            <a:off x="375018" y="261532"/>
            <a:ext cx="4567747" cy="365760"/>
          </a:xfrm>
          <a:prstGeom prst="rect">
            <a:avLst/>
          </a:prstGeom>
        </p:spPr>
      </p:pic>
      <p:pic>
        <p:nvPicPr>
          <p:cNvPr id="11" name="Picture 10">
            <a:extLst>
              <a:ext uri="{FF2B5EF4-FFF2-40B4-BE49-F238E27FC236}">
                <a16:creationId xmlns:a16="http://schemas.microsoft.com/office/drawing/2014/main" id="{CCD125D0-0EC1-1408-431B-E619901331F6}"/>
              </a:ext>
            </a:extLst>
          </p:cNvPr>
          <p:cNvPicPr>
            <a:picLocks noChangeAspect="1"/>
          </p:cNvPicPr>
          <p:nvPr/>
        </p:nvPicPr>
        <p:blipFill>
          <a:blip r:embed="rId3"/>
          <a:stretch>
            <a:fillRect/>
          </a:stretch>
        </p:blipFill>
        <p:spPr>
          <a:xfrm>
            <a:off x="296035" y="5857422"/>
            <a:ext cx="4965973" cy="841096"/>
          </a:xfrm>
          <a:prstGeom prst="rect">
            <a:avLst/>
          </a:prstGeom>
        </p:spPr>
      </p:pic>
      <p:pic>
        <p:nvPicPr>
          <p:cNvPr id="13" name="Picture 12">
            <a:extLst>
              <a:ext uri="{FF2B5EF4-FFF2-40B4-BE49-F238E27FC236}">
                <a16:creationId xmlns:a16="http://schemas.microsoft.com/office/drawing/2014/main" id="{A31F7720-62CB-6379-F179-F1D4C6BF2910}"/>
              </a:ext>
            </a:extLst>
          </p:cNvPr>
          <p:cNvPicPr>
            <a:picLocks noChangeAspect="1"/>
          </p:cNvPicPr>
          <p:nvPr/>
        </p:nvPicPr>
        <p:blipFill>
          <a:blip r:embed="rId4"/>
          <a:stretch>
            <a:fillRect/>
          </a:stretch>
        </p:blipFill>
        <p:spPr>
          <a:xfrm>
            <a:off x="626443" y="2143558"/>
            <a:ext cx="7557216" cy="3470623"/>
          </a:xfrm>
          <a:prstGeom prst="rect">
            <a:avLst/>
          </a:prstGeom>
        </p:spPr>
      </p:pic>
      <p:sp>
        <p:nvSpPr>
          <p:cNvPr id="8" name="Text Box 6">
            <a:extLst>
              <a:ext uri="{FF2B5EF4-FFF2-40B4-BE49-F238E27FC236}">
                <a16:creationId xmlns:a16="http://schemas.microsoft.com/office/drawing/2014/main" id="{22BCE637-9BB1-F823-5136-53788D31B0DC}"/>
              </a:ext>
            </a:extLst>
          </p:cNvPr>
          <p:cNvSpPr txBox="1">
            <a:spLocks noChangeArrowheads="1"/>
          </p:cNvSpPr>
          <p:nvPr/>
        </p:nvSpPr>
        <p:spPr bwMode="auto">
          <a:xfrm>
            <a:off x="213526" y="1275039"/>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kumimoji="0" lang="en-US" sz="1800" i="0" u="none" strike="noStrike" kern="1200" cap="none" spc="0" normalizeH="0" baseline="0" noProof="0" dirty="0">
                <a:ln>
                  <a:noFill/>
                </a:ln>
                <a:solidFill>
                  <a:prstClr val="black"/>
                </a:solidFill>
                <a:effectLst/>
                <a:uLnTx/>
                <a:uFillTx/>
                <a:latin typeface="Arial" pitchFamily="34" charset="0"/>
                <a:ea typeface="+mn-ea"/>
                <a:cs typeface="Arial" pitchFamily="34" charset="0"/>
              </a:rPr>
              <a:t>Over</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75 percent of the current PJM queue is tied to renewable energy (~</a:t>
            </a:r>
            <a:r>
              <a:rPr kumimoji="0" lang="en-US" sz="18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167GW</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80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This increases to</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95 percent if storage is included (~210 GW).</a:t>
            </a:r>
          </a:p>
        </p:txBody>
      </p:sp>
    </p:spTree>
    <p:extLst>
      <p:ext uri="{BB962C8B-B14F-4D97-AF65-F5344CB8AC3E}">
        <p14:creationId xmlns:p14="http://schemas.microsoft.com/office/powerpoint/2010/main" val="357320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D1A0E-71E3-5FF3-4B8F-A8858BB77B2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5354C3E-8AA7-2728-1E05-32ED26B13DDF}"/>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Intermittent Resources</a:t>
            </a:r>
          </a:p>
        </p:txBody>
      </p:sp>
      <p:sp>
        <p:nvSpPr>
          <p:cNvPr id="7" name="Rectangle 6">
            <a:extLst>
              <a:ext uri="{FF2B5EF4-FFF2-40B4-BE49-F238E27FC236}">
                <a16:creationId xmlns:a16="http://schemas.microsoft.com/office/drawing/2014/main" id="{78E6E0EB-151C-B49C-7422-0EDBBED9D491}"/>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Current </a:t>
            </a:r>
            <a:r>
              <a:rPr lang="en-US" b="1" dirty="0" err="1">
                <a:solidFill>
                  <a:schemeClr val="tx1"/>
                </a:solidFill>
                <a:latin typeface="Arial" pitchFamily="34" charset="0"/>
                <a:cs typeface="Arial" pitchFamily="34" charset="0"/>
              </a:rPr>
              <a:t>SPP</a:t>
            </a:r>
            <a:r>
              <a:rPr lang="en-US" b="1" dirty="0">
                <a:solidFill>
                  <a:schemeClr val="tx1"/>
                </a:solidFill>
                <a:latin typeface="Arial" pitchFamily="34" charset="0"/>
                <a:cs typeface="Arial" pitchFamily="34" charset="0"/>
              </a:rPr>
              <a:t> transmission interconnection queue.</a:t>
            </a:r>
          </a:p>
        </p:txBody>
      </p:sp>
      <p:sp>
        <p:nvSpPr>
          <p:cNvPr id="21" name="Slide Number Placeholder 1">
            <a:extLst>
              <a:ext uri="{FF2B5EF4-FFF2-40B4-BE49-F238E27FC236}">
                <a16:creationId xmlns:a16="http://schemas.microsoft.com/office/drawing/2014/main" id="{C063F393-2D5A-6F92-58CF-B3A8729E8C5C}"/>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9E8DBA6-8729-2458-3284-898C524F7D48}"/>
              </a:ext>
            </a:extLst>
          </p:cNvPr>
          <p:cNvPicPr>
            <a:picLocks noChangeAspect="1"/>
          </p:cNvPicPr>
          <p:nvPr/>
        </p:nvPicPr>
        <p:blipFill>
          <a:blip r:embed="rId3"/>
          <a:stretch>
            <a:fillRect/>
          </a:stretch>
        </p:blipFill>
        <p:spPr>
          <a:xfrm>
            <a:off x="375018" y="261532"/>
            <a:ext cx="4567747" cy="365760"/>
          </a:xfrm>
          <a:prstGeom prst="rect">
            <a:avLst/>
          </a:prstGeom>
        </p:spPr>
      </p:pic>
      <p:sp>
        <p:nvSpPr>
          <p:cNvPr id="4" name="Content Placeholder 2">
            <a:extLst>
              <a:ext uri="{FF2B5EF4-FFF2-40B4-BE49-F238E27FC236}">
                <a16:creationId xmlns:a16="http://schemas.microsoft.com/office/drawing/2014/main" id="{5865914E-0A28-D7EA-5D09-3462C3D5D848}"/>
              </a:ext>
            </a:extLst>
          </p:cNvPr>
          <p:cNvSpPr txBox="1">
            <a:spLocks/>
          </p:cNvSpPr>
          <p:nvPr/>
        </p:nvSpPr>
        <p:spPr>
          <a:xfrm>
            <a:off x="129577" y="1313699"/>
            <a:ext cx="3707538" cy="47363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latin typeface="Arial" panose="020B0604020202020204" pitchFamily="34" charset="0"/>
                <a:ea typeface="Aptos" panose="020B0004020202020204" pitchFamily="34" charset="0"/>
                <a:cs typeface="Arial" panose="020B0604020202020204" pitchFamily="34" charset="0"/>
              </a:rPr>
              <a:t>The </a:t>
            </a:r>
            <a:r>
              <a:rPr lang="en-US" sz="2000" b="1" dirty="0">
                <a:latin typeface="Arial" panose="020B0604020202020204" pitchFamily="34" charset="0"/>
                <a:ea typeface="Aptos" panose="020B0004020202020204" pitchFamily="34" charset="0"/>
                <a:cs typeface="Arial" panose="020B0604020202020204" pitchFamily="34" charset="0"/>
              </a:rPr>
              <a:t>current </a:t>
            </a:r>
            <a:r>
              <a:rPr lang="en-US" sz="2000" b="1" dirty="0" err="1">
                <a:latin typeface="Arial" panose="020B0604020202020204" pitchFamily="34" charset="0"/>
                <a:ea typeface="Aptos" panose="020B0004020202020204" pitchFamily="34" charset="0"/>
                <a:cs typeface="Arial" panose="020B0604020202020204" pitchFamily="34" charset="0"/>
              </a:rPr>
              <a:t>SPP</a:t>
            </a:r>
            <a:r>
              <a:rPr lang="en-US" sz="2000" b="1" dirty="0">
                <a:latin typeface="Arial" panose="020B0604020202020204" pitchFamily="34" charset="0"/>
                <a:ea typeface="Aptos" panose="020B0004020202020204" pitchFamily="34" charset="0"/>
                <a:cs typeface="Arial" panose="020B0604020202020204" pitchFamily="34" charset="0"/>
              </a:rPr>
              <a:t> transmission interconnection queue</a:t>
            </a:r>
            <a:r>
              <a:rPr lang="en-US" sz="2000" dirty="0">
                <a:latin typeface="Arial" panose="020B0604020202020204" pitchFamily="34" charset="0"/>
                <a:ea typeface="Aptos" panose="020B0004020202020204" pitchFamily="34" charset="0"/>
                <a:cs typeface="Arial" panose="020B0604020202020204" pitchFamily="34" charset="0"/>
              </a:rPr>
              <a:t> only has </a:t>
            </a:r>
            <a:r>
              <a:rPr lang="en-US" sz="2000" b="1" dirty="0">
                <a:latin typeface="Arial" panose="020B0604020202020204" pitchFamily="34" charset="0"/>
                <a:ea typeface="Aptos" panose="020B0004020202020204" pitchFamily="34" charset="0"/>
                <a:cs typeface="Arial" panose="020B0604020202020204" pitchFamily="34" charset="0"/>
              </a:rPr>
              <a:t>7,000 MW of announced natural gas generation capacity</a:t>
            </a:r>
            <a:r>
              <a:rPr lang="en-US" sz="2000" dirty="0">
                <a:latin typeface="Arial" panose="020B0604020202020204" pitchFamily="34" charset="0"/>
                <a:ea typeface="Aptos" panose="020B0004020202020204" pitchFamily="34" charset="0"/>
                <a:cs typeface="Arial" panose="020B0604020202020204" pitchFamily="34" charset="0"/>
              </a:rPr>
              <a:t>.</a:t>
            </a:r>
          </a:p>
          <a:p>
            <a:pPr marL="0" indent="0">
              <a:buFont typeface="Arial" pitchFamily="34" charset="0"/>
              <a:buNone/>
            </a:pPr>
            <a:r>
              <a:rPr lang="en-US" sz="2000" b="1" dirty="0">
                <a:latin typeface="Arial" panose="020B0604020202020204" pitchFamily="34" charset="0"/>
                <a:ea typeface="Aptos" panose="020B0004020202020204" pitchFamily="34" charset="0"/>
                <a:cs typeface="Arial" panose="020B0604020202020204" pitchFamily="34" charset="0"/>
              </a:rPr>
              <a:t>Over 62 percent (~67 GW) of all generation seeking interconnection into </a:t>
            </a:r>
            <a:r>
              <a:rPr lang="en-US" sz="2000" b="1" dirty="0" err="1">
                <a:latin typeface="Arial" panose="020B0604020202020204" pitchFamily="34" charset="0"/>
                <a:ea typeface="Aptos" panose="020B0004020202020204" pitchFamily="34" charset="0"/>
                <a:cs typeface="Arial" panose="020B0604020202020204" pitchFamily="34" charset="0"/>
              </a:rPr>
              <a:t>SPP</a:t>
            </a:r>
            <a:r>
              <a:rPr lang="en-US" sz="2000" b="1" dirty="0">
                <a:latin typeface="Arial" panose="020B0604020202020204" pitchFamily="34" charset="0"/>
                <a:ea typeface="Aptos" panose="020B0004020202020204" pitchFamily="34" charset="0"/>
                <a:cs typeface="Arial" panose="020B0604020202020204" pitchFamily="34" charset="0"/>
              </a:rPr>
              <a:t> is renewable </a:t>
            </a:r>
            <a:r>
              <a:rPr lang="en-US" sz="2000" dirty="0">
                <a:latin typeface="Arial" panose="020B0604020202020204" pitchFamily="34" charset="0"/>
                <a:ea typeface="Aptos" panose="020B0004020202020204" pitchFamily="34" charset="0"/>
                <a:cs typeface="Arial" panose="020B0604020202020204" pitchFamily="34" charset="0"/>
              </a:rPr>
              <a:t>with another 31 percent being battery-related.</a:t>
            </a:r>
          </a:p>
          <a:p>
            <a:pPr marL="0" indent="0">
              <a:buFont typeface="Arial" pitchFamily="34" charset="0"/>
              <a:buNone/>
            </a:pPr>
            <a:r>
              <a:rPr lang="en-US" sz="2000" dirty="0">
                <a:latin typeface="Arial" panose="020B0604020202020204" pitchFamily="34" charset="0"/>
                <a:ea typeface="Aptos" panose="020B0004020202020204" pitchFamily="34" charset="0"/>
                <a:cs typeface="Arial" panose="020B0604020202020204" pitchFamily="34" charset="0"/>
              </a:rPr>
              <a:t>The </a:t>
            </a:r>
            <a:r>
              <a:rPr lang="en-US" sz="2000" b="1" dirty="0">
                <a:latin typeface="Arial" panose="020B0604020202020204" pitchFamily="34" charset="0"/>
                <a:ea typeface="Aptos" panose="020B0004020202020204" pitchFamily="34" charset="0"/>
                <a:cs typeface="Arial" panose="020B0604020202020204" pitchFamily="34" charset="0"/>
              </a:rPr>
              <a:t>over-emphasis on variable generation resources poses challenges </a:t>
            </a:r>
            <a:r>
              <a:rPr lang="en-US" sz="2000" dirty="0">
                <a:latin typeface="Arial" panose="020B0604020202020204" pitchFamily="34" charset="0"/>
                <a:ea typeface="Aptos" panose="020B0004020202020204" pitchFamily="34" charset="0"/>
                <a:cs typeface="Arial" panose="020B0604020202020204" pitchFamily="34" charset="0"/>
              </a:rPr>
              <a:t>during peak demand periods and for the reliability needs.</a:t>
            </a: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BDE1C00-B41A-F635-FADC-6695BC21CADC}"/>
              </a:ext>
            </a:extLst>
          </p:cNvPr>
          <p:cNvSpPr txBox="1"/>
          <p:nvPr/>
        </p:nvSpPr>
        <p:spPr>
          <a:xfrm>
            <a:off x="196929" y="6552326"/>
            <a:ext cx="886063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Southwest Power Pool (2024). </a:t>
            </a:r>
            <a:r>
              <a:rPr lang="en-US" sz="1000" i="1" dirty="0">
                <a:latin typeface="Arial" panose="020B0604020202020204" pitchFamily="34" charset="0"/>
                <a:cs typeface="Arial" panose="020B0604020202020204" pitchFamily="34" charset="0"/>
              </a:rPr>
              <a:t>Generator Interconnection Active Request Listing.</a:t>
            </a:r>
            <a:r>
              <a:rPr lang="en-US" sz="1000" dirty="0">
                <a:latin typeface="Arial" panose="020B0604020202020204" pitchFamily="34" charset="0"/>
                <a:cs typeface="Arial" panose="020B0604020202020204" pitchFamily="34" charset="0"/>
              </a:rPr>
              <a:t> Available at: https://opsportal.spp.org/Studies/GIActive.</a:t>
            </a:r>
          </a:p>
        </p:txBody>
      </p:sp>
      <p:pic>
        <p:nvPicPr>
          <p:cNvPr id="10" name="Picture 9">
            <a:extLst>
              <a:ext uri="{FF2B5EF4-FFF2-40B4-BE49-F238E27FC236}">
                <a16:creationId xmlns:a16="http://schemas.microsoft.com/office/drawing/2014/main" id="{9E1E3120-3BE1-DBC4-4447-1C2749FB7CB4}"/>
              </a:ext>
            </a:extLst>
          </p:cNvPr>
          <p:cNvPicPr>
            <a:picLocks noChangeAspect="1"/>
          </p:cNvPicPr>
          <p:nvPr/>
        </p:nvPicPr>
        <p:blipFill>
          <a:blip r:embed="rId4"/>
          <a:stretch>
            <a:fillRect/>
          </a:stretch>
        </p:blipFill>
        <p:spPr>
          <a:xfrm>
            <a:off x="3698219" y="1819340"/>
            <a:ext cx="5359340" cy="3019945"/>
          </a:xfrm>
          <a:prstGeom prst="rect">
            <a:avLst/>
          </a:prstGeom>
        </p:spPr>
      </p:pic>
    </p:spTree>
    <p:extLst>
      <p:ext uri="{BB962C8B-B14F-4D97-AF65-F5344CB8AC3E}">
        <p14:creationId xmlns:p14="http://schemas.microsoft.com/office/powerpoint/2010/main" val="31947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A7BB-17F9-70AB-C114-D9EF728DF5A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42FBD2F-52C5-4431-F34D-1766135E4D16}"/>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Intermittent Resources</a:t>
            </a:r>
          </a:p>
        </p:txBody>
      </p:sp>
      <p:sp>
        <p:nvSpPr>
          <p:cNvPr id="7" name="Rectangle 6">
            <a:extLst>
              <a:ext uri="{FF2B5EF4-FFF2-40B4-BE49-F238E27FC236}">
                <a16:creationId xmlns:a16="http://schemas.microsoft.com/office/drawing/2014/main" id="{972759D9-7C53-4ADF-44AC-266BB27A8B13}"/>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PJM BRA 026-2027 </a:t>
            </a:r>
            <a:r>
              <a:rPr lang="en-US" b="1" dirty="0" err="1">
                <a:solidFill>
                  <a:schemeClr val="tx1"/>
                </a:solidFill>
                <a:latin typeface="Arial" pitchFamily="34" charset="0"/>
                <a:cs typeface="Arial" pitchFamily="34" charset="0"/>
              </a:rPr>
              <a:t>ELCC</a:t>
            </a:r>
            <a:r>
              <a:rPr lang="en-US" b="1" dirty="0">
                <a:solidFill>
                  <a:schemeClr val="tx1"/>
                </a:solidFill>
                <a:latin typeface="Arial" pitchFamily="34" charset="0"/>
                <a:cs typeface="Arial" pitchFamily="34" charset="0"/>
              </a:rPr>
              <a:t> Ratings</a:t>
            </a:r>
          </a:p>
        </p:txBody>
      </p:sp>
      <p:sp>
        <p:nvSpPr>
          <p:cNvPr id="21" name="Slide Number Placeholder 1">
            <a:extLst>
              <a:ext uri="{FF2B5EF4-FFF2-40B4-BE49-F238E27FC236}">
                <a16:creationId xmlns:a16="http://schemas.microsoft.com/office/drawing/2014/main" id="{D94BF87B-FDA5-0A69-5E57-597FC4D6EB3F}"/>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437C197-7D24-1884-34CC-13FCAFBD912B}"/>
              </a:ext>
            </a:extLst>
          </p:cNvPr>
          <p:cNvSpPr txBox="1"/>
          <p:nvPr/>
        </p:nvSpPr>
        <p:spPr>
          <a:xfrm>
            <a:off x="22745" y="6549847"/>
            <a:ext cx="830783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PJM, </a:t>
            </a:r>
            <a:r>
              <a:rPr lang="en-US" sz="1000" dirty="0" err="1">
                <a:latin typeface="Arial" panose="020B0604020202020204" pitchFamily="34" charset="0"/>
                <a:cs typeface="Arial" panose="020B0604020202020204" pitchFamily="34" charset="0"/>
              </a:rPr>
              <a:t>ELCC</a:t>
            </a:r>
            <a:r>
              <a:rPr lang="en-US" sz="1000" dirty="0">
                <a:latin typeface="Arial" panose="020B0604020202020204" pitchFamily="34" charset="0"/>
                <a:cs typeface="Arial" panose="020B0604020202020204" pitchFamily="34" charset="0"/>
              </a:rPr>
              <a:t> Class Ratings for the 2026/2027 Base Residual Auction.</a:t>
            </a:r>
          </a:p>
        </p:txBody>
      </p:sp>
      <p:pic>
        <p:nvPicPr>
          <p:cNvPr id="3" name="Picture 2">
            <a:extLst>
              <a:ext uri="{FF2B5EF4-FFF2-40B4-BE49-F238E27FC236}">
                <a16:creationId xmlns:a16="http://schemas.microsoft.com/office/drawing/2014/main" id="{CACCE9E3-DFAF-11E1-F55C-24C3C2612CA2}"/>
              </a:ext>
            </a:extLst>
          </p:cNvPr>
          <p:cNvPicPr>
            <a:picLocks noChangeAspect="1"/>
          </p:cNvPicPr>
          <p:nvPr/>
        </p:nvPicPr>
        <p:blipFill>
          <a:blip r:embed="rId2"/>
          <a:stretch>
            <a:fillRect/>
          </a:stretch>
        </p:blipFill>
        <p:spPr>
          <a:xfrm>
            <a:off x="375018" y="261532"/>
            <a:ext cx="4567747" cy="365760"/>
          </a:xfrm>
          <a:prstGeom prst="rect">
            <a:avLst/>
          </a:prstGeom>
        </p:spPr>
      </p:pic>
      <p:graphicFrame>
        <p:nvGraphicFramePr>
          <p:cNvPr id="8" name="Chart 7">
            <a:extLst>
              <a:ext uri="{FF2B5EF4-FFF2-40B4-BE49-F238E27FC236}">
                <a16:creationId xmlns:a16="http://schemas.microsoft.com/office/drawing/2014/main" id="{46B8FF47-240C-746A-1E73-C1E618ECA097}"/>
              </a:ext>
            </a:extLst>
          </p:cNvPr>
          <p:cNvGraphicFramePr>
            <a:graphicFrameLocks/>
          </p:cNvGraphicFramePr>
          <p:nvPr>
            <p:extLst>
              <p:ext uri="{D42A27DB-BD31-4B8C-83A1-F6EECF244321}">
                <p14:modId xmlns:p14="http://schemas.microsoft.com/office/powerpoint/2010/main" val="3263496210"/>
              </p:ext>
            </p:extLst>
          </p:nvPr>
        </p:nvGraphicFramePr>
        <p:xfrm>
          <a:off x="1604407" y="2081242"/>
          <a:ext cx="5415518" cy="440667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59CFBDB7-6FD5-C603-C946-8A8248256811}"/>
              </a:ext>
            </a:extLst>
          </p:cNvPr>
          <p:cNvSpPr/>
          <p:nvPr/>
        </p:nvSpPr>
        <p:spPr>
          <a:xfrm>
            <a:off x="1408064" y="2076282"/>
            <a:ext cx="6339092" cy="12166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00C0FF2-EFC5-79F5-4C6E-2C5C067A40F9}"/>
              </a:ext>
            </a:extLst>
          </p:cNvPr>
          <p:cNvSpPr/>
          <p:nvPr/>
        </p:nvSpPr>
        <p:spPr>
          <a:xfrm>
            <a:off x="1470707" y="5246913"/>
            <a:ext cx="6339092" cy="872494"/>
          </a:xfrm>
          <a:prstGeom prst="rect">
            <a:avLst/>
          </a:prstGeom>
          <a:noFill/>
          <a:ln w="38100">
            <a:solidFill>
              <a:srgbClr val="CCC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984C9015-1C77-4CD1-933D-D92185F84B7C}"/>
              </a:ext>
            </a:extLst>
          </p:cNvPr>
          <p:cNvSpPr txBox="1">
            <a:spLocks noChangeArrowheads="1"/>
          </p:cNvSpPr>
          <p:nvPr/>
        </p:nvSpPr>
        <p:spPr bwMode="auto">
          <a:xfrm>
            <a:off x="213526" y="1251944"/>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Fossil-fuel based technologies have the highest capacity rankings and the most reliability to meet critical new loads.</a:t>
            </a:r>
          </a:p>
        </p:txBody>
      </p:sp>
    </p:spTree>
    <p:extLst>
      <p:ext uri="{BB962C8B-B14F-4D97-AF65-F5344CB8AC3E}">
        <p14:creationId xmlns:p14="http://schemas.microsoft.com/office/powerpoint/2010/main" val="407279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DA3-1D2F-A6E9-D187-5467373D05E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C3D041D-4ED0-8F2C-7AF5-EE2FD0A7DBBD}"/>
              </a:ext>
            </a:extLst>
          </p:cNvPr>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latin typeface="Arial" panose="020B0604020202020204" pitchFamily="34" charset="0"/>
                <a:cs typeface="Arial" panose="020B0604020202020204" pitchFamily="34" charset="0"/>
              </a:rPr>
              <a:t>Intermittent Resources</a:t>
            </a:r>
          </a:p>
        </p:txBody>
      </p:sp>
      <p:sp>
        <p:nvSpPr>
          <p:cNvPr id="7" name="Rectangle 6">
            <a:extLst>
              <a:ext uri="{FF2B5EF4-FFF2-40B4-BE49-F238E27FC236}">
                <a16:creationId xmlns:a16="http://schemas.microsoft.com/office/drawing/2014/main" id="{21EC6794-08F8-F7F4-6CF3-5D48D23C63A3}"/>
              </a:ext>
            </a:extLst>
          </p:cNvPr>
          <p:cNvSpPr/>
          <p:nvPr/>
        </p:nvSpPr>
        <p:spPr>
          <a:xfrm>
            <a:off x="133350" y="829281"/>
            <a:ext cx="8860630" cy="382587"/>
          </a:xfrm>
          <a:prstGeom prst="rect">
            <a:avLst/>
          </a:prstGeom>
          <a:solidFill>
            <a:srgbClr val="EBE3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 PJM projected </a:t>
            </a:r>
            <a:r>
              <a:rPr lang="en-US" b="1" dirty="0" err="1">
                <a:solidFill>
                  <a:schemeClr val="tx1"/>
                </a:solidFill>
                <a:latin typeface="Arial" pitchFamily="34" charset="0"/>
                <a:cs typeface="Arial" pitchFamily="34" charset="0"/>
              </a:rPr>
              <a:t>ELCC</a:t>
            </a:r>
            <a:endParaRPr lang="en-US" b="1" dirty="0">
              <a:solidFill>
                <a:schemeClr val="tx1"/>
              </a:solidFill>
              <a:latin typeface="Arial" pitchFamily="34" charset="0"/>
              <a:cs typeface="Arial" pitchFamily="34" charset="0"/>
            </a:endParaRPr>
          </a:p>
        </p:txBody>
      </p:sp>
      <p:sp>
        <p:nvSpPr>
          <p:cNvPr id="21" name="Slide Number Placeholder 1">
            <a:extLst>
              <a:ext uri="{FF2B5EF4-FFF2-40B4-BE49-F238E27FC236}">
                <a16:creationId xmlns:a16="http://schemas.microsoft.com/office/drawing/2014/main" id="{A5DEABA4-2CB2-158C-131E-308242FCC4D4}"/>
              </a:ext>
            </a:extLst>
          </p:cNvPr>
          <p:cNvSpPr>
            <a:spLocks noGrp="1"/>
          </p:cNvSpPr>
          <p:nvPr>
            <p:ph type="sldNum" sz="quarter" idx="12"/>
          </p:nvPr>
        </p:nvSpPr>
        <p:spPr>
          <a:xfrm>
            <a:off x="698765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03A53-2449-6E47-874F-116E6AB874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300DAAB-AF76-B6ED-2F2E-6B720160B678}"/>
              </a:ext>
            </a:extLst>
          </p:cNvPr>
          <p:cNvSpPr txBox="1"/>
          <p:nvPr/>
        </p:nvSpPr>
        <p:spPr>
          <a:xfrm>
            <a:off x="22745" y="6549847"/>
            <a:ext cx="830783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b="0" i="0" u="none" strike="noStrike" dirty="0">
                <a:solidFill>
                  <a:srgbClr val="000000"/>
                </a:solidFill>
                <a:effectLst/>
                <a:latin typeface="Arial" panose="020B0604020202020204" pitchFamily="34" charset="0"/>
              </a:rPr>
              <a:t>(1)  PJM, Preliminary </a:t>
            </a:r>
            <a:r>
              <a:rPr lang="en-US" sz="1000" b="0" i="0" u="none" strike="noStrike" dirty="0" err="1">
                <a:solidFill>
                  <a:srgbClr val="000000"/>
                </a:solidFill>
                <a:effectLst/>
                <a:latin typeface="Arial" panose="020B0604020202020204" pitchFamily="34" charset="0"/>
              </a:rPr>
              <a:t>ELCC</a:t>
            </a:r>
            <a:r>
              <a:rPr lang="en-US" sz="1000" b="0" i="0" u="none" strike="noStrike" dirty="0">
                <a:solidFill>
                  <a:srgbClr val="000000"/>
                </a:solidFill>
                <a:effectLst/>
                <a:latin typeface="Arial" panose="020B0604020202020204" pitchFamily="34" charset="0"/>
              </a:rPr>
              <a:t> Class Ratings for period Delivery Year 2026/27 - Delivery Year 2034/35.</a:t>
            </a:r>
            <a:r>
              <a:rPr lang="en-US" sz="1000" dirty="0"/>
              <a:t> </a:t>
            </a:r>
            <a:endParaRPr lang="en-US"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5ADCAA4-C4EF-63B8-9F25-1C47379F5FC0}"/>
              </a:ext>
            </a:extLst>
          </p:cNvPr>
          <p:cNvPicPr>
            <a:picLocks noChangeAspect="1"/>
          </p:cNvPicPr>
          <p:nvPr/>
        </p:nvPicPr>
        <p:blipFill>
          <a:blip r:embed="rId2"/>
          <a:stretch>
            <a:fillRect/>
          </a:stretch>
        </p:blipFill>
        <p:spPr>
          <a:xfrm>
            <a:off x="375018" y="261532"/>
            <a:ext cx="4567747" cy="365760"/>
          </a:xfrm>
          <a:prstGeom prst="rect">
            <a:avLst/>
          </a:prstGeom>
        </p:spPr>
      </p:pic>
      <p:graphicFrame>
        <p:nvGraphicFramePr>
          <p:cNvPr id="12" name="Chart 11">
            <a:extLst>
              <a:ext uri="{FF2B5EF4-FFF2-40B4-BE49-F238E27FC236}">
                <a16:creationId xmlns:a16="http://schemas.microsoft.com/office/drawing/2014/main" id="{C942D931-9141-D569-72E7-F574F61ECAAB}"/>
              </a:ext>
            </a:extLst>
          </p:cNvPr>
          <p:cNvGraphicFramePr>
            <a:graphicFrameLocks/>
          </p:cNvGraphicFramePr>
          <p:nvPr>
            <p:extLst>
              <p:ext uri="{D42A27DB-BD31-4B8C-83A1-F6EECF244321}">
                <p14:modId xmlns:p14="http://schemas.microsoft.com/office/powerpoint/2010/main" val="366092508"/>
              </p:ext>
            </p:extLst>
          </p:nvPr>
        </p:nvGraphicFramePr>
        <p:xfrm>
          <a:off x="269271" y="2049130"/>
          <a:ext cx="8307831" cy="45007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6">
            <a:extLst>
              <a:ext uri="{FF2B5EF4-FFF2-40B4-BE49-F238E27FC236}">
                <a16:creationId xmlns:a16="http://schemas.microsoft.com/office/drawing/2014/main" id="{CB3A4071-CE4B-EB1A-BBF3-B6A7F65C6151}"/>
              </a:ext>
            </a:extLst>
          </p:cNvPr>
          <p:cNvSpPr txBox="1">
            <a:spLocks noChangeArrowheads="1"/>
          </p:cNvSpPr>
          <p:nvPr/>
        </p:nvSpPr>
        <p:spPr bwMode="auto">
          <a:xfrm>
            <a:off x="213526" y="1307333"/>
            <a:ext cx="8697897" cy="646331"/>
          </a:xfrm>
          <a:prstGeom prst="rect">
            <a:avLst/>
          </a:prstGeom>
          <a:solidFill>
            <a:srgbClr val="FFFFFF"/>
          </a:solidFill>
          <a:ln w="9525">
            <a:solidFill>
              <a:schemeClr val="bg1">
                <a:lumMod val="65000"/>
              </a:schemeClr>
            </a:solidFill>
            <a:miter lim="800000"/>
            <a:headEnd/>
            <a:tailEnd/>
          </a:ln>
          <a:effectLst>
            <a:outerShdw blurRad="63500" dist="38100" dir="2700000" algn="tl" rotWithShape="0">
              <a:srgbClr val="000000">
                <a:alpha val="39999"/>
              </a:srgbClr>
            </a:outerShdw>
          </a:effectLst>
        </p:spPr>
        <p:txBody>
          <a:bodyPr wrap="square">
            <a:spAutoFit/>
          </a:bodyPr>
          <a:lstStyle/>
          <a:p>
            <a:pPr algn="ctr">
              <a:spcAft>
                <a:spcPts val="1200"/>
              </a:spcAf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effective </a:t>
            </a:r>
            <a:r>
              <a:rPr kumimoji="0" lang="en-US" sz="18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capa</a:t>
            </a:r>
            <a:r>
              <a:rPr lang="en-US" sz="1800" b="1" dirty="0">
                <a:solidFill>
                  <a:prstClr val="black"/>
                </a:solidFill>
                <a:latin typeface="Arial" pitchFamily="34" charset="0"/>
                <a:cs typeface="Arial" pitchFamily="34" charset="0"/>
              </a:rPr>
              <a:t>city for natural gas is only expected to increase while renewables, even OSW, is forecast to fall considerably by 2035.</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1240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7350125" y="6599238"/>
            <a:ext cx="1776413" cy="214312"/>
          </a:xfrm>
          <a:prstGeom prst="rect">
            <a:avLst/>
          </a:prstGeom>
          <a:noFill/>
          <a:ln w="9525" algn="ctr">
            <a:noFill/>
            <a:miter lim="800000"/>
            <a:headEnd/>
            <a:tailEnd/>
          </a:ln>
        </p:spPr>
        <p:txBody>
          <a:bodyPr wrap="none">
            <a:spAutoFit/>
          </a:bodyPr>
          <a:lstStyle/>
          <a:p>
            <a:r>
              <a:rPr lang="en-US" sz="800" b="1">
                <a:cs typeface="Arial" charset="0"/>
              </a:rPr>
              <a:t>© </a:t>
            </a:r>
            <a:r>
              <a:rPr lang="en-US" sz="800" b="1"/>
              <a:t>LSU Center for Energy Studies</a:t>
            </a:r>
          </a:p>
        </p:txBody>
      </p:sp>
      <p:sp>
        <p:nvSpPr>
          <p:cNvPr id="10" name="Rectangle 9"/>
          <p:cNvSpPr/>
          <p:nvPr/>
        </p:nvSpPr>
        <p:spPr>
          <a:xfrm>
            <a:off x="1135460" y="2286000"/>
            <a:ext cx="6858000" cy="2286000"/>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itchFamily="34" charset="0"/>
                <a:cs typeface="Arial" pitchFamily="34" charset="0"/>
              </a:rPr>
              <a:t>Capital investment implications</a:t>
            </a:r>
          </a:p>
        </p:txBody>
      </p:sp>
      <p:sp>
        <p:nvSpPr>
          <p:cNvPr id="13" name="Rectangle 12"/>
          <p:cNvSpPr/>
          <p:nvPr/>
        </p:nvSpPr>
        <p:spPr>
          <a:xfrm>
            <a:off x="133350" y="142874"/>
            <a:ext cx="8858250" cy="695326"/>
          </a:xfrm>
          <a:prstGeom prst="rect">
            <a:avLst/>
          </a:prstGeom>
          <a:solidFill>
            <a:srgbClr val="17003A"/>
          </a:solidFill>
          <a:ln>
            <a:noFill/>
          </a:ln>
          <a:effectLst/>
          <a:scene3d>
            <a:camera prst="orthographicFront"/>
            <a:lightRig rig="threePt" dir="t"/>
          </a:scene3d>
          <a:sp3d>
            <a:bevelT w="127000" prst="angle"/>
            <a:bevelB w="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a:latin typeface="Arial" pitchFamily="34" charset="0"/>
              <a:cs typeface="Arial" pitchFamily="34" charset="0"/>
            </a:endParaRPr>
          </a:p>
        </p:txBody>
      </p:sp>
      <p:sp>
        <p:nvSpPr>
          <p:cNvPr id="11" name="Rectangle 10">
            <a:extLst>
              <a:ext uri="{FF2B5EF4-FFF2-40B4-BE49-F238E27FC236}">
                <a16:creationId xmlns:a16="http://schemas.microsoft.com/office/drawing/2014/main" id="{8E81BC1F-3278-42BF-A5C3-007667043BE1}"/>
              </a:ext>
            </a:extLst>
          </p:cNvPr>
          <p:cNvSpPr/>
          <p:nvPr/>
        </p:nvSpPr>
        <p:spPr>
          <a:xfrm>
            <a:off x="129834" y="836613"/>
            <a:ext cx="8860630" cy="382587"/>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tx1"/>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2D67058D-F306-4915-92B8-6BBE4CDB63FC}"/>
              </a:ext>
            </a:extLst>
          </p:cNvPr>
          <p:cNvPicPr>
            <a:picLocks noChangeAspect="1"/>
          </p:cNvPicPr>
          <p:nvPr/>
        </p:nvPicPr>
        <p:blipFill>
          <a:blip r:embed="rId2"/>
          <a:stretch>
            <a:fillRect/>
          </a:stretch>
        </p:blipFill>
        <p:spPr>
          <a:xfrm>
            <a:off x="331416" y="363314"/>
            <a:ext cx="4567747" cy="365760"/>
          </a:xfrm>
          <a:prstGeom prst="rect">
            <a:avLst/>
          </a:prstGeom>
        </p:spPr>
      </p:pic>
      <p:sp>
        <p:nvSpPr>
          <p:cNvPr id="2" name="Slide Number Placeholder 7">
            <a:extLst>
              <a:ext uri="{FF2B5EF4-FFF2-40B4-BE49-F238E27FC236}">
                <a16:creationId xmlns:a16="http://schemas.microsoft.com/office/drawing/2014/main" id="{8EA56BFA-5FC1-7816-2BC5-57FF42BB7B11}"/>
              </a:ext>
            </a:extLst>
          </p:cNvPr>
          <p:cNvSpPr>
            <a:spLocks noGrp="1"/>
          </p:cNvSpPr>
          <p:nvPr>
            <p:ph type="sldNum" sz="quarter" idx="12"/>
          </p:nvPr>
        </p:nvSpPr>
        <p:spPr>
          <a:xfrm>
            <a:off x="8741328" y="6492875"/>
            <a:ext cx="402671" cy="365125"/>
          </a:xfrm>
        </p:spPr>
        <p:txBody>
          <a:bodyPr/>
          <a:lstStyle/>
          <a:p>
            <a:fld id="{DE4699D6-9F63-4995-B158-06EE416AD932}" type="slidenum">
              <a:rPr lang="en-US" smtClean="0">
                <a:latin typeface="Arial" pitchFamily="34" charset="0"/>
                <a:cs typeface="Arial" pitchFamily="34" charset="0"/>
              </a:rPr>
              <a:pPr/>
              <a:t>9</a:t>
            </a:fld>
            <a:endParaRPr lang="en-US">
              <a:latin typeface="Arial" pitchFamily="34" charset="0"/>
              <a:cs typeface="Arial" pitchFamily="34" charset="0"/>
            </a:endParaRPr>
          </a:p>
        </p:txBody>
      </p:sp>
    </p:spTree>
    <p:extLst>
      <p:ext uri="{BB962C8B-B14F-4D97-AF65-F5344CB8AC3E}">
        <p14:creationId xmlns:p14="http://schemas.microsoft.com/office/powerpoint/2010/main" val="211271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22 Data Viz">
    <a:dk1>
      <a:sysClr val="windowText" lastClr="000000"/>
    </a:dk1>
    <a:lt1>
      <a:sysClr val="window" lastClr="FFFFFF"/>
    </a:lt1>
    <a:dk2>
      <a:srgbClr val="44546A"/>
    </a:dk2>
    <a:lt2>
      <a:srgbClr val="E7E6E6"/>
    </a:lt2>
    <a:accent1>
      <a:srgbClr val="006D89"/>
    </a:accent1>
    <a:accent2>
      <a:srgbClr val="F1A649"/>
    </a:accent2>
    <a:accent3>
      <a:srgbClr val="782080"/>
    </a:accent3>
    <a:accent4>
      <a:srgbClr val="54BAA0"/>
    </a:accent4>
    <a:accent5>
      <a:srgbClr val="B92051"/>
    </a:accent5>
    <a:accent6>
      <a:srgbClr val="AAB5D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22 Data Viz">
    <a:dk1>
      <a:sysClr val="windowText" lastClr="000000"/>
    </a:dk1>
    <a:lt1>
      <a:sysClr val="window" lastClr="FFFFFF"/>
    </a:lt1>
    <a:dk2>
      <a:srgbClr val="44546A"/>
    </a:dk2>
    <a:lt2>
      <a:srgbClr val="E7E6E6"/>
    </a:lt2>
    <a:accent1>
      <a:srgbClr val="006D89"/>
    </a:accent1>
    <a:accent2>
      <a:srgbClr val="F1A649"/>
    </a:accent2>
    <a:accent3>
      <a:srgbClr val="782080"/>
    </a:accent3>
    <a:accent4>
      <a:srgbClr val="54BAA0"/>
    </a:accent4>
    <a:accent5>
      <a:srgbClr val="B92051"/>
    </a:accent5>
    <a:accent6>
      <a:srgbClr val="AAB5D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F485A5FBC80947B01514677C3E8C82" ma:contentTypeVersion="18" ma:contentTypeDescription="Create a new document." ma:contentTypeScope="" ma:versionID="2aff1ff2c3479d4702e86227fcbbb3ac">
  <xsd:schema xmlns:xsd="http://www.w3.org/2001/XMLSchema" xmlns:xs="http://www.w3.org/2001/XMLSchema" xmlns:p="http://schemas.microsoft.com/office/2006/metadata/properties" xmlns:ns2="fbaf3abe-5afe-46cd-8068-c4b5a8ac1b20" xmlns:ns3="08c8d2a6-b026-4881-9b30-cdb1fe6b735d" targetNamespace="http://schemas.microsoft.com/office/2006/metadata/properties" ma:root="true" ma:fieldsID="602231dfed4d113f31bd4c768be806ea" ns2:_="" ns3:_="">
    <xsd:import namespace="fbaf3abe-5afe-46cd-8068-c4b5a8ac1b20"/>
    <xsd:import namespace="08c8d2a6-b026-4881-9b30-cdb1fe6b73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f3abe-5afe-46cd-8068-c4b5a8ac1b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49cb4a-578b-4e1b-b7d5-60fe97ce34c5}" ma:internalName="TaxCatchAll" ma:showField="CatchAllData" ma:web="fbaf3abe-5afe-46cd-8068-c4b5a8ac1b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c8d2a6-b026-4881-9b30-cdb1fe6b73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0b26f1-9424-429b-b7af-d41f83f175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c8d2a6-b026-4881-9b30-cdb1fe6b735d">
      <Terms xmlns="http://schemas.microsoft.com/office/infopath/2007/PartnerControls"/>
    </lcf76f155ced4ddcb4097134ff3c332f>
    <TaxCatchAll xmlns="fbaf3abe-5afe-46cd-8068-c4b5a8ac1b20" xsi:nil="true"/>
  </documentManagement>
</p:properties>
</file>

<file path=customXml/itemProps1.xml><?xml version="1.0" encoding="utf-8"?>
<ds:datastoreItem xmlns:ds="http://schemas.openxmlformats.org/officeDocument/2006/customXml" ds:itemID="{B1DCBA57-765A-4325-BBF3-E952CE487540}">
  <ds:schemaRefs>
    <ds:schemaRef ds:uri="http://schemas.microsoft.com/sharepoint/v3/contenttype/forms"/>
  </ds:schemaRefs>
</ds:datastoreItem>
</file>

<file path=customXml/itemProps2.xml><?xml version="1.0" encoding="utf-8"?>
<ds:datastoreItem xmlns:ds="http://schemas.openxmlformats.org/officeDocument/2006/customXml" ds:itemID="{3B68E379-A735-4203-8D38-BDFDA116E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f3abe-5afe-46cd-8068-c4b5a8ac1b20"/>
    <ds:schemaRef ds:uri="08c8d2a6-b026-4881-9b30-cdb1fe6b7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53EF14-A1ED-4ED9-A5E6-AB32467914D6}">
  <ds:schemaRefs>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fa977a96-08c2-4c5d-a915-c8014c18dc7e"/>
    <ds:schemaRef ds:uri="http://purl.org/dc/elements/1.1/"/>
    <ds:schemaRef ds:uri="7058ccc9-e3bc-4fd4-8811-964ec07b967f"/>
    <ds:schemaRef ds:uri="http://schemas.microsoft.com/office/2006/metadata/properties"/>
    <ds:schemaRef ds:uri="http://www.w3.org/XML/1998/namespace"/>
    <ds:schemaRef ds:uri="08c8d2a6-b026-4881-9b30-cdb1fe6b735d"/>
    <ds:schemaRef ds:uri="fbaf3abe-5afe-46cd-8068-c4b5a8ac1b20"/>
  </ds:schemaRefs>
</ds:datastoreItem>
</file>

<file path=docProps/app.xml><?xml version="1.0" encoding="utf-8"?>
<Properties xmlns="http://schemas.openxmlformats.org/officeDocument/2006/extended-properties" xmlns:vt="http://schemas.openxmlformats.org/officeDocument/2006/docPropsVTypes">
  <TotalTime>9401</TotalTime>
  <Words>3446</Words>
  <Application>Microsoft Office PowerPoint</Application>
  <PresentationFormat>On-screen Show (4:3)</PresentationFormat>
  <Paragraphs>330</Paragraphs>
  <Slides>42</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Aptos</vt:lpstr>
      <vt:lpstr>Archivo SemiBold</vt:lpstr>
      <vt:lpstr>Arial</vt:lpstr>
      <vt:lpstr>Calibri</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David E. Dismukes</cp:lastModifiedBy>
  <cp:revision>60</cp:revision>
  <cp:lastPrinted>2022-05-10T14:26:53Z</cp:lastPrinted>
  <dcterms:created xsi:type="dcterms:W3CDTF">2010-11-10T22:14:46Z</dcterms:created>
  <dcterms:modified xsi:type="dcterms:W3CDTF">2024-12-06T13:45:16Z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0x0101002EF485A5FBC80947B01514677C3E8C82</vt:lpwstr>
  </property>
</Properties>
</file>