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66" r:id="rId6"/>
    <p:sldId id="26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2"/>
    <a:srgbClr val="00A484"/>
    <a:srgbClr val="FFFFFF"/>
    <a:srgbClr val="F8F8F8"/>
    <a:srgbClr val="E7E6E6"/>
    <a:srgbClr val="DD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E0553-9B04-4012-BE6E-6BB23A8DE4C0}" v="4" dt="2024-12-04T00:51:29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12" autoAdjust="0"/>
  </p:normalViewPr>
  <p:slideViewPr>
    <p:cSldViewPr snapToGrid="0">
      <p:cViewPr varScale="1">
        <p:scale>
          <a:sx n="110" d="100"/>
          <a:sy n="110" d="100"/>
        </p:scale>
        <p:origin x="78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Camargo" userId="8cabf420-38db-439d-8a37-5cf4841506bc" providerId="ADAL" clId="{4E6E0553-9B04-4012-BE6E-6BB23A8DE4C0}"/>
    <pc:docChg chg="undo custSel modSld">
      <pc:chgData name="Manuel Camargo" userId="8cabf420-38db-439d-8a37-5cf4841506bc" providerId="ADAL" clId="{4E6E0553-9B04-4012-BE6E-6BB23A8DE4C0}" dt="2024-12-04T00:51:29.753" v="10" actId="14100"/>
      <pc:docMkLst>
        <pc:docMk/>
      </pc:docMkLst>
      <pc:sldChg chg="delSp modSp">
        <pc:chgData name="Manuel Camargo" userId="8cabf420-38db-439d-8a37-5cf4841506bc" providerId="ADAL" clId="{4E6E0553-9B04-4012-BE6E-6BB23A8DE4C0}" dt="2024-12-04T00:51:29.753" v="10" actId="14100"/>
        <pc:sldMkLst>
          <pc:docMk/>
          <pc:sldMk cId="2081981223" sldId="261"/>
        </pc:sldMkLst>
        <pc:picChg chg="del">
          <ac:chgData name="Manuel Camargo" userId="8cabf420-38db-439d-8a37-5cf4841506bc" providerId="ADAL" clId="{4E6E0553-9B04-4012-BE6E-6BB23A8DE4C0}" dt="2024-12-04T00:51:18.299" v="7" actId="478"/>
          <ac:picMkLst>
            <pc:docMk/>
            <pc:sldMk cId="2081981223" sldId="261"/>
            <ac:picMk id="3074" creationId="{7A0C1DC0-39C5-0953-3E7E-E7514A160FB2}"/>
          </ac:picMkLst>
        </pc:picChg>
        <pc:picChg chg="del">
          <ac:chgData name="Manuel Camargo" userId="8cabf420-38db-439d-8a37-5cf4841506bc" providerId="ADAL" clId="{4E6E0553-9B04-4012-BE6E-6BB23A8DE4C0}" dt="2024-12-04T00:51:19.384" v="8" actId="478"/>
          <ac:picMkLst>
            <pc:docMk/>
            <pc:sldMk cId="2081981223" sldId="261"/>
            <ac:picMk id="3076" creationId="{4604000C-DCF2-7E02-C405-4D1255FF8500}"/>
          </ac:picMkLst>
        </pc:picChg>
        <pc:picChg chg="mod">
          <ac:chgData name="Manuel Camargo" userId="8cabf420-38db-439d-8a37-5cf4841506bc" providerId="ADAL" clId="{4E6E0553-9B04-4012-BE6E-6BB23A8DE4C0}" dt="2024-12-04T00:51:29.753" v="10" actId="14100"/>
          <ac:picMkLst>
            <pc:docMk/>
            <pc:sldMk cId="2081981223" sldId="261"/>
            <ac:picMk id="3078" creationId="{2D2F5924-5C50-26E5-D2F5-B8506058445E}"/>
          </ac:picMkLst>
        </pc:picChg>
      </pc:sldChg>
      <pc:sldChg chg="delSp modSp mod">
        <pc:chgData name="Manuel Camargo" userId="8cabf420-38db-439d-8a37-5cf4841506bc" providerId="ADAL" clId="{4E6E0553-9B04-4012-BE6E-6BB23A8DE4C0}" dt="2024-12-04T00:49:23.167" v="3" actId="1076"/>
        <pc:sldMkLst>
          <pc:docMk/>
          <pc:sldMk cId="75776404" sldId="262"/>
        </pc:sldMkLst>
        <pc:spChg chg="mod">
          <ac:chgData name="Manuel Camargo" userId="8cabf420-38db-439d-8a37-5cf4841506bc" providerId="ADAL" clId="{4E6E0553-9B04-4012-BE6E-6BB23A8DE4C0}" dt="2024-12-04T00:49:23.167" v="3" actId="1076"/>
          <ac:spMkLst>
            <pc:docMk/>
            <pc:sldMk cId="75776404" sldId="262"/>
            <ac:spMk id="6" creationId="{8E7CD0B7-2FF5-CD97-BF3B-D617033D2421}"/>
          </ac:spMkLst>
        </pc:spChg>
        <pc:spChg chg="mod">
          <ac:chgData name="Manuel Camargo" userId="8cabf420-38db-439d-8a37-5cf4841506bc" providerId="ADAL" clId="{4E6E0553-9B04-4012-BE6E-6BB23A8DE4C0}" dt="2024-12-04T00:49:23.167" v="3" actId="1076"/>
          <ac:spMkLst>
            <pc:docMk/>
            <pc:sldMk cId="75776404" sldId="262"/>
            <ac:spMk id="7" creationId="{14A9F866-30E4-D08F-F681-B78D4FD68305}"/>
          </ac:spMkLst>
        </pc:spChg>
        <pc:picChg chg="del">
          <ac:chgData name="Manuel Camargo" userId="8cabf420-38db-439d-8a37-5cf4841506bc" providerId="ADAL" clId="{4E6E0553-9B04-4012-BE6E-6BB23A8DE4C0}" dt="2024-12-04T00:49:00.059" v="0" actId="478"/>
          <ac:picMkLst>
            <pc:docMk/>
            <pc:sldMk cId="75776404" sldId="262"/>
            <ac:picMk id="14" creationId="{42CB7BBE-1249-9987-8782-9A00028F374C}"/>
          </ac:picMkLst>
        </pc:picChg>
      </pc:sldChg>
      <pc:sldChg chg="delSp modSp mod">
        <pc:chgData name="Manuel Camargo" userId="8cabf420-38db-439d-8a37-5cf4841506bc" providerId="ADAL" clId="{4E6E0553-9B04-4012-BE6E-6BB23A8DE4C0}" dt="2024-12-04T00:50:43.698" v="6" actId="12"/>
        <pc:sldMkLst>
          <pc:docMk/>
          <pc:sldMk cId="2992057121" sldId="268"/>
        </pc:sldMkLst>
        <pc:spChg chg="mod">
          <ac:chgData name="Manuel Camargo" userId="8cabf420-38db-439d-8a37-5cf4841506bc" providerId="ADAL" clId="{4E6E0553-9B04-4012-BE6E-6BB23A8DE4C0}" dt="2024-12-04T00:50:22.051" v="5" actId="1076"/>
          <ac:spMkLst>
            <pc:docMk/>
            <pc:sldMk cId="2992057121" sldId="268"/>
            <ac:spMk id="4" creationId="{3203C7D0-B305-F33D-E325-7E7C3AE9EF50}"/>
          </ac:spMkLst>
        </pc:spChg>
        <pc:spChg chg="mod">
          <ac:chgData name="Manuel Camargo" userId="8cabf420-38db-439d-8a37-5cf4841506bc" providerId="ADAL" clId="{4E6E0553-9B04-4012-BE6E-6BB23A8DE4C0}" dt="2024-12-04T00:50:43.698" v="6" actId="12"/>
          <ac:spMkLst>
            <pc:docMk/>
            <pc:sldMk cId="2992057121" sldId="268"/>
            <ac:spMk id="5" creationId="{B7577310-38D3-908C-C1C7-86FC508C5705}"/>
          </ac:spMkLst>
        </pc:spChg>
        <pc:picChg chg="del">
          <ac:chgData name="Manuel Camargo" userId="8cabf420-38db-439d-8a37-5cf4841506bc" providerId="ADAL" clId="{4E6E0553-9B04-4012-BE6E-6BB23A8DE4C0}" dt="2024-12-04T00:50:13.829" v="4" actId="478"/>
          <ac:picMkLst>
            <pc:docMk/>
            <pc:sldMk cId="2992057121" sldId="268"/>
            <ac:picMk id="11" creationId="{C20C399F-2D4B-09F4-D36A-8A7B587695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37BC-76B2-4BAB-BE7F-898E0DBD943F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2CF2-C0FA-4A52-BDF0-8BEC3009F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5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short-reads/2024/08/05/majority-of-americans-support-more-nuclear-power-in-the-countr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Introductions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We are here on behalf of Spent Fuel Solutions, a coalition formed in 2021 to advocate for federally licensed spent fuel storage and disposal.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89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With these steps, we are in the first stage of a three-phased process.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DOE expects this process to result in one or more operating CIS facilities in 10-15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2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However, achieving this goal will require changes to federal law.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Our coalition has adopted four policy priorities based on the Blue Ribbon Commission’s recommendations.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First, we are seeking Congressional authorization to form a single-purpose, autonomous federal organization to assume management of the program from the DOE.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 believe establishing an independent entity is critical to ensuring continuity across administrations and continuing the decades-long process of developing a CIS or permanent disposal facility.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Once established, this entity must also have access to reliable funding.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Third, Congress must authorize a flexible, consent-based repository siting program that does not designate a particular repository, whether that be Yucca Mountain or another site.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While we recognize that Yucca Mountain must be retained as an option to help ensure bipartisan support, we would also like to see more flexibility to implement a consent-based siting process for a repository in addition to CIS.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Finally, new legislation must revisit the linkage between CIS and a repository to allow for near-term offsite storage, with flexibility to allow input from potential host communities (without defining consent).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CIS construction is currently tied to construction authorization for a repository.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 understand and agree that communities hosting CIS facilities must have some assurance that they will not become permanent storage sites by default.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However, we would like legislation to revisit the linkage between CIS and a repository to provide more flexibility.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 the fall, Representative Mike Levin (D-CA) and Representative August Pfluger (R-TX) introduced the bipartisan Nuclear Waste Administration Act of 2024.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This proposed legislation is consistent with our policy priorities, and we plan to advocate for it in the coming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0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 recognize this will require bipartisan support from across the country.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That is why we are here to request your help.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 respectfully ask that you consider joining our coalition at no cost as a Supporting Member and help us with our federal advocacy efforts.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This could involve reaching out to ask your local representatives to co-sponsor the bill and join the Spent Nuclear Fuel Solutions Caucus, as well as helping us build support in your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Thank you very much for allowing us to present to you today.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We would be happy to answer any questions you may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3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Before we get into details about the spent fuel challenge and why we believe federal action is critical, we’d like to take a step back and talk more broadly about the history of nuclear power in the U.S.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first nuclear power plant in the United States began operating in 1958.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Nuclear generation peaked at 112 reactors with a capacity of nearly 100,000 megawatts.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There are currently 93 operating commercial reactors at 54 plants in 28 states.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Located in Georgia, the nation’s newest reactor came online in August 2023.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Nuclear plants accounted for approximately 19-20% of U.S. electricity generation from 1990-2021.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9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With the growth of nuclear generation came a growing stockpile of spent nuclear fuel.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Today, there are approximately 86,000 metric tons of stranded spent nuclear fuel.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amount continues to increase by about 2,000 metric tons each year and is expected to exceed 100,000 metric tons by 2030.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Right now, the spent fuel is safely stored on site at 76 operating or shutdown nuclear plants in 34 states.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But there are still a number of reasons why off-site storage and disposal solutions are urgently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5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First, the financial costs of on-site storage are significant – and growing.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Taxpayers have paid $10.6 billion in damages to cover the costs of continued spent fuel storage at nuclear reactor sites.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These costs could reach more than $30 billion if the federal government does not take action to relocate the spent fuel.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Nuclear utility customers have also pre-paid $46 billion, including interest income, for the development of a repository.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 also believe this is a matter of generational equity.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As the generation that benefitted from electricity generated at nuclear power plants across the nation, it is our responsibility to provide a solution for the spent nuclear fuel.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We owe it to future generations to address this issue and should not pass the burden and costs of finding storage and disposal solutions on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5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Over the past several years, we have seen growing momentum and support for new nuclear generation sources.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Technologies such as small modular reactors, or SMRs, are constantly improving.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 recent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poll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also found that 56% of Americans support more nuclear power, up from 43% in 2016.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We’ve also seen big names like Google, Amazon and Bill Gates investing in nuclear.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But the lack of a federally licensed interim storage facility or permanent repository remains an obstacle for growth in this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0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federal government’s attempts to effectively manage spent nuclear fuel have progressed in starts and stops.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need for a deep geological repository was recognized as early as the 1950s, but initial siting efforts failed in the 1970s.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early 1980s saw a renewed interest in spent fuel with the passage of the Nuclear Waste Policy Act.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This legislation identified three potential repository sites but was amended in 1987 to designate Yucca Mountain as the only repository site for further study.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These studies began in 1988 and continued through 2002, when President Bush approved the site.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However, Yucca Mountain received strong opposition from Nevada Governor Kenny Guinn and numerous other stakeholders.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As a result, DOE was directed to cease work on the repository in 2009.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Then, the following year, Energy Secretary Steven Chu convened Blue Ribbon Commission on America’s Nuclear Future (BRC).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This group of experts developed a final report that recommended a new approach to developing spent fuel solutions: consent-based siting.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9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Consent-based siting seeks to identify an informed and willing community that understands the risks and benefits of hosting a spent fuel repository or consolidated interim storage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After a consent-based siting process that began in the 1990s, Finland approved the Onkalo spent fuel repository in 2000.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facility recently completed the first stage of a trial run and is on track to begin operating in 2025.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Swedish government approved a spent fuel repository at Forsmark in January 2022.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company developing the site received an environmental permit to build and operate the repository in October 2024.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Late last month, Canada’s Nuclear Waste Management Organization announced that it has selected the Wabigoon Lake Ojiway Nation and Township of Ignace as its repository site.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Canada will now begin the regulatory approval process.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 September 2022, Switzerland selected a site for its deep geological repository.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Swiss authorities are expected to make a final decision in 2029.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Finally, France’s Cigeo project reached a key milestone in 2022, securing a declaration of public utility.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 public inquiry is planned for 2026 to obtain feedback on the facility.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0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Recognizing these international successes, and the recommendations from the Blue Ribbon Commission, DOE launched its own consent-based siting program in late 2021.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department began by issuing an RFI to solicit feedback and subsequently awarded $26 million to 12 consortia. 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consortia will work with communities interested in DOE’s community-centered approach to storing and disposing of spent nuclear fuel.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Unlike international programs, the consortia are specifically focused on consolidated interim storage, or CIS, rather than a deep geological repository.</a:t>
            </a:r>
            <a:endParaRPr lang="en-US" sz="1800" kern="100" dirty="0">
              <a:effectLst/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CIS facilities are above-ground, temporary storage sites that are very similar to the on-site storage found at nuclear power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2CF2-C0FA-4A52-BDF0-8BEC3009F9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3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1975-635E-4D52-AA96-574BC8CB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BFF63-15DE-407A-AAC4-126127329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77A-FE1C-41D7-A508-43AA2B99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AA46-F51D-4D06-AACC-193FF4FE3B1A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64BE3-B408-49DE-A89E-9C3C52D6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67DC1-2C73-46AC-A234-D5905652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53B0-1090-4633-9B75-1996A215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FF899-6E8A-4819-A064-234C0AEEC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D1D88-D526-4739-83AA-0152C327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0AE4-BBB5-4778-8C95-9FC3FFD0832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DF38E-44A5-4E7F-BB0A-E773AF62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474B-5CB9-4BB0-B102-09CF72EC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4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02BE9-FB5F-47DD-AD31-CAD29BF7D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3ADEA-EED3-4496-A35B-BE312384F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4B115-A0C2-4F2C-86B7-D929CE0A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F6F-5A04-4076-9670-0B3DDB01AD5A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36E0-DCFD-4E35-B64B-4574C51B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A6C8C-9DF2-495B-8CDD-885DE546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3FC5-6700-497E-B63F-1FB9DAB4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A890-EDFF-477A-BB7F-0E1DDE4B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C141-40D0-4B29-9009-554FA2C1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2868-9CB1-4348-8B92-ADD766DE25E4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E4F45-D416-4087-BB93-DA2DD357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9EF8B-4F52-4997-AAEE-A74FA2FD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6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B3AB-F93D-48F9-82BB-98050D3E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928C2-4476-464B-AC20-41F31C62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891A9-C760-4726-AA27-74BA1563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913E-A15E-43C7-BCC7-D9FB256956A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28B87-AFF8-4018-AA5B-CC53EC9A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03F2-EBF1-4922-88D7-B5288962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8267-5391-45EB-BA41-51429D93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9F55-5489-4877-8C29-08510BB7B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E779C-A2FA-4216-BEBB-7E39800CC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D520D-F44F-4DB9-A892-5E0E0643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469-03A4-4BA8-9A3D-746AEA39892A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1963F-5C58-4C3B-9FE2-D23849A6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108E8-E5AE-45C6-BE64-761D0DB8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2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42B8-D83A-4CA9-9735-FC521AF9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FD6DC-6ABB-464D-8FA1-496FDFE5E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340E6-123F-49DC-8C6D-7403C8399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E7968-973C-47F1-969E-98FE16D84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3F3A1-C3AC-46FA-B7A5-3D6BA015A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D508B-A5B5-400D-95E3-736A6896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33A0-B311-4255-A7DA-46981D1F1D97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BEA6D-AD7E-4F6F-BB63-3EB66137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9A59A-490D-4CD3-92AB-CF6EA6FB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3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AE04-2FE6-450F-8C8D-642CEA43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02B70-435A-4CD1-BD10-9714AC7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5E78-FE00-45F5-B1A7-8BD013662300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0E7C4-404E-4822-8B66-880D1952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579FB-6107-40F0-8176-CEEE81A2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A86A5-EF59-467E-A4EC-DBD95053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01DC-8EBF-4315-A779-EE270F7DF9B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E77D0-DC85-4928-AF4D-08518D57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58B4B-75B7-4B82-A1FA-7FEC967A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5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BDA8-9158-4BF8-A3E2-5649EE16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2555E-41CF-45F0-844A-0A4CB660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6A0B6-D78A-4739-BED7-B695991A3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E2982-A0BA-4EA0-A3CE-64505466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17DC-FBA6-4775-847F-C2CC61B37664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06F5F-D708-48CD-A886-FB2608CB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981D9-B9AC-4BCA-8A40-ACE0EDE3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4C23-DD2D-4B26-8EEC-124672D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44A51-AF41-4DDA-9D5E-5CDA9E117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12877-365D-46D2-8B50-9B48E79C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2FFCD-6100-4F67-B759-37F884CC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7DAD-649A-4DB6-AF5E-73D46993CEEB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849B0-5862-4AE6-9202-42A32700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232A-E13A-4D6A-9C67-16E151F5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E96B4-A1DA-4724-999F-41D3E7BE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4E70-0158-439B-B80E-3E7C194CF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C9192-EBA7-42E3-A00E-0DB45EF56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1ECE-B3A1-43C5-84F5-7382807D23A9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B0B60-1C07-46CE-8790-290D69CC7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DB465-7EAE-4AD7-967F-20978F49F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A9A9-82F4-4E49-90FC-103A38904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A2EC-50E6-48DF-82B1-91591D93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5851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Solving the U.S. Spent Fuel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FE6B3-9C0A-4CB7-BD53-7046B5E31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5494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December 7,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0D121-D9E5-30A7-256F-2002A1B81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20" t="31342" r="65226" b="58777"/>
          <a:stretch/>
        </p:blipFill>
        <p:spPr>
          <a:xfrm>
            <a:off x="2264899" y="1682754"/>
            <a:ext cx="3872998" cy="954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E41A9-3775-148C-A854-83195163D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41" y="1647012"/>
            <a:ext cx="2732611" cy="7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A91-B5CE-2857-8CB6-77FDC6DC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A7FEB6-CD41-FF3D-99DD-1D6C5547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Consent-Based Siting Roadmap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B6541-85F3-7C2A-F68F-5ED40DE81127}"/>
              </a:ext>
            </a:extLst>
          </p:cNvPr>
          <p:cNvSpPr txBox="1"/>
          <p:nvPr/>
        </p:nvSpPr>
        <p:spPr>
          <a:xfrm>
            <a:off x="206603" y="2247226"/>
            <a:ext cx="3782898" cy="3200876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A484"/>
              </a:solidFill>
              <a:latin typeface="Aptos Display" panose="020B0004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STAGE 1: </a:t>
            </a:r>
          </a:p>
          <a:p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PLANNING &amp; CAPACITY BUILDING</a:t>
            </a:r>
          </a:p>
          <a:p>
            <a:endParaRPr lang="en-US" dirty="0">
              <a:latin typeface="Aptos Display" panose="020B0004020202020204" pitchFamily="34" charset="0"/>
            </a:endParaRPr>
          </a:p>
          <a:p>
            <a:r>
              <a:rPr lang="en-US" dirty="0">
                <a:latin typeface="Aptos Display" panose="020B0004020202020204" pitchFamily="34" charset="0"/>
              </a:rPr>
              <a:t>Build relationships, mutual learning, and develop a common understanding of waste management-related topics.</a:t>
            </a:r>
          </a:p>
          <a:p>
            <a:endParaRPr lang="en-US" dirty="0">
              <a:latin typeface="Aptos Display" panose="020B0004020202020204" pitchFamily="34" charset="0"/>
            </a:endParaRPr>
          </a:p>
          <a:p>
            <a:endParaRPr lang="en-US" dirty="0">
              <a:latin typeface="Aptos Display" panose="020B0004020202020204" pitchFamily="34" charset="0"/>
            </a:endParaRPr>
          </a:p>
          <a:p>
            <a:endParaRPr lang="en-US" dirty="0">
              <a:latin typeface="Aptos Display" panose="020B0004020202020204" pitchFamily="34" charset="0"/>
            </a:endParaRPr>
          </a:p>
          <a:p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8D059-0AA6-7227-DAF7-E9D7986DE521}"/>
              </a:ext>
            </a:extLst>
          </p:cNvPr>
          <p:cNvSpPr txBox="1"/>
          <p:nvPr/>
        </p:nvSpPr>
        <p:spPr>
          <a:xfrm>
            <a:off x="4204551" y="2245836"/>
            <a:ext cx="3782898" cy="3200876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A484"/>
              </a:solidFill>
              <a:latin typeface="Aptos Display" panose="020B0004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STAGE 2: </a:t>
            </a:r>
          </a:p>
          <a:p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SITE SCREENING &amp; ASSESSMENT</a:t>
            </a:r>
          </a:p>
          <a:p>
            <a:endParaRPr lang="en-US" dirty="0">
              <a:latin typeface="Aptos Display" panose="020B0004020202020204" pitchFamily="34" charset="0"/>
            </a:endParaRPr>
          </a:p>
          <a:p>
            <a:r>
              <a:rPr lang="en-US" dirty="0">
                <a:latin typeface="Aptos Display" panose="020B0004020202020204" pitchFamily="34" charset="0"/>
              </a:rPr>
              <a:t>Issue initial criteria for suitable sites followed by a national call for volunteers, community-led development of additional criteria, preliminary and detailed assessments.</a:t>
            </a:r>
          </a:p>
          <a:p>
            <a:endParaRPr lang="en-US" dirty="0">
              <a:latin typeface="Aptos Display" panose="020B0004020202020204" pitchFamily="34" charset="0"/>
            </a:endParaRPr>
          </a:p>
          <a:p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E5BFC-FD91-EF3A-70F0-AD429D011FB7}"/>
              </a:ext>
            </a:extLst>
          </p:cNvPr>
          <p:cNvSpPr txBox="1"/>
          <p:nvPr/>
        </p:nvSpPr>
        <p:spPr>
          <a:xfrm>
            <a:off x="8202499" y="2247226"/>
            <a:ext cx="3782898" cy="3200876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A484"/>
              </a:solidFill>
              <a:latin typeface="Aptos Display" panose="020B0004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STAGE 3: </a:t>
            </a:r>
          </a:p>
          <a:p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NEGOTIATION &amp; IMPLEMENTATION</a:t>
            </a:r>
          </a:p>
          <a:p>
            <a:endParaRPr lang="en-US" dirty="0">
              <a:latin typeface="Aptos Display" panose="020B0004020202020204" pitchFamily="34" charset="0"/>
            </a:endParaRPr>
          </a:p>
          <a:p>
            <a:r>
              <a:rPr lang="en-US" dirty="0">
                <a:latin typeface="Aptos Display" panose="020B0004020202020204" pitchFamily="34" charset="0"/>
              </a:rPr>
              <a:t>Negotiate agreements with willing and informed host communities with licensing, construction, and operation activities to follow.</a:t>
            </a:r>
          </a:p>
          <a:p>
            <a:endParaRPr lang="en-US" dirty="0">
              <a:latin typeface="Aptos Display" panose="020B0004020202020204" pitchFamily="34" charset="0"/>
            </a:endParaRPr>
          </a:p>
          <a:p>
            <a:endParaRPr lang="en-US" dirty="0">
              <a:latin typeface="Aptos Display" panose="020B0004020202020204" pitchFamily="34" charset="0"/>
            </a:endParaRPr>
          </a:p>
          <a:p>
            <a:endParaRPr lang="en-US" dirty="0">
              <a:latin typeface="Aptos Display" panose="020B00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816EFE-3187-833A-4028-F8858E6183E6}"/>
              </a:ext>
            </a:extLst>
          </p:cNvPr>
          <p:cNvGrpSpPr/>
          <p:nvPr/>
        </p:nvGrpSpPr>
        <p:grpSpPr>
          <a:xfrm>
            <a:off x="206603" y="1507172"/>
            <a:ext cx="3782898" cy="738664"/>
            <a:chOff x="215050" y="1340247"/>
            <a:chExt cx="378289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A8BFE1-F91E-94EB-F0A5-2565C31C4A83}"/>
                </a:ext>
              </a:extLst>
            </p:cNvPr>
            <p:cNvSpPr txBox="1"/>
            <p:nvPr/>
          </p:nvSpPr>
          <p:spPr>
            <a:xfrm>
              <a:off x="215050" y="1340247"/>
              <a:ext cx="3782898" cy="7386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   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               </a:t>
              </a:r>
              <a:r>
                <a:rPr lang="en-US" sz="24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We Are Here</a:t>
              </a:r>
            </a:p>
            <a:p>
              <a:endParaRPr lang="en-US" sz="900" b="1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</p:txBody>
        </p:sp>
        <p:pic>
          <p:nvPicPr>
            <p:cNvPr id="18" name="Graphic 17" descr="Badge New with solid fill">
              <a:extLst>
                <a:ext uri="{FF2B5EF4-FFF2-40B4-BE49-F238E27FC236}">
                  <a16:creationId xmlns:a16="http://schemas.microsoft.com/office/drawing/2014/main" id="{A8ECB8C5-411A-2791-5FCF-B996875E4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3950" y="1378438"/>
              <a:ext cx="652074" cy="652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93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BEF9F-E27B-375B-992C-54912954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B9664-C8A3-2260-4039-EF8766E2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2" y="0"/>
            <a:ext cx="1137579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Required Legislative 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5D55A-A4A5-5914-F0D9-5F4A47A57D86}"/>
              </a:ext>
            </a:extLst>
          </p:cNvPr>
          <p:cNvSpPr txBox="1"/>
          <p:nvPr/>
        </p:nvSpPr>
        <p:spPr>
          <a:xfrm>
            <a:off x="413204" y="1325563"/>
            <a:ext cx="11375797" cy="4678204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A484"/>
              </a:solidFill>
              <a:latin typeface="Aptos Display" panose="020B0004020202020204" pitchFamily="34" charset="0"/>
            </a:endParaRPr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PRIORITY 1</a:t>
            </a:r>
          </a:p>
          <a:p>
            <a:pPr marL="457200"/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SINGLE-PURPOSE ORGANIZATION: </a:t>
            </a:r>
            <a:r>
              <a:rPr lang="en-US" sz="1800" dirty="0"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Congressional authorization to form a single-purpose, autonomous federal organization to assume management of the program from the U.S. Department of Energy (DOE)</a:t>
            </a:r>
            <a:r>
              <a:rPr lang="en-US" dirty="0">
                <a:latin typeface="Aptos Display" panose="020B0004020202020204" pitchFamily="34" charset="0"/>
              </a:rPr>
              <a:t>.</a:t>
            </a:r>
          </a:p>
          <a:p>
            <a:pPr marL="457200"/>
            <a:endParaRPr lang="en-US" dirty="0">
              <a:latin typeface="Aptos Display" panose="020B0004020202020204" pitchFamily="34" charset="0"/>
            </a:endParaRPr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PRIORITY 2 </a:t>
            </a:r>
          </a:p>
          <a:p>
            <a:pPr marL="457200"/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RELIABLE FUNDING: </a:t>
            </a:r>
            <a:r>
              <a:rPr lang="en-US" sz="1800" kern="100" dirty="0"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Reliable and adequate funding such as access to the Nuclear Waste Fund.</a:t>
            </a:r>
          </a:p>
          <a:p>
            <a:pPr marL="457200"/>
            <a:endParaRPr lang="en-US" kern="100" dirty="0">
              <a:latin typeface="Aptos Display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PRIORITY 3</a:t>
            </a:r>
          </a:p>
          <a:p>
            <a:pPr marL="457200"/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CONSENT-BASED REPOSITORY SITING: </a:t>
            </a:r>
            <a:r>
              <a:rPr lang="en-US" sz="1800" dirty="0"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Authorize a flexible, consent-based repository siting program that does not designate a particular repository, whether Yucca Mountain or other.</a:t>
            </a:r>
          </a:p>
          <a:p>
            <a:pPr marL="457200"/>
            <a:endParaRPr lang="en-US" kern="100" dirty="0">
              <a:latin typeface="Aptos Display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PRIORITY 4</a:t>
            </a:r>
          </a:p>
          <a:p>
            <a:pPr marL="457200"/>
            <a:r>
              <a:rPr lang="en-US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REVISED LINKAGE: </a:t>
            </a:r>
            <a:r>
              <a:rPr lang="en-US" sz="1800" dirty="0"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Revisit the linkage between CIS and a repository to allow for near-term offsite storage, with flexibility to allow input from potential host communities without defining consent.</a:t>
            </a:r>
            <a:endParaRPr lang="en-US" sz="1800" kern="100" dirty="0">
              <a:effectLst/>
              <a:latin typeface="Aptos Display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 Display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ABA35C-58D4-0A49-5FFF-2CC037C5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6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7E657-3E01-2229-98D1-856C84578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790A6E-A4D5-835B-8913-BDADDBBE3F71}"/>
              </a:ext>
            </a:extLst>
          </p:cNvPr>
          <p:cNvSpPr txBox="1">
            <a:spLocks/>
          </p:cNvSpPr>
          <p:nvPr/>
        </p:nvSpPr>
        <p:spPr>
          <a:xfrm>
            <a:off x="206602" y="0"/>
            <a:ext cx="11375797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Nuclear Waste Administration Act of 2024</a:t>
            </a:r>
          </a:p>
        </p:txBody>
      </p:sp>
      <p:pic>
        <p:nvPicPr>
          <p:cNvPr id="5122" name="Picture 2" descr="Mike Levin - Wikipedia">
            <a:extLst>
              <a:ext uri="{FF2B5EF4-FFF2-40B4-BE49-F238E27FC236}">
                <a16:creationId xmlns:a16="http://schemas.microsoft.com/office/drawing/2014/main" id="{C36B1B9C-863C-0596-653C-49EEC45F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62" y="1312863"/>
            <a:ext cx="379984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bout August | U.S. Representative">
            <a:extLst>
              <a:ext uri="{FF2B5EF4-FFF2-40B4-BE49-F238E27FC236}">
                <a16:creationId xmlns:a16="http://schemas.microsoft.com/office/drawing/2014/main" id="{74F49804-8AEE-057C-EB94-696261B3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97" y="1312863"/>
            <a:ext cx="3798741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9E0A0-A714-9425-546F-4E828B07DC11}"/>
              </a:ext>
            </a:extLst>
          </p:cNvPr>
          <p:cNvSpPr txBox="1"/>
          <p:nvPr/>
        </p:nvSpPr>
        <p:spPr>
          <a:xfrm>
            <a:off x="2526212" y="6172199"/>
            <a:ext cx="293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Rep. Mike Levin (D-CA)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8AB15-69C7-5DC4-9DE6-81E482A0F001}"/>
              </a:ext>
            </a:extLst>
          </p:cNvPr>
          <p:cNvSpPr txBox="1"/>
          <p:nvPr/>
        </p:nvSpPr>
        <p:spPr>
          <a:xfrm>
            <a:off x="6515473" y="6172199"/>
            <a:ext cx="336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Rep. August Pfluger (R-TX)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D5164-ECF1-DA5D-1DCA-48CAEEC4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1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55357C-93A1-CF14-ECB6-E9E5C05923D6}"/>
              </a:ext>
            </a:extLst>
          </p:cNvPr>
          <p:cNvSpPr txBox="1">
            <a:spLocks/>
          </p:cNvSpPr>
          <p:nvPr/>
        </p:nvSpPr>
        <p:spPr>
          <a:xfrm>
            <a:off x="206602" y="0"/>
            <a:ext cx="11375797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Our Requests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3C7D0-B305-F33D-E325-7E7C3AE9EF50}"/>
              </a:ext>
            </a:extLst>
          </p:cNvPr>
          <p:cNvSpPr/>
          <p:nvPr/>
        </p:nvSpPr>
        <p:spPr>
          <a:xfrm>
            <a:off x="1193074" y="1952071"/>
            <a:ext cx="7856737" cy="22149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77310-38D3-908C-C1C7-86FC508C5705}"/>
              </a:ext>
            </a:extLst>
          </p:cNvPr>
          <p:cNvSpPr txBox="1">
            <a:spLocks/>
          </p:cNvSpPr>
          <p:nvPr/>
        </p:nvSpPr>
        <p:spPr>
          <a:xfrm>
            <a:off x="1249298" y="2207826"/>
            <a:ext cx="7744287" cy="178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7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</a:rPr>
              <a:t>Join Spent Fuel Solutions and help us advocate for the Nuclear Waste Administration Act of 2024.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En</a:t>
            </a:r>
            <a:r>
              <a:rPr lang="en-US" sz="27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courage your Representatives to co-sponsor the proposed legislation and join the Spent Nuclear Fuel Solutions Caucus.</a:t>
            </a:r>
            <a:endParaRPr lang="en-US" sz="2700" dirty="0">
              <a:solidFill>
                <a:schemeClr val="bg1"/>
              </a:solidFill>
              <a:effectLst/>
              <a:latin typeface="Aptos Display" panose="020B00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A42C-E36A-8CD8-7601-5ADFD281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5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C49403-09DE-53C1-748E-CF6E550504CA}"/>
              </a:ext>
            </a:extLst>
          </p:cNvPr>
          <p:cNvSpPr txBox="1">
            <a:spLocks/>
          </p:cNvSpPr>
          <p:nvPr/>
        </p:nvSpPr>
        <p:spPr>
          <a:xfrm>
            <a:off x="206602" y="0"/>
            <a:ext cx="11375797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2D903-CC9F-4C25-DB7C-2822C94B9189}"/>
              </a:ext>
            </a:extLst>
          </p:cNvPr>
          <p:cNvSpPr txBox="1"/>
          <p:nvPr/>
        </p:nvSpPr>
        <p:spPr>
          <a:xfrm>
            <a:off x="206602" y="4673600"/>
            <a:ext cx="367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Email: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Manuel.Camargo@sce.com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7F0B3-ED68-3700-039B-777A61BA6489}"/>
              </a:ext>
            </a:extLst>
          </p:cNvPr>
          <p:cNvSpPr txBox="1"/>
          <p:nvPr/>
        </p:nvSpPr>
        <p:spPr>
          <a:xfrm>
            <a:off x="4260850" y="4673600"/>
            <a:ext cx="367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Phone: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213.361.3661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AE9DF-00D8-DA84-C7AF-769182DDE6CE}"/>
              </a:ext>
            </a:extLst>
          </p:cNvPr>
          <p:cNvSpPr txBox="1"/>
          <p:nvPr/>
        </p:nvSpPr>
        <p:spPr>
          <a:xfrm>
            <a:off x="8315098" y="4673600"/>
            <a:ext cx="367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Online: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Spentfuelsolutionsnow.com</a:t>
            </a:r>
          </a:p>
        </p:txBody>
      </p:sp>
      <p:pic>
        <p:nvPicPr>
          <p:cNvPr id="8" name="Graphic 7" descr="Phone Vibration with solid fill">
            <a:extLst>
              <a:ext uri="{FF2B5EF4-FFF2-40B4-BE49-F238E27FC236}">
                <a16:creationId xmlns:a16="http://schemas.microsoft.com/office/drawing/2014/main" id="{36B784A2-FECD-A0FB-528E-B10D93D67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9825" y="2000250"/>
            <a:ext cx="2292350" cy="2292350"/>
          </a:xfrm>
          <a:prstGeom prst="rect">
            <a:avLst/>
          </a:prstGeom>
        </p:spPr>
      </p:pic>
      <p:pic>
        <p:nvPicPr>
          <p:cNvPr id="10" name="Graphic 9" descr="Email with solid fill">
            <a:extLst>
              <a:ext uri="{FF2B5EF4-FFF2-40B4-BE49-F238E27FC236}">
                <a16:creationId xmlns:a16="http://schemas.microsoft.com/office/drawing/2014/main" id="{A773D819-7A31-CDEA-0C38-D58521C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180" y="1997456"/>
            <a:ext cx="2295144" cy="2295144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EFDEE82F-33E6-9C69-456B-F9358A9D5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6362" y="1872742"/>
            <a:ext cx="2747772" cy="27477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FF939-97FB-3F82-A1D9-460D23A1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5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CBC99-4DEE-9A67-CC6E-D2BF2CC0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4592-FB09-93E9-08F5-83D5E920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U.S. Nuclear Generation</a:t>
            </a:r>
          </a:p>
        </p:txBody>
      </p:sp>
      <p:pic>
        <p:nvPicPr>
          <p:cNvPr id="1026" name="Picture 2" descr="Us Map Images – Browse 495,745 Stock Photos, Vectors, and ...">
            <a:extLst>
              <a:ext uri="{FF2B5EF4-FFF2-40B4-BE49-F238E27FC236}">
                <a16:creationId xmlns:a16="http://schemas.microsoft.com/office/drawing/2014/main" id="{64BC7AC4-4B39-36B8-6F99-783092AB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1219200"/>
            <a:ext cx="818387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3FB4BA1-F184-3639-FDEB-E5352E753E96}"/>
              </a:ext>
            </a:extLst>
          </p:cNvPr>
          <p:cNvSpPr/>
          <p:nvPr/>
        </p:nvSpPr>
        <p:spPr>
          <a:xfrm>
            <a:off x="3599497" y="401574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A7EE91-0019-9F4F-E033-CD4E464B0FDA}"/>
              </a:ext>
            </a:extLst>
          </p:cNvPr>
          <p:cNvSpPr/>
          <p:nvPr/>
        </p:nvSpPr>
        <p:spPr>
          <a:xfrm>
            <a:off x="4292600" y="181610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515E54-70C4-89A4-A289-586009F36B16}"/>
              </a:ext>
            </a:extLst>
          </p:cNvPr>
          <p:cNvSpPr/>
          <p:nvPr/>
        </p:nvSpPr>
        <p:spPr>
          <a:xfrm>
            <a:off x="4668837" y="464058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EE0867-A9A2-99CF-EE80-52429F4C795A}"/>
              </a:ext>
            </a:extLst>
          </p:cNvPr>
          <p:cNvSpPr/>
          <p:nvPr/>
        </p:nvSpPr>
        <p:spPr>
          <a:xfrm>
            <a:off x="7142796" y="486918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52A52FA-A3CF-D4D3-9BD8-E82A398F1CA3}"/>
              </a:ext>
            </a:extLst>
          </p:cNvPr>
          <p:cNvSpPr/>
          <p:nvPr/>
        </p:nvSpPr>
        <p:spPr>
          <a:xfrm>
            <a:off x="7493000" y="55981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80B371F-673D-1820-7ECF-8965D6EC6A04}"/>
              </a:ext>
            </a:extLst>
          </p:cNvPr>
          <p:cNvSpPr/>
          <p:nvPr/>
        </p:nvSpPr>
        <p:spPr>
          <a:xfrm>
            <a:off x="8204200" y="523748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1EF9AA-07F8-7035-768E-C6B133AE0477}"/>
              </a:ext>
            </a:extLst>
          </p:cNvPr>
          <p:cNvSpPr/>
          <p:nvPr/>
        </p:nvSpPr>
        <p:spPr>
          <a:xfrm>
            <a:off x="8442166" y="541020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D90879-54CF-9ADB-1665-B292DFB29BD6}"/>
              </a:ext>
            </a:extLst>
          </p:cNvPr>
          <p:cNvSpPr/>
          <p:nvPr/>
        </p:nvSpPr>
        <p:spPr>
          <a:xfrm>
            <a:off x="8482806" y="50012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3B5073-3461-BA48-F1E0-74C7884CEC8E}"/>
              </a:ext>
            </a:extLst>
          </p:cNvPr>
          <p:cNvSpPr/>
          <p:nvPr/>
        </p:nvSpPr>
        <p:spPr>
          <a:xfrm>
            <a:off x="10145273" y="38963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97927A-84B7-27BE-EC8E-39439AC73684}"/>
              </a:ext>
            </a:extLst>
          </p:cNvPr>
          <p:cNvSpPr/>
          <p:nvPr/>
        </p:nvSpPr>
        <p:spPr>
          <a:xfrm>
            <a:off x="8955563" y="447294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81D411-CD36-2B86-0882-18943A55CA93}"/>
              </a:ext>
            </a:extLst>
          </p:cNvPr>
          <p:cNvSpPr/>
          <p:nvPr/>
        </p:nvSpPr>
        <p:spPr>
          <a:xfrm>
            <a:off x="7924800" y="43154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51F1DBB-E40A-F333-AE91-6837B245369A}"/>
              </a:ext>
            </a:extLst>
          </p:cNvPr>
          <p:cNvSpPr/>
          <p:nvPr/>
        </p:nvSpPr>
        <p:spPr>
          <a:xfrm>
            <a:off x="9100343" y="417322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69DF548-78B9-D9F1-1120-5BE940060A39}"/>
              </a:ext>
            </a:extLst>
          </p:cNvPr>
          <p:cNvSpPr/>
          <p:nvPr/>
        </p:nvSpPr>
        <p:spPr>
          <a:xfrm>
            <a:off x="9229883" y="403098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BC2BA96-643E-BB61-CE57-BB0DB6B3ADC5}"/>
              </a:ext>
            </a:extLst>
          </p:cNvPr>
          <p:cNvSpPr/>
          <p:nvPr/>
        </p:nvSpPr>
        <p:spPr>
          <a:xfrm>
            <a:off x="10299700" y="593598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2DF04B-321E-8591-2370-1ABD10D21F92}"/>
              </a:ext>
            </a:extLst>
          </p:cNvPr>
          <p:cNvSpPr/>
          <p:nvPr/>
        </p:nvSpPr>
        <p:spPr>
          <a:xfrm>
            <a:off x="10220960" y="565912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9B65BA3-B21A-76FE-B48C-7C3F4AFDD7A8}"/>
              </a:ext>
            </a:extLst>
          </p:cNvPr>
          <p:cNvSpPr/>
          <p:nvPr/>
        </p:nvSpPr>
        <p:spPr>
          <a:xfrm>
            <a:off x="9663824" y="456438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EA9A1F9-2E6B-22A3-43B5-3ABE454ADE39}"/>
              </a:ext>
            </a:extLst>
          </p:cNvPr>
          <p:cNvSpPr/>
          <p:nvPr/>
        </p:nvSpPr>
        <p:spPr>
          <a:xfrm>
            <a:off x="9729864" y="477774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294DDFE-004D-6453-A828-6F8F9C220157}"/>
              </a:ext>
            </a:extLst>
          </p:cNvPr>
          <p:cNvSpPr/>
          <p:nvPr/>
        </p:nvSpPr>
        <p:spPr>
          <a:xfrm>
            <a:off x="9638505" y="429260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8A8C806-6396-2502-71FD-D20B26FE0BA2}"/>
              </a:ext>
            </a:extLst>
          </p:cNvPr>
          <p:cNvSpPr/>
          <p:nvPr/>
        </p:nvSpPr>
        <p:spPr>
          <a:xfrm>
            <a:off x="9872421" y="420243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747A88-4237-3AEB-7BBC-1649A1BD6AF8}"/>
              </a:ext>
            </a:extLst>
          </p:cNvPr>
          <p:cNvSpPr/>
          <p:nvPr/>
        </p:nvSpPr>
        <p:spPr>
          <a:xfrm>
            <a:off x="10087767" y="42646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316931C-AA5A-52B6-8541-273BC7FCFAD4}"/>
              </a:ext>
            </a:extLst>
          </p:cNvPr>
          <p:cNvSpPr/>
          <p:nvPr/>
        </p:nvSpPr>
        <p:spPr>
          <a:xfrm>
            <a:off x="9835314" y="437388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8595B9A-E5F1-18E9-68FF-356055AD6FBB}"/>
              </a:ext>
            </a:extLst>
          </p:cNvPr>
          <p:cNvSpPr/>
          <p:nvPr/>
        </p:nvSpPr>
        <p:spPr>
          <a:xfrm>
            <a:off x="9930287" y="402526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7211A7-6377-78C5-B931-E4127A9E7F4E}"/>
              </a:ext>
            </a:extLst>
          </p:cNvPr>
          <p:cNvSpPr/>
          <p:nvPr/>
        </p:nvSpPr>
        <p:spPr>
          <a:xfrm>
            <a:off x="10365339" y="410400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39F96D7-039C-CBBF-B404-A6BB806E4409}"/>
              </a:ext>
            </a:extLst>
          </p:cNvPr>
          <p:cNvSpPr/>
          <p:nvPr/>
        </p:nvSpPr>
        <p:spPr>
          <a:xfrm>
            <a:off x="7401560" y="3813651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32018A1-E763-F053-0EE1-7504038BA29F}"/>
              </a:ext>
            </a:extLst>
          </p:cNvPr>
          <p:cNvSpPr/>
          <p:nvPr/>
        </p:nvSpPr>
        <p:spPr>
          <a:xfrm>
            <a:off x="7401560" y="3332321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6A85A00-8590-6D8E-09BE-4F3799477257}"/>
              </a:ext>
            </a:extLst>
          </p:cNvPr>
          <p:cNvSpPr/>
          <p:nvPr/>
        </p:nvSpPr>
        <p:spPr>
          <a:xfrm>
            <a:off x="9174264" y="494792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A9EF935-26BB-624F-BE79-3FE5E51FAAB8}"/>
              </a:ext>
            </a:extLst>
          </p:cNvPr>
          <p:cNvSpPr/>
          <p:nvPr/>
        </p:nvSpPr>
        <p:spPr>
          <a:xfrm>
            <a:off x="8508206" y="247397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D5ACE68-5818-1B4E-4395-573DA04245C2}"/>
              </a:ext>
            </a:extLst>
          </p:cNvPr>
          <p:cNvSpPr/>
          <p:nvPr/>
        </p:nvSpPr>
        <p:spPr>
          <a:xfrm>
            <a:off x="7863070" y="248380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98279D3-EBA2-1BCC-82E3-A2D6541D6644}"/>
              </a:ext>
            </a:extLst>
          </p:cNvPr>
          <p:cNvSpPr/>
          <p:nvPr/>
        </p:nvSpPr>
        <p:spPr>
          <a:xfrm>
            <a:off x="7597140" y="2265521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9A6099E-FDCA-0878-324A-17E7FB3171C1}"/>
              </a:ext>
            </a:extLst>
          </p:cNvPr>
          <p:cNvSpPr/>
          <p:nvPr/>
        </p:nvSpPr>
        <p:spPr>
          <a:xfrm rot="1833470">
            <a:off x="7950200" y="3701891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409C825-FED8-03BA-DE03-666498470AB6}"/>
              </a:ext>
            </a:extLst>
          </p:cNvPr>
          <p:cNvSpPr/>
          <p:nvPr/>
        </p:nvSpPr>
        <p:spPr>
          <a:xfrm>
            <a:off x="10438009" y="275717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94B5C4F-5DEB-6291-2ACD-EF66B970C7C2}"/>
              </a:ext>
            </a:extLst>
          </p:cNvPr>
          <p:cNvSpPr/>
          <p:nvPr/>
        </p:nvSpPr>
        <p:spPr>
          <a:xfrm>
            <a:off x="10290373" y="2907983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5F3AF74-E9BB-ECEF-CF57-D42A3B6E78F1}"/>
              </a:ext>
            </a:extLst>
          </p:cNvPr>
          <p:cNvSpPr/>
          <p:nvPr/>
        </p:nvSpPr>
        <p:spPr>
          <a:xfrm>
            <a:off x="9773365" y="2987834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917E078-DE74-0D66-FED7-2FE640637AAA}"/>
              </a:ext>
            </a:extLst>
          </p:cNvPr>
          <p:cNvSpPr/>
          <p:nvPr/>
        </p:nvSpPr>
        <p:spPr>
          <a:xfrm>
            <a:off x="9559688" y="2823051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A3212C5-14A3-F95A-8022-3FA73D4D8BBD}"/>
              </a:ext>
            </a:extLst>
          </p:cNvPr>
          <p:cNvSpPr/>
          <p:nvPr/>
        </p:nvSpPr>
        <p:spPr>
          <a:xfrm>
            <a:off x="9265704" y="295878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40A9A8E5-30F5-2E29-F745-AFF4712A0A20}"/>
              </a:ext>
            </a:extLst>
          </p:cNvPr>
          <p:cNvSpPr/>
          <p:nvPr/>
        </p:nvSpPr>
        <p:spPr>
          <a:xfrm>
            <a:off x="9174264" y="2643219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4FB75205-660D-3698-F730-8C1D647D193B}"/>
              </a:ext>
            </a:extLst>
          </p:cNvPr>
          <p:cNvSpPr/>
          <p:nvPr/>
        </p:nvSpPr>
        <p:spPr>
          <a:xfrm>
            <a:off x="8947627" y="279122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0122D505-E949-0DB6-4C76-CAB5E0A9B97B}"/>
              </a:ext>
            </a:extLst>
          </p:cNvPr>
          <p:cNvSpPr/>
          <p:nvPr/>
        </p:nvSpPr>
        <p:spPr>
          <a:xfrm>
            <a:off x="8795227" y="268954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464A8C2E-E54A-89B9-71CC-115401978DCC}"/>
              </a:ext>
            </a:extLst>
          </p:cNvPr>
          <p:cNvSpPr/>
          <p:nvPr/>
        </p:nvSpPr>
        <p:spPr>
          <a:xfrm>
            <a:off x="8299926" y="288266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197C449A-3ACD-DC90-7FD5-04B07911D7B0}"/>
              </a:ext>
            </a:extLst>
          </p:cNvPr>
          <p:cNvSpPr/>
          <p:nvPr/>
        </p:nvSpPr>
        <p:spPr>
          <a:xfrm>
            <a:off x="8206425" y="30581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372AC102-8914-D278-0729-F14ABA035E14}"/>
              </a:ext>
            </a:extLst>
          </p:cNvPr>
          <p:cNvSpPr/>
          <p:nvPr/>
        </p:nvSpPr>
        <p:spPr>
          <a:xfrm>
            <a:off x="8369617" y="3100308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C72120FC-6B50-26B2-8E5D-8CEF5CE4F73D}"/>
              </a:ext>
            </a:extLst>
          </p:cNvPr>
          <p:cNvSpPr/>
          <p:nvPr/>
        </p:nvSpPr>
        <p:spPr>
          <a:xfrm>
            <a:off x="8556466" y="303879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1DB21F5-D710-6AEA-9D8C-BCD8B04FBAA6}"/>
              </a:ext>
            </a:extLst>
          </p:cNvPr>
          <p:cNvSpPr/>
          <p:nvPr/>
        </p:nvSpPr>
        <p:spPr>
          <a:xfrm>
            <a:off x="8505350" y="3367246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9410994C-1232-C99D-F9B8-C927BAD4DD29}"/>
              </a:ext>
            </a:extLst>
          </p:cNvPr>
          <p:cNvSpPr/>
          <p:nvPr/>
        </p:nvSpPr>
        <p:spPr>
          <a:xfrm>
            <a:off x="8434230" y="295624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53CB6C33-0D5C-370E-84F3-70A523E705CB}"/>
              </a:ext>
            </a:extLst>
          </p:cNvPr>
          <p:cNvSpPr/>
          <p:nvPr/>
        </p:nvSpPr>
        <p:spPr>
          <a:xfrm>
            <a:off x="566975" y="425450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7500385D-29BA-A781-703D-28D91B95318C}"/>
              </a:ext>
            </a:extLst>
          </p:cNvPr>
          <p:cNvSpPr/>
          <p:nvPr/>
        </p:nvSpPr>
        <p:spPr>
          <a:xfrm>
            <a:off x="10807381" y="2069623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583CE0A9-4385-910A-CD71-B4402626414A}"/>
              </a:ext>
            </a:extLst>
          </p:cNvPr>
          <p:cNvSpPr/>
          <p:nvPr/>
        </p:nvSpPr>
        <p:spPr>
          <a:xfrm>
            <a:off x="10233332" y="2196544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76C195EB-9ECB-EC75-E655-356A22EA18E2}"/>
              </a:ext>
            </a:extLst>
          </p:cNvPr>
          <p:cNvSpPr/>
          <p:nvPr/>
        </p:nvSpPr>
        <p:spPr>
          <a:xfrm>
            <a:off x="10167292" y="232346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31271944-D552-8AFD-D106-20D4421B00E3}"/>
              </a:ext>
            </a:extLst>
          </p:cNvPr>
          <p:cNvSpPr/>
          <p:nvPr/>
        </p:nvSpPr>
        <p:spPr>
          <a:xfrm>
            <a:off x="10016718" y="241300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74BA6694-A3A7-C827-3AE7-395C62C17256}"/>
              </a:ext>
            </a:extLst>
          </p:cNvPr>
          <p:cNvSpPr/>
          <p:nvPr/>
        </p:nvSpPr>
        <p:spPr>
          <a:xfrm>
            <a:off x="10754199" y="24739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D192BC20-508F-1A36-2F1A-5BB3C71E4C1C}"/>
              </a:ext>
            </a:extLst>
          </p:cNvPr>
          <p:cNvSpPr/>
          <p:nvPr/>
        </p:nvSpPr>
        <p:spPr>
          <a:xfrm>
            <a:off x="10571165" y="296164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Oval 1045">
            <a:extLst>
              <a:ext uri="{FF2B5EF4-FFF2-40B4-BE49-F238E27FC236}">
                <a16:creationId xmlns:a16="http://schemas.microsoft.com/office/drawing/2014/main" id="{50044527-73D8-6876-DB8F-311E3E2B3592}"/>
              </a:ext>
            </a:extLst>
          </p:cNvPr>
          <p:cNvSpPr/>
          <p:nvPr/>
        </p:nvSpPr>
        <p:spPr>
          <a:xfrm>
            <a:off x="10624501" y="2795508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08CA708E-DC40-8775-808B-BF408DA23DBA}"/>
              </a:ext>
            </a:extLst>
          </p:cNvPr>
          <p:cNvSpPr/>
          <p:nvPr/>
        </p:nvSpPr>
        <p:spPr>
          <a:xfrm>
            <a:off x="10271444" y="3111422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5A430D9F-6742-6A05-1542-6CE79F0152DB}"/>
              </a:ext>
            </a:extLst>
          </p:cNvPr>
          <p:cNvSpPr/>
          <p:nvPr/>
        </p:nvSpPr>
        <p:spPr>
          <a:xfrm>
            <a:off x="10357008" y="352933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9" name="Oval 1048">
            <a:extLst>
              <a:ext uri="{FF2B5EF4-FFF2-40B4-BE49-F238E27FC236}">
                <a16:creationId xmlns:a16="http://schemas.microsoft.com/office/drawing/2014/main" id="{B69C8D6D-3838-F7E1-6D01-9A1117F9064E}"/>
              </a:ext>
            </a:extLst>
          </p:cNvPr>
          <p:cNvSpPr/>
          <p:nvPr/>
        </p:nvSpPr>
        <p:spPr>
          <a:xfrm>
            <a:off x="10179207" y="3388360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0" name="Oval 1049">
            <a:extLst>
              <a:ext uri="{FF2B5EF4-FFF2-40B4-BE49-F238E27FC236}">
                <a16:creationId xmlns:a16="http://schemas.microsoft.com/office/drawing/2014/main" id="{79C54882-7BC4-7515-A939-B03B6AA9D702}"/>
              </a:ext>
            </a:extLst>
          </p:cNvPr>
          <p:cNvSpPr/>
          <p:nvPr/>
        </p:nvSpPr>
        <p:spPr>
          <a:xfrm>
            <a:off x="10145273" y="2704544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Content Placeholder 1051">
            <a:extLst>
              <a:ext uri="{FF2B5EF4-FFF2-40B4-BE49-F238E27FC236}">
                <a16:creationId xmlns:a16="http://schemas.microsoft.com/office/drawing/2014/main" id="{92F3C0C1-85C3-5156-F395-4A1A4BF5B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34" y="4173220"/>
            <a:ext cx="2461737" cy="1762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Aptos Display" panose="020B0004020202020204" pitchFamily="34" charset="0"/>
              </a:rPr>
              <a:t>Operating commercial nuclear power plant</a:t>
            </a:r>
          </a:p>
          <a:p>
            <a:pPr marL="0" indent="0">
              <a:buNone/>
            </a:pPr>
            <a:endParaRPr lang="en-US" sz="600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ptos Display" panose="020B0004020202020204" pitchFamily="34" charset="0"/>
              </a:rPr>
              <a:t>Shut-down site</a:t>
            </a:r>
          </a:p>
          <a:p>
            <a:pPr marL="0" indent="0">
              <a:buNone/>
            </a:pPr>
            <a:endParaRPr lang="en-US" sz="600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ptos Display" panose="020B0004020202020204" pitchFamily="34" charset="0"/>
              </a:rPr>
              <a:t>Energy Council member with spent fuel storage</a:t>
            </a:r>
          </a:p>
          <a:p>
            <a:pPr marL="0" indent="0">
              <a:buNone/>
            </a:pPr>
            <a:endParaRPr lang="en-US" sz="1100" dirty="0">
              <a:latin typeface="Aptos Display" panose="020B0004020202020204" pitchFamily="34" charset="0"/>
            </a:endParaRPr>
          </a:p>
        </p:txBody>
      </p:sp>
      <p:pic>
        <p:nvPicPr>
          <p:cNvPr id="1060" name="Graphic 1059" descr="Badge Cross with solid fill">
            <a:extLst>
              <a:ext uri="{FF2B5EF4-FFF2-40B4-BE49-F238E27FC236}">
                <a16:creationId xmlns:a16="http://schemas.microsoft.com/office/drawing/2014/main" id="{ED436CBB-AEDB-0BF3-743C-B811B0D8E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6161" y="4452620"/>
            <a:ext cx="323532" cy="323532"/>
          </a:xfrm>
          <a:prstGeom prst="rect">
            <a:avLst/>
          </a:prstGeom>
        </p:spPr>
      </p:pic>
      <p:pic>
        <p:nvPicPr>
          <p:cNvPr id="1062" name="Graphic 1061" descr="Badge Cross with solid fill">
            <a:extLst>
              <a:ext uri="{FF2B5EF4-FFF2-40B4-BE49-F238E27FC236}">
                <a16:creationId xmlns:a16="http://schemas.microsoft.com/office/drawing/2014/main" id="{20C047FB-64C4-447F-0C92-7C283620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902" y="4798854"/>
            <a:ext cx="323532" cy="323532"/>
          </a:xfrm>
          <a:prstGeom prst="rect">
            <a:avLst/>
          </a:prstGeom>
        </p:spPr>
      </p:pic>
      <p:pic>
        <p:nvPicPr>
          <p:cNvPr id="1063" name="Graphic 1062" descr="Badge Cross with solid fill">
            <a:extLst>
              <a:ext uri="{FF2B5EF4-FFF2-40B4-BE49-F238E27FC236}">
                <a16:creationId xmlns:a16="http://schemas.microsoft.com/office/drawing/2014/main" id="{8A209923-2066-4A36-018A-CA17716C8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4551" y="5253038"/>
            <a:ext cx="323532" cy="323532"/>
          </a:xfrm>
          <a:prstGeom prst="rect">
            <a:avLst/>
          </a:prstGeom>
        </p:spPr>
      </p:pic>
      <p:pic>
        <p:nvPicPr>
          <p:cNvPr id="1064" name="Graphic 1063" descr="Badge Cross with solid fill">
            <a:extLst>
              <a:ext uri="{FF2B5EF4-FFF2-40B4-BE49-F238E27FC236}">
                <a16:creationId xmlns:a16="http://schemas.microsoft.com/office/drawing/2014/main" id="{ED18638A-B020-4477-754C-511EE18BB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4672" y="2803050"/>
            <a:ext cx="323532" cy="323532"/>
          </a:xfrm>
          <a:prstGeom prst="rect">
            <a:avLst/>
          </a:prstGeom>
        </p:spPr>
      </p:pic>
      <p:pic>
        <p:nvPicPr>
          <p:cNvPr id="1065" name="Graphic 1064" descr="Badge Cross with solid fill">
            <a:extLst>
              <a:ext uri="{FF2B5EF4-FFF2-40B4-BE49-F238E27FC236}">
                <a16:creationId xmlns:a16="http://schemas.microsoft.com/office/drawing/2014/main" id="{26A0C27F-E4E1-863E-31BC-3CEC94DE9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8916" y="2127123"/>
            <a:ext cx="323532" cy="323532"/>
          </a:xfrm>
          <a:prstGeom prst="rect">
            <a:avLst/>
          </a:prstGeom>
        </p:spPr>
      </p:pic>
      <p:pic>
        <p:nvPicPr>
          <p:cNvPr id="1066" name="Graphic 1065" descr="Badge Cross with solid fill">
            <a:extLst>
              <a:ext uri="{FF2B5EF4-FFF2-40B4-BE49-F238E27FC236}">
                <a16:creationId xmlns:a16="http://schemas.microsoft.com/office/drawing/2014/main" id="{AC73A978-A731-3819-B51E-7EABBD2A5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0600" y="2245530"/>
            <a:ext cx="323532" cy="323532"/>
          </a:xfrm>
          <a:prstGeom prst="rect">
            <a:avLst/>
          </a:prstGeom>
        </p:spPr>
      </p:pic>
      <p:pic>
        <p:nvPicPr>
          <p:cNvPr id="1067" name="Graphic 1066" descr="Badge Cross with solid fill">
            <a:extLst>
              <a:ext uri="{FF2B5EF4-FFF2-40B4-BE49-F238E27FC236}">
                <a16:creationId xmlns:a16="http://schemas.microsoft.com/office/drawing/2014/main" id="{E4EFA4EB-96D1-627F-0893-861A0C8BE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1350" y="2487772"/>
            <a:ext cx="323532" cy="323532"/>
          </a:xfrm>
          <a:prstGeom prst="rect">
            <a:avLst/>
          </a:prstGeom>
        </p:spPr>
      </p:pic>
      <p:pic>
        <p:nvPicPr>
          <p:cNvPr id="1068" name="Graphic 1067" descr="Badge Cross with solid fill">
            <a:extLst>
              <a:ext uri="{FF2B5EF4-FFF2-40B4-BE49-F238E27FC236}">
                <a16:creationId xmlns:a16="http://schemas.microsoft.com/office/drawing/2014/main" id="{1C7F1F70-BD63-94C6-F320-3DAD5B3C6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904" y="2815590"/>
            <a:ext cx="323532" cy="323532"/>
          </a:xfrm>
          <a:prstGeom prst="rect">
            <a:avLst/>
          </a:prstGeom>
        </p:spPr>
      </p:pic>
      <p:pic>
        <p:nvPicPr>
          <p:cNvPr id="1069" name="Graphic 1068" descr="Badge Cross with solid fill">
            <a:extLst>
              <a:ext uri="{FF2B5EF4-FFF2-40B4-BE49-F238E27FC236}">
                <a16:creationId xmlns:a16="http://schemas.microsoft.com/office/drawing/2014/main" id="{439D05A1-DC75-05D2-01EA-614DC3464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4868" y="2968466"/>
            <a:ext cx="323532" cy="323532"/>
          </a:xfrm>
          <a:prstGeom prst="rect">
            <a:avLst/>
          </a:prstGeom>
        </p:spPr>
      </p:pic>
      <p:pic>
        <p:nvPicPr>
          <p:cNvPr id="1070" name="Graphic 1069" descr="Badge Cross with solid fill">
            <a:extLst>
              <a:ext uri="{FF2B5EF4-FFF2-40B4-BE49-F238E27FC236}">
                <a16:creationId xmlns:a16="http://schemas.microsoft.com/office/drawing/2014/main" id="{EB4FB929-79E2-7C4A-507D-7221DA1DC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1577" y="1760775"/>
            <a:ext cx="323532" cy="323532"/>
          </a:xfrm>
          <a:prstGeom prst="rect">
            <a:avLst/>
          </a:prstGeom>
        </p:spPr>
      </p:pic>
      <p:pic>
        <p:nvPicPr>
          <p:cNvPr id="1071" name="Graphic 1070" descr="Badge Cross with solid fill">
            <a:extLst>
              <a:ext uri="{FF2B5EF4-FFF2-40B4-BE49-F238E27FC236}">
                <a16:creationId xmlns:a16="http://schemas.microsoft.com/office/drawing/2014/main" id="{83CDEA04-D0F0-A3D9-1B8C-D8CB52D51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1084" y="3304381"/>
            <a:ext cx="323532" cy="323532"/>
          </a:xfrm>
          <a:prstGeom prst="rect">
            <a:avLst/>
          </a:prstGeom>
        </p:spPr>
      </p:pic>
      <p:pic>
        <p:nvPicPr>
          <p:cNvPr id="1072" name="Graphic 1071" descr="Badge Cross with solid fill">
            <a:extLst>
              <a:ext uri="{FF2B5EF4-FFF2-40B4-BE49-F238E27FC236}">
                <a16:creationId xmlns:a16="http://schemas.microsoft.com/office/drawing/2014/main" id="{7A98279A-E985-B8F1-11E0-D661FD6B5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8665" y="2716610"/>
            <a:ext cx="323532" cy="323532"/>
          </a:xfrm>
          <a:prstGeom prst="rect">
            <a:avLst/>
          </a:prstGeom>
        </p:spPr>
      </p:pic>
      <p:pic>
        <p:nvPicPr>
          <p:cNvPr id="1073" name="Graphic 1072" descr="Badge Cross with solid fill">
            <a:extLst>
              <a:ext uri="{FF2B5EF4-FFF2-40B4-BE49-F238E27FC236}">
                <a16:creationId xmlns:a16="http://schemas.microsoft.com/office/drawing/2014/main" id="{01F75D00-74C6-AED1-C8D5-C51E70819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6907" y="2229882"/>
            <a:ext cx="323532" cy="323532"/>
          </a:xfrm>
          <a:prstGeom prst="rect">
            <a:avLst/>
          </a:prstGeom>
        </p:spPr>
      </p:pic>
      <p:pic>
        <p:nvPicPr>
          <p:cNvPr id="1074" name="Graphic 1073" descr="Badge Cross with solid fill">
            <a:extLst>
              <a:ext uri="{FF2B5EF4-FFF2-40B4-BE49-F238E27FC236}">
                <a16:creationId xmlns:a16="http://schemas.microsoft.com/office/drawing/2014/main" id="{A1C68593-57B0-E7D2-31FA-119BD85E6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2605" y="2229882"/>
            <a:ext cx="323532" cy="323532"/>
          </a:xfrm>
          <a:prstGeom prst="rect">
            <a:avLst/>
          </a:prstGeom>
        </p:spPr>
      </p:pic>
      <p:pic>
        <p:nvPicPr>
          <p:cNvPr id="1075" name="Graphic 1074" descr="Badge Cross with solid fill">
            <a:extLst>
              <a:ext uri="{FF2B5EF4-FFF2-40B4-BE49-F238E27FC236}">
                <a16:creationId xmlns:a16="http://schemas.microsoft.com/office/drawing/2014/main" id="{8E5EF419-DFF3-DF2F-732A-0521E225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761" y="2473801"/>
            <a:ext cx="323532" cy="323532"/>
          </a:xfrm>
          <a:prstGeom prst="rect">
            <a:avLst/>
          </a:prstGeom>
        </p:spPr>
      </p:pic>
      <p:pic>
        <p:nvPicPr>
          <p:cNvPr id="1076" name="Graphic 1075" descr="Badge Cross with solid fill">
            <a:extLst>
              <a:ext uri="{FF2B5EF4-FFF2-40B4-BE49-F238E27FC236}">
                <a16:creationId xmlns:a16="http://schemas.microsoft.com/office/drawing/2014/main" id="{68D2131B-10D4-5A2A-FCD1-F3F84C31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912" y="2856865"/>
            <a:ext cx="323532" cy="323532"/>
          </a:xfrm>
          <a:prstGeom prst="rect">
            <a:avLst/>
          </a:prstGeom>
        </p:spPr>
      </p:pic>
      <p:pic>
        <p:nvPicPr>
          <p:cNvPr id="1077" name="Graphic 1076" descr="Badge Cross with solid fill">
            <a:extLst>
              <a:ext uri="{FF2B5EF4-FFF2-40B4-BE49-F238E27FC236}">
                <a16:creationId xmlns:a16="http://schemas.microsoft.com/office/drawing/2014/main" id="{F6E7071D-DC91-9BD6-F78A-168AA7761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8558" y="2866866"/>
            <a:ext cx="323532" cy="323532"/>
          </a:xfrm>
          <a:prstGeom prst="rect">
            <a:avLst/>
          </a:prstGeom>
        </p:spPr>
      </p:pic>
      <p:pic>
        <p:nvPicPr>
          <p:cNvPr id="1078" name="Graphic 1077" descr="Badge Cross with solid fill">
            <a:extLst>
              <a:ext uri="{FF2B5EF4-FFF2-40B4-BE49-F238E27FC236}">
                <a16:creationId xmlns:a16="http://schemas.microsoft.com/office/drawing/2014/main" id="{A0E91ED1-EF09-48FF-3732-7A6D247E2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7079" y="1605510"/>
            <a:ext cx="323532" cy="323532"/>
          </a:xfrm>
          <a:prstGeom prst="rect">
            <a:avLst/>
          </a:prstGeom>
        </p:spPr>
      </p:pic>
      <p:pic>
        <p:nvPicPr>
          <p:cNvPr id="1079" name="Graphic 1078" descr="Badge Cross with solid fill">
            <a:extLst>
              <a:ext uri="{FF2B5EF4-FFF2-40B4-BE49-F238E27FC236}">
                <a16:creationId xmlns:a16="http://schemas.microsoft.com/office/drawing/2014/main" id="{9FE7AF0A-76F4-D4BD-C926-1E2FD1054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6319" y="2052638"/>
            <a:ext cx="323532" cy="323532"/>
          </a:xfrm>
          <a:prstGeom prst="rect">
            <a:avLst/>
          </a:prstGeom>
        </p:spPr>
      </p:pic>
      <p:pic>
        <p:nvPicPr>
          <p:cNvPr id="1080" name="Graphic 1079" descr="Badge Cross with solid fill">
            <a:extLst>
              <a:ext uri="{FF2B5EF4-FFF2-40B4-BE49-F238E27FC236}">
                <a16:creationId xmlns:a16="http://schemas.microsoft.com/office/drawing/2014/main" id="{B5283050-B00E-4BFC-590D-F201514AA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1312" y="2459512"/>
            <a:ext cx="323532" cy="323532"/>
          </a:xfrm>
          <a:prstGeom prst="rect">
            <a:avLst/>
          </a:prstGeom>
        </p:spPr>
      </p:pic>
      <p:sp>
        <p:nvSpPr>
          <p:cNvPr id="1081" name="TextBox 1080">
            <a:extLst>
              <a:ext uri="{FF2B5EF4-FFF2-40B4-BE49-F238E27FC236}">
                <a16:creationId xmlns:a16="http://schemas.microsoft.com/office/drawing/2014/main" id="{A53B4199-A3C8-0A13-4A49-A4854655C981}"/>
              </a:ext>
            </a:extLst>
          </p:cNvPr>
          <p:cNvSpPr txBox="1"/>
          <p:nvPr/>
        </p:nvSpPr>
        <p:spPr>
          <a:xfrm>
            <a:off x="8263406" y="6411754"/>
            <a:ext cx="210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ptos Display" panose="020B0004020202020204" pitchFamily="34" charset="0"/>
              </a:rPr>
              <a:t>Locations are approximate.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29FAA-AD00-D791-8C9D-521CD8B6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Graphic 4" descr="Badge New with solid fill">
            <a:extLst>
              <a:ext uri="{FF2B5EF4-FFF2-40B4-BE49-F238E27FC236}">
                <a16:creationId xmlns:a16="http://schemas.microsoft.com/office/drawing/2014/main" id="{888DB90A-A952-65BE-1C59-365FDA357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473" y="5414803"/>
            <a:ext cx="323533" cy="323533"/>
          </a:xfrm>
          <a:prstGeom prst="rect">
            <a:avLst/>
          </a:prstGeom>
        </p:spPr>
      </p:pic>
      <p:pic>
        <p:nvPicPr>
          <p:cNvPr id="6" name="Graphic 5" descr="Badge New with solid fill">
            <a:extLst>
              <a:ext uri="{FF2B5EF4-FFF2-40B4-BE49-F238E27FC236}">
                <a16:creationId xmlns:a16="http://schemas.microsoft.com/office/drawing/2014/main" id="{DFBD682D-D664-3767-A8ED-702C49B2C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8842" y="4494053"/>
            <a:ext cx="323533" cy="323533"/>
          </a:xfrm>
          <a:prstGeom prst="rect">
            <a:avLst/>
          </a:prstGeom>
        </p:spPr>
      </p:pic>
      <p:pic>
        <p:nvPicPr>
          <p:cNvPr id="7" name="Graphic 6" descr="Badge New with solid fill">
            <a:extLst>
              <a:ext uri="{FF2B5EF4-FFF2-40B4-BE49-F238E27FC236}">
                <a16:creationId xmlns:a16="http://schemas.microsoft.com/office/drawing/2014/main" id="{7C7DED69-0D91-8573-4C7B-69D7F62F1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7627" y="4677615"/>
            <a:ext cx="323533" cy="323533"/>
          </a:xfrm>
          <a:prstGeom prst="rect">
            <a:avLst/>
          </a:prstGeom>
        </p:spPr>
      </p:pic>
      <p:pic>
        <p:nvPicPr>
          <p:cNvPr id="8" name="Graphic 7" descr="Badge New with solid fill">
            <a:extLst>
              <a:ext uri="{FF2B5EF4-FFF2-40B4-BE49-F238E27FC236}">
                <a16:creationId xmlns:a16="http://schemas.microsoft.com/office/drawing/2014/main" id="{FC544412-3F56-BF9C-DC29-34701F72D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6139" y="4613262"/>
            <a:ext cx="323533" cy="323533"/>
          </a:xfrm>
          <a:prstGeom prst="rect">
            <a:avLst/>
          </a:prstGeom>
        </p:spPr>
      </p:pic>
      <p:pic>
        <p:nvPicPr>
          <p:cNvPr id="9" name="Graphic 8" descr="Badge New with solid fill">
            <a:extLst>
              <a:ext uri="{FF2B5EF4-FFF2-40B4-BE49-F238E27FC236}">
                <a16:creationId xmlns:a16="http://schemas.microsoft.com/office/drawing/2014/main" id="{03FB7A4D-0F24-C1F2-E407-292615CC6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2107" y="4969033"/>
            <a:ext cx="323533" cy="323533"/>
          </a:xfrm>
          <a:prstGeom prst="rect">
            <a:avLst/>
          </a:prstGeom>
        </p:spPr>
      </p:pic>
      <p:pic>
        <p:nvPicPr>
          <p:cNvPr id="10" name="Graphic 9" descr="Badge New with solid fill">
            <a:extLst>
              <a:ext uri="{FF2B5EF4-FFF2-40B4-BE49-F238E27FC236}">
                <a16:creationId xmlns:a16="http://schemas.microsoft.com/office/drawing/2014/main" id="{B247F08C-6A18-5B72-8A21-9CD015040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143" y="3712210"/>
            <a:ext cx="323533" cy="323533"/>
          </a:xfrm>
          <a:prstGeom prst="rect">
            <a:avLst/>
          </a:prstGeom>
        </p:spPr>
      </p:pic>
      <p:pic>
        <p:nvPicPr>
          <p:cNvPr id="11" name="Graphic 10" descr="Badge New with solid fill">
            <a:extLst>
              <a:ext uri="{FF2B5EF4-FFF2-40B4-BE49-F238E27FC236}">
                <a16:creationId xmlns:a16="http://schemas.microsoft.com/office/drawing/2014/main" id="{24FDBA2D-8C5E-3FA9-6B24-0464840FA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0703" y="5130800"/>
            <a:ext cx="323533" cy="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06FDE4-9EC7-A2DB-DE47-EF2A5D4BCA23}"/>
              </a:ext>
            </a:extLst>
          </p:cNvPr>
          <p:cNvSpPr txBox="1">
            <a:spLocks/>
          </p:cNvSpPr>
          <p:nvPr/>
        </p:nvSpPr>
        <p:spPr>
          <a:xfrm>
            <a:off x="210312" y="0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Spent Fuel Stockpile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B63A3CA-2F32-F96E-FCFE-2F781D18B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8431"/>
              </p:ext>
            </p:extLst>
          </p:nvPr>
        </p:nvGraphicFramePr>
        <p:xfrm>
          <a:off x="326635" y="1646766"/>
          <a:ext cx="1153873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746">
                  <a:extLst>
                    <a:ext uri="{9D8B030D-6E8A-4147-A177-3AD203B41FA5}">
                      <a16:colId xmlns:a16="http://schemas.microsoft.com/office/drawing/2014/main" val="3415000490"/>
                    </a:ext>
                  </a:extLst>
                </a:gridCol>
                <a:gridCol w="2307746">
                  <a:extLst>
                    <a:ext uri="{9D8B030D-6E8A-4147-A177-3AD203B41FA5}">
                      <a16:colId xmlns:a16="http://schemas.microsoft.com/office/drawing/2014/main" val="4162911566"/>
                    </a:ext>
                  </a:extLst>
                </a:gridCol>
                <a:gridCol w="2307746">
                  <a:extLst>
                    <a:ext uri="{9D8B030D-6E8A-4147-A177-3AD203B41FA5}">
                      <a16:colId xmlns:a16="http://schemas.microsoft.com/office/drawing/2014/main" val="2493492870"/>
                    </a:ext>
                  </a:extLst>
                </a:gridCol>
                <a:gridCol w="2307746">
                  <a:extLst>
                    <a:ext uri="{9D8B030D-6E8A-4147-A177-3AD203B41FA5}">
                      <a16:colId xmlns:a16="http://schemas.microsoft.com/office/drawing/2014/main" val="353293886"/>
                    </a:ext>
                  </a:extLst>
                </a:gridCol>
                <a:gridCol w="2307746">
                  <a:extLst>
                    <a:ext uri="{9D8B030D-6E8A-4147-A177-3AD203B41FA5}">
                      <a16:colId xmlns:a16="http://schemas.microsoft.com/office/drawing/2014/main" val="3665616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1-999 </a:t>
                      </a:r>
                    </a:p>
                    <a:p>
                      <a:pPr algn="ctr"/>
                      <a:r>
                        <a:rPr lang="en-US" dirty="0"/>
                        <a:t>Metric Tons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1,000-4,999</a:t>
                      </a:r>
                    </a:p>
                    <a:p>
                      <a:pPr algn="ctr"/>
                      <a:r>
                        <a:rPr lang="en-US" sz="1800" dirty="0"/>
                        <a:t>Metric Tons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5,000-9,999</a:t>
                      </a:r>
                    </a:p>
                    <a:p>
                      <a:pPr algn="ctr"/>
                      <a:r>
                        <a:rPr lang="en-US" dirty="0"/>
                        <a:t>Metric Tons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10,000+</a:t>
                      </a:r>
                    </a:p>
                    <a:p>
                      <a:pPr algn="ctr"/>
                      <a:r>
                        <a:rPr lang="en-US" dirty="0"/>
                        <a:t>Metric Tons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Iowa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Kansas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Maine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Massachusetts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Missouri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New Hampshire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Oregon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Vermont</a:t>
                      </a:r>
                    </a:p>
                    <a:p>
                      <a:pPr marL="29210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Washington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Alabama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Arizona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Arkansas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California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Connecticut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Delaware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Florida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Georgia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Louisiana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Maryland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Michigan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Minnesota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Mississippi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Nebraska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New Jersey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New York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North Carolina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Ohio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Tennessee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Texas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Virginia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Wisconsin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Pennsylvania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South Carolina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Illinois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288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30D21-D0DE-A6E5-3F97-F6E1879E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9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8A742-8330-774E-93C5-E9FAD21E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0FB7-4904-5C5C-7E85-2DED511D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1397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Why Federal Action is Needed: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Financial Costs and Generational Equity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5D9CE-8A41-C75F-F8E3-73B67F423939}"/>
              </a:ext>
            </a:extLst>
          </p:cNvPr>
          <p:cNvSpPr txBox="1"/>
          <p:nvPr/>
        </p:nvSpPr>
        <p:spPr>
          <a:xfrm>
            <a:off x="4380887" y="2253132"/>
            <a:ext cx="3421930" cy="221599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$30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BILLION</a:t>
            </a:r>
            <a:endParaRPr lang="en-US" sz="54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37B2B9-14C5-9FB6-7C32-E66C3DD672AC}"/>
              </a:ext>
            </a:extLst>
          </p:cNvPr>
          <p:cNvSpPr txBox="1"/>
          <p:nvPr/>
        </p:nvSpPr>
        <p:spPr>
          <a:xfrm>
            <a:off x="430522" y="2257836"/>
            <a:ext cx="3421930" cy="2831544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$10.6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BILLION</a:t>
            </a:r>
          </a:p>
          <a:p>
            <a:pPr algn="ctr"/>
            <a:endParaRPr lang="en-US" sz="40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  <a:p>
            <a:pPr algn="ctr"/>
            <a:endParaRPr lang="en-US" sz="40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E5A64-F85E-E510-2BFB-7A9844E1B840}"/>
              </a:ext>
            </a:extLst>
          </p:cNvPr>
          <p:cNvSpPr txBox="1"/>
          <p:nvPr/>
        </p:nvSpPr>
        <p:spPr>
          <a:xfrm>
            <a:off x="429485" y="3912571"/>
            <a:ext cx="3421930" cy="13415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 damages paid by U.S. taxpayers for ongoing on-site spent fuel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41B77-B213-3150-D924-23370019FAAD}"/>
              </a:ext>
            </a:extLst>
          </p:cNvPr>
          <p:cNvSpPr txBox="1"/>
          <p:nvPr/>
        </p:nvSpPr>
        <p:spPr>
          <a:xfrm>
            <a:off x="4380887" y="3909494"/>
            <a:ext cx="3421930" cy="1344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algn="ctr">
              <a:lnSpc>
                <a:spcPct val="115000"/>
              </a:lnSpc>
            </a:pPr>
            <a:r>
              <a:rPr lang="en-US" sz="2400" kern="100" dirty="0">
                <a:solidFill>
                  <a:schemeClr val="bg1"/>
                </a:solidFill>
                <a:effectLst/>
                <a:latin typeface="Aptos Display"/>
                <a:ea typeface="PMingLiU"/>
                <a:cs typeface="Times New Roman"/>
              </a:rPr>
              <a:t>Projected costs to taxpayers without federal </a:t>
            </a:r>
            <a:r>
              <a:rPr lang="en-US" sz="2400" kern="100" dirty="0">
                <a:solidFill>
                  <a:schemeClr val="bg1"/>
                </a:solidFill>
                <a:latin typeface="Aptos Display"/>
                <a:ea typeface="PMingLiU"/>
                <a:cs typeface="Times New Roman"/>
              </a:rPr>
              <a:t>action</a:t>
            </a:r>
            <a:endParaRPr lang="en-US" sz="2400" kern="100" dirty="0">
              <a:solidFill>
                <a:schemeClr val="bg1"/>
              </a:solidFill>
              <a:effectLst/>
              <a:latin typeface="Aptos Display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A0B85-5D5A-1230-D03A-D97F932E8E60}"/>
              </a:ext>
            </a:extLst>
          </p:cNvPr>
          <p:cNvSpPr txBox="1"/>
          <p:nvPr/>
        </p:nvSpPr>
        <p:spPr>
          <a:xfrm>
            <a:off x="8331252" y="2253960"/>
            <a:ext cx="3421930" cy="2431435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$46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BILLION</a:t>
            </a:r>
          </a:p>
          <a:p>
            <a:pPr algn="ctr"/>
            <a:endParaRPr lang="en-US" sz="54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B5687-5993-070C-CA16-E5C54A33E10A}"/>
              </a:ext>
            </a:extLst>
          </p:cNvPr>
          <p:cNvSpPr txBox="1"/>
          <p:nvPr/>
        </p:nvSpPr>
        <p:spPr>
          <a:xfrm>
            <a:off x="8331252" y="3909493"/>
            <a:ext cx="3421930" cy="1344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</a:pPr>
            <a:r>
              <a:rPr lang="en-US" sz="24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Pre-paid by nuclear utility customers for repository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50A48-ECCD-6264-761E-92EDAEAF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3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08BC5-66C1-88FA-75DD-93B650E9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63BEE1-EB3C-BB28-A9A1-B12CD5D15AA7}"/>
              </a:ext>
            </a:extLst>
          </p:cNvPr>
          <p:cNvSpPr/>
          <p:nvPr/>
        </p:nvSpPr>
        <p:spPr>
          <a:xfrm>
            <a:off x="1" y="0"/>
            <a:ext cx="46163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533F5-B485-D64D-09D6-022A48FF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0" y="2103437"/>
            <a:ext cx="409004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ptos Display" panose="020B0004020202020204" pitchFamily="34" charset="0"/>
              </a:rPr>
              <a:t>Why Federal Action is Needed:</a:t>
            </a:r>
            <a:br>
              <a:rPr lang="en-US" b="1" dirty="0">
                <a:solidFill>
                  <a:schemeClr val="bg1"/>
                </a:solidFill>
                <a:latin typeface="Aptos Display" panose="020B00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Support for New Nuclear Resources</a:t>
            </a:r>
            <a:endParaRPr lang="en-US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233C5-811D-22AF-65B0-F50DA874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37" t="21401" r="41835" b="66435"/>
          <a:stretch/>
        </p:blipFill>
        <p:spPr>
          <a:xfrm>
            <a:off x="6754988" y="639466"/>
            <a:ext cx="5049177" cy="971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79DFE-9EF3-4C46-9ACD-3A7801BBF5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52" t="29538" r="45741" b="59136"/>
          <a:stretch/>
        </p:blipFill>
        <p:spPr>
          <a:xfrm>
            <a:off x="4873608" y="5563182"/>
            <a:ext cx="5087910" cy="782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EE18F-D179-7558-D577-2F8FA96D39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29" t="28148" r="30168" b="55257"/>
          <a:stretch/>
        </p:blipFill>
        <p:spPr>
          <a:xfrm>
            <a:off x="7644674" y="2787847"/>
            <a:ext cx="4331696" cy="971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EAB99B-F086-B664-5DCF-9E434CC5E6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260" t="41346" r="41876" b="46923"/>
          <a:stretch/>
        </p:blipFill>
        <p:spPr>
          <a:xfrm>
            <a:off x="5198755" y="4326766"/>
            <a:ext cx="5899246" cy="989983"/>
          </a:xfrm>
          <a:prstGeom prst="rect">
            <a:avLst/>
          </a:prstGeom>
        </p:spPr>
      </p:pic>
      <p:pic>
        <p:nvPicPr>
          <p:cNvPr id="4100" name="Picture 4" descr="Barron's: Investing Insights - Apps on Google Play">
            <a:extLst>
              <a:ext uri="{FF2B5EF4-FFF2-40B4-BE49-F238E27FC236}">
                <a16:creationId xmlns:a16="http://schemas.microsoft.com/office/drawing/2014/main" id="{B7F6BBC7-3BB6-DBDE-99D2-E8013633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55" y="468746"/>
            <a:ext cx="1327633" cy="13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WER Magazine :: Power generation news ...">
            <a:extLst>
              <a:ext uri="{FF2B5EF4-FFF2-40B4-BE49-F238E27FC236}">
                <a16:creationId xmlns:a16="http://schemas.microsoft.com/office/drawing/2014/main" id="{B35ABD95-CD2E-34BF-05E2-175E32548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9" y="2120071"/>
            <a:ext cx="2896809" cy="5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uters | Logopedia | Fandom">
            <a:extLst>
              <a:ext uri="{FF2B5EF4-FFF2-40B4-BE49-F238E27FC236}">
                <a16:creationId xmlns:a16="http://schemas.microsoft.com/office/drawing/2014/main" id="{D3256145-428F-798E-B682-D3F39E91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55" y="2634402"/>
            <a:ext cx="1755950" cy="16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orld Nuclear News (@W_Nuclear_News) / X">
            <a:extLst>
              <a:ext uri="{FF2B5EF4-FFF2-40B4-BE49-F238E27FC236}">
                <a16:creationId xmlns:a16="http://schemas.microsoft.com/office/drawing/2014/main" id="{FF7AE86F-6089-19F3-44A0-EB76F2B68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5" b="25844"/>
          <a:stretch/>
        </p:blipFill>
        <p:spPr bwMode="auto">
          <a:xfrm>
            <a:off x="9579390" y="5545425"/>
            <a:ext cx="2143125" cy="9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5953D-5EE5-F39C-09C4-E30422E8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0F8A1-2AF3-8713-5F82-3B087A44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5543867-E9F1-F157-F697-C4FD812067E2}"/>
              </a:ext>
            </a:extLst>
          </p:cNvPr>
          <p:cNvCxnSpPr>
            <a:cxnSpLocks/>
          </p:cNvCxnSpPr>
          <p:nvPr/>
        </p:nvCxnSpPr>
        <p:spPr>
          <a:xfrm>
            <a:off x="10517081" y="3095969"/>
            <a:ext cx="0" cy="4935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119ED9-D773-B0E6-EC75-749110115BC3}"/>
              </a:ext>
            </a:extLst>
          </p:cNvPr>
          <p:cNvCxnSpPr>
            <a:cxnSpLocks/>
          </p:cNvCxnSpPr>
          <p:nvPr/>
        </p:nvCxnSpPr>
        <p:spPr>
          <a:xfrm>
            <a:off x="10031766" y="3613666"/>
            <a:ext cx="0" cy="64113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F47EC9-31E4-985D-55B8-DDBA2B0DBB7F}"/>
              </a:ext>
            </a:extLst>
          </p:cNvPr>
          <p:cNvCxnSpPr>
            <a:cxnSpLocks/>
          </p:cNvCxnSpPr>
          <p:nvPr/>
        </p:nvCxnSpPr>
        <p:spPr>
          <a:xfrm>
            <a:off x="8805168" y="3531219"/>
            <a:ext cx="0" cy="7235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441575-7296-918C-3E8C-512287BBACD5}"/>
              </a:ext>
            </a:extLst>
          </p:cNvPr>
          <p:cNvCxnSpPr>
            <a:cxnSpLocks/>
          </p:cNvCxnSpPr>
          <p:nvPr/>
        </p:nvCxnSpPr>
        <p:spPr>
          <a:xfrm>
            <a:off x="8029854" y="3095969"/>
            <a:ext cx="0" cy="45592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18367D-78C5-A7AB-423D-9D74F66DDD18}"/>
              </a:ext>
            </a:extLst>
          </p:cNvPr>
          <p:cNvCxnSpPr>
            <a:cxnSpLocks/>
          </p:cNvCxnSpPr>
          <p:nvPr/>
        </p:nvCxnSpPr>
        <p:spPr>
          <a:xfrm>
            <a:off x="6492537" y="3429000"/>
            <a:ext cx="0" cy="20544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F8C1E8-EDDE-DF5A-6B62-F3C2C7C68625}"/>
              </a:ext>
            </a:extLst>
          </p:cNvPr>
          <p:cNvCxnSpPr>
            <a:cxnSpLocks/>
          </p:cNvCxnSpPr>
          <p:nvPr/>
        </p:nvCxnSpPr>
        <p:spPr>
          <a:xfrm>
            <a:off x="5533749" y="3551892"/>
            <a:ext cx="0" cy="70290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6DE39F-0399-F5E7-A805-0FA08FE96E97}"/>
              </a:ext>
            </a:extLst>
          </p:cNvPr>
          <p:cNvCxnSpPr>
            <a:cxnSpLocks/>
          </p:cNvCxnSpPr>
          <p:nvPr/>
        </p:nvCxnSpPr>
        <p:spPr>
          <a:xfrm>
            <a:off x="3928370" y="3095969"/>
            <a:ext cx="0" cy="51769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596D85-8318-9F9E-BCE6-D8A87C61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History of Spent Fuel Management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160599-C613-ADB6-62B9-57E0FD4EE48F}"/>
              </a:ext>
            </a:extLst>
          </p:cNvPr>
          <p:cNvCxnSpPr>
            <a:cxnSpLocks/>
          </p:cNvCxnSpPr>
          <p:nvPr/>
        </p:nvCxnSpPr>
        <p:spPr>
          <a:xfrm>
            <a:off x="3592497" y="3613666"/>
            <a:ext cx="0" cy="64113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8CBE8CF-F6BD-F0CE-38C2-1FCDEBD3191B}"/>
              </a:ext>
            </a:extLst>
          </p:cNvPr>
          <p:cNvSpPr txBox="1"/>
          <p:nvPr/>
        </p:nvSpPr>
        <p:spPr>
          <a:xfrm>
            <a:off x="4682968" y="5483491"/>
            <a:ext cx="2133598" cy="954107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1988:</a:t>
            </a:r>
          </a:p>
          <a:p>
            <a:r>
              <a:rPr lang="en-US" sz="1400" dirty="0">
                <a:effectLst/>
                <a:latin typeface="Aptos Display" panose="020B0004020202020204" pitchFamily="34" charset="0"/>
                <a:ea typeface="PMingLiU" panose="02020500000000000000" pitchFamily="18" charset="-120"/>
              </a:rPr>
              <a:t>Department of Energy (DOE) begins studying Yucca Mountain.</a:t>
            </a:r>
            <a:endParaRPr lang="en-US" sz="400" dirty="0">
              <a:latin typeface="Aptos Display" panose="020B00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F0C115-7841-EBD5-362D-A10C97BAD419}"/>
              </a:ext>
            </a:extLst>
          </p:cNvPr>
          <p:cNvGrpSpPr/>
          <p:nvPr/>
        </p:nvGrpSpPr>
        <p:grpSpPr>
          <a:xfrm>
            <a:off x="2089066" y="4254801"/>
            <a:ext cx="9950677" cy="1169551"/>
            <a:chOff x="2068498" y="4033547"/>
            <a:chExt cx="9950677" cy="11695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83ECF4-3086-7A75-DF84-607883F31287}"/>
                </a:ext>
              </a:extLst>
            </p:cNvPr>
            <p:cNvSpPr txBox="1"/>
            <p:nvPr/>
          </p:nvSpPr>
          <p:spPr>
            <a:xfrm>
              <a:off x="2068498" y="4033547"/>
              <a:ext cx="1698593" cy="954107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1970:</a:t>
              </a:r>
            </a:p>
            <a:p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U.S. begins looking for a site and selects Lyon, Kansas.</a:t>
              </a:r>
              <a:endParaRPr lang="en-US" sz="1100" dirty="0">
                <a:latin typeface="Aptos Display" panose="020B00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02FB3-277D-B9AB-958C-300FC7F19FF9}"/>
                </a:ext>
              </a:extLst>
            </p:cNvPr>
            <p:cNvSpPr txBox="1"/>
            <p:nvPr/>
          </p:nvSpPr>
          <p:spPr>
            <a:xfrm>
              <a:off x="4188786" y="4033547"/>
              <a:ext cx="1623639" cy="954107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1982:</a:t>
              </a:r>
            </a:p>
            <a:p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Congress passes Nuclear Waste Policy Act (NWPA).</a:t>
              </a:r>
              <a:endParaRPr lang="en-US" sz="800" dirty="0">
                <a:latin typeface="Aptos Display" panose="020B00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CD34C0-2D47-4032-06CC-B66B4FEE10FD}"/>
                </a:ext>
              </a:extLst>
            </p:cNvPr>
            <p:cNvSpPr txBox="1"/>
            <p:nvPr/>
          </p:nvSpPr>
          <p:spPr>
            <a:xfrm>
              <a:off x="7285610" y="4033547"/>
              <a:ext cx="1702290" cy="1169551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2002:</a:t>
              </a:r>
            </a:p>
            <a:p>
              <a:pPr marR="0" lvl="0"/>
              <a:r>
                <a:rPr lang="en-US" sz="1400" kern="1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President Bush approves Yucca Mountain; </a:t>
              </a:r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Nevada Governor opposes.</a:t>
              </a:r>
              <a:endParaRPr lang="en-US" sz="200" dirty="0">
                <a:latin typeface="Aptos Display" panose="020B00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90C9A7-7A9F-AD3C-E765-6829CAE3BDF1}"/>
                </a:ext>
              </a:extLst>
            </p:cNvPr>
            <p:cNvSpPr txBox="1"/>
            <p:nvPr/>
          </p:nvSpPr>
          <p:spPr>
            <a:xfrm>
              <a:off x="9647439" y="4033547"/>
              <a:ext cx="2371736" cy="954107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2010:</a:t>
              </a:r>
            </a:p>
            <a:p>
              <a:pPr marR="0" lvl="0"/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Blue Ribbon Commission on America’s Nuclear Future (BRC) convenes.</a:t>
              </a:r>
              <a:endParaRPr lang="en-US" sz="100" dirty="0">
                <a:latin typeface="Aptos Display" panose="020B00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71CB87B-F50C-DB8C-EB0C-E7F629A4CDEA}"/>
              </a:ext>
            </a:extLst>
          </p:cNvPr>
          <p:cNvGrpSpPr/>
          <p:nvPr/>
        </p:nvGrpSpPr>
        <p:grpSpPr>
          <a:xfrm>
            <a:off x="98027" y="1362941"/>
            <a:ext cx="11941716" cy="2124522"/>
            <a:chOff x="77459" y="1126184"/>
            <a:chExt cx="11941716" cy="212452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89CA8C-EC94-ED9C-02CD-B8A4C9494F5B}"/>
                </a:ext>
              </a:extLst>
            </p:cNvPr>
            <p:cNvCxnSpPr>
              <a:cxnSpLocks/>
            </p:cNvCxnSpPr>
            <p:nvPr/>
          </p:nvCxnSpPr>
          <p:spPr>
            <a:xfrm>
              <a:off x="6289831" y="2295735"/>
              <a:ext cx="0" cy="94859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6738DFB-A112-3825-7B77-F3E2892D241B}"/>
                </a:ext>
              </a:extLst>
            </p:cNvPr>
            <p:cNvCxnSpPr>
              <a:cxnSpLocks/>
            </p:cNvCxnSpPr>
            <p:nvPr/>
          </p:nvCxnSpPr>
          <p:spPr>
            <a:xfrm>
              <a:off x="9789112" y="1864848"/>
              <a:ext cx="0" cy="13388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0627E80-3AD5-5FBE-52C5-B0A9F16C5992}"/>
                </a:ext>
              </a:extLst>
            </p:cNvPr>
            <p:cNvCxnSpPr>
              <a:cxnSpLocks/>
            </p:cNvCxnSpPr>
            <p:nvPr/>
          </p:nvCxnSpPr>
          <p:spPr>
            <a:xfrm>
              <a:off x="1349406" y="2384637"/>
              <a:ext cx="0" cy="86606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B111A2-CA62-F872-42F4-4449E0A4BB73}"/>
                </a:ext>
              </a:extLst>
            </p:cNvPr>
            <p:cNvSpPr txBox="1"/>
            <p:nvPr/>
          </p:nvSpPr>
          <p:spPr>
            <a:xfrm>
              <a:off x="77459" y="1430530"/>
              <a:ext cx="1909295" cy="954107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1957:</a:t>
              </a:r>
            </a:p>
            <a:p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National Academy of Sciences recommends deep geologic disposal.</a:t>
              </a:r>
              <a:endParaRPr lang="en-US" sz="1400" dirty="0">
                <a:latin typeface="Aptos Display" panose="020B00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C922D-DB40-B970-40FB-D496AAD17939}"/>
                </a:ext>
              </a:extLst>
            </p:cNvPr>
            <p:cNvSpPr txBox="1"/>
            <p:nvPr/>
          </p:nvSpPr>
          <p:spPr>
            <a:xfrm>
              <a:off x="2223120" y="1907584"/>
              <a:ext cx="2209055" cy="954107"/>
            </a:xfrm>
            <a:prstGeom prst="rect">
              <a:avLst/>
            </a:prstGeom>
            <a:solidFill>
              <a:schemeClr val="bg1">
                <a:alpha val="94118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1972:</a:t>
              </a:r>
            </a:p>
            <a:p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Government abandons Lyon site due to opposition and technical concerns.</a:t>
              </a:r>
              <a:endParaRPr lang="en-US" sz="1000" dirty="0">
                <a:latin typeface="Aptos Display" panose="020B00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26A8A5-7776-749C-2A70-FBA8BC105B3C}"/>
                </a:ext>
              </a:extLst>
            </p:cNvPr>
            <p:cNvSpPr txBox="1"/>
            <p:nvPr/>
          </p:nvSpPr>
          <p:spPr>
            <a:xfrm>
              <a:off x="4677053" y="1126184"/>
              <a:ext cx="2139513" cy="1169551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1987:</a:t>
              </a:r>
            </a:p>
            <a:p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NWPA is amended to designate Yucca Mountain, Nevada as only repository site for further study.</a:t>
              </a:r>
              <a:endParaRPr lang="en-US" sz="600" dirty="0">
                <a:latin typeface="Aptos Display" panose="020B00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2E4ED7-994C-A63C-522A-D1368C3906AF}"/>
                </a:ext>
              </a:extLst>
            </p:cNvPr>
            <p:cNvSpPr txBox="1"/>
            <p:nvPr/>
          </p:nvSpPr>
          <p:spPr>
            <a:xfrm>
              <a:off x="7061446" y="1692140"/>
              <a:ext cx="1760147" cy="1169551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1998:</a:t>
              </a:r>
            </a:p>
            <a:p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DOE misses deadline to assume title and begin disposing of spent fuel.</a:t>
              </a:r>
              <a:endParaRPr lang="en-US" sz="200" dirty="0">
                <a:latin typeface="Aptos Display" panose="020B00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184F5CD-1B52-BCA0-5663-790BD59629D6}"/>
                </a:ext>
              </a:extLst>
            </p:cNvPr>
            <p:cNvSpPr txBox="1"/>
            <p:nvPr/>
          </p:nvSpPr>
          <p:spPr>
            <a:xfrm>
              <a:off x="9066473" y="1126184"/>
              <a:ext cx="1702290" cy="738664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2009:</a:t>
              </a:r>
            </a:p>
            <a:p>
              <a:pPr marR="0" lvl="0"/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DOE suspends work on Yucca Mountain.</a:t>
              </a:r>
              <a:endParaRPr lang="en-US" sz="100" dirty="0">
                <a:latin typeface="Aptos Display" panose="020B00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751AFA-27F2-1222-B413-298181F8C839}"/>
                </a:ext>
              </a:extLst>
            </p:cNvPr>
            <p:cNvSpPr txBox="1"/>
            <p:nvPr/>
          </p:nvSpPr>
          <p:spPr>
            <a:xfrm>
              <a:off x="10253734" y="2120548"/>
              <a:ext cx="1765441" cy="738664"/>
            </a:xfrm>
            <a:prstGeom prst="rect">
              <a:avLst/>
            </a:prstGeom>
            <a:solidFill>
              <a:srgbClr val="FFFFFF">
                <a:alpha val="94118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2012:</a:t>
              </a:r>
            </a:p>
            <a:p>
              <a:pPr marR="0" lvl="0"/>
              <a:r>
                <a:rPr lang="en-US" sz="1400" dirty="0"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BRC recommends consent-based siting</a:t>
              </a:r>
              <a:r>
                <a:rPr lang="en-US" sz="1400" dirty="0">
                  <a:solidFill>
                    <a:schemeClr val="accent1"/>
                  </a:solidFill>
                  <a:effectLst/>
                  <a:latin typeface="Aptos Display" panose="020B0004020202020204" pitchFamily="34" charset="0"/>
                  <a:ea typeface="PMingLiU" panose="02020500000000000000" pitchFamily="18" charset="-120"/>
                </a:rPr>
                <a:t>.</a:t>
              </a:r>
              <a:endParaRPr lang="en-US" sz="100" dirty="0">
                <a:solidFill>
                  <a:schemeClr val="accent1"/>
                </a:solidFill>
                <a:latin typeface="Aptos Display" panose="020B00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B931F00-0299-5BF1-3A38-8E5BAFC096C1}"/>
              </a:ext>
            </a:extLst>
          </p:cNvPr>
          <p:cNvGrpSpPr/>
          <p:nvPr/>
        </p:nvGrpSpPr>
        <p:grpSpPr>
          <a:xfrm>
            <a:off x="-19320" y="3368115"/>
            <a:ext cx="12211320" cy="579268"/>
            <a:chOff x="0" y="3139366"/>
            <a:chExt cx="12192000" cy="579268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F07F3A-00B9-9BE9-82C2-735F1B19FFBA}"/>
                </a:ext>
              </a:extLst>
            </p:cNvPr>
            <p:cNvSpPr/>
            <p:nvPr/>
          </p:nvSpPr>
          <p:spPr>
            <a:xfrm>
              <a:off x="0" y="3139366"/>
              <a:ext cx="12192000" cy="5792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 Display" panose="020B00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1E1146-87FF-20B6-59E4-E899E35F3E71}"/>
                </a:ext>
              </a:extLst>
            </p:cNvPr>
            <p:cNvSpPr txBox="1"/>
            <p:nvPr/>
          </p:nvSpPr>
          <p:spPr>
            <a:xfrm>
              <a:off x="35512" y="3250706"/>
              <a:ext cx="83908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1950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AE6BF0-F849-F23F-9FEC-739E37ED5583}"/>
                </a:ext>
              </a:extLst>
            </p:cNvPr>
            <p:cNvSpPr txBox="1"/>
            <p:nvPr/>
          </p:nvSpPr>
          <p:spPr>
            <a:xfrm>
              <a:off x="11329394" y="3250706"/>
              <a:ext cx="86260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2020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19285F-050C-D3D8-2F03-31A37A1F5609}"/>
                </a:ext>
              </a:extLst>
            </p:cNvPr>
            <p:cNvSpPr txBox="1"/>
            <p:nvPr/>
          </p:nvSpPr>
          <p:spPr>
            <a:xfrm>
              <a:off x="1649768" y="3244334"/>
              <a:ext cx="98097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1960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8011CA-66C5-1D8D-3614-C7AD2F261EFD}"/>
                </a:ext>
              </a:extLst>
            </p:cNvPr>
            <p:cNvSpPr txBox="1"/>
            <p:nvPr/>
          </p:nvSpPr>
          <p:spPr>
            <a:xfrm>
              <a:off x="3264023" y="3244334"/>
              <a:ext cx="9158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1970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A29012-3F61-6731-5378-2055A357057D}"/>
                </a:ext>
              </a:extLst>
            </p:cNvPr>
            <p:cNvSpPr txBox="1"/>
            <p:nvPr/>
          </p:nvSpPr>
          <p:spPr>
            <a:xfrm>
              <a:off x="4878281" y="3244334"/>
              <a:ext cx="90538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1980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9C440C-7FD9-CAB6-9F15-5CDD44C67F43}"/>
                </a:ext>
              </a:extLst>
            </p:cNvPr>
            <p:cNvSpPr txBox="1"/>
            <p:nvPr/>
          </p:nvSpPr>
          <p:spPr>
            <a:xfrm>
              <a:off x="6492536" y="3244334"/>
              <a:ext cx="103721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1990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E42BA4-651A-7BE3-2872-AF741A55D39B}"/>
                </a:ext>
              </a:extLst>
            </p:cNvPr>
            <p:cNvSpPr txBox="1"/>
            <p:nvPr/>
          </p:nvSpPr>
          <p:spPr>
            <a:xfrm>
              <a:off x="8106792" y="3250706"/>
              <a:ext cx="88762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2000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BBD462-7C4D-DFE6-FE16-4875AF829A4C}"/>
                </a:ext>
              </a:extLst>
            </p:cNvPr>
            <p:cNvSpPr txBox="1"/>
            <p:nvPr/>
          </p:nvSpPr>
          <p:spPr>
            <a:xfrm>
              <a:off x="9718093" y="3244334"/>
              <a:ext cx="88762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2010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B3822E-18FB-ED88-652D-2DE1E063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2F59B-F017-266A-79E0-82446C6A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7CD0B7-2FF5-CD97-BF3B-D617033D2421}"/>
              </a:ext>
            </a:extLst>
          </p:cNvPr>
          <p:cNvSpPr/>
          <p:nvPr/>
        </p:nvSpPr>
        <p:spPr>
          <a:xfrm>
            <a:off x="3398286" y="2622310"/>
            <a:ext cx="7856737" cy="22149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A8977-2474-EA1B-5366-BA9C831D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What is Consent-Based Siting?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A9F866-30E4-D08F-F681-B78D4FD68305}"/>
              </a:ext>
            </a:extLst>
          </p:cNvPr>
          <p:cNvSpPr txBox="1">
            <a:spLocks/>
          </p:cNvSpPr>
          <p:nvPr/>
        </p:nvSpPr>
        <p:spPr>
          <a:xfrm>
            <a:off x="3454510" y="2837499"/>
            <a:ext cx="7744287" cy="178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  <a:latin typeface="Aptos Display" panose="020B0004020202020204" pitchFamily="34" charset="0"/>
                <a:ea typeface="PMingLiU" panose="02020500000000000000" pitchFamily="18" charset="-120"/>
              </a:rPr>
              <a:t>Consent-based siting is an international best practice that follows a simple premise: that a community must decide for itself whether it is willing to consent to hosting a spent fuel storage or disposal site.</a:t>
            </a:r>
            <a:endParaRPr lang="en-US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11C3A-036E-C5AF-20F9-6502950C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D26B3-559A-A10E-EBDD-38937D453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5ECC31-03D6-3483-1A3E-F09807CA9B5A}"/>
              </a:ext>
            </a:extLst>
          </p:cNvPr>
          <p:cNvSpPr/>
          <p:nvPr/>
        </p:nvSpPr>
        <p:spPr>
          <a:xfrm>
            <a:off x="1" y="0"/>
            <a:ext cx="46163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CC758-712F-C63D-F261-EB18EC17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75" y="745536"/>
            <a:ext cx="4090040" cy="409260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</a:rPr>
              <a:t>International Success Stories</a:t>
            </a:r>
            <a:endParaRPr lang="en-US" sz="6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D2F5924-5C50-26E5-D2F5-B85060584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r="51947" b="9986"/>
          <a:stretch/>
        </p:blipFill>
        <p:spPr bwMode="auto">
          <a:xfrm>
            <a:off x="4616389" y="1"/>
            <a:ext cx="7744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3D461-A2A3-582E-4CEB-748F3437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8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CB603-FE4B-5518-54BA-9CC3236D7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A48DB5-0AE2-BBE9-8788-768131460424}"/>
              </a:ext>
            </a:extLst>
          </p:cNvPr>
          <p:cNvSpPr/>
          <p:nvPr/>
        </p:nvSpPr>
        <p:spPr>
          <a:xfrm>
            <a:off x="7575612" y="0"/>
            <a:ext cx="46163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000AE-8816-02E8-7FB1-B7B65451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786" y="1135632"/>
            <a:ext cx="4090040" cy="4586736"/>
          </a:xfrm>
        </p:spPr>
        <p:txBody>
          <a:bodyPr>
            <a:noAutofit/>
          </a:bodyPr>
          <a:lstStyle/>
          <a:p>
            <a:pPr marR="0" lvl="0">
              <a:lnSpc>
                <a:spcPct val="115000"/>
              </a:lnSpc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DOE Consortia: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American Nuclear Society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Arizona State University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Boise State University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Clemson University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Energy Communities Alliance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Good Energy Collective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Holtec International 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Keystone Policy Center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Missouri University of Science &amp; Tech.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North Carolina State University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Rensselaer Polytechnic Institute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PMingLiU" panose="02020500000000000000" pitchFamily="18" charset="-120"/>
              </a:rPr>
              <a:t>Vanderbilt University</a:t>
            </a:r>
            <a:endParaRPr lang="en-US" sz="20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9" name="Picture 8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8E6F8E25-68CC-B86E-BB19-4667FC44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13809"/>
          <a:stretch/>
        </p:blipFill>
        <p:spPr>
          <a:xfrm>
            <a:off x="0" y="0"/>
            <a:ext cx="7575612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ED33E0-17B9-7A89-1F2C-CB2A1FBEB382}"/>
              </a:ext>
            </a:extLst>
          </p:cNvPr>
          <p:cNvSpPr txBox="1">
            <a:spLocks/>
          </p:cNvSpPr>
          <p:nvPr/>
        </p:nvSpPr>
        <p:spPr>
          <a:xfrm>
            <a:off x="16968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Consent-Based Siting in the U.S.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DB5BF-5A80-C605-24FA-1ECBC42B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A9-82F4-4E49-90FC-103A38904C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052B3AB8A4A46B75E57D4FB0CB0FA" ma:contentTypeVersion="16" ma:contentTypeDescription="Create a new document." ma:contentTypeScope="" ma:versionID="23a7da257b7877096272c8dc0e389ca7">
  <xsd:schema xmlns:xsd="http://www.w3.org/2001/XMLSchema" xmlns:xs="http://www.w3.org/2001/XMLSchema" xmlns:p="http://schemas.microsoft.com/office/2006/metadata/properties" xmlns:ns2="6894dddc-ecd8-4780-96bb-bfbd8c0dd0b3" xmlns:ns3="bf9d434e-05f5-4aba-a2aa-a68d467df388" targetNamespace="http://schemas.microsoft.com/office/2006/metadata/properties" ma:root="true" ma:fieldsID="491f7cc0f33ae225b6e6e0fb865d5695" ns2:_="" ns3:_="">
    <xsd:import namespace="6894dddc-ecd8-4780-96bb-bfbd8c0dd0b3"/>
    <xsd:import namespace="bf9d434e-05f5-4aba-a2aa-a68d467d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4dddc-ecd8-4780-96bb-bfbd8c0dd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362413-42e6-4adb-a34c-8866f9367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d434e-05f5-4aba-a2aa-a68d467df3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f512219-68ab-4a06-bf71-17eddfe1697a}" ma:internalName="TaxCatchAll" ma:showField="CatchAllData" ma:web="bf9d434e-05f5-4aba-a2aa-a68d467df3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94dddc-ecd8-4780-96bb-bfbd8c0dd0b3">
      <Terms xmlns="http://schemas.microsoft.com/office/infopath/2007/PartnerControls"/>
    </lcf76f155ced4ddcb4097134ff3c332f>
    <TaxCatchAll xmlns="bf9d434e-05f5-4aba-a2aa-a68d467df3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BC57C-07A4-47C8-AD00-EC015C392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4dddc-ecd8-4780-96bb-bfbd8c0dd0b3"/>
    <ds:schemaRef ds:uri="bf9d434e-05f5-4aba-a2aa-a68d467df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CBB521-0C3B-4602-A8B6-6F55D10D5648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bf9d434e-05f5-4aba-a2aa-a68d467df388"/>
    <ds:schemaRef ds:uri="6894dddc-ecd8-4780-96bb-bfbd8c0dd0b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DCA81B-8EB0-49D6-A74C-9E4C5E53C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19447</TotalTime>
  <Words>2133</Words>
  <Application>Microsoft Office PowerPoint</Application>
  <PresentationFormat>Widescreen</PresentationFormat>
  <Paragraphs>244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Symbol</vt:lpstr>
      <vt:lpstr>Wingdings</vt:lpstr>
      <vt:lpstr>Office Theme</vt:lpstr>
      <vt:lpstr>Solving the U.S. Spent Fuel Challenge</vt:lpstr>
      <vt:lpstr>U.S. Nuclear Generation</vt:lpstr>
      <vt:lpstr>PowerPoint Presentation</vt:lpstr>
      <vt:lpstr>Why Federal Action is Needed: Financial Costs and Generational Equity</vt:lpstr>
      <vt:lpstr>Why Federal Action is Needed: Support for New Nuclear Resources</vt:lpstr>
      <vt:lpstr>History of Spent Fuel Management</vt:lpstr>
      <vt:lpstr>What is Consent-Based Siting?</vt:lpstr>
      <vt:lpstr>International Success Stories</vt:lpstr>
      <vt:lpstr>DOE Consortia: American Nuclear Society Arizona State University Boise State University Clemson University Energy Communities Alliance Good Energy Collective Holtec International  Keystone Policy Center Missouri University of Science &amp; Tech. North Carolina State University Rensselaer Polytechnic Institute Vanderbilt University</vt:lpstr>
      <vt:lpstr>Consent-Based Siting Roadmap</vt:lpstr>
      <vt:lpstr>Required Legislative Changes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Board Meeting</dc:title>
  <dc:creator>18058950904</dc:creator>
  <cp:lastModifiedBy>Manuel Camargo</cp:lastModifiedBy>
  <cp:revision>60</cp:revision>
  <dcterms:created xsi:type="dcterms:W3CDTF">2021-05-14T17:08:23Z</dcterms:created>
  <dcterms:modified xsi:type="dcterms:W3CDTF">2024-12-04T00:51:38Z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0x010100C20052B3AB8A4A46B75E57D4FB0CB0FA</vt:lpwstr>
  </property>
  <property fmtid="{D5CDD505-2E9C-101B-9397-08002B2CF9AE}" pid="3" name="MediaServiceImageTags">
    <vt:lpwstr/>
  </property>
  <property fmtid="{D5CDD505-2E9C-101B-9397-08002B2CF9AE}" pid="4" name="MSIP_Label_bc3dd1c7-2c40-4a31-84b2-bec599b321a0_Enabled">
    <vt:lpwstr>true</vt:lpwstr>
  </property>
  <property fmtid="{D5CDD505-2E9C-101B-9397-08002B2CF9AE}" pid="5" name="MSIP_Label_bc3dd1c7-2c40-4a31-84b2-bec599b321a0_SetDate">
    <vt:lpwstr>2024-12-02T23:02:06Z</vt:lpwstr>
  </property>
  <property fmtid="{D5CDD505-2E9C-101B-9397-08002B2CF9AE}" pid="6" name="MSIP_Label_bc3dd1c7-2c40-4a31-84b2-bec599b321a0_Method">
    <vt:lpwstr>Standard</vt:lpwstr>
  </property>
  <property fmtid="{D5CDD505-2E9C-101B-9397-08002B2CF9AE}" pid="7" name="MSIP_Label_bc3dd1c7-2c40-4a31-84b2-bec599b321a0_Name">
    <vt:lpwstr>bc3dd1c7-2c40-4a31-84b2-bec599b321a0</vt:lpwstr>
  </property>
  <property fmtid="{D5CDD505-2E9C-101B-9397-08002B2CF9AE}" pid="8" name="MSIP_Label_bc3dd1c7-2c40-4a31-84b2-bec599b321a0_SiteId">
    <vt:lpwstr>5b2a8fee-4c95-4bdc-8aae-196f8aacb1b6</vt:lpwstr>
  </property>
  <property fmtid="{D5CDD505-2E9C-101B-9397-08002B2CF9AE}" pid="9" name="MSIP_Label_bc3dd1c7-2c40-4a31-84b2-bec599b321a0_ActionId">
    <vt:lpwstr>a48ac77b-d27d-4fe6-a67d-b9fca444427c</vt:lpwstr>
  </property>
  <property fmtid="{D5CDD505-2E9C-101B-9397-08002B2CF9AE}" pid="10" name="MSIP_Label_bc3dd1c7-2c40-4a31-84b2-bec599b321a0_ContentBits">
    <vt:lpwstr>0</vt:lpwstr>
  </property>
</Properties>
</file>