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9" r:id="rId2"/>
    <p:sldId id="368" r:id="rId3"/>
    <p:sldId id="9580" r:id="rId4"/>
    <p:sldId id="9096" r:id="rId5"/>
    <p:sldId id="856" r:id="rId6"/>
    <p:sldId id="8985" r:id="rId7"/>
    <p:sldId id="9585" r:id="rId8"/>
    <p:sldId id="870" r:id="rId9"/>
    <p:sldId id="1397" r:id="rId10"/>
    <p:sldId id="9044" r:id="rId11"/>
    <p:sldId id="9099" r:id="rId12"/>
    <p:sldId id="9517" r:id="rId13"/>
    <p:sldId id="8987" r:id="rId14"/>
    <p:sldId id="9584" r:id="rId15"/>
    <p:sldId id="9582" r:id="rId16"/>
    <p:sldId id="95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E66"/>
    <a:srgbClr val="FFD269"/>
    <a:srgbClr val="FFD966"/>
    <a:srgbClr val="FFC869"/>
    <a:srgbClr val="FFD452"/>
    <a:srgbClr val="77A1BF"/>
    <a:srgbClr val="FF4A4A"/>
    <a:srgbClr val="FFA1A1"/>
    <a:srgbClr val="D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C2DD73-9799-4899-AA64-6C95608DB558}" v="7" dt="2024-12-07T03:18:10.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5706" autoAdjust="0"/>
  </p:normalViewPr>
  <p:slideViewPr>
    <p:cSldViewPr snapToGrid="0">
      <p:cViewPr>
        <p:scale>
          <a:sx n="95" d="100"/>
          <a:sy n="95" d="100"/>
        </p:scale>
        <p:origin x="206" y="72"/>
      </p:cViewPr>
      <p:guideLst/>
    </p:cSldViewPr>
  </p:slideViewPr>
  <p:outlineViewPr>
    <p:cViewPr>
      <p:scale>
        <a:sx n="33" d="100"/>
        <a:sy n="33" d="100"/>
      </p:scale>
      <p:origin x="0" y="-29"/>
    </p:cViewPr>
  </p:outlineViewPr>
  <p:notesTextViewPr>
    <p:cViewPr>
      <p:scale>
        <a:sx n="1" d="1"/>
        <a:sy n="1" d="1"/>
      </p:scale>
      <p:origin x="0" y="0"/>
    </p:cViewPr>
  </p:notesTextViewPr>
  <p:sorterViewPr>
    <p:cViewPr>
      <p:scale>
        <a:sx n="100" d="100"/>
        <a:sy n="100" d="100"/>
      </p:scale>
      <p:origin x="0" y="-144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Moore" userId="04109c67-ea8d-455a-bf29-6db114bf36bf" providerId="ADAL" clId="{92C2DD73-9799-4899-AA64-6C95608DB558}"/>
    <pc:docChg chg="undo custSel addSld delSld modSld">
      <pc:chgData name="Joseph Moore" userId="04109c67-ea8d-455a-bf29-6db114bf36bf" providerId="ADAL" clId="{92C2DD73-9799-4899-AA64-6C95608DB558}" dt="2024-12-07T03:18:10.542" v="262"/>
      <pc:docMkLst>
        <pc:docMk/>
      </pc:docMkLst>
      <pc:sldChg chg="mod chgLayout">
        <pc:chgData name="Joseph Moore" userId="04109c67-ea8d-455a-bf29-6db114bf36bf" providerId="ADAL" clId="{92C2DD73-9799-4899-AA64-6C95608DB558}" dt="2024-12-06T23:32:44.043" v="0" actId="6264"/>
        <pc:sldMkLst>
          <pc:docMk/>
          <pc:sldMk cId="1912313782" sldId="269"/>
        </pc:sldMkLst>
      </pc:sldChg>
      <pc:sldChg chg="add modTransition">
        <pc:chgData name="Joseph Moore" userId="04109c67-ea8d-455a-bf29-6db114bf36bf" providerId="ADAL" clId="{92C2DD73-9799-4899-AA64-6C95608DB558}" dt="2024-12-07T03:18:10.542" v="262"/>
        <pc:sldMkLst>
          <pc:docMk/>
          <pc:sldMk cId="0" sldId="870"/>
        </pc:sldMkLst>
      </pc:sldChg>
      <pc:sldChg chg="addSp delSp modSp mod">
        <pc:chgData name="Joseph Moore" userId="04109c67-ea8d-455a-bf29-6db114bf36bf" providerId="ADAL" clId="{92C2DD73-9799-4899-AA64-6C95608DB558}" dt="2024-12-07T01:39:46.542" v="59" actId="20577"/>
        <pc:sldMkLst>
          <pc:docMk/>
          <pc:sldMk cId="234482317" sldId="1397"/>
        </pc:sldMkLst>
        <pc:spChg chg="mod">
          <ac:chgData name="Joseph Moore" userId="04109c67-ea8d-455a-bf29-6db114bf36bf" providerId="ADAL" clId="{92C2DD73-9799-4899-AA64-6C95608DB558}" dt="2024-12-07T01:38:27.264" v="41" actId="20577"/>
          <ac:spMkLst>
            <pc:docMk/>
            <pc:sldMk cId="234482317" sldId="1397"/>
            <ac:spMk id="2" creationId="{55BE9D2B-2F43-4800-89BF-903017A3C7A3}"/>
          </ac:spMkLst>
        </pc:spChg>
        <pc:spChg chg="add mod">
          <ac:chgData name="Joseph Moore" userId="04109c67-ea8d-455a-bf29-6db114bf36bf" providerId="ADAL" clId="{92C2DD73-9799-4899-AA64-6C95608DB558}" dt="2024-12-07T01:39:46.542" v="59" actId="20577"/>
          <ac:spMkLst>
            <pc:docMk/>
            <pc:sldMk cId="234482317" sldId="1397"/>
            <ac:spMk id="6" creationId="{53DF2999-486D-EBCC-BA55-686960097152}"/>
          </ac:spMkLst>
        </pc:spChg>
        <pc:graphicFrameChg chg="add del">
          <ac:chgData name="Joseph Moore" userId="04109c67-ea8d-455a-bf29-6db114bf36bf" providerId="ADAL" clId="{92C2DD73-9799-4899-AA64-6C95608DB558}" dt="2024-12-07T01:39:25.845" v="43"/>
          <ac:graphicFrameMkLst>
            <pc:docMk/>
            <pc:sldMk cId="234482317" sldId="1397"/>
            <ac:graphicFrameMk id="4" creationId="{34DD048A-F710-8393-2648-92602D78A531}"/>
          </ac:graphicFrameMkLst>
        </pc:graphicFrameChg>
      </pc:sldChg>
      <pc:sldChg chg="addSp modSp mod">
        <pc:chgData name="Joseph Moore" userId="04109c67-ea8d-455a-bf29-6db114bf36bf" providerId="ADAL" clId="{92C2DD73-9799-4899-AA64-6C95608DB558}" dt="2024-12-07T03:05:29.531" v="173" actId="20577"/>
        <pc:sldMkLst>
          <pc:docMk/>
          <pc:sldMk cId="2476309523" sldId="8985"/>
        </pc:sldMkLst>
        <pc:spChg chg="add mod">
          <ac:chgData name="Joseph Moore" userId="04109c67-ea8d-455a-bf29-6db114bf36bf" providerId="ADAL" clId="{92C2DD73-9799-4899-AA64-6C95608DB558}" dt="2024-12-07T03:05:29.531" v="173" actId="20577"/>
          <ac:spMkLst>
            <pc:docMk/>
            <pc:sldMk cId="2476309523" sldId="8985"/>
            <ac:spMk id="4" creationId="{7EAD6E72-61A3-6F3D-CF55-403D8CE917F0}"/>
          </ac:spMkLst>
        </pc:spChg>
        <pc:spChg chg="mod">
          <ac:chgData name="Joseph Moore" userId="04109c67-ea8d-455a-bf29-6db114bf36bf" providerId="ADAL" clId="{92C2DD73-9799-4899-AA64-6C95608DB558}" dt="2024-12-07T01:35:59.241" v="18" actId="20577"/>
          <ac:spMkLst>
            <pc:docMk/>
            <pc:sldMk cId="2476309523" sldId="8985"/>
            <ac:spMk id="15" creationId="{0DA68EA1-97E9-4452-BBEC-AC7153C5DDFA}"/>
          </ac:spMkLst>
        </pc:spChg>
      </pc:sldChg>
      <pc:sldChg chg="addSp modSp mod">
        <pc:chgData name="Joseph Moore" userId="04109c67-ea8d-455a-bf29-6db114bf36bf" providerId="ADAL" clId="{92C2DD73-9799-4899-AA64-6C95608DB558}" dt="2024-12-07T03:01:25.981" v="115" actId="1035"/>
        <pc:sldMkLst>
          <pc:docMk/>
          <pc:sldMk cId="1602642634" sldId="9096"/>
        </pc:sldMkLst>
        <pc:spChg chg="mod">
          <ac:chgData name="Joseph Moore" userId="04109c67-ea8d-455a-bf29-6db114bf36bf" providerId="ADAL" clId="{92C2DD73-9799-4899-AA64-6C95608DB558}" dt="2024-12-06T23:33:53.785" v="3" actId="21"/>
          <ac:spMkLst>
            <pc:docMk/>
            <pc:sldMk cId="1602642634" sldId="9096"/>
            <ac:spMk id="2" creationId="{EF277610-635A-4741-97BE-8B7941603304}"/>
          </ac:spMkLst>
        </pc:spChg>
        <pc:spChg chg="add mod">
          <ac:chgData name="Joseph Moore" userId="04109c67-ea8d-455a-bf29-6db114bf36bf" providerId="ADAL" clId="{92C2DD73-9799-4899-AA64-6C95608DB558}" dt="2024-12-07T03:01:25.981" v="115" actId="1035"/>
          <ac:spMkLst>
            <pc:docMk/>
            <pc:sldMk cId="1602642634" sldId="9096"/>
            <ac:spMk id="4" creationId="{A54CEC23-5B27-34BF-DFC1-06A9DA61E2AF}"/>
          </ac:spMkLst>
        </pc:spChg>
      </pc:sldChg>
      <pc:sldChg chg="add modTransition">
        <pc:chgData name="Joseph Moore" userId="04109c67-ea8d-455a-bf29-6db114bf36bf" providerId="ADAL" clId="{92C2DD73-9799-4899-AA64-6C95608DB558}" dt="2024-12-07T01:42:21.243" v="60"/>
        <pc:sldMkLst>
          <pc:docMk/>
          <pc:sldMk cId="392218184" sldId="9099"/>
        </pc:sldMkLst>
      </pc:sldChg>
      <pc:sldChg chg="modSp mod">
        <pc:chgData name="Joseph Moore" userId="04109c67-ea8d-455a-bf29-6db114bf36bf" providerId="ADAL" clId="{92C2DD73-9799-4899-AA64-6C95608DB558}" dt="2024-12-07T03:13:40.126" v="261" actId="6549"/>
        <pc:sldMkLst>
          <pc:docMk/>
          <pc:sldMk cId="616312330" sldId="9517"/>
        </pc:sldMkLst>
        <pc:spChg chg="mod">
          <ac:chgData name="Joseph Moore" userId="04109c67-ea8d-455a-bf29-6db114bf36bf" providerId="ADAL" clId="{92C2DD73-9799-4899-AA64-6C95608DB558}" dt="2024-12-07T03:13:40.126" v="261" actId="6549"/>
          <ac:spMkLst>
            <pc:docMk/>
            <pc:sldMk cId="616312330" sldId="9517"/>
            <ac:spMk id="3" creationId="{ED6FECB1-CC75-4942-9E83-46EEB8BB4979}"/>
          </ac:spMkLst>
        </pc:spChg>
      </pc:sldChg>
      <pc:sldChg chg="new del">
        <pc:chgData name="Joseph Moore" userId="04109c67-ea8d-455a-bf29-6db114bf36bf" providerId="ADAL" clId="{92C2DD73-9799-4899-AA64-6C95608DB558}" dt="2024-12-06T23:33:00.842" v="2" actId="680"/>
        <pc:sldMkLst>
          <pc:docMk/>
          <pc:sldMk cId="2624354973" sldId="95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7FC67-A237-4FDB-A8B5-2A410B835D64}"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F4540-A235-4A04-B279-64DDDE0AA0EC}" type="slidenum">
              <a:rPr lang="en-US" smtClean="0"/>
              <a:t>‹#›</a:t>
            </a:fld>
            <a:endParaRPr lang="en-US"/>
          </a:p>
        </p:txBody>
      </p:sp>
    </p:spTree>
    <p:extLst>
      <p:ext uri="{BB962C8B-B14F-4D97-AF65-F5344CB8AC3E}">
        <p14:creationId xmlns:p14="http://schemas.microsoft.com/office/powerpoint/2010/main" val="294190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5224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pictures show how geothermal plants operate. The concept is the same for gas, coal and nuclear plants, although the water they use can be heated to greater temperatures. The left figure shows a steam plant. Here, hot water from a production well is allowed to boil in a separator. The steam is piped to the inlet of a turbine and then condensed at the outlet. The condensing steam creates a vacuum that continually pulls steam through the turbine.  The water used to condense the steam is pumped to a cooling tower where it is cooled by evaporation and then pumped back into the condenser.</a:t>
            </a:r>
          </a:p>
          <a:p>
            <a:endParaRPr lang="en-US" dirty="0"/>
          </a:p>
          <a:p>
            <a:r>
              <a:rPr lang="en-US" dirty="0"/>
              <a:t>The binary plant is the most common </a:t>
            </a:r>
            <a:r>
              <a:rPr lang="en-US" dirty="0" err="1"/>
              <a:t>typ</a:t>
            </a:r>
            <a:r>
              <a:rPr lang="en-US" dirty="0"/>
              <a:t> of geothermal plant in the US. Rather than using steam, an organic fluid is used to spin the turbine. Otherwise, the concept is identical to the steam plant. Binary plants are preferred for lower temperature waters, in the range of 300 -400 F. </a:t>
            </a:r>
          </a:p>
        </p:txBody>
      </p:sp>
      <p:sp>
        <p:nvSpPr>
          <p:cNvPr id="4" name="Slide Number Placeholder 3"/>
          <p:cNvSpPr>
            <a:spLocks noGrp="1"/>
          </p:cNvSpPr>
          <p:nvPr>
            <p:ph type="sldNum" sz="quarter" idx="5"/>
          </p:nvPr>
        </p:nvSpPr>
        <p:spPr/>
        <p:txBody>
          <a:bodyPr/>
          <a:lstStyle/>
          <a:p>
            <a:fld id="{8C71F2FE-8414-B54E-926D-ABB34AEA18E3}" type="slidenum">
              <a:rPr lang="en-US" smtClean="0"/>
              <a:t>11</a:t>
            </a:fld>
            <a:endParaRPr lang="en-US"/>
          </a:p>
        </p:txBody>
      </p:sp>
    </p:spTree>
    <p:extLst>
      <p:ext uri="{BB962C8B-B14F-4D97-AF65-F5344CB8AC3E}">
        <p14:creationId xmlns:p14="http://schemas.microsoft.com/office/powerpoint/2010/main" val="125356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406400" y="696913"/>
            <a:ext cx="6197600" cy="3486150"/>
          </a:xfrm>
          <a:ln/>
        </p:spPr>
      </p:sp>
      <p:sp>
        <p:nvSpPr>
          <p:cNvPr id="6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a:t>Producing geothermal systems in the US account for a very small percentage of the US energy production. These systems are characterized by a heat source, fractures for water to circulate through the rocks and water to extract the heat and carry it to the surface. Temperatures suitable for electric generation, 300 F can be found across the country at depths between 2 and 4 miles while lower temperatures suitable for direct uses such as space heating can be found at shallower depths. However, in most places the rocks lack the permeability for water to naturally extract the heat. Jeff Tester and his colleagues showed that extracting even 2% of this heat would provide more than 2000 times the US yearly energy needs. </a:t>
            </a:r>
          </a:p>
        </p:txBody>
      </p:sp>
    </p:spTree>
    <p:extLst>
      <p:ext uri="{BB962C8B-B14F-4D97-AF65-F5344CB8AC3E}">
        <p14:creationId xmlns:p14="http://schemas.microsoft.com/office/powerpoint/2010/main" val="3126997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Several different ideas have been proposed to extract heat from the earth. In the FORGE project, we will create fractures between two wells, one for injection of water into the hot rock and the second, shallower for production. The injection well was completed in January 2021. Several zones were stimulated and the locations of small seismic events were determined. These events tell us where the fractures formed. The production was  steered into the seismic cloud where it was connected to the injection well by the fracture network. Once the two wells are connected, circulation tests between them will be conducted to measure heat extraction. The hot water can be used to generate electricity or for direct uses before being reinjected and produced again.</a:t>
            </a:r>
          </a:p>
          <a:p>
            <a:endParaRPr lang="en-US" dirty="0"/>
          </a:p>
          <a:p>
            <a:r>
              <a:rPr lang="en-US" dirty="0"/>
              <a:t> </a:t>
            </a:r>
          </a:p>
        </p:txBody>
      </p:sp>
      <p:sp>
        <p:nvSpPr>
          <p:cNvPr id="4" name="Slide Number Placeholder 3"/>
          <p:cNvSpPr>
            <a:spLocks noGrp="1"/>
          </p:cNvSpPr>
          <p:nvPr>
            <p:ph type="sldNum" sz="quarter" idx="5"/>
          </p:nvPr>
        </p:nvSpPr>
        <p:spPr/>
        <p:txBody>
          <a:bodyPr/>
          <a:lstStyle/>
          <a:p>
            <a:fld id="{8C71F2FE-8414-B54E-926D-ABB34AEA18E3}" type="slidenum">
              <a:rPr lang="en-US" smtClean="0"/>
              <a:t>13</a:t>
            </a:fld>
            <a:endParaRPr lang="en-US"/>
          </a:p>
        </p:txBody>
      </p:sp>
    </p:spTree>
    <p:extLst>
      <p:ext uri="{BB962C8B-B14F-4D97-AF65-F5344CB8AC3E}">
        <p14:creationId xmlns:p14="http://schemas.microsoft.com/office/powerpoint/2010/main" val="51150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8F433-3B08-49B1-83EF-0358CF4A96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33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Utah FORGE has already had significant impact. We have established a unique field laboratory for creating EGS reservoirs. Significant advances in drilling, stimulation and monitoring technologies have been achieved although many challenges remain. All of the data that has been collected is free and publicly available on the Geothermal Data Repository or through links on our Wiki pages as well as on our web site. In April 2023 we will drill the production well. The goal of this well is to demonstrate connectivity with the injection well. Another deep well will be drilled in 2025 to evaluate long term heat extraction from the reservoir. At least two additional wells will be drilled for tool testing. Circulation testing and high resolution seismic and geophysical monitoring will continue throughout the project life, which will extend through 2030.   </a:t>
            </a:r>
          </a:p>
        </p:txBody>
      </p:sp>
      <p:sp>
        <p:nvSpPr>
          <p:cNvPr id="4" name="Slide Number Placeholder 3"/>
          <p:cNvSpPr>
            <a:spLocks noGrp="1"/>
          </p:cNvSpPr>
          <p:nvPr>
            <p:ph type="sldNum" sz="quarter" idx="5"/>
          </p:nvPr>
        </p:nvSpPr>
        <p:spPr/>
        <p:txBody>
          <a:bodyPr/>
          <a:lstStyle/>
          <a:p>
            <a:fld id="{8C71F2FE-8414-B54E-926D-ABB34AEA18E3}" type="slidenum">
              <a:rPr lang="en-US" smtClean="0"/>
              <a:t>15</a:t>
            </a:fld>
            <a:endParaRPr lang="en-US"/>
          </a:p>
        </p:txBody>
      </p:sp>
    </p:spTree>
    <p:extLst>
      <p:ext uri="{BB962C8B-B14F-4D97-AF65-F5344CB8AC3E}">
        <p14:creationId xmlns:p14="http://schemas.microsoft.com/office/powerpoint/2010/main" val="3905207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8F433-3B08-49B1-83EF-0358CF4A96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031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406400" y="696913"/>
            <a:ext cx="6197600" cy="3486150"/>
          </a:xfrm>
          <a:ln/>
        </p:spPr>
      </p:sp>
      <p:sp>
        <p:nvSpPr>
          <p:cNvPr id="8195"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US" altLang="en-US" dirty="0"/>
              <a:t>Geothermal systems are found over a broad range of</a:t>
            </a:r>
            <a:r>
              <a:rPr lang="en-US" altLang="en-US" baseline="0" dirty="0"/>
              <a:t> temperatures and depths from 25 C to 350C.</a:t>
            </a:r>
            <a:r>
              <a:rPr lang="en-US" altLang="en-US" dirty="0"/>
              <a:t> Temperatures are constrained by the natural geothermal gradient at the low end and the boiling point curve at the high end. Few geothermal wells are drilled deeper than 3 km because of the high cost of drilling and because permeability commonly decreases with depth,</a:t>
            </a:r>
            <a:r>
              <a:rPr lang="en-US" altLang="en-US" baseline="0" dirty="0"/>
              <a:t> Permeability also typically decreases at temperatures greater than 350C </a:t>
            </a:r>
            <a:r>
              <a:rPr lang="en-US" altLang="en-US" dirty="0"/>
              <a:t>making drilling uneconomic although drilling</a:t>
            </a:r>
            <a:r>
              <a:rPr lang="en-US" altLang="en-US" baseline="0" dirty="0"/>
              <a:t> is currently underway in Iceland to tap supercritical fluids.</a:t>
            </a:r>
            <a:r>
              <a:rPr lang="en-US" altLang="en-US" dirty="0"/>
              <a:t>  Pressures within all producing geothermal systems are hydrostatic. </a:t>
            </a:r>
          </a:p>
        </p:txBody>
      </p:sp>
    </p:spTree>
    <p:extLst>
      <p:ext uri="{BB962C8B-B14F-4D97-AF65-F5344CB8AC3E}">
        <p14:creationId xmlns:p14="http://schemas.microsoft.com/office/powerpoint/2010/main" val="167733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406400" y="696913"/>
            <a:ext cx="6197600" cy="3486150"/>
          </a:xfrm>
          <a:ln/>
        </p:spPr>
      </p:sp>
      <p:sp>
        <p:nvSpPr>
          <p:cNvPr id="10243"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Heat pumps use the lowest temperature geothermal energy and </a:t>
            </a:r>
            <a:r>
              <a:rPr lang="en-US" altLang="en-US" baseline="0" dirty="0"/>
              <a:t>can be used for heating and cooling</a:t>
            </a:r>
            <a:r>
              <a:rPr lang="en-US" altLang="en-US" dirty="0"/>
              <a:t>. This is the fastest growing use of geothermal energy, growing at 25% per year. We can use heat pumps to transfer heat from buildings to the ground in the summer and extract the heat in the winter. The two figures show applications of ground source heat pumps, at the top is a hotel in Switzerland, at bottom left is a building on the University of Utah Campus.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414482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Conventional geothermal systems can be thought of as convection cells with a heat source, water to transport the heat, and a volume of fractured rock that forms the reservoir. Cold dense groundwater enters the system along faults, is heated at depth by an intrusion or the natural geothermal gradient, and then rises toward the surface because of its increased buoyancy. </a:t>
            </a:r>
          </a:p>
        </p:txBody>
      </p:sp>
      <p:sp>
        <p:nvSpPr>
          <p:cNvPr id="4" name="Slide Number Placeholder 3"/>
          <p:cNvSpPr>
            <a:spLocks noGrp="1"/>
          </p:cNvSpPr>
          <p:nvPr>
            <p:ph type="sldNum" sz="quarter" idx="5"/>
          </p:nvPr>
        </p:nvSpPr>
        <p:spPr/>
        <p:txBody>
          <a:bodyPr/>
          <a:lstStyle/>
          <a:p>
            <a:fld id="{8C71F2FE-8414-B54E-926D-ABB34AEA18E3}" type="slidenum">
              <a:rPr lang="en-US" smtClean="0"/>
              <a:t>5</a:t>
            </a:fld>
            <a:endParaRPr lang="en-US"/>
          </a:p>
        </p:txBody>
      </p:sp>
    </p:spTree>
    <p:extLst>
      <p:ext uri="{BB962C8B-B14F-4D97-AF65-F5344CB8AC3E}">
        <p14:creationId xmlns:p14="http://schemas.microsoft.com/office/powerpoint/2010/main" val="329766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p:cNvSpPr>
            <a:spLocks noGrp="1" noRot="1" noChangeAspect="1" noChangeArrowheads="1" noTextEdit="1"/>
          </p:cNvSpPr>
          <p:nvPr>
            <p:ph type="sldImg"/>
          </p:nvPr>
        </p:nvSpPr>
        <p:spPr>
          <a:xfrm>
            <a:off x="406400" y="696913"/>
            <a:ext cx="6197600" cy="3486150"/>
          </a:xfrm>
          <a:ln/>
        </p:spPr>
      </p:sp>
      <p:sp>
        <p:nvSpPr>
          <p:cNvPr id="930819" name="Rectangle 3"/>
          <p:cNvSpPr>
            <a:spLocks noGrp="1" noChangeArrowheads="1"/>
          </p:cNvSpPr>
          <p:nvPr>
            <p:ph type="body" idx="1"/>
          </p:nvPr>
        </p:nvSpPr>
        <p:spPr/>
        <p:txBody>
          <a:bodyPr/>
          <a:lstStyle/>
          <a:p>
            <a:r>
              <a:rPr lang="en-US" altLang="en-US" dirty="0"/>
              <a:t>At temperatures up to 150 C, the water and steam can used for a broad range of applications including spas agriculture, aquaculture and space heating</a:t>
            </a:r>
            <a:r>
              <a:rPr lang="en-US" altLang="en-US"/>
              <a:t>. The </a:t>
            </a:r>
            <a:r>
              <a:rPr lang="en-US" altLang="en-US" dirty="0"/>
              <a:t>photo in the lower left shows chrysanthemums being grown in a geothermally heated greenhouse. The prison in the upper right uses geothermal water to heat more than 330,000 sq ft. On the lower left is a picture of a small vegetable drying facility in Guatemala that employs several dozen people. </a:t>
            </a:r>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2710860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71F2FE-8414-B54E-926D-ABB34AEA18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6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 of active faulting and rifting also tend to host geothermal systems, In the western US there are many systems localized along the basin faults that bound the range fronts in Nevada and the surrounding states.</a:t>
            </a:r>
          </a:p>
        </p:txBody>
      </p:sp>
      <p:sp>
        <p:nvSpPr>
          <p:cNvPr id="4" name="Slide Number Placeholder 3"/>
          <p:cNvSpPr>
            <a:spLocks noGrp="1"/>
          </p:cNvSpPr>
          <p:nvPr>
            <p:ph type="sldNum" sz="quarter" idx="5"/>
          </p:nvPr>
        </p:nvSpPr>
        <p:spPr/>
        <p:txBody>
          <a:bodyPr/>
          <a:lstStyle/>
          <a:p>
            <a:fld id="{8C71F2FE-8414-B54E-926D-ABB34AEA18E3}" type="slidenum">
              <a:rPr lang="en-US" smtClean="0"/>
              <a:t>8</a:t>
            </a:fld>
            <a:endParaRPr lang="en-US"/>
          </a:p>
        </p:txBody>
      </p:sp>
    </p:spTree>
    <p:extLst>
      <p:ext uri="{BB962C8B-B14F-4D97-AF65-F5344CB8AC3E}">
        <p14:creationId xmlns:p14="http://schemas.microsoft.com/office/powerpoint/2010/main" val="624461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p:spPr>
        <p:txBody>
          <a:bodyPr/>
          <a:lstStyle/>
          <a:p>
            <a:r>
              <a:rPr lang="en-US" dirty="0"/>
              <a:t>Hot water at temperatures greater than 150 C are generally used for electricity generation. The first time geothermal energy was used for electric generation was in 1904 in Italy when Prince Conti lit 5 light bulbs. Since then, there has been a slow but steady increase in geothermal development worldwide, with the exception of the period during world war 2, when plants in Italy were shut down. </a:t>
            </a:r>
          </a:p>
        </p:txBody>
      </p:sp>
    </p:spTree>
    <p:extLst>
      <p:ext uri="{BB962C8B-B14F-4D97-AF65-F5344CB8AC3E}">
        <p14:creationId xmlns:p14="http://schemas.microsoft.com/office/powerpoint/2010/main" val="3880142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project is considered viable, reservoir testing can be conducted. At this stage environmental impact requirements should be completed and infrastructure development initiated. </a:t>
            </a:r>
          </a:p>
        </p:txBody>
      </p:sp>
      <p:sp>
        <p:nvSpPr>
          <p:cNvPr id="4" name="Slide Number Placeholder 3"/>
          <p:cNvSpPr>
            <a:spLocks noGrp="1"/>
          </p:cNvSpPr>
          <p:nvPr>
            <p:ph type="sldNum" sz="quarter" idx="5"/>
          </p:nvPr>
        </p:nvSpPr>
        <p:spPr/>
        <p:txBody>
          <a:bodyPr/>
          <a:lstStyle/>
          <a:p>
            <a:fld id="{8C71F2FE-8414-B54E-926D-ABB34AEA18E3}" type="slidenum">
              <a:rPr lang="en-US" smtClean="0"/>
              <a:t>10</a:t>
            </a:fld>
            <a:endParaRPr lang="en-US"/>
          </a:p>
        </p:txBody>
      </p:sp>
    </p:spTree>
    <p:extLst>
      <p:ext uri="{BB962C8B-B14F-4D97-AF65-F5344CB8AC3E}">
        <p14:creationId xmlns:p14="http://schemas.microsoft.com/office/powerpoint/2010/main" val="339011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0028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6846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11112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66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Blue .75&quot; title, open content">
    <p:spTree>
      <p:nvGrpSpPr>
        <p:cNvPr id="1" name=""/>
        <p:cNvGrpSpPr/>
        <p:nvPr/>
      </p:nvGrpSpPr>
      <p:grpSpPr>
        <a:xfrm>
          <a:off x="0" y="0"/>
          <a:ext cx="0" cy="0"/>
          <a:chOff x="0" y="0"/>
          <a:chExt cx="0" cy="0"/>
        </a:xfrm>
      </p:grpSpPr>
      <p:sp>
        <p:nvSpPr>
          <p:cNvPr id="2" name="Title 1"/>
          <p:cNvSpPr>
            <a:spLocks noGrp="1"/>
          </p:cNvSpPr>
          <p:nvPr>
            <p:ph type="title"/>
          </p:nvPr>
        </p:nvSpPr>
        <p:spPr>
          <a:xfrm>
            <a:off x="3056" y="0"/>
            <a:ext cx="12192000" cy="731520"/>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4231989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Blue 1&quot; title , content, footer,">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1523999"/>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3"/>
          <p:cNvSpPr>
            <a:spLocks noGrp="1"/>
          </p:cNvSpPr>
          <p:nvPr>
            <p:ph type="title"/>
          </p:nvPr>
        </p:nvSpPr>
        <p:spPr>
          <a:xfrm>
            <a:off x="0" y="2"/>
            <a:ext cx="12192000" cy="731520"/>
          </a:xfrm>
          <a:prstGeom prst="rect">
            <a:avLst/>
          </a:prstGeom>
          <a:ln>
            <a:noFill/>
          </a:ln>
        </p:spPr>
        <p:txBody>
          <a:bodyPr vert="horz" lIns="91440" tIns="45720" rIns="91440" bIns="45720"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3070535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DC6DBAD-EAA7-4D53-B016-37E4328227CA}"/>
              </a:ext>
            </a:extLst>
          </p:cNvPr>
          <p:cNvPicPr>
            <a:picLocks noChangeAspect="1"/>
          </p:cNvPicPr>
          <p:nvPr userDrawn="1"/>
        </p:nvPicPr>
        <p:blipFill>
          <a:blip r:embed="rId2"/>
          <a:stretch>
            <a:fillRect/>
          </a:stretch>
        </p:blipFill>
        <p:spPr>
          <a:xfrm>
            <a:off x="10180948" y="83820"/>
            <a:ext cx="2011052" cy="613479"/>
          </a:xfrm>
          <a:prstGeom prst="rect">
            <a:avLst/>
          </a:prstGeom>
        </p:spPr>
      </p:pic>
    </p:spTree>
    <p:extLst>
      <p:ext uri="{BB962C8B-B14F-4D97-AF65-F5344CB8AC3E}">
        <p14:creationId xmlns:p14="http://schemas.microsoft.com/office/powerpoint/2010/main" val="2944104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6516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4825" y="987973"/>
            <a:ext cx="10515600" cy="48643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F23126D2-430C-454C-A115-1923A462146E}"/>
              </a:ext>
            </a:extLst>
          </p:cNvPr>
          <p:cNvCxnSpPr/>
          <p:nvPr userDrawn="1"/>
        </p:nvCxnSpPr>
        <p:spPr>
          <a:xfrm>
            <a:off x="0" y="651638"/>
            <a:ext cx="12192000" cy="0"/>
          </a:xfrm>
          <a:prstGeom prst="line">
            <a:avLst/>
          </a:prstGeom>
          <a:ln w="76200"/>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pic>
        <p:nvPicPr>
          <p:cNvPr id="5" name="Picture 4">
            <a:extLst>
              <a:ext uri="{FF2B5EF4-FFF2-40B4-BE49-F238E27FC236}">
                <a16:creationId xmlns:a16="http://schemas.microsoft.com/office/drawing/2014/main" id="{36073EB7-20E3-48FB-8728-19FA3EB1DC4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4290" y="6389304"/>
            <a:ext cx="2270760" cy="422975"/>
          </a:xfrm>
          <a:prstGeom prst="rect">
            <a:avLst/>
          </a:prstGeom>
        </p:spPr>
      </p:pic>
      <p:sp>
        <p:nvSpPr>
          <p:cNvPr id="9" name="TextBox 8">
            <a:extLst>
              <a:ext uri="{FF2B5EF4-FFF2-40B4-BE49-F238E27FC236}">
                <a16:creationId xmlns:a16="http://schemas.microsoft.com/office/drawing/2014/main" id="{81280D5E-3518-41A0-862E-23552A4EBA6B}"/>
              </a:ext>
            </a:extLst>
          </p:cNvPr>
          <p:cNvSpPr txBox="1"/>
          <p:nvPr userDrawn="1"/>
        </p:nvSpPr>
        <p:spPr>
          <a:xfrm>
            <a:off x="4869180" y="6512501"/>
            <a:ext cx="2434590" cy="307777"/>
          </a:xfrm>
          <a:prstGeom prst="rect">
            <a:avLst/>
          </a:prstGeom>
          <a:noFill/>
        </p:spPr>
        <p:txBody>
          <a:bodyPr wrap="square" rtlCol="0">
            <a:spAutoFit/>
          </a:bodyPr>
          <a:lstStyle/>
          <a:p>
            <a:pPr algn="ctr"/>
            <a:r>
              <a:rPr lang="en-US" sz="1400" i="1" dirty="0">
                <a:solidFill>
                  <a:srgbClr val="00B0F0"/>
                </a:solidFill>
              </a:rPr>
              <a:t>www.utahforge.com</a:t>
            </a:r>
          </a:p>
        </p:txBody>
      </p:sp>
    </p:spTree>
    <p:extLst>
      <p:ext uri="{BB962C8B-B14F-4D97-AF65-F5344CB8AC3E}">
        <p14:creationId xmlns:p14="http://schemas.microsoft.com/office/powerpoint/2010/main" val="324055826"/>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7" r:id="rId4"/>
    <p:sldLayoutId id="2147483672" r:id="rId5"/>
    <p:sldLayoutId id="2147483673" r:id="rId6"/>
    <p:sldLayoutId id="2147483674" r:id="rId7"/>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b="1" kern="1200">
          <a:solidFill>
            <a:schemeClr val="tx1"/>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Clr>
          <a:schemeClr val="accent6"/>
        </a:buClr>
        <a:buSzPct val="125000"/>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6"/>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3.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s://x.com/utahforge" TargetMode="External"/><Relationship Id="rId3" Type="http://schemas.openxmlformats.org/officeDocument/2006/relationships/image" Target="../media/image41.jpeg"/><Relationship Id="rId7" Type="http://schemas.openxmlformats.org/officeDocument/2006/relationships/hyperlink" Target="https://www.linkedin.com/company/utah-forge" TargetMode="External"/><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hyperlink" Target="https://www.threads.net/@utahforgegeothermal?hl=en" TargetMode="External"/><Relationship Id="rId5" Type="http://schemas.openxmlformats.org/officeDocument/2006/relationships/hyperlink" Target="https://www.facebook.com/utahforge" TargetMode="External"/><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hyperlink" Target="https://utahforge.com/subscribe2/" TargetMode="External"/><Relationship Id="rId9" Type="http://schemas.openxmlformats.org/officeDocument/2006/relationships/hyperlink" Target="https://www.youtube.com/channel/UCyfpSBBmA1Emow59vcnqOAQ" TargetMode="External"/><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5.jpeg"/><Relationship Id="rId4" Type="http://schemas.openxmlformats.org/officeDocument/2006/relationships/image" Target="../media/image11.wm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oleObject" Target="../embeddings/oleObject2.bin"/><Relationship Id="rId10" Type="http://schemas.openxmlformats.org/officeDocument/2006/relationships/image" Target="../media/image21.jpeg"/><Relationship Id="rId4" Type="http://schemas.openxmlformats.org/officeDocument/2006/relationships/image" Target="../media/image16.jp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6.wm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AAB54-833C-4089-AA5A-CF62332B3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068C38A-501F-47F6-93C9-439D66141CC7}"/>
              </a:ext>
            </a:extLst>
          </p:cNvPr>
          <p:cNvSpPr txBox="1"/>
          <p:nvPr/>
        </p:nvSpPr>
        <p:spPr>
          <a:xfrm>
            <a:off x="1308537" y="6184913"/>
            <a:ext cx="7444938" cy="461665"/>
          </a:xfrm>
          <a:prstGeom prst="rect">
            <a:avLst/>
          </a:prstGeom>
          <a:noFill/>
        </p:spPr>
        <p:txBody>
          <a:bodyPr wrap="square" rtlCol="0">
            <a:spAutoFit/>
          </a:bodyPr>
          <a:lstStyle/>
          <a:p>
            <a:r>
              <a:rPr lang="en-US" sz="2400" b="1" dirty="0">
                <a:solidFill>
                  <a:schemeClr val="accent6">
                    <a:lumMod val="50000"/>
                  </a:schemeClr>
                </a:solidFill>
              </a:rPr>
              <a:t>Dr. Joseph Moore (PI of the Utah FORGE Project)</a:t>
            </a:r>
          </a:p>
        </p:txBody>
      </p:sp>
      <p:sp>
        <p:nvSpPr>
          <p:cNvPr id="4" name="TextBox 3">
            <a:extLst>
              <a:ext uri="{FF2B5EF4-FFF2-40B4-BE49-F238E27FC236}">
                <a16:creationId xmlns:a16="http://schemas.microsoft.com/office/drawing/2014/main" id="{32D683DB-3663-49F6-AE4F-2B34B11B13A3}"/>
              </a:ext>
            </a:extLst>
          </p:cNvPr>
          <p:cNvSpPr txBox="1"/>
          <p:nvPr/>
        </p:nvSpPr>
        <p:spPr>
          <a:xfrm>
            <a:off x="1308537" y="5202621"/>
            <a:ext cx="7587813" cy="584775"/>
          </a:xfrm>
          <a:prstGeom prst="rect">
            <a:avLst/>
          </a:prstGeom>
          <a:noFill/>
        </p:spPr>
        <p:txBody>
          <a:bodyPr wrap="square" rtlCol="0">
            <a:spAutoFit/>
          </a:bodyPr>
          <a:lstStyle/>
          <a:p>
            <a:r>
              <a:rPr lang="en-US" sz="3200" b="1" dirty="0">
                <a:solidFill>
                  <a:schemeClr val="accent6">
                    <a:lumMod val="50000"/>
                  </a:schemeClr>
                </a:solidFill>
              </a:rPr>
              <a:t>GEOTHERMAL ENERGY – A SLEEPING GIANT</a:t>
            </a:r>
          </a:p>
        </p:txBody>
      </p:sp>
      <p:sp>
        <p:nvSpPr>
          <p:cNvPr id="6" name="TextBox 5">
            <a:extLst>
              <a:ext uri="{FF2B5EF4-FFF2-40B4-BE49-F238E27FC236}">
                <a16:creationId xmlns:a16="http://schemas.microsoft.com/office/drawing/2014/main" id="{506D52AD-AD6F-445A-A7B1-1A060FFBA94C}"/>
              </a:ext>
            </a:extLst>
          </p:cNvPr>
          <p:cNvSpPr txBox="1"/>
          <p:nvPr/>
        </p:nvSpPr>
        <p:spPr>
          <a:xfrm>
            <a:off x="1455173" y="216431"/>
            <a:ext cx="4748981" cy="1446550"/>
          </a:xfrm>
          <a:prstGeom prst="rect">
            <a:avLst/>
          </a:prstGeom>
          <a:noFill/>
        </p:spPr>
        <p:txBody>
          <a:bodyPr wrap="square" rtlCol="0">
            <a:spAutoFit/>
          </a:bodyPr>
          <a:lstStyle/>
          <a:p>
            <a:r>
              <a:rPr lang="en-US" sz="4400" b="1" dirty="0">
                <a:solidFill>
                  <a:schemeClr val="bg1"/>
                </a:solidFill>
              </a:rPr>
              <a:t>Phase 3B YR2 Annual Review</a:t>
            </a:r>
          </a:p>
        </p:txBody>
      </p:sp>
      <p:grpSp>
        <p:nvGrpSpPr>
          <p:cNvPr id="7" name="Group 6">
            <a:extLst>
              <a:ext uri="{FF2B5EF4-FFF2-40B4-BE49-F238E27FC236}">
                <a16:creationId xmlns:a16="http://schemas.microsoft.com/office/drawing/2014/main" id="{B5486D60-220E-42C7-93A0-EA6B08F31D8C}"/>
              </a:ext>
            </a:extLst>
          </p:cNvPr>
          <p:cNvGrpSpPr/>
          <p:nvPr/>
        </p:nvGrpSpPr>
        <p:grpSpPr>
          <a:xfrm>
            <a:off x="1262476" y="-11430"/>
            <a:ext cx="11360303" cy="4930665"/>
            <a:chOff x="112062" y="2542854"/>
            <a:chExt cx="9016886" cy="3513941"/>
          </a:xfrm>
        </p:grpSpPr>
        <p:pic>
          <p:nvPicPr>
            <p:cNvPr id="8" name="Content Placeholder 19">
              <a:extLst>
                <a:ext uri="{FF2B5EF4-FFF2-40B4-BE49-F238E27FC236}">
                  <a16:creationId xmlns:a16="http://schemas.microsoft.com/office/drawing/2014/main" id="{5BEB95BA-9A25-407D-8B77-1F4EA495AE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2062" y="2542854"/>
              <a:ext cx="8674968" cy="3486748"/>
            </a:xfrm>
            <a:prstGeom prst="rect">
              <a:avLst/>
            </a:prstGeom>
            <a:ln w="28575">
              <a:noFill/>
            </a:ln>
          </p:spPr>
        </p:pic>
        <p:sp>
          <p:nvSpPr>
            <p:cNvPr id="9" name="TextBox 8">
              <a:extLst>
                <a:ext uri="{FF2B5EF4-FFF2-40B4-BE49-F238E27FC236}">
                  <a16:creationId xmlns:a16="http://schemas.microsoft.com/office/drawing/2014/main" id="{050451DF-53EF-4433-A89E-D76AAFB3F0E8}"/>
                </a:ext>
              </a:extLst>
            </p:cNvPr>
            <p:cNvSpPr txBox="1"/>
            <p:nvPr/>
          </p:nvSpPr>
          <p:spPr>
            <a:xfrm>
              <a:off x="7784980" y="5870353"/>
              <a:ext cx="1343968" cy="186442"/>
            </a:xfrm>
            <a:prstGeom prst="rect">
              <a:avLst/>
            </a:prstGeom>
            <a:noFill/>
          </p:spPr>
          <p:txBody>
            <a:bodyPr wrap="square" rtlCol="0">
              <a:spAutoFit/>
            </a:bodyPr>
            <a:lstStyle/>
            <a:p>
              <a:r>
                <a:rPr lang="en-US" sz="1050" i="1" dirty="0">
                  <a:solidFill>
                    <a:schemeClr val="bg1"/>
                  </a:solidFill>
                </a:rPr>
                <a:t>Photo: B. </a:t>
              </a:r>
              <a:r>
                <a:rPr lang="en-US" sz="1050" i="1" dirty="0">
                  <a:solidFill>
                    <a:schemeClr val="bg1"/>
                  </a:solidFill>
                  <a:cs typeface="Calibri" panose="020F0502020204030204" pitchFamily="34" charset="0"/>
                </a:rPr>
                <a:t>Blackett</a:t>
              </a:r>
            </a:p>
          </p:txBody>
        </p:sp>
        <p:sp>
          <p:nvSpPr>
            <p:cNvPr id="10" name="TextBox 9">
              <a:extLst>
                <a:ext uri="{FF2B5EF4-FFF2-40B4-BE49-F238E27FC236}">
                  <a16:creationId xmlns:a16="http://schemas.microsoft.com/office/drawing/2014/main" id="{2E83CDA2-A3A1-47C7-8F9A-C55C5A5F818A}"/>
                </a:ext>
              </a:extLst>
            </p:cNvPr>
            <p:cNvSpPr txBox="1"/>
            <p:nvPr/>
          </p:nvSpPr>
          <p:spPr>
            <a:xfrm>
              <a:off x="1703457" y="3892645"/>
              <a:ext cx="1217483" cy="370094"/>
            </a:xfrm>
            <a:prstGeom prst="rect">
              <a:avLst/>
            </a:prstGeom>
            <a:noFill/>
          </p:spPr>
          <p:txBody>
            <a:bodyPr wrap="none" rtlCol="0">
              <a:spAutoFit/>
            </a:bodyPr>
            <a:lstStyle/>
            <a:p>
              <a:r>
                <a:rPr lang="en-US" sz="2000" b="1" dirty="0">
                  <a:solidFill>
                    <a:schemeClr val="bg1"/>
                  </a:solidFill>
                  <a:latin typeface="Calibri" panose="020F0502020204030204" pitchFamily="34" charset="0"/>
                  <a:cs typeface="Calibri" panose="020F0502020204030204" pitchFamily="34" charset="0"/>
                </a:rPr>
                <a:t>Flash Plant</a:t>
              </a:r>
            </a:p>
          </p:txBody>
        </p:sp>
        <p:sp>
          <p:nvSpPr>
            <p:cNvPr id="11" name="TextBox 10">
              <a:extLst>
                <a:ext uri="{FF2B5EF4-FFF2-40B4-BE49-F238E27FC236}">
                  <a16:creationId xmlns:a16="http://schemas.microsoft.com/office/drawing/2014/main" id="{506C2921-B85E-43D6-822D-396D28805448}"/>
                </a:ext>
              </a:extLst>
            </p:cNvPr>
            <p:cNvSpPr txBox="1"/>
            <p:nvPr/>
          </p:nvSpPr>
          <p:spPr>
            <a:xfrm>
              <a:off x="4126858" y="5301891"/>
              <a:ext cx="1343968" cy="370094"/>
            </a:xfrm>
            <a:prstGeom prst="rect">
              <a:avLst/>
            </a:prstGeom>
            <a:noFill/>
          </p:spPr>
          <p:txBody>
            <a:bodyPr wrap="none" rtlCol="0">
              <a:spAutoFit/>
            </a:bodyPr>
            <a:lstStyle/>
            <a:p>
              <a:r>
                <a:rPr lang="en-US" sz="2000" b="1" dirty="0">
                  <a:solidFill>
                    <a:schemeClr val="bg1"/>
                  </a:solidFill>
                  <a:latin typeface="Calibri" panose="020F0502020204030204" pitchFamily="34" charset="0"/>
                  <a:cs typeface="Calibri" panose="020F0502020204030204" pitchFamily="34" charset="0"/>
                </a:rPr>
                <a:t>Binary Plant</a:t>
              </a:r>
            </a:p>
          </p:txBody>
        </p:sp>
      </p:grpSp>
    </p:spTree>
    <p:extLst>
      <p:ext uri="{BB962C8B-B14F-4D97-AF65-F5344CB8AC3E}">
        <p14:creationId xmlns:p14="http://schemas.microsoft.com/office/powerpoint/2010/main" val="191231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810840-2642-49E2-81BB-119CA109EB8B}"/>
              </a:ext>
            </a:extLst>
          </p:cNvPr>
          <p:cNvSpPr>
            <a:spLocks noGrp="1"/>
          </p:cNvSpPr>
          <p:nvPr>
            <p:ph type="title"/>
          </p:nvPr>
        </p:nvSpPr>
        <p:spPr>
          <a:xfrm>
            <a:off x="-29915" y="12349"/>
            <a:ext cx="12192000" cy="682595"/>
          </a:xfrm>
        </p:spPr>
        <p:txBody>
          <a:bodyPr/>
          <a:lstStyle/>
          <a:p>
            <a:r>
              <a:rPr lang="en-US" dirty="0"/>
              <a:t>US Geothermal Electric Production</a:t>
            </a:r>
          </a:p>
        </p:txBody>
      </p:sp>
      <p:grpSp>
        <p:nvGrpSpPr>
          <p:cNvPr id="4" name="Group 3">
            <a:extLst>
              <a:ext uri="{FF2B5EF4-FFF2-40B4-BE49-F238E27FC236}">
                <a16:creationId xmlns:a16="http://schemas.microsoft.com/office/drawing/2014/main" id="{FE2F2BE6-A1A2-4C89-963A-6679A7367900}"/>
              </a:ext>
            </a:extLst>
          </p:cNvPr>
          <p:cNvGrpSpPr/>
          <p:nvPr/>
        </p:nvGrpSpPr>
        <p:grpSpPr>
          <a:xfrm>
            <a:off x="7752640" y="1949465"/>
            <a:ext cx="4302200" cy="4866768"/>
            <a:chOff x="7972482" y="952558"/>
            <a:chExt cx="3674533" cy="4300542"/>
          </a:xfrm>
        </p:grpSpPr>
        <p:pic>
          <p:nvPicPr>
            <p:cNvPr id="5" name="Picture 2">
              <a:extLst>
                <a:ext uri="{FF2B5EF4-FFF2-40B4-BE49-F238E27FC236}">
                  <a16:creationId xmlns:a16="http://schemas.microsoft.com/office/drawing/2014/main" id="{C26141FA-C0AA-42BE-BFB6-53FEC7873DD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72482" y="952558"/>
              <a:ext cx="3674533"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B7C3A74D-8D3F-4C05-A63F-9C60205DE315}"/>
                </a:ext>
              </a:extLst>
            </p:cNvPr>
            <p:cNvSpPr txBox="1"/>
            <p:nvPr/>
          </p:nvSpPr>
          <p:spPr>
            <a:xfrm rot="16200000">
              <a:off x="10683923" y="4290016"/>
              <a:ext cx="1556836" cy="369332"/>
            </a:xfrm>
            <a:prstGeom prst="rect">
              <a:avLst/>
            </a:prstGeom>
            <a:noFill/>
          </p:spPr>
          <p:txBody>
            <a:bodyPr wrap="none" rtlCol="0">
              <a:spAutoFit/>
            </a:bodyPr>
            <a:lstStyle/>
            <a:p>
              <a:r>
                <a:rPr lang="en-US" b="1" i="1" dirty="0">
                  <a:solidFill>
                    <a:schemeClr val="bg1"/>
                  </a:solidFill>
                  <a:latin typeface="Arial" panose="020B0604020202020204" pitchFamily="34" charset="0"/>
                  <a:cs typeface="Arial" panose="020B0604020202020204" pitchFamily="34" charset="0"/>
                </a:rPr>
                <a:t>Cyrq Energy</a:t>
              </a:r>
            </a:p>
          </p:txBody>
        </p:sp>
      </p:grpSp>
      <p:pic>
        <p:nvPicPr>
          <p:cNvPr id="7" name="Picture 2">
            <a:extLst>
              <a:ext uri="{FF2B5EF4-FFF2-40B4-BE49-F238E27FC236}">
                <a16:creationId xmlns:a16="http://schemas.microsoft.com/office/drawing/2014/main" id="{BFEB0B49-A887-4A01-AF81-F8F710EA7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5170" y="833035"/>
            <a:ext cx="3006090" cy="22328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ACF03C3-18F6-455D-BD86-A499208A018A}"/>
              </a:ext>
            </a:extLst>
          </p:cNvPr>
          <p:cNvPicPr>
            <a:picLocks noChangeAspect="1"/>
          </p:cNvPicPr>
          <p:nvPr/>
        </p:nvPicPr>
        <p:blipFill rotWithShape="1">
          <a:blip r:embed="rId5">
            <a:extLst>
              <a:ext uri="{28A0092B-C50C-407E-A947-70E740481C1C}">
                <a14:useLocalDpi xmlns:a14="http://schemas.microsoft.com/office/drawing/2010/main" val="0"/>
              </a:ext>
            </a:extLst>
          </a:blip>
          <a:srcRect r="2265"/>
          <a:stretch/>
        </p:blipFill>
        <p:spPr>
          <a:xfrm>
            <a:off x="91440" y="1601072"/>
            <a:ext cx="6829693" cy="4272334"/>
          </a:xfrm>
          <a:prstGeom prst="rect">
            <a:avLst/>
          </a:prstGeom>
        </p:spPr>
      </p:pic>
    </p:spTree>
    <p:extLst>
      <p:ext uri="{BB962C8B-B14F-4D97-AF65-F5344CB8AC3E}">
        <p14:creationId xmlns:p14="http://schemas.microsoft.com/office/powerpoint/2010/main" val="427216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90EE6-0F66-4E13-BC51-3F3A69E7AD9D}"/>
              </a:ext>
            </a:extLst>
          </p:cNvPr>
          <p:cNvSpPr>
            <a:spLocks noGrp="1"/>
          </p:cNvSpPr>
          <p:nvPr>
            <p:ph type="title"/>
          </p:nvPr>
        </p:nvSpPr>
        <p:spPr/>
        <p:txBody>
          <a:bodyPr/>
          <a:lstStyle/>
          <a:p>
            <a:r>
              <a:rPr lang="en-US" sz="3600" dirty="0"/>
              <a:t>Geothermal Power Plants </a:t>
            </a:r>
          </a:p>
        </p:txBody>
      </p:sp>
      <p:pic>
        <p:nvPicPr>
          <p:cNvPr id="4" name="Picture 3">
            <a:extLst>
              <a:ext uri="{FF2B5EF4-FFF2-40B4-BE49-F238E27FC236}">
                <a16:creationId xmlns:a16="http://schemas.microsoft.com/office/drawing/2014/main" id="{26C8BDD5-F298-40F5-8B33-F30B69288ECF}"/>
              </a:ext>
            </a:extLst>
          </p:cNvPr>
          <p:cNvPicPr>
            <a:picLocks noChangeAspect="1"/>
          </p:cNvPicPr>
          <p:nvPr/>
        </p:nvPicPr>
        <p:blipFill>
          <a:blip r:embed="rId3"/>
          <a:stretch>
            <a:fillRect/>
          </a:stretch>
        </p:blipFill>
        <p:spPr>
          <a:xfrm>
            <a:off x="421531" y="1979832"/>
            <a:ext cx="5369668" cy="3895843"/>
          </a:xfrm>
          <a:prstGeom prst="rect">
            <a:avLst/>
          </a:prstGeom>
        </p:spPr>
      </p:pic>
      <p:graphicFrame>
        <p:nvGraphicFramePr>
          <p:cNvPr id="5" name="Object 4">
            <a:extLst>
              <a:ext uri="{FF2B5EF4-FFF2-40B4-BE49-F238E27FC236}">
                <a16:creationId xmlns:a16="http://schemas.microsoft.com/office/drawing/2014/main" id="{1AD970BE-4EB5-47B0-A01D-BF825D88CEAE}"/>
              </a:ext>
            </a:extLst>
          </p:cNvPr>
          <p:cNvGraphicFramePr>
            <a:graphicFrameLocks noChangeAspect="1"/>
          </p:cNvGraphicFramePr>
          <p:nvPr/>
        </p:nvGraphicFramePr>
        <p:xfrm>
          <a:off x="5967252" y="1979832"/>
          <a:ext cx="5885126" cy="3895843"/>
        </p:xfrm>
        <a:graphic>
          <a:graphicData uri="http://schemas.openxmlformats.org/presentationml/2006/ole">
            <mc:AlternateContent xmlns:mc="http://schemas.openxmlformats.org/markup-compatibility/2006">
              <mc:Choice xmlns:v="urn:schemas-microsoft-com:vml" Requires="v">
                <p:oleObj name="Drawing" r:id="rId4" imgW="8667750" imgH="5895975" progId="">
                  <p:embed/>
                </p:oleObj>
              </mc:Choice>
              <mc:Fallback>
                <p:oleObj name="Drawing" r:id="rId4" imgW="8667750" imgH="5895975" progId="">
                  <p:embed/>
                  <p:pic>
                    <p:nvPicPr>
                      <p:cNvPr id="5" name="Object 4">
                        <a:extLst>
                          <a:ext uri="{FF2B5EF4-FFF2-40B4-BE49-F238E27FC236}">
                            <a16:creationId xmlns:a16="http://schemas.microsoft.com/office/drawing/2014/main" id="{1AD970BE-4EB5-47B0-A01D-BF825D88CE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252" y="1979832"/>
                        <a:ext cx="5885126" cy="3895843"/>
                      </a:xfrm>
                      <a:prstGeom prst="rect">
                        <a:avLst/>
                      </a:prstGeom>
                      <a:solidFill>
                        <a:srgbClr val="FFFFFF"/>
                      </a:solidFill>
                      <a:ln>
                        <a:noFill/>
                      </a:ln>
                      <a:effectLst/>
                    </p:spPr>
                  </p:pic>
                </p:oleObj>
              </mc:Fallback>
            </mc:AlternateContent>
          </a:graphicData>
        </a:graphic>
      </p:graphicFrame>
      <p:sp>
        <p:nvSpPr>
          <p:cNvPr id="3" name="TextBox 2">
            <a:extLst>
              <a:ext uri="{FF2B5EF4-FFF2-40B4-BE49-F238E27FC236}">
                <a16:creationId xmlns:a16="http://schemas.microsoft.com/office/drawing/2014/main" id="{59811D1A-C70B-4B42-A183-A8554935DB86}"/>
              </a:ext>
            </a:extLst>
          </p:cNvPr>
          <p:cNvSpPr txBox="1"/>
          <p:nvPr/>
        </p:nvSpPr>
        <p:spPr>
          <a:xfrm>
            <a:off x="421531" y="1234106"/>
            <a:ext cx="5369668"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Steam Plant</a:t>
            </a:r>
          </a:p>
        </p:txBody>
      </p:sp>
      <p:sp>
        <p:nvSpPr>
          <p:cNvPr id="6" name="Rectangle 5">
            <a:extLst>
              <a:ext uri="{FF2B5EF4-FFF2-40B4-BE49-F238E27FC236}">
                <a16:creationId xmlns:a16="http://schemas.microsoft.com/office/drawing/2014/main" id="{1B5068A2-3994-4367-8F12-240CA5868C73}"/>
              </a:ext>
            </a:extLst>
          </p:cNvPr>
          <p:cNvSpPr/>
          <p:nvPr/>
        </p:nvSpPr>
        <p:spPr>
          <a:xfrm>
            <a:off x="5967252" y="1229319"/>
            <a:ext cx="6224748" cy="584775"/>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Binary Plant</a:t>
            </a:r>
          </a:p>
        </p:txBody>
      </p:sp>
    </p:spTree>
    <p:extLst>
      <p:ext uri="{BB962C8B-B14F-4D97-AF65-F5344CB8AC3E}">
        <p14:creationId xmlns:p14="http://schemas.microsoft.com/office/powerpoint/2010/main" val="39221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Text Box 7"/>
          <p:cNvSpPr txBox="1">
            <a:spLocks noChangeArrowheads="1"/>
          </p:cNvSpPr>
          <p:nvPr/>
        </p:nvSpPr>
        <p:spPr bwMode="auto">
          <a:xfrm>
            <a:off x="6267795" y="736751"/>
            <a:ext cx="578317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200" b="1">
                <a:solidFill>
                  <a:srgbClr val="FFFF00"/>
                </a:solidFill>
                <a:latin typeface="Arial" panose="020B0604020202020204" pitchFamily="34" charset="0"/>
                <a:ea typeface="MS PGothic" panose="020B0600070205080204" pitchFamily="34" charset="-128"/>
              </a:defRPr>
            </a:lvl1pPr>
            <a:lvl2pPr marL="742950" indent="-285750">
              <a:defRPr sz="2200" b="1">
                <a:solidFill>
                  <a:srgbClr val="FFFF00"/>
                </a:solidFill>
                <a:latin typeface="Arial" panose="020B0604020202020204" pitchFamily="34" charset="0"/>
                <a:ea typeface="MS PGothic" panose="020B0600070205080204" pitchFamily="34" charset="-128"/>
              </a:defRPr>
            </a:lvl2pPr>
            <a:lvl3pPr marL="1143000" indent="-228600">
              <a:defRPr sz="2200" b="1">
                <a:solidFill>
                  <a:srgbClr val="FFFF00"/>
                </a:solidFill>
                <a:latin typeface="Arial" panose="020B0604020202020204" pitchFamily="34" charset="0"/>
                <a:ea typeface="MS PGothic" panose="020B0600070205080204" pitchFamily="34" charset="-128"/>
              </a:defRPr>
            </a:lvl3pPr>
            <a:lvl4pPr marL="1600200" indent="-228600">
              <a:defRPr sz="2200" b="1">
                <a:solidFill>
                  <a:srgbClr val="FFFF00"/>
                </a:solidFill>
                <a:latin typeface="Arial" panose="020B0604020202020204" pitchFamily="34" charset="0"/>
                <a:ea typeface="MS PGothic" panose="020B0600070205080204" pitchFamily="34" charset="-128"/>
              </a:defRPr>
            </a:lvl4pPr>
            <a:lvl5pPr marL="2057400" indent="-228600">
              <a:defRPr sz="2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9pPr>
          </a:lstStyle>
          <a:p>
            <a:pPr algn="ctr"/>
            <a:r>
              <a:rPr lang="en-US" sz="4000">
                <a:solidFill>
                  <a:srgbClr val="FF0000"/>
                </a:solidFill>
                <a:latin typeface="Calibri" panose="020F0502020204030204" pitchFamily="34" charset="0"/>
                <a:cs typeface="Calibri" panose="020F0502020204030204" pitchFamily="34" charset="0"/>
              </a:rPr>
              <a:t>The heat beneath our feet is inexhaustible</a:t>
            </a:r>
            <a:endParaRPr lang="en-US" altLang="en-US" sz="3600" b="0">
              <a:solidFill>
                <a:srgbClr val="FF0000"/>
              </a:solidFill>
              <a:latin typeface="Calibri" panose="020F0502020204030204" pitchFamily="34" charset="0"/>
              <a:cs typeface="Calibri" panose="020F0502020204030204" pitchFamily="34" charset="0"/>
            </a:endParaRPr>
          </a:p>
        </p:txBody>
      </p:sp>
      <p:sp>
        <p:nvSpPr>
          <p:cNvPr id="67593" name="TextBox 4"/>
          <p:cNvSpPr txBox="1">
            <a:spLocks noChangeArrowheads="1"/>
          </p:cNvSpPr>
          <p:nvPr/>
        </p:nvSpPr>
        <p:spPr bwMode="auto">
          <a:xfrm>
            <a:off x="6436243" y="6121249"/>
            <a:ext cx="54509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200" b="1">
                <a:solidFill>
                  <a:srgbClr val="FFFF00"/>
                </a:solidFill>
                <a:latin typeface="Arial" panose="020B0604020202020204" pitchFamily="34" charset="0"/>
                <a:ea typeface="MS PGothic" panose="020B0600070205080204" pitchFamily="34" charset="-128"/>
              </a:defRPr>
            </a:lvl1pPr>
            <a:lvl2pPr marL="742950" indent="-285750">
              <a:defRPr sz="2200" b="1">
                <a:solidFill>
                  <a:srgbClr val="FFFF00"/>
                </a:solidFill>
                <a:latin typeface="Arial" panose="020B0604020202020204" pitchFamily="34" charset="0"/>
                <a:ea typeface="MS PGothic" panose="020B0600070205080204" pitchFamily="34" charset="-128"/>
              </a:defRPr>
            </a:lvl2pPr>
            <a:lvl3pPr marL="1143000" indent="-228600">
              <a:defRPr sz="2200" b="1">
                <a:solidFill>
                  <a:srgbClr val="FFFF00"/>
                </a:solidFill>
                <a:latin typeface="Arial" panose="020B0604020202020204" pitchFamily="34" charset="0"/>
                <a:ea typeface="MS PGothic" panose="020B0600070205080204" pitchFamily="34" charset="-128"/>
              </a:defRPr>
            </a:lvl3pPr>
            <a:lvl4pPr marL="1600200" indent="-228600">
              <a:defRPr sz="2200" b="1">
                <a:solidFill>
                  <a:srgbClr val="FFFF00"/>
                </a:solidFill>
                <a:latin typeface="Arial" panose="020B0604020202020204" pitchFamily="34" charset="0"/>
                <a:ea typeface="MS PGothic" panose="020B0600070205080204" pitchFamily="34" charset="-128"/>
              </a:defRPr>
            </a:lvl4pPr>
            <a:lvl5pPr marL="2057400" indent="-228600">
              <a:defRPr sz="2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9pPr>
          </a:lstStyle>
          <a:p>
            <a:pPr algn="ctr"/>
            <a:r>
              <a:rPr lang="en-US" altLang="en-US" sz="1600" i="1" dirty="0">
                <a:solidFill>
                  <a:schemeClr val="tx1"/>
                </a:solidFill>
                <a:latin typeface="Calibri" panose="020F0502020204030204" pitchFamily="34" charset="0"/>
                <a:cs typeface="Calibri" panose="020F0502020204030204" pitchFamily="34" charset="0"/>
              </a:rPr>
              <a:t>Data from SMU;  from </a:t>
            </a:r>
            <a:r>
              <a:rPr lang="en-US" sz="1600" i="1" dirty="0">
                <a:solidFill>
                  <a:schemeClr val="tx1"/>
                </a:solidFill>
                <a:latin typeface="Calibri" panose="020F0502020204030204" pitchFamily="34" charset="0"/>
                <a:cs typeface="Calibri" panose="020F0502020204030204" pitchFamily="34" charset="0"/>
              </a:rPr>
              <a:t>Tester and others (2006)</a:t>
            </a:r>
          </a:p>
        </p:txBody>
      </p:sp>
      <p:grpSp>
        <p:nvGrpSpPr>
          <p:cNvPr id="6" name="Group 5">
            <a:extLst>
              <a:ext uri="{FF2B5EF4-FFF2-40B4-BE49-F238E27FC236}">
                <a16:creationId xmlns:a16="http://schemas.microsoft.com/office/drawing/2014/main" id="{3224E599-05FE-4EAC-BFA8-E7163A9BD483}"/>
              </a:ext>
            </a:extLst>
          </p:cNvPr>
          <p:cNvGrpSpPr/>
          <p:nvPr/>
        </p:nvGrpSpPr>
        <p:grpSpPr>
          <a:xfrm>
            <a:off x="6436241" y="2176756"/>
            <a:ext cx="5734395" cy="3827926"/>
            <a:chOff x="5348330" y="3443474"/>
            <a:chExt cx="5301072" cy="3432880"/>
          </a:xfrm>
        </p:grpSpPr>
        <p:pic>
          <p:nvPicPr>
            <p:cNvPr id="67588" name="Picture 4" descr="US 6 k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8330" y="3443474"/>
              <a:ext cx="5039012" cy="3044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9" name="Rectangle 6"/>
            <p:cNvSpPr>
              <a:spLocks noChangeArrowheads="1"/>
            </p:cNvSpPr>
            <p:nvPr/>
          </p:nvSpPr>
          <p:spPr bwMode="auto">
            <a:xfrm>
              <a:off x="5348330" y="6435029"/>
              <a:ext cx="5039013" cy="441325"/>
            </a:xfrm>
            <a:prstGeom prst="rect">
              <a:avLst/>
            </a:prstGeom>
            <a:solidFill>
              <a:schemeClr val="tx2">
                <a:lumMod val="25000"/>
              </a:schemeClr>
            </a:solidFill>
            <a:ln>
              <a:noFill/>
            </a:ln>
          </p:spPr>
          <p:txBody>
            <a:bodyPr/>
            <a:lstStyle>
              <a:lvl1pPr>
                <a:defRPr sz="2200" b="1">
                  <a:solidFill>
                    <a:srgbClr val="FFFF00"/>
                  </a:solidFill>
                  <a:latin typeface="Arial" panose="020B0604020202020204" pitchFamily="34" charset="0"/>
                  <a:ea typeface="MS PGothic" panose="020B0600070205080204" pitchFamily="34" charset="-128"/>
                </a:defRPr>
              </a:lvl1pPr>
              <a:lvl2pPr marL="742950" indent="-285750">
                <a:defRPr sz="2200" b="1">
                  <a:solidFill>
                    <a:srgbClr val="FFFF00"/>
                  </a:solidFill>
                  <a:latin typeface="Arial" panose="020B0604020202020204" pitchFamily="34" charset="0"/>
                  <a:ea typeface="MS PGothic" panose="020B0600070205080204" pitchFamily="34" charset="-128"/>
                </a:defRPr>
              </a:lvl2pPr>
              <a:lvl3pPr marL="1143000" indent="-228600">
                <a:defRPr sz="2200" b="1">
                  <a:solidFill>
                    <a:srgbClr val="FFFF00"/>
                  </a:solidFill>
                  <a:latin typeface="Arial" panose="020B0604020202020204" pitchFamily="34" charset="0"/>
                  <a:ea typeface="MS PGothic" panose="020B0600070205080204" pitchFamily="34" charset="-128"/>
                </a:defRPr>
              </a:lvl3pPr>
              <a:lvl4pPr marL="1600200" indent="-228600">
                <a:defRPr sz="2200" b="1">
                  <a:solidFill>
                    <a:srgbClr val="FFFF00"/>
                  </a:solidFill>
                  <a:latin typeface="Arial" panose="020B0604020202020204" pitchFamily="34" charset="0"/>
                  <a:ea typeface="MS PGothic" panose="020B0600070205080204" pitchFamily="34" charset="-128"/>
                </a:defRPr>
              </a:lvl4pPr>
              <a:lvl5pPr marL="2057400" indent="-228600">
                <a:defRPr sz="2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9pPr>
            </a:lstStyle>
            <a:p>
              <a:pPr algn="ctr"/>
              <a:r>
                <a:rPr lang="en-US" altLang="en-US" sz="2400" b="0">
                  <a:latin typeface="Calibri" panose="020F0502020204030204" pitchFamily="34" charset="0"/>
                  <a:cs typeface="Calibri" panose="020F0502020204030204" pitchFamily="34" charset="0"/>
                </a:rPr>
                <a:t>Temperatures at </a:t>
              </a:r>
              <a:r>
                <a:rPr lang="en-US" altLang="en-US" sz="3200" b="0" baseline="-4000">
                  <a:latin typeface="Calibri" panose="020F0502020204030204" pitchFamily="34" charset="0"/>
                  <a:cs typeface="Calibri" panose="020F0502020204030204" pitchFamily="34" charset="0"/>
                </a:rPr>
                <a:t>~</a:t>
              </a:r>
              <a:r>
                <a:rPr lang="en-US" altLang="en-US" sz="2400" b="0">
                  <a:latin typeface="Calibri" panose="020F0502020204030204" pitchFamily="34" charset="0"/>
                  <a:cs typeface="Calibri" panose="020F0502020204030204" pitchFamily="34" charset="0"/>
                </a:rPr>
                <a:t>4 miles</a:t>
              </a:r>
            </a:p>
          </p:txBody>
        </p:sp>
        <p:sp>
          <p:nvSpPr>
            <p:cNvPr id="12" name="Rectangular Callout 2">
              <a:extLst>
                <a:ext uri="{FF2B5EF4-FFF2-40B4-BE49-F238E27FC236}">
                  <a16:creationId xmlns:a16="http://schemas.microsoft.com/office/drawing/2014/main" id="{DD54DC7F-62A3-41C7-A555-590A6B372E25}"/>
                </a:ext>
              </a:extLst>
            </p:cNvPr>
            <p:cNvSpPr>
              <a:spLocks noChangeArrowheads="1"/>
            </p:cNvSpPr>
            <p:nvPr/>
          </p:nvSpPr>
          <p:spPr bwMode="auto">
            <a:xfrm>
              <a:off x="9867155" y="4377104"/>
              <a:ext cx="782247" cy="279799"/>
            </a:xfrm>
            <a:prstGeom prst="wedgeRectCallout">
              <a:avLst>
                <a:gd name="adj1" fmla="val -42399"/>
                <a:gd name="adj2" fmla="val 186696"/>
              </a:avLst>
            </a:prstGeom>
            <a:solidFill>
              <a:schemeClr val="accent1">
                <a:lumMod val="40000"/>
                <a:lumOff val="60000"/>
              </a:schemeClr>
            </a:solidFill>
            <a:ln w="9525">
              <a:solidFill>
                <a:schemeClr val="tx1"/>
              </a:solidFill>
              <a:round/>
              <a:headEnd/>
              <a:tailEnd/>
            </a:ln>
          </p:spPr>
          <p:txBody>
            <a:bodyPr lIns="0" rIns="0" anchor="ctr"/>
            <a:lstStyle>
              <a:lvl1pPr>
                <a:defRPr sz="2200" b="1">
                  <a:solidFill>
                    <a:srgbClr val="FFFF00"/>
                  </a:solidFill>
                  <a:latin typeface="Arial" panose="020B0604020202020204" pitchFamily="34" charset="0"/>
                  <a:ea typeface="MS PGothic" panose="020B0600070205080204" pitchFamily="34" charset="-128"/>
                </a:defRPr>
              </a:lvl1pPr>
              <a:lvl2pPr marL="742950" indent="-285750">
                <a:defRPr sz="2200" b="1">
                  <a:solidFill>
                    <a:srgbClr val="FFFF00"/>
                  </a:solidFill>
                  <a:latin typeface="Arial" panose="020B0604020202020204" pitchFamily="34" charset="0"/>
                  <a:ea typeface="MS PGothic" panose="020B0600070205080204" pitchFamily="34" charset="-128"/>
                </a:defRPr>
              </a:lvl2pPr>
              <a:lvl3pPr marL="1143000" indent="-228600">
                <a:defRPr sz="2200" b="1">
                  <a:solidFill>
                    <a:srgbClr val="FFFF00"/>
                  </a:solidFill>
                  <a:latin typeface="Arial" panose="020B0604020202020204" pitchFamily="34" charset="0"/>
                  <a:ea typeface="MS PGothic" panose="020B0600070205080204" pitchFamily="34" charset="-128"/>
                </a:defRPr>
              </a:lvl3pPr>
              <a:lvl4pPr marL="1600200" indent="-228600">
                <a:defRPr sz="2200" b="1">
                  <a:solidFill>
                    <a:srgbClr val="FFFF00"/>
                  </a:solidFill>
                  <a:latin typeface="Arial" panose="020B0604020202020204" pitchFamily="34" charset="0"/>
                  <a:ea typeface="MS PGothic" panose="020B0600070205080204" pitchFamily="34" charset="-128"/>
                </a:defRPr>
              </a:lvl4pPr>
              <a:lvl5pPr marL="2057400" indent="-228600">
                <a:defRPr sz="2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9pPr>
            </a:lstStyle>
            <a:p>
              <a:pPr algn="ctr"/>
              <a:r>
                <a:rPr lang="en-US" altLang="en-US" sz="1400">
                  <a:solidFill>
                    <a:schemeClr val="tx1"/>
                  </a:solidFill>
                </a:rPr>
                <a:t>T = 300 F</a:t>
              </a:r>
            </a:p>
          </p:txBody>
        </p:sp>
      </p:grpSp>
      <p:sp>
        <p:nvSpPr>
          <p:cNvPr id="7" name="Title 6">
            <a:extLst>
              <a:ext uri="{FF2B5EF4-FFF2-40B4-BE49-F238E27FC236}">
                <a16:creationId xmlns:a16="http://schemas.microsoft.com/office/drawing/2014/main" id="{5F610C1A-BF9A-4627-9B05-7A6D31CEBD78}"/>
              </a:ext>
            </a:extLst>
          </p:cNvPr>
          <p:cNvSpPr>
            <a:spLocks noGrp="1"/>
          </p:cNvSpPr>
          <p:nvPr>
            <p:ph type="title"/>
          </p:nvPr>
        </p:nvSpPr>
        <p:spPr>
          <a:xfrm>
            <a:off x="0" y="-790"/>
            <a:ext cx="12192000" cy="731520"/>
          </a:xfrm>
        </p:spPr>
        <p:txBody>
          <a:bodyPr>
            <a:normAutofit/>
          </a:bodyPr>
          <a:lstStyle/>
          <a:p>
            <a:r>
              <a:rPr lang="en-US" dirty="0"/>
              <a:t>Moving Geothermal Forward</a:t>
            </a:r>
          </a:p>
        </p:txBody>
      </p:sp>
      <p:sp>
        <p:nvSpPr>
          <p:cNvPr id="3" name="Rectangle 2">
            <a:extLst>
              <a:ext uri="{FF2B5EF4-FFF2-40B4-BE49-F238E27FC236}">
                <a16:creationId xmlns:a16="http://schemas.microsoft.com/office/drawing/2014/main" id="{ED6FECB1-CC75-4942-9E83-46EEB8BB4979}"/>
              </a:ext>
            </a:extLst>
          </p:cNvPr>
          <p:cNvSpPr/>
          <p:nvPr/>
        </p:nvSpPr>
        <p:spPr>
          <a:xfrm>
            <a:off x="211269" y="1227602"/>
            <a:ext cx="6056525" cy="4832092"/>
          </a:xfrm>
          <a:prstGeom prst="rect">
            <a:avLst/>
          </a:prstGeom>
        </p:spPr>
        <p:txBody>
          <a:bodyPr wrap="square">
            <a:spAutoFit/>
          </a:bodyPr>
          <a:lstStyle/>
          <a:p>
            <a:pPr marL="274320" lvl="1" indent="-274320">
              <a:spcAft>
                <a:spcPts val="600"/>
              </a:spcAft>
              <a:buClr>
                <a:schemeClr val="accent6"/>
              </a:buClr>
              <a:buSzPct val="125000"/>
              <a:buFont typeface="Arial" panose="020B0604020202020204" pitchFamily="34" charset="0"/>
              <a:buChar char="•"/>
            </a:pPr>
            <a:r>
              <a:rPr lang="en-US" sz="2400" dirty="0">
                <a:latin typeface="Calibri" panose="020F0502020204030204" pitchFamily="34" charset="0"/>
                <a:cs typeface="Calibri" panose="020F0502020204030204" pitchFamily="34" charset="0"/>
              </a:rPr>
              <a:t>The US current production of 3900 MWe is a very small percent of the available energy in the earth’s crust. Earth Shot 4 set a goal of</a:t>
            </a:r>
          </a:p>
          <a:p>
            <a:pPr marL="982980" lvl="1" indent="-342900">
              <a:spcAft>
                <a:spcPts val="600"/>
              </a:spcAft>
              <a:buClr>
                <a:schemeClr val="accent6"/>
              </a:buClr>
              <a:buSzPct val="100000"/>
              <a:buFont typeface="Calibri" panose="020F0502020204030204" pitchFamily="34" charset="0"/>
              <a:buChar char="‒"/>
            </a:pPr>
            <a:r>
              <a:rPr lang="en-US" sz="2400" dirty="0">
                <a:latin typeface="Calibri" panose="020F0502020204030204" pitchFamily="34" charset="0"/>
                <a:cs typeface="Calibri" panose="020F0502020204030204" pitchFamily="34" charset="0"/>
              </a:rPr>
              <a:t>60,000 MWe by 2050</a:t>
            </a:r>
          </a:p>
          <a:p>
            <a:pPr marL="982980" lvl="1" indent="-342900">
              <a:spcAft>
                <a:spcPts val="600"/>
              </a:spcAft>
              <a:buClr>
                <a:schemeClr val="accent6"/>
              </a:buClr>
              <a:buSzPct val="100000"/>
              <a:buFont typeface="Calibri" panose="020F0502020204030204" pitchFamily="34" charset="0"/>
              <a:buChar char="‒"/>
            </a:pPr>
            <a:r>
              <a:rPr lang="en-US" sz="2400" dirty="0">
                <a:latin typeface="Calibri" panose="020F0502020204030204" pitchFamily="34" charset="0"/>
                <a:cs typeface="Calibri" panose="020F0502020204030204" pitchFamily="34" charset="0"/>
              </a:rPr>
              <a:t>Reduce cost of Enhanced Geothermal Systems by 90% to $45 per MW hour</a:t>
            </a:r>
          </a:p>
          <a:p>
            <a:pPr marL="274320" lvl="1" indent="-274320">
              <a:spcAft>
                <a:spcPts val="600"/>
              </a:spcAft>
              <a:buClr>
                <a:schemeClr val="accent6"/>
              </a:buClr>
              <a:buSzPct val="125000"/>
              <a:buFont typeface="Arial" panose="020B0604020202020204" pitchFamily="34" charset="0"/>
              <a:buChar char="•"/>
            </a:pPr>
            <a:r>
              <a:rPr lang="en-US" sz="2400" dirty="0">
                <a:latin typeface="Calibri" panose="020F0502020204030204" pitchFamily="34" charset="0"/>
                <a:cs typeface="Calibri" panose="020F0502020204030204" pitchFamily="34" charset="0"/>
              </a:rPr>
              <a:t>Requires the creation of geothermal reservoirs where none exist naturally. </a:t>
            </a:r>
          </a:p>
          <a:p>
            <a:pPr marL="274320" lvl="1" indent="-274320">
              <a:spcAft>
                <a:spcPts val="600"/>
              </a:spcAft>
              <a:buSzPct val="125000"/>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Tapping even 2% of the energy between 2 to 6 miles, would provide more than 2000 times the yearly US energy needs (</a:t>
            </a:r>
            <a:r>
              <a:rPr lang="en-US" sz="2400" b="1" i="1" dirty="0">
                <a:solidFill>
                  <a:srgbClr val="FF0000"/>
                </a:solidFill>
                <a:latin typeface="Calibri" panose="020F0502020204030204" pitchFamily="34" charset="0"/>
                <a:cs typeface="Calibri" panose="020F0502020204030204" pitchFamily="34" charset="0"/>
              </a:rPr>
              <a:t>Tester and others, 2006</a:t>
            </a:r>
            <a:r>
              <a:rPr lang="en-US" sz="2400" b="1" dirty="0">
                <a:solidFill>
                  <a:srgbClr val="FF0000"/>
                </a:solidFill>
                <a:latin typeface="Calibri" panose="020F0502020204030204" pitchFamily="34" charset="0"/>
                <a:cs typeface="Calibri" panose="020F0502020204030204" pitchFamily="34" charset="0"/>
              </a:rPr>
              <a:t>).</a:t>
            </a:r>
          </a:p>
        </p:txBody>
      </p:sp>
      <p:sp>
        <p:nvSpPr>
          <p:cNvPr id="10" name="Rectangle 9">
            <a:extLst>
              <a:ext uri="{FF2B5EF4-FFF2-40B4-BE49-F238E27FC236}">
                <a16:creationId xmlns:a16="http://schemas.microsoft.com/office/drawing/2014/main" id="{573B0812-1023-440B-9739-17FC2E97AACD}"/>
              </a:ext>
            </a:extLst>
          </p:cNvPr>
          <p:cNvSpPr/>
          <p:nvPr/>
        </p:nvSpPr>
        <p:spPr>
          <a:xfrm rot="1500000">
            <a:off x="7791534" y="4708492"/>
            <a:ext cx="70946" cy="234121"/>
          </a:xfrm>
          <a:prstGeom prst="rect">
            <a:avLst/>
          </a:prstGeom>
          <a:pattFill prst="sphere">
            <a:fgClr>
              <a:schemeClr val="bg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31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3089E4-C686-394D-BC33-665E53046E29}"/>
              </a:ext>
            </a:extLst>
          </p:cNvPr>
          <p:cNvPicPr>
            <a:picLocks noGrp="1" noChangeAspect="1"/>
          </p:cNvPicPr>
          <p:nvPr>
            <p:ph idx="1"/>
          </p:nvPr>
        </p:nvPicPr>
        <p:blipFill>
          <a:blip r:embed="rId3"/>
          <a:stretch>
            <a:fillRect/>
          </a:stretch>
        </p:blipFill>
        <p:spPr>
          <a:xfrm>
            <a:off x="317192" y="813533"/>
            <a:ext cx="11557616" cy="3522772"/>
          </a:xfrm>
        </p:spPr>
      </p:pic>
      <p:sp>
        <p:nvSpPr>
          <p:cNvPr id="7" name="Title 6">
            <a:extLst>
              <a:ext uri="{FF2B5EF4-FFF2-40B4-BE49-F238E27FC236}">
                <a16:creationId xmlns:a16="http://schemas.microsoft.com/office/drawing/2014/main" id="{E2CB8714-D40B-4C65-AF87-9DB668191FC0}"/>
              </a:ext>
            </a:extLst>
          </p:cNvPr>
          <p:cNvSpPr>
            <a:spLocks noGrp="1"/>
          </p:cNvSpPr>
          <p:nvPr>
            <p:ph type="title"/>
          </p:nvPr>
        </p:nvSpPr>
        <p:spPr/>
        <p:txBody>
          <a:bodyPr>
            <a:normAutofit/>
          </a:bodyPr>
          <a:lstStyle/>
          <a:p>
            <a:r>
              <a:rPr lang="en-US" sz="3600" dirty="0"/>
              <a:t>Engineering the Geothermal Reservoir</a:t>
            </a:r>
          </a:p>
        </p:txBody>
      </p:sp>
      <p:pic>
        <p:nvPicPr>
          <p:cNvPr id="8" name="Picture 7">
            <a:extLst>
              <a:ext uri="{FF2B5EF4-FFF2-40B4-BE49-F238E27FC236}">
                <a16:creationId xmlns:a16="http://schemas.microsoft.com/office/drawing/2014/main" id="{0E7C0D75-B19D-6D98-7DAA-1F1375A791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646" b="47673"/>
          <a:stretch/>
        </p:blipFill>
        <p:spPr>
          <a:xfrm>
            <a:off x="695309" y="4209308"/>
            <a:ext cx="3406781" cy="2081776"/>
          </a:xfrm>
          <a:prstGeom prst="rect">
            <a:avLst/>
          </a:prstGeom>
          <a:solidFill>
            <a:schemeClr val="accent2">
              <a:lumMod val="20000"/>
              <a:lumOff val="80000"/>
            </a:schemeClr>
          </a:solidFill>
          <a:ln w="25400">
            <a:solidFill>
              <a:schemeClr val="tx2">
                <a:lumMod val="75000"/>
              </a:schemeClr>
            </a:solidFill>
          </a:ln>
        </p:spPr>
      </p:pic>
      <p:pic>
        <p:nvPicPr>
          <p:cNvPr id="9" name="Picture 8">
            <a:extLst>
              <a:ext uri="{FF2B5EF4-FFF2-40B4-BE49-F238E27FC236}">
                <a16:creationId xmlns:a16="http://schemas.microsoft.com/office/drawing/2014/main" id="{EEDC658D-5F86-880E-CC67-AFCD764D82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49" t="48228" r="-3149" b="-5200"/>
          <a:stretch/>
        </p:blipFill>
        <p:spPr>
          <a:xfrm>
            <a:off x="4392609" y="4209309"/>
            <a:ext cx="3406781" cy="2081775"/>
          </a:xfrm>
          <a:prstGeom prst="rect">
            <a:avLst/>
          </a:prstGeom>
          <a:solidFill>
            <a:schemeClr val="accent2">
              <a:lumMod val="20000"/>
              <a:lumOff val="80000"/>
            </a:schemeClr>
          </a:solidFill>
          <a:ln w="25400">
            <a:solidFill>
              <a:schemeClr val="tx2">
                <a:lumMod val="75000"/>
              </a:schemeClr>
            </a:solidFill>
          </a:ln>
        </p:spPr>
      </p:pic>
    </p:spTree>
    <p:extLst>
      <p:ext uri="{BB962C8B-B14F-4D97-AF65-F5344CB8AC3E}">
        <p14:creationId xmlns:p14="http://schemas.microsoft.com/office/powerpoint/2010/main" val="1485212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10843" y="73999"/>
            <a:ext cx="9514227" cy="578118"/>
          </a:xfrm>
          <a:prstGeom prst="rect">
            <a:avLst/>
          </a:prstGeom>
        </p:spPr>
        <p:txBody>
          <a:bodyPr/>
          <a:lstStyle>
            <a:lvl1pPr algn="ctr" defTabSz="457200" rtl="0" eaLnBrk="1" latinLnBrk="0" hangingPunct="1">
              <a:spcBef>
                <a:spcPct val="0"/>
              </a:spcBef>
              <a:buNone/>
              <a:defRPr sz="4000" b="1" kern="1200">
                <a:solidFill>
                  <a:schemeClr val="tx1"/>
                </a:solidFill>
                <a:effectLst>
                  <a:outerShdw blurRad="38100" dist="38100" dir="2700000" algn="tl">
                    <a:srgbClr val="000000">
                      <a:alpha val="43137"/>
                    </a:srgbClr>
                  </a:outerShdw>
                </a:effectLst>
                <a:latin typeface="Candara" panose="020E0502030303020204" pitchFamily="34" charset="0"/>
                <a:ea typeface="+mj-ea"/>
                <a:cs typeface="Candara" panose="020E0502030303020204" pitchFamily="34" charset="0"/>
              </a:defRPr>
            </a:lvl1pPr>
          </a:lstStyle>
          <a:p>
            <a:pPr marL="0" marR="0" lvl="0" indent="0" algn="l" defTabSz="914400" fontAlgn="auto">
              <a:lnSpc>
                <a:spcPct val="90000"/>
              </a:lnSpc>
              <a:spcAft>
                <a:spcPts val="0"/>
              </a:spcAft>
              <a:buClrTx/>
              <a:buSzTx/>
              <a:tabLst/>
              <a:defRPr/>
            </a:pPr>
            <a:r>
              <a:rPr lang="en-US" sz="3600" dirty="0">
                <a:latin typeface="+mn-lt"/>
                <a:cs typeface="+mj-cs"/>
              </a:rPr>
              <a:t>What is Utah FORGE ?</a:t>
            </a:r>
          </a:p>
        </p:txBody>
      </p:sp>
      <p:pic>
        <p:nvPicPr>
          <p:cNvPr id="6" name="Picture 5">
            <a:extLst>
              <a:ext uri="{FF2B5EF4-FFF2-40B4-BE49-F238E27FC236}">
                <a16:creationId xmlns:a16="http://schemas.microsoft.com/office/drawing/2014/main" id="{44CD4337-0247-4E60-866D-C3BE92BAF0AC}"/>
              </a:ext>
            </a:extLst>
          </p:cNvPr>
          <p:cNvPicPr/>
          <p:nvPr/>
        </p:nvPicPr>
        <p:blipFill rotWithShape="1">
          <a:blip r:embed="rId3"/>
          <a:srcRect t="5843"/>
          <a:stretch/>
        </p:blipFill>
        <p:spPr>
          <a:xfrm>
            <a:off x="161290" y="868680"/>
            <a:ext cx="7790941" cy="5421767"/>
          </a:xfrm>
          <a:prstGeom prst="rect">
            <a:avLst/>
          </a:prstGeom>
        </p:spPr>
      </p:pic>
      <p:pic>
        <p:nvPicPr>
          <p:cNvPr id="7" name="Picture 6">
            <a:extLst>
              <a:ext uri="{FF2B5EF4-FFF2-40B4-BE49-F238E27FC236}">
                <a16:creationId xmlns:a16="http://schemas.microsoft.com/office/drawing/2014/main" id="{B2BE2286-2686-4E38-85A6-7E33FCFDE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705" y="1016198"/>
            <a:ext cx="3898005" cy="482560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042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3"/>
          <p:cNvSpPr>
            <a:spLocks noGrp="1"/>
          </p:cNvSpPr>
          <p:nvPr>
            <p:ph type="title"/>
          </p:nvPr>
        </p:nvSpPr>
        <p:spPr/>
        <p:txBody>
          <a:bodyPr>
            <a:normAutofit/>
          </a:bodyPr>
          <a:lstStyle/>
          <a:p>
            <a:r>
              <a:rPr lang="en-US" dirty="0"/>
              <a:t>The Impact of Utah FORGE </a:t>
            </a:r>
            <a:endParaRPr dirty="0"/>
          </a:p>
        </p:txBody>
      </p:sp>
      <p:sp>
        <p:nvSpPr>
          <p:cNvPr id="2" name="TextBox 1">
            <a:extLst>
              <a:ext uri="{FF2B5EF4-FFF2-40B4-BE49-F238E27FC236}">
                <a16:creationId xmlns:a16="http://schemas.microsoft.com/office/drawing/2014/main" id="{0CF70AAE-036B-7834-8976-CAC1FC92021F}"/>
              </a:ext>
            </a:extLst>
          </p:cNvPr>
          <p:cNvSpPr txBox="1"/>
          <p:nvPr/>
        </p:nvSpPr>
        <p:spPr>
          <a:xfrm>
            <a:off x="194310" y="1109714"/>
            <a:ext cx="7246620" cy="5201424"/>
          </a:xfrm>
          <a:prstGeom prst="rect">
            <a:avLst/>
          </a:prstGeom>
          <a:noFill/>
        </p:spPr>
        <p:txBody>
          <a:bodyPr wrap="square" rtlCol="0">
            <a:spAutoFit/>
          </a:bodyPr>
          <a:lstStyle/>
          <a:p>
            <a:pPr marL="285750" indent="-285750">
              <a:spcAft>
                <a:spcPts val="600"/>
              </a:spcAft>
              <a:buClr>
                <a:schemeClr val="accent6"/>
              </a:buClr>
              <a:buSzPct val="125000"/>
              <a:buFont typeface="Arial" panose="020B0604020202020204" pitchFamily="34" charset="0"/>
              <a:buChar char="•"/>
            </a:pPr>
            <a:r>
              <a:rPr lang="en-US" sz="2400" b="1" dirty="0">
                <a:latin typeface="Calibri" panose="020F0502020204030204" pitchFamily="34" charset="0"/>
                <a:cs typeface="Calibri" panose="020F0502020204030204" pitchFamily="34" charset="0"/>
              </a:rPr>
              <a:t>World’s only field laboratory designed </a:t>
            </a:r>
            <a:r>
              <a:rPr lang="en-US" sz="2400" dirty="0">
                <a:latin typeface="Calibri" panose="020F0502020204030204" pitchFamily="34" charset="0"/>
                <a:cs typeface="Calibri" panose="020F0502020204030204" pitchFamily="34" charset="0"/>
              </a:rPr>
              <a:t>for testing tools/technologies.</a:t>
            </a:r>
          </a:p>
          <a:p>
            <a:pPr marL="285750" indent="-285750">
              <a:spcAft>
                <a:spcPts val="600"/>
              </a:spcAft>
              <a:buClr>
                <a:schemeClr val="accent6"/>
              </a:buClr>
              <a:buSzPct val="125000"/>
              <a:buFont typeface="Arial" panose="020B0604020202020204" pitchFamily="34" charset="0"/>
              <a:buChar char="•"/>
            </a:pPr>
            <a:r>
              <a:rPr lang="en-US" sz="2400" b="1" dirty="0">
                <a:latin typeface="Calibri" panose="020F0502020204030204" pitchFamily="34" charset="0"/>
                <a:cs typeface="Calibri" panose="020F0502020204030204" pitchFamily="34" charset="0"/>
              </a:rPr>
              <a:t>Technologies developed at Utah FORGE have increased drilling rates by 50% </a:t>
            </a:r>
            <a:r>
              <a:rPr lang="en-US" sz="2400" dirty="0">
                <a:latin typeface="Calibri" panose="020F0502020204030204" pitchFamily="34" charset="0"/>
                <a:cs typeface="Calibri" panose="020F0502020204030204" pitchFamily="34" charset="0"/>
              </a:rPr>
              <a:t>and significantly reduced project costs. </a:t>
            </a:r>
          </a:p>
          <a:p>
            <a:pPr marL="285750" indent="-285750">
              <a:spcAft>
                <a:spcPts val="600"/>
              </a:spcAft>
              <a:buClr>
                <a:schemeClr val="accent6"/>
              </a:buClr>
              <a:buSzPct val="125000"/>
              <a:buFont typeface="Arial" panose="020B0604020202020204" pitchFamily="34" charset="0"/>
              <a:buChar char="•"/>
            </a:pPr>
            <a:r>
              <a:rPr lang="en-US" sz="2400" b="1" dirty="0">
                <a:latin typeface="Calibri" panose="020F0502020204030204" pitchFamily="34" charset="0"/>
                <a:cs typeface="Calibri" panose="020F0502020204030204" pitchFamily="34" charset="0"/>
              </a:rPr>
              <a:t>Provides economic benefits to rural economically depressed communities </a:t>
            </a:r>
            <a:r>
              <a:rPr lang="en-US" sz="2400" dirty="0">
                <a:latin typeface="Calibri" panose="020F0502020204030204" pitchFamily="34" charset="0"/>
                <a:cs typeface="Calibri" panose="020F0502020204030204" pitchFamily="34" charset="0"/>
              </a:rPr>
              <a:t>by using local services.</a:t>
            </a:r>
          </a:p>
          <a:p>
            <a:pPr marL="285750" indent="-285750">
              <a:spcAft>
                <a:spcPts val="600"/>
              </a:spcAft>
              <a:buClr>
                <a:schemeClr val="accent6"/>
              </a:buClr>
              <a:buSzPct val="125000"/>
              <a:buFont typeface="Arial" panose="020B0604020202020204" pitchFamily="34" charset="0"/>
              <a:buChar char="•"/>
            </a:pPr>
            <a:r>
              <a:rPr lang="en-US" sz="2400" b="1" dirty="0">
                <a:latin typeface="Calibri" panose="020F0502020204030204" pitchFamily="34" charset="0"/>
                <a:cs typeface="Calibri" panose="020F0502020204030204" pitchFamily="34" charset="0"/>
              </a:rPr>
              <a:t>Educates the public, regulators and elected officials </a:t>
            </a:r>
            <a:r>
              <a:rPr lang="en-US" sz="2400" dirty="0">
                <a:latin typeface="Calibri" panose="020F0502020204030204" pitchFamily="34" charset="0"/>
                <a:cs typeface="Calibri" panose="020F0502020204030204" pitchFamily="34" charset="0"/>
              </a:rPr>
              <a:t>through its website, social media platforms, YouTube channel, classroom lectures and presentations, K-12 contests, STEM activities and participation at local events.</a:t>
            </a:r>
          </a:p>
          <a:p>
            <a:pPr marL="285750" indent="-285750">
              <a:spcAft>
                <a:spcPts val="600"/>
              </a:spcAft>
              <a:buClr>
                <a:schemeClr val="accent6"/>
              </a:buClr>
              <a:buSzPct val="125000"/>
              <a:buFont typeface="Arial" panose="020B0604020202020204" pitchFamily="34" charset="0"/>
              <a:buChar char="•"/>
            </a:pPr>
            <a:r>
              <a:rPr lang="en-US" sz="2400" b="1" dirty="0">
                <a:latin typeface="Calibri" panose="020F0502020204030204" pitchFamily="34" charset="0"/>
                <a:cs typeface="Calibri" panose="020F0502020204030204" pitchFamily="34" charset="0"/>
              </a:rPr>
              <a:t>All data collected is publicly available without cost.</a:t>
            </a:r>
            <a:endParaRPr lang="en-US" sz="2400" cap="small"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DCDD07D-614A-4F19-8ACD-DF151F8B6C7C}"/>
              </a:ext>
            </a:extLst>
          </p:cNvPr>
          <p:cNvPicPr>
            <a:picLocks noChangeAspect="1"/>
          </p:cNvPicPr>
          <p:nvPr/>
        </p:nvPicPr>
        <p:blipFill>
          <a:blip r:embed="rId3"/>
          <a:stretch>
            <a:fillRect/>
          </a:stretch>
        </p:blipFill>
        <p:spPr>
          <a:xfrm>
            <a:off x="7986718" y="855240"/>
            <a:ext cx="3865600" cy="3606431"/>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FC80F58-6AA1-40A1-A811-224E47820B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86717" y="4625829"/>
            <a:ext cx="3865600" cy="200101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909171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A727-6378-5D06-0A9F-8004797460C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E21AA0F9-1640-3E17-F4BD-94D36846C57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16874"/>
          <a:stretch/>
        </p:blipFill>
        <p:spPr>
          <a:xfrm>
            <a:off x="0" y="-343052"/>
            <a:ext cx="12192000" cy="5985928"/>
          </a:xfrm>
          <a:prstGeom prst="rect">
            <a:avLst/>
          </a:prstGeom>
        </p:spPr>
      </p:pic>
      <p:sp>
        <p:nvSpPr>
          <p:cNvPr id="6" name="TextBox 5">
            <a:extLst>
              <a:ext uri="{FF2B5EF4-FFF2-40B4-BE49-F238E27FC236}">
                <a16:creationId xmlns:a16="http://schemas.microsoft.com/office/drawing/2014/main" id="{F6DB0597-6BC7-F69F-55FE-B365F84CC687}"/>
              </a:ext>
            </a:extLst>
          </p:cNvPr>
          <p:cNvSpPr txBox="1"/>
          <p:nvPr/>
        </p:nvSpPr>
        <p:spPr>
          <a:xfrm>
            <a:off x="0" y="5642874"/>
            <a:ext cx="12192000" cy="646331"/>
          </a:xfrm>
          <a:prstGeom prst="rect">
            <a:avLst/>
          </a:prstGeom>
          <a:solidFill>
            <a:schemeClr val="accent6"/>
          </a:solidFill>
          <a:ln>
            <a:solidFill>
              <a:schemeClr val="accent6">
                <a:lumMod val="40000"/>
                <a:lumOff val="6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Funding provided by the US Department of Energy with additional support from Utah Trust Lands Administration,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Beaver County, the Governor’s Office of Energy Development, and Smithfield Foods</a:t>
            </a:r>
          </a:p>
        </p:txBody>
      </p:sp>
      <p:sp>
        <p:nvSpPr>
          <p:cNvPr id="4" name="TextBox 3"/>
          <p:cNvSpPr txBox="1"/>
          <p:nvPr/>
        </p:nvSpPr>
        <p:spPr>
          <a:xfrm>
            <a:off x="5588716" y="753460"/>
            <a:ext cx="500092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ptos" panose="02110004020202020204"/>
                <a:ea typeface="+mn-ea"/>
                <a:cs typeface="+mn-cs"/>
              </a:rPr>
              <a:t>Questions?</a:t>
            </a:r>
          </a:p>
        </p:txBody>
      </p:sp>
      <p:sp>
        <p:nvSpPr>
          <p:cNvPr id="7" name="TextBox 6">
            <a:extLst>
              <a:ext uri="{FF2B5EF4-FFF2-40B4-BE49-F238E27FC236}">
                <a16:creationId xmlns:a16="http://schemas.microsoft.com/office/drawing/2014/main" id="{37CDF9B8-AF8C-47C9-9464-C402B3531508}"/>
              </a:ext>
            </a:extLst>
          </p:cNvPr>
          <p:cNvSpPr txBox="1"/>
          <p:nvPr/>
        </p:nvSpPr>
        <p:spPr>
          <a:xfrm>
            <a:off x="9401330" y="6443409"/>
            <a:ext cx="1064715" cy="3231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SUBSCRIBE</a:t>
            </a:r>
            <a:endParaRPr kumimoji="0" lang="en-US" sz="1500" b="1" i="0" u="sng"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pic>
        <p:nvPicPr>
          <p:cNvPr id="9" name="Picture 8">
            <a:hlinkClick r:id="rId5"/>
            <a:extLst>
              <a:ext uri="{FF2B5EF4-FFF2-40B4-BE49-F238E27FC236}">
                <a16:creationId xmlns:a16="http://schemas.microsoft.com/office/drawing/2014/main" id="{3C1AA5EC-785E-4C5C-B4AC-597DB1B7A1A3}"/>
              </a:ext>
            </a:extLst>
          </p:cNvPr>
          <p:cNvPicPr>
            <a:picLocks noChangeAspect="1"/>
          </p:cNvPicPr>
          <p:nvPr/>
        </p:nvPicPr>
        <p:blipFill>
          <a:blip r:embed="rId6"/>
          <a:stretch>
            <a:fillRect/>
          </a:stretch>
        </p:blipFill>
        <p:spPr>
          <a:xfrm>
            <a:off x="11325461" y="6445828"/>
            <a:ext cx="447898" cy="313529"/>
          </a:xfrm>
          <a:prstGeom prst="rect">
            <a:avLst/>
          </a:prstGeom>
        </p:spPr>
      </p:pic>
      <p:pic>
        <p:nvPicPr>
          <p:cNvPr id="10" name="Picture 9">
            <a:hlinkClick r:id="rId7"/>
            <a:extLst>
              <a:ext uri="{FF2B5EF4-FFF2-40B4-BE49-F238E27FC236}">
                <a16:creationId xmlns:a16="http://schemas.microsoft.com/office/drawing/2014/main" id="{A9F65DCD-7C88-4057-91D8-542E1F3DFE30}"/>
              </a:ext>
            </a:extLst>
          </p:cNvPr>
          <p:cNvPicPr>
            <a:picLocks noChangeAspect="1"/>
          </p:cNvPicPr>
          <p:nvPr/>
        </p:nvPicPr>
        <p:blipFill>
          <a:blip r:embed="rId8"/>
          <a:stretch>
            <a:fillRect/>
          </a:stretch>
        </p:blipFill>
        <p:spPr>
          <a:xfrm>
            <a:off x="10509688" y="6452053"/>
            <a:ext cx="292995" cy="292995"/>
          </a:xfrm>
          <a:prstGeom prst="rect">
            <a:avLst/>
          </a:prstGeom>
        </p:spPr>
      </p:pic>
      <p:pic>
        <p:nvPicPr>
          <p:cNvPr id="11" name="Picture 10">
            <a:hlinkClick r:id="rId9"/>
            <a:extLst>
              <a:ext uri="{FF2B5EF4-FFF2-40B4-BE49-F238E27FC236}">
                <a16:creationId xmlns:a16="http://schemas.microsoft.com/office/drawing/2014/main" id="{B2FFC38F-D77A-405B-A5D5-194A6B62E1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14361" y="6466703"/>
            <a:ext cx="274320" cy="274320"/>
          </a:xfrm>
          <a:prstGeom prst="rect">
            <a:avLst/>
          </a:prstGeom>
        </p:spPr>
      </p:pic>
      <p:pic>
        <p:nvPicPr>
          <p:cNvPr id="13" name="Picture 12">
            <a:hlinkClick r:id="rId11"/>
            <a:extLst>
              <a:ext uri="{FF2B5EF4-FFF2-40B4-BE49-F238E27FC236}">
                <a16:creationId xmlns:a16="http://schemas.microsoft.com/office/drawing/2014/main" id="{B2203B7D-D695-4979-898C-6C8B5F61A2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03695" y="6467141"/>
            <a:ext cx="278226" cy="278226"/>
          </a:xfrm>
          <a:prstGeom prst="rect">
            <a:avLst/>
          </a:prstGeom>
        </p:spPr>
      </p:pic>
      <p:pic>
        <p:nvPicPr>
          <p:cNvPr id="17" name="Picture 16">
            <a:hlinkClick r:id="rId13"/>
            <a:extLst>
              <a:ext uri="{FF2B5EF4-FFF2-40B4-BE49-F238E27FC236}">
                <a16:creationId xmlns:a16="http://schemas.microsoft.com/office/drawing/2014/main" id="{136D5DE3-8555-4E30-9558-A927ACC2A787}"/>
              </a:ext>
            </a:extLst>
          </p:cNvPr>
          <p:cNvPicPr>
            <a:picLocks noChangeAspect="1"/>
          </p:cNvPicPr>
          <p:nvPr/>
        </p:nvPicPr>
        <p:blipFill rotWithShape="1">
          <a:blip r:embed="rId14">
            <a:extLst>
              <a:ext uri="{28A0092B-C50C-407E-A947-70E740481C1C}">
                <a14:useLocalDpi xmlns:a14="http://schemas.microsoft.com/office/drawing/2010/main" val="0"/>
              </a:ext>
            </a:extLst>
          </a:blip>
          <a:srcRect l="17042" t="2311" r="17723" b="3943"/>
          <a:stretch/>
        </p:blipFill>
        <p:spPr>
          <a:xfrm>
            <a:off x="10799307" y="6448779"/>
            <a:ext cx="292995" cy="307564"/>
          </a:xfrm>
          <a:prstGeom prst="rect">
            <a:avLst/>
          </a:prstGeom>
        </p:spPr>
      </p:pic>
      <p:pic>
        <p:nvPicPr>
          <p:cNvPr id="19" name="Picture 18">
            <a:extLst>
              <a:ext uri="{FF2B5EF4-FFF2-40B4-BE49-F238E27FC236}">
                <a16:creationId xmlns:a16="http://schemas.microsoft.com/office/drawing/2014/main" id="{35FBB5D8-1BC4-4418-9A2F-B5F2441D8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24300" y="4246824"/>
            <a:ext cx="1241846" cy="1241846"/>
          </a:xfrm>
          <a:prstGeom prst="rect">
            <a:avLst/>
          </a:prstGeom>
        </p:spPr>
      </p:pic>
    </p:spTree>
    <p:extLst>
      <p:ext uri="{BB962C8B-B14F-4D97-AF65-F5344CB8AC3E}">
        <p14:creationId xmlns:p14="http://schemas.microsoft.com/office/powerpoint/2010/main" val="357919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0613C7-9C75-4AE4-A744-200E294661B3}"/>
              </a:ext>
            </a:extLst>
          </p:cNvPr>
          <p:cNvSpPr>
            <a:spLocks noGrp="1"/>
          </p:cNvSpPr>
          <p:nvPr>
            <p:ph type="title"/>
          </p:nvPr>
        </p:nvSpPr>
        <p:spPr/>
        <p:txBody>
          <a:bodyPr/>
          <a:lstStyle/>
          <a:p>
            <a:r>
              <a:rPr lang="en-US" dirty="0"/>
              <a:t>Benefits of Geothermal Energy</a:t>
            </a:r>
          </a:p>
        </p:txBody>
      </p:sp>
      <p:sp>
        <p:nvSpPr>
          <p:cNvPr id="2" name="Content Placeholder 1"/>
          <p:cNvSpPr>
            <a:spLocks noGrp="1"/>
          </p:cNvSpPr>
          <p:nvPr>
            <p:ph sz="half" idx="4294967295"/>
          </p:nvPr>
        </p:nvSpPr>
        <p:spPr>
          <a:xfrm>
            <a:off x="8631366" y="1087634"/>
            <a:ext cx="2971800" cy="5586413"/>
          </a:xfrm>
        </p:spPr>
        <p:txBody>
          <a:bodyPr>
            <a:normAutofit lnSpcReduction="10000"/>
          </a:bodyPr>
          <a:lstStyle/>
          <a:p>
            <a:pPr marL="0" indent="0">
              <a:buNone/>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Electric Generation</a:t>
            </a:r>
          </a:p>
          <a:p>
            <a:pPr marL="0" indent="0">
              <a:buNone/>
            </a:pP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Space Heating</a:t>
            </a:r>
          </a:p>
          <a:p>
            <a:pPr marL="0" indent="0">
              <a:buNone/>
            </a:pP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a:buNone/>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Spas</a:t>
            </a:r>
          </a:p>
          <a:p>
            <a:pPr marL="0" indent="0">
              <a:buNone/>
            </a:pP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Heat Pumps</a:t>
            </a:r>
          </a:p>
          <a:p>
            <a:pPr marL="0" indent="0">
              <a:buNone/>
            </a:pP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7EEDE09C-258C-40F1-9A07-C3F41FA41CCE}"/>
              </a:ext>
            </a:extLst>
          </p:cNvPr>
          <p:cNvCxnSpPr>
            <a:cxnSpLocks/>
          </p:cNvCxnSpPr>
          <p:nvPr/>
        </p:nvCxnSpPr>
        <p:spPr>
          <a:xfrm flipV="1">
            <a:off x="7581229" y="1021297"/>
            <a:ext cx="0" cy="5633498"/>
          </a:xfrm>
          <a:prstGeom prst="straightConnector1">
            <a:avLst/>
          </a:prstGeom>
          <a:ln w="190500">
            <a:gradFill>
              <a:gsLst>
                <a:gs pos="3333">
                  <a:schemeClr val="accent1">
                    <a:lumMod val="14000"/>
                    <a:lumOff val="86000"/>
                  </a:schemeClr>
                </a:gs>
                <a:gs pos="21000">
                  <a:schemeClr val="accent2">
                    <a:lumMod val="40000"/>
                    <a:lumOff val="60000"/>
                  </a:schemeClr>
                </a:gs>
                <a:gs pos="47000">
                  <a:schemeClr val="accent5">
                    <a:lumMod val="40000"/>
                    <a:lumOff val="60000"/>
                  </a:schemeClr>
                </a:gs>
                <a:gs pos="76000">
                  <a:schemeClr val="accent5">
                    <a:lumMod val="60000"/>
                    <a:lumOff val="40000"/>
                  </a:schemeClr>
                </a:gs>
                <a:gs pos="85000">
                  <a:srgbClr val="C0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pic>
        <p:nvPicPr>
          <p:cNvPr id="14" name="Picture 3" descr="nydalen1-2400">
            <a:extLst>
              <a:ext uri="{FF2B5EF4-FFF2-40B4-BE49-F238E27FC236}">
                <a16:creationId xmlns:a16="http://schemas.microsoft.com/office/drawing/2014/main" id="{8F8D5C8A-8DB3-AE4A-BFB0-D98F2CA68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6" t="2683" r="3389" b="3088"/>
          <a:stretch/>
        </p:blipFill>
        <p:spPr bwMode="auto">
          <a:xfrm>
            <a:off x="4811360" y="5200314"/>
            <a:ext cx="2192241" cy="1598515"/>
          </a:xfrm>
          <a:prstGeom prst="rect">
            <a:avLst/>
          </a:prstGeom>
          <a:noFill/>
          <a:ln w="19050">
            <a:solidFill>
              <a:schemeClr val="bg1"/>
            </a:solidFill>
          </a:ln>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4811359" y="893259"/>
            <a:ext cx="2192242" cy="4308786"/>
            <a:chOff x="5997254" y="1283808"/>
            <a:chExt cx="2777314" cy="5183491"/>
          </a:xfrm>
        </p:grpSpPr>
        <p:grpSp>
          <p:nvGrpSpPr>
            <p:cNvPr id="3" name="Group 2"/>
            <p:cNvGrpSpPr/>
            <p:nvPr/>
          </p:nvGrpSpPr>
          <p:grpSpPr>
            <a:xfrm>
              <a:off x="5997254" y="4544278"/>
              <a:ext cx="2777314" cy="1923021"/>
              <a:chOff x="4572000" y="3717798"/>
              <a:chExt cx="4114800" cy="3086100"/>
            </a:xfrm>
          </p:grpSpPr>
          <p:pic>
            <p:nvPicPr>
              <p:cNvPr id="8" name="Picture 3" descr="PICT0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717798"/>
                <a:ext cx="4114800" cy="30861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fish400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819650"/>
                <a:ext cx="1709473" cy="19812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6" name="Picture 5" descr="P4230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7254" y="2743415"/>
              <a:ext cx="2777314" cy="2082986"/>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7254" y="1283808"/>
              <a:ext cx="2777314" cy="1657131"/>
            </a:xfrm>
            <a:prstGeom prst="rect">
              <a:avLst/>
            </a:prstGeom>
          </p:spPr>
        </p:pic>
      </p:grpSp>
      <p:sp>
        <p:nvSpPr>
          <p:cNvPr id="15" name="TextBox 14">
            <a:extLst>
              <a:ext uri="{FF2B5EF4-FFF2-40B4-BE49-F238E27FC236}">
                <a16:creationId xmlns:a16="http://schemas.microsoft.com/office/drawing/2014/main" id="{B9FA558E-F8D8-4B8E-9D9B-ECEE264B26B5}"/>
              </a:ext>
            </a:extLst>
          </p:cNvPr>
          <p:cNvSpPr txBox="1"/>
          <p:nvPr/>
        </p:nvSpPr>
        <p:spPr>
          <a:xfrm>
            <a:off x="7080679" y="3022442"/>
            <a:ext cx="461665" cy="1763881"/>
          </a:xfrm>
          <a:prstGeom prst="rect">
            <a:avLst/>
          </a:prstGeom>
          <a:noFill/>
        </p:spPr>
        <p:txBody>
          <a:bodyPr vert="vert270" wrap="none" rtlCol="0">
            <a:spAutoFit/>
          </a:bodyPr>
          <a:lstStyle/>
          <a:p>
            <a:r>
              <a:rPr lang="en-US" spc="200" dirty="0">
                <a:latin typeface="Calibri" panose="020F0502020204030204" pitchFamily="34" charset="0"/>
                <a:cs typeface="Calibri" panose="020F0502020204030204" pitchFamily="34" charset="0"/>
              </a:rPr>
              <a:t>TEMPERATURE</a:t>
            </a:r>
          </a:p>
        </p:txBody>
      </p:sp>
      <p:sp>
        <p:nvSpPr>
          <p:cNvPr id="16" name="Rectangle 3">
            <a:extLst>
              <a:ext uri="{FF2B5EF4-FFF2-40B4-BE49-F238E27FC236}">
                <a16:creationId xmlns:a16="http://schemas.microsoft.com/office/drawing/2014/main" id="{CA9F420F-6560-4A09-AAD1-DABC42EA504E}"/>
              </a:ext>
            </a:extLst>
          </p:cNvPr>
          <p:cNvSpPr txBox="1">
            <a:spLocks noChangeArrowheads="1"/>
          </p:cNvSpPr>
          <p:nvPr/>
        </p:nvSpPr>
        <p:spPr>
          <a:xfrm>
            <a:off x="237828" y="1431830"/>
            <a:ext cx="4496453" cy="4343400"/>
          </a:xfrm>
          <a:prstGeom prst="rect">
            <a:avLst/>
          </a:prstGeom>
          <a:ln>
            <a:noFill/>
          </a:ln>
        </p:spPr>
        <p:txBody>
          <a:bodyPr vert="horz" lIns="91440" tIns="45720" rIns="91440" bIns="45720" rtlCol="0">
            <a:noAutofit/>
          </a:bodyPr>
          <a:lstStyle>
            <a:lvl1pPr marL="342900" indent="-342900" algn="l" defTabSz="685800" rtl="0" eaLnBrk="1" latinLnBrk="0" hangingPunct="1">
              <a:spcBef>
                <a:spcPct val="20000"/>
              </a:spcBef>
              <a:buClr>
                <a:schemeClr val="accent6">
                  <a:lumMod val="75000"/>
                </a:schemeClr>
              </a:buClr>
              <a:buSzPct val="125000"/>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57213" indent="-214313" algn="l" defTabSz="685800" rtl="0" eaLnBrk="1" latinLnBrk="0" hangingPunct="1">
              <a:spcBef>
                <a:spcPct val="20000"/>
              </a:spcBef>
              <a:buClr>
                <a:schemeClr val="accent6">
                  <a:lumMod val="75000"/>
                </a:schemeClr>
              </a:buClr>
              <a:buSzPct val="125000"/>
              <a:buFont typeface="Times New Roman" panose="02020603050405020304" pitchFamily="18" charset="0"/>
              <a:buChar char="-"/>
              <a:defRPr sz="2100" kern="1200">
                <a:solidFill>
                  <a:schemeClr val="tx1">
                    <a:lumMod val="75000"/>
                    <a:lumOff val="25000"/>
                  </a:schemeClr>
                </a:solidFill>
                <a:latin typeface="+mn-lt"/>
                <a:ea typeface="+mn-ea"/>
                <a:cs typeface="+mn-cs"/>
              </a:defRPr>
            </a:lvl2pPr>
            <a:lvl3pPr marL="857250" indent="-171450" algn="l" defTabSz="685800" rtl="0" eaLnBrk="1" latinLnBrk="0" hangingPunct="1">
              <a:spcBef>
                <a:spcPct val="20000"/>
              </a:spcBef>
              <a:buClr>
                <a:schemeClr val="accent6">
                  <a:lumMod val="75000"/>
                </a:schemeClr>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200150" indent="-171450" algn="l" defTabSz="685800" rtl="0" eaLnBrk="1" latinLnBrk="0" hangingPunct="1">
              <a:spcBef>
                <a:spcPct val="20000"/>
              </a:spcBef>
              <a:buClr>
                <a:schemeClr val="accent6">
                  <a:lumMod val="75000"/>
                </a:schemeClr>
              </a:buClr>
              <a:buFont typeface="Arial"/>
              <a:buChar char="□"/>
              <a:defRPr sz="1500" kern="1200">
                <a:solidFill>
                  <a:schemeClr val="tx1">
                    <a:lumMod val="75000"/>
                    <a:lumOff val="25000"/>
                  </a:schemeClr>
                </a:solidFill>
                <a:latin typeface="+mn-lt"/>
                <a:ea typeface="+mn-ea"/>
                <a:cs typeface="+mn-cs"/>
              </a:defRPr>
            </a:lvl4pPr>
            <a:lvl5pPr marL="1543050" indent="-171450" algn="l" defTabSz="685800" rtl="0" eaLnBrk="1" latinLnBrk="0" hangingPunct="1">
              <a:spcBef>
                <a:spcPct val="20000"/>
              </a:spcBef>
              <a:buClr>
                <a:schemeClr val="accent6">
                  <a:lumMod val="75000"/>
                </a:schemeClr>
              </a:buClr>
              <a:buSzPct val="75000"/>
              <a:buFont typeface="Arial"/>
              <a:buChar char="✧"/>
              <a:defRPr sz="1500" kern="1200">
                <a:solidFill>
                  <a:schemeClr val="tx1">
                    <a:lumMod val="75000"/>
                    <a:lumOff val="25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chemeClr val="accent6"/>
              </a:buClr>
              <a:buSzPct val="120000"/>
              <a:defRPr/>
            </a:pPr>
            <a:r>
              <a:rPr lang="en-AU" sz="2800" dirty="0">
                <a:solidFill>
                  <a:schemeClr val="tx1"/>
                </a:solidFill>
                <a:latin typeface="Calibri" panose="020F0502020204030204" pitchFamily="34" charset="0"/>
                <a:cs typeface="Calibri" panose="020F0502020204030204" pitchFamily="34" charset="0"/>
              </a:rPr>
              <a:t>Low emission</a:t>
            </a:r>
          </a:p>
          <a:p>
            <a:pPr>
              <a:buClr>
                <a:schemeClr val="accent6"/>
              </a:buClr>
              <a:buSzPct val="120000"/>
              <a:defRPr/>
            </a:pPr>
            <a:r>
              <a:rPr lang="en-AU" sz="2800" dirty="0">
                <a:solidFill>
                  <a:schemeClr val="tx1"/>
                </a:solidFill>
                <a:latin typeface="Calibri" panose="020F0502020204030204" pitchFamily="34" charset="0"/>
                <a:cs typeface="Calibri" panose="020F0502020204030204" pitchFamily="34" charset="0"/>
              </a:rPr>
              <a:t>Base load power</a:t>
            </a:r>
          </a:p>
          <a:p>
            <a:pPr>
              <a:buClr>
                <a:schemeClr val="accent6"/>
              </a:buClr>
              <a:buSzPct val="120000"/>
              <a:defRPr/>
            </a:pPr>
            <a:r>
              <a:rPr lang="en-AU" sz="2800" dirty="0">
                <a:solidFill>
                  <a:schemeClr val="tx1"/>
                </a:solidFill>
                <a:latin typeface="Calibri" panose="020F0502020204030204" pitchFamily="34" charset="0"/>
                <a:cs typeface="Calibri" panose="020F0502020204030204" pitchFamily="34" charset="0"/>
              </a:rPr>
              <a:t>Peaking</a:t>
            </a:r>
          </a:p>
          <a:p>
            <a:pPr>
              <a:buClr>
                <a:schemeClr val="accent6"/>
              </a:buClr>
              <a:buSzPct val="120000"/>
              <a:defRPr/>
            </a:pPr>
            <a:r>
              <a:rPr lang="en-AU" sz="2800" dirty="0">
                <a:solidFill>
                  <a:schemeClr val="tx1"/>
                </a:solidFill>
                <a:latin typeface="Calibri" panose="020F0502020204030204" pitchFamily="34" charset="0"/>
                <a:cs typeface="Calibri" panose="020F0502020204030204" pitchFamily="34" charset="0"/>
              </a:rPr>
              <a:t>Renewable</a:t>
            </a:r>
          </a:p>
          <a:p>
            <a:pPr>
              <a:buClr>
                <a:schemeClr val="accent6"/>
              </a:buClr>
              <a:buSzPct val="120000"/>
              <a:defRPr/>
            </a:pPr>
            <a:r>
              <a:rPr lang="en-AU" sz="2800" dirty="0">
                <a:solidFill>
                  <a:schemeClr val="tx1"/>
                </a:solidFill>
                <a:latin typeface="Calibri" panose="020F0502020204030204" pitchFamily="34" charset="0"/>
                <a:cs typeface="Calibri" panose="020F0502020204030204" pitchFamily="34" charset="0"/>
              </a:rPr>
              <a:t>Vast resource</a:t>
            </a:r>
          </a:p>
          <a:p>
            <a:pPr>
              <a:buClr>
                <a:schemeClr val="accent6"/>
              </a:buClr>
              <a:buSzPct val="120000"/>
              <a:defRPr/>
            </a:pPr>
            <a:r>
              <a:rPr lang="en-AU" sz="2800" dirty="0">
                <a:solidFill>
                  <a:schemeClr val="tx1"/>
                </a:solidFill>
                <a:latin typeface="Calibri" panose="020F0502020204030204" pitchFamily="34" charset="0"/>
                <a:cs typeface="Calibri" panose="020F0502020204030204" pitchFamily="34" charset="0"/>
              </a:rPr>
              <a:t>Environmentally benign</a:t>
            </a:r>
          </a:p>
          <a:p>
            <a:pPr>
              <a:buClr>
                <a:schemeClr val="accent6"/>
              </a:buClr>
              <a:buSzPct val="120000"/>
              <a:defRPr/>
            </a:pPr>
            <a:r>
              <a:rPr lang="en-AU" sz="2800" dirty="0">
                <a:solidFill>
                  <a:schemeClr val="tx1"/>
                </a:solidFill>
                <a:latin typeface="Calibri" panose="020F0502020204030204" pitchFamily="34" charset="0"/>
                <a:cs typeface="Calibri" panose="020F0502020204030204" pitchFamily="34" charset="0"/>
              </a:rPr>
              <a:t>Low costs once established</a:t>
            </a:r>
          </a:p>
          <a:p>
            <a:pPr>
              <a:buClr>
                <a:schemeClr val="accent6"/>
              </a:buClr>
              <a:buSzPct val="120000"/>
              <a:defRPr/>
            </a:pPr>
            <a:r>
              <a:rPr lang="en-AU" sz="2800" dirty="0">
                <a:solidFill>
                  <a:schemeClr val="tx1"/>
                </a:solidFill>
                <a:latin typeface="Calibri" panose="020F0502020204030204" pitchFamily="34" charset="0"/>
                <a:cs typeface="Calibri" panose="020F0502020204030204" pitchFamily="34" charset="0"/>
              </a:rPr>
              <a:t>Small geographic footprint</a:t>
            </a:r>
          </a:p>
          <a:p>
            <a:pPr>
              <a:buClr>
                <a:schemeClr val="accent6"/>
              </a:buClr>
              <a:buSzPct val="120000"/>
              <a:defRPr/>
            </a:pPr>
            <a:r>
              <a:rPr lang="en-AU" sz="2800" dirty="0">
                <a:solidFill>
                  <a:schemeClr val="tx1"/>
                </a:solidFill>
                <a:latin typeface="Calibri" panose="020F0502020204030204" pitchFamily="34" charset="0"/>
                <a:cs typeface="Calibri" panose="020F0502020204030204" pitchFamily="34" charset="0"/>
              </a:rPr>
              <a:t>Secure</a:t>
            </a:r>
          </a:p>
        </p:txBody>
      </p:sp>
    </p:spTree>
    <p:extLst>
      <p:ext uri="{BB962C8B-B14F-4D97-AF65-F5344CB8AC3E}">
        <p14:creationId xmlns:p14="http://schemas.microsoft.com/office/powerpoint/2010/main" val="1522274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EAE410-3A31-486C-AAEC-46CCDD0BD22C}"/>
              </a:ext>
            </a:extLst>
          </p:cNvPr>
          <p:cNvSpPr>
            <a:spLocks noGrp="1"/>
          </p:cNvSpPr>
          <p:nvPr>
            <p:ph type="title"/>
          </p:nvPr>
        </p:nvSpPr>
        <p:spPr/>
        <p:txBody>
          <a:bodyPr/>
          <a:lstStyle/>
          <a:p>
            <a:r>
              <a:rPr lang="en-US" dirty="0"/>
              <a:t>Geothermal Systems</a:t>
            </a:r>
          </a:p>
        </p:txBody>
      </p:sp>
      <p:pic>
        <p:nvPicPr>
          <p:cNvPr id="4" name="Content Placeholder 3"/>
          <p:cNvPicPr>
            <a:picLocks noGrp="1" noChangeAspect="1"/>
          </p:cNvPicPr>
          <p:nvPr>
            <p:ph idx="4294967295"/>
          </p:nvPr>
        </p:nvPicPr>
        <p:blipFill>
          <a:blip r:embed="rId3"/>
          <a:stretch>
            <a:fillRect/>
          </a:stretch>
        </p:blipFill>
        <p:spPr>
          <a:xfrm>
            <a:off x="1688123" y="856986"/>
            <a:ext cx="8631238" cy="5245100"/>
          </a:xfrm>
          <a:solidFill>
            <a:schemeClr val="bg1">
              <a:lumMod val="75000"/>
            </a:schemeClr>
          </a:solidFill>
        </p:spPr>
      </p:pic>
      <p:sp>
        <p:nvSpPr>
          <p:cNvPr id="7172" name="TextBox 4"/>
          <p:cNvSpPr txBox="1">
            <a:spLocks noChangeArrowheads="1"/>
          </p:cNvSpPr>
          <p:nvPr/>
        </p:nvSpPr>
        <p:spPr bwMode="auto">
          <a:xfrm>
            <a:off x="7995242" y="6193566"/>
            <a:ext cx="3429000" cy="33855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200" b="1">
                <a:solidFill>
                  <a:srgbClr val="FFFF00"/>
                </a:solidFill>
                <a:latin typeface="Arial" panose="020B0604020202020204" pitchFamily="34" charset="0"/>
                <a:ea typeface="MS PGothic" panose="020B0600070205080204" pitchFamily="34" charset="-128"/>
              </a:defRPr>
            </a:lvl1pPr>
            <a:lvl2pPr marL="742950" indent="-285750">
              <a:defRPr sz="2200" b="1">
                <a:solidFill>
                  <a:srgbClr val="FFFF00"/>
                </a:solidFill>
                <a:latin typeface="Arial" panose="020B0604020202020204" pitchFamily="34" charset="0"/>
                <a:ea typeface="MS PGothic" panose="020B0600070205080204" pitchFamily="34" charset="-128"/>
              </a:defRPr>
            </a:lvl2pPr>
            <a:lvl3pPr marL="1143000" indent="-228600">
              <a:defRPr sz="2200" b="1">
                <a:solidFill>
                  <a:srgbClr val="FFFF00"/>
                </a:solidFill>
                <a:latin typeface="Arial" panose="020B0604020202020204" pitchFamily="34" charset="0"/>
                <a:ea typeface="MS PGothic" panose="020B0600070205080204" pitchFamily="34" charset="-128"/>
              </a:defRPr>
            </a:lvl3pPr>
            <a:lvl4pPr marL="1600200" indent="-228600">
              <a:defRPr sz="2200" b="1">
                <a:solidFill>
                  <a:srgbClr val="FFFF00"/>
                </a:solidFill>
                <a:latin typeface="Arial" panose="020B0604020202020204" pitchFamily="34" charset="0"/>
                <a:ea typeface="MS PGothic" panose="020B0600070205080204" pitchFamily="34" charset="-128"/>
              </a:defRPr>
            </a:lvl4pPr>
            <a:lvl5pPr marL="2057400" indent="-228600">
              <a:defRPr sz="2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200" b="1">
                <a:solidFill>
                  <a:srgbClr val="FFFF00"/>
                </a:solidFill>
                <a:latin typeface="Arial" panose="020B0604020202020204" pitchFamily="34" charset="0"/>
                <a:ea typeface="MS PGothic" panose="020B0600070205080204" pitchFamily="34" charset="-128"/>
              </a:defRPr>
            </a:lvl9pPr>
          </a:lstStyle>
          <a:p>
            <a:r>
              <a:rPr lang="en-US" altLang="en-US" sz="1600" b="0" i="1" dirty="0">
                <a:solidFill>
                  <a:schemeClr val="tx1"/>
                </a:solidFill>
                <a:latin typeface="Calibri" panose="020F0502020204030204" pitchFamily="34" charset="0"/>
                <a:cs typeface="Calibri" panose="020F0502020204030204" pitchFamily="34" charset="0"/>
              </a:rPr>
              <a:t>Moore and Simmons, 2013</a:t>
            </a:r>
          </a:p>
        </p:txBody>
      </p:sp>
      <p:sp>
        <p:nvSpPr>
          <p:cNvPr id="2" name="TextBox 1">
            <a:extLst>
              <a:ext uri="{FF2B5EF4-FFF2-40B4-BE49-F238E27FC236}">
                <a16:creationId xmlns:a16="http://schemas.microsoft.com/office/drawing/2014/main" id="{D72ECD07-F385-ED46-B032-78E39EACC957}"/>
              </a:ext>
            </a:extLst>
          </p:cNvPr>
          <p:cNvSpPr txBox="1"/>
          <p:nvPr/>
        </p:nvSpPr>
        <p:spPr>
          <a:xfrm>
            <a:off x="7627298" y="5405880"/>
            <a:ext cx="1601798" cy="46798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(FORGE)</a:t>
            </a:r>
          </a:p>
        </p:txBody>
      </p:sp>
    </p:spTree>
    <p:extLst>
      <p:ext uri="{BB962C8B-B14F-4D97-AF65-F5344CB8AC3E}">
        <p14:creationId xmlns:p14="http://schemas.microsoft.com/office/powerpoint/2010/main" val="4052948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extLst>
              <p:ext uri="{D42A27DB-BD31-4B8C-83A1-F6EECF244321}">
                <p14:modId xmlns:p14="http://schemas.microsoft.com/office/powerpoint/2010/main" val="2441933172"/>
              </p:ext>
            </p:extLst>
          </p:nvPr>
        </p:nvGraphicFramePr>
        <p:xfrm>
          <a:off x="9520208" y="726091"/>
          <a:ext cx="2668736" cy="3531431"/>
        </p:xfrm>
        <a:graphic>
          <a:graphicData uri="http://schemas.openxmlformats.org/presentationml/2006/ole">
            <mc:AlternateContent xmlns:mc="http://schemas.openxmlformats.org/markup-compatibility/2006">
              <mc:Choice xmlns:v="urn:schemas-microsoft-com:vml" Requires="v">
                <p:oleObj name="Drawing" r:id="rId3" imgW="5172075" imgH="7172325" progId="">
                  <p:embed/>
                </p:oleObj>
              </mc:Choice>
              <mc:Fallback>
                <p:oleObj name="Drawing" r:id="rId3" imgW="5172075" imgH="7172325" progId="">
                  <p:embed/>
                  <p:pic>
                    <p:nvPicPr>
                      <p:cNvPr id="92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0208" y="726091"/>
                        <a:ext cx="2668736" cy="3531431"/>
                      </a:xfrm>
                      <a:prstGeom prst="rect">
                        <a:avLst/>
                      </a:prstGeom>
                      <a:solidFill>
                        <a:srgbClr val="FFFFFF"/>
                      </a:solidFill>
                      <a:ln w="19050">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175870" y="992357"/>
            <a:ext cx="5089498" cy="2677656"/>
          </a:xfrm>
          <a:prstGeom prst="rect">
            <a:avLst/>
          </a:prstGeom>
          <a:noFill/>
        </p:spPr>
        <p:txBody>
          <a:bodyPr wrap="square" rtlCol="0">
            <a:spAutoFit/>
          </a:bodyPr>
          <a:lstStyle/>
          <a:p>
            <a:pPr marL="365760" indent="-365760">
              <a:buClr>
                <a:schemeClr val="accent6"/>
              </a:buClr>
              <a:buSzPct val="120000"/>
              <a:buFont typeface="Arial" panose="020B0604020202020204" pitchFamily="34" charset="0"/>
              <a:buChar char="•"/>
            </a:pPr>
            <a:r>
              <a:rPr lang="en-US" sz="2400" dirty="0">
                <a:latin typeface="Calibri" panose="020F0502020204030204" pitchFamily="34" charset="0"/>
                <a:cs typeface="Calibri" panose="020F0502020204030204" pitchFamily="34" charset="0"/>
              </a:rPr>
              <a:t>Can be used for heating and cooling</a:t>
            </a:r>
          </a:p>
          <a:p>
            <a:pPr marL="365760" indent="-365760">
              <a:buClr>
                <a:schemeClr val="accent6"/>
              </a:buClr>
              <a:buSzPct val="120000"/>
              <a:buFont typeface="Arial" panose="020B0604020202020204" pitchFamily="34" charset="0"/>
              <a:buChar char="•"/>
            </a:pPr>
            <a:r>
              <a:rPr lang="en-US" sz="2400" dirty="0">
                <a:latin typeface="Calibri" panose="020F0502020204030204" pitchFamily="34" charset="0"/>
                <a:cs typeface="Calibri" panose="020F0502020204030204" pitchFamily="34" charset="0"/>
              </a:rPr>
              <a:t>Extract heat from ground in winter; reject heat in summer</a:t>
            </a:r>
          </a:p>
          <a:p>
            <a:pPr marL="365760" indent="-365760">
              <a:buClr>
                <a:schemeClr val="accent6"/>
              </a:buClr>
              <a:buSzPct val="120000"/>
              <a:buFont typeface="Arial" panose="020B0604020202020204" pitchFamily="34" charset="0"/>
              <a:buChar char="•"/>
            </a:pPr>
            <a:r>
              <a:rPr lang="en-US" sz="2400" dirty="0">
                <a:latin typeface="Calibri" panose="020F0502020204030204" pitchFamily="34" charset="0"/>
                <a:cs typeface="Calibri" panose="020F0502020204030204" pitchFamily="34" charset="0"/>
              </a:rPr>
              <a:t>&gt;1,500,00 units worldwide </a:t>
            </a:r>
          </a:p>
          <a:p>
            <a:pPr marL="365760" indent="-365760">
              <a:buClr>
                <a:schemeClr val="accent6"/>
              </a:buClr>
              <a:buSzPct val="120000"/>
              <a:buFont typeface="Arial" panose="020B0604020202020204" pitchFamily="34" charset="0"/>
              <a:buChar char="•"/>
            </a:pPr>
            <a:r>
              <a:rPr lang="en-US" sz="2400" dirty="0">
                <a:latin typeface="Calibri" panose="020F0502020204030204" pitchFamily="34" charset="0"/>
                <a:cs typeface="Calibri" panose="020F0502020204030204" pitchFamily="34" charset="0"/>
              </a:rPr>
              <a:t>Growing at a rate of 25%/yr</a:t>
            </a:r>
          </a:p>
          <a:p>
            <a:pPr marL="365760" indent="-365760">
              <a:buClr>
                <a:schemeClr val="accent6"/>
              </a:buClr>
              <a:buSzPct val="120000"/>
              <a:buFont typeface="Arial" panose="020B0604020202020204" pitchFamily="34" charset="0"/>
              <a:buChar char="•"/>
            </a:pPr>
            <a:r>
              <a:rPr lang="en-US" sz="2400" dirty="0">
                <a:latin typeface="Calibri" panose="020F0502020204030204" pitchFamily="34" charset="0"/>
                <a:cs typeface="Calibri" panose="020F0502020204030204" pitchFamily="34" charset="0"/>
              </a:rPr>
              <a:t>Savings of 30-70% when heating and 20-50% when cooling</a:t>
            </a:r>
          </a:p>
        </p:txBody>
      </p:sp>
      <p:sp>
        <p:nvSpPr>
          <p:cNvPr id="2" name="Rectangle 1">
            <a:extLst>
              <a:ext uri="{FF2B5EF4-FFF2-40B4-BE49-F238E27FC236}">
                <a16:creationId xmlns:a16="http://schemas.microsoft.com/office/drawing/2014/main" id="{EF277610-635A-4741-97BE-8B7941603304}"/>
              </a:ext>
            </a:extLst>
          </p:cNvPr>
          <p:cNvSpPr/>
          <p:nvPr/>
        </p:nvSpPr>
        <p:spPr>
          <a:xfrm>
            <a:off x="4923275" y="4856907"/>
            <a:ext cx="7265669" cy="1569660"/>
          </a:xfrm>
          <a:prstGeom prst="rect">
            <a:avLst/>
          </a:prstGeom>
        </p:spPr>
        <p:txBody>
          <a:bodyPr wrap="square">
            <a:spAutoFit/>
          </a:bodyPr>
          <a:lstStyle/>
          <a:p>
            <a:pPr marL="365760" indent="-365760">
              <a:buClr>
                <a:schemeClr val="accent6"/>
              </a:buClr>
              <a:buSzPct val="120000"/>
              <a:buFont typeface="Arial" panose="020B0604020202020204" pitchFamily="34" charset="0"/>
              <a:buChar char="•"/>
            </a:pPr>
            <a:r>
              <a:rPr lang="en-US" sz="2400" dirty="0">
                <a:latin typeface="Calibri" panose="020F0502020204030204" pitchFamily="34" charset="0"/>
                <a:cs typeface="Calibri" panose="020F0502020204030204" pitchFamily="34" charset="0"/>
              </a:rPr>
              <a:t>Save ~$62,000/year vs traditional mechanical system</a:t>
            </a:r>
          </a:p>
          <a:p>
            <a:pPr marL="365760" indent="-365760">
              <a:buClr>
                <a:schemeClr val="accent6"/>
              </a:buClr>
              <a:buSzPct val="120000"/>
              <a:buFont typeface="Arial" panose="020B0604020202020204" pitchFamily="34" charset="0"/>
              <a:buChar char="•"/>
            </a:pPr>
            <a:r>
              <a:rPr lang="en-US" sz="2400" dirty="0">
                <a:latin typeface="Calibri" panose="020F0502020204030204" pitchFamily="34" charset="0"/>
                <a:cs typeface="Calibri" panose="020F0502020204030204" pitchFamily="34" charset="0"/>
              </a:rPr>
              <a:t>Save 1,440,000 gallons of potable water per year</a:t>
            </a:r>
          </a:p>
          <a:p>
            <a:pPr marL="365760" indent="-365760">
              <a:buClr>
                <a:schemeClr val="accent6"/>
              </a:buClr>
              <a:buSzPct val="120000"/>
              <a:buFont typeface="Arial" panose="020B0604020202020204" pitchFamily="34" charset="0"/>
              <a:buChar char="•"/>
            </a:pPr>
            <a:r>
              <a:rPr lang="en-US" sz="2400" dirty="0">
                <a:latin typeface="Calibri" panose="020F0502020204030204" pitchFamily="34" charset="0"/>
                <a:cs typeface="Calibri" panose="020F0502020204030204" pitchFamily="34" charset="0"/>
              </a:rPr>
              <a:t>Eliminate &gt; 4 </a:t>
            </a:r>
            <a:r>
              <a:rPr lang="en-US" sz="2400" dirty="0" err="1">
                <a:latin typeface="Calibri" panose="020F0502020204030204" pitchFamily="34" charset="0"/>
                <a:cs typeface="Calibri" panose="020F0502020204030204" pitchFamily="34" charset="0"/>
              </a:rPr>
              <a:t>tonnes</a:t>
            </a:r>
            <a:r>
              <a:rPr lang="en-US" sz="2400" dirty="0">
                <a:latin typeface="Calibri" panose="020F0502020204030204" pitchFamily="34" charset="0"/>
                <a:cs typeface="Calibri" panose="020F0502020204030204" pitchFamily="34" charset="0"/>
              </a:rPr>
              <a:t> CO</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/year released into the air</a:t>
            </a:r>
          </a:p>
          <a:p>
            <a:pPr marL="365760" indent="-365760">
              <a:buClr>
                <a:schemeClr val="accent6"/>
              </a:buClr>
              <a:buSzPct val="120000"/>
              <a:buFont typeface="Arial" panose="020B0604020202020204" pitchFamily="34" charset="0"/>
              <a:buChar char="•"/>
            </a:pPr>
            <a:r>
              <a:rPr lang="en-US" sz="2400" dirty="0">
                <a:latin typeface="Calibri" panose="020F0502020204030204" pitchFamily="34" charset="0"/>
                <a:cs typeface="Calibri" panose="020F0502020204030204" pitchFamily="34" charset="0"/>
              </a:rPr>
              <a:t>170 wells to depth of 350 ft</a:t>
            </a:r>
          </a:p>
        </p:txBody>
      </p:sp>
      <p:sp>
        <p:nvSpPr>
          <p:cNvPr id="6" name="Rectangle 5">
            <a:extLst>
              <a:ext uri="{FF2B5EF4-FFF2-40B4-BE49-F238E27FC236}">
                <a16:creationId xmlns:a16="http://schemas.microsoft.com/office/drawing/2014/main" id="{2687EF7D-9176-0E43-A838-9E947E3CE19C}"/>
              </a:ext>
            </a:extLst>
          </p:cNvPr>
          <p:cNvSpPr/>
          <p:nvPr/>
        </p:nvSpPr>
        <p:spPr>
          <a:xfrm>
            <a:off x="4904247" y="4234975"/>
            <a:ext cx="6510517" cy="523220"/>
          </a:xfrm>
          <a:prstGeom prst="rect">
            <a:avLst/>
          </a:prstGeom>
        </p:spPr>
        <p:txBody>
          <a:bodyPr wrap="square">
            <a:spAutoFit/>
          </a:bodyPr>
          <a:lstStyle/>
          <a:p>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Carolyn and Kem Gardner Building (U of U)</a:t>
            </a:r>
            <a:endParaRPr lang="en-US" sz="28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045647DD-E330-41CB-9A06-93EAF893A007}"/>
              </a:ext>
            </a:extLst>
          </p:cNvPr>
          <p:cNvSpPr>
            <a:spLocks noGrp="1"/>
          </p:cNvSpPr>
          <p:nvPr>
            <p:ph type="title"/>
          </p:nvPr>
        </p:nvSpPr>
        <p:spPr/>
        <p:txBody>
          <a:bodyPr/>
          <a:lstStyle/>
          <a:p>
            <a:r>
              <a:rPr lang="en-US" sz="3600" dirty="0"/>
              <a:t>Geothermal Heat Pumps </a:t>
            </a:r>
          </a:p>
        </p:txBody>
      </p:sp>
      <p:pic>
        <p:nvPicPr>
          <p:cNvPr id="10" name="Picture 3" descr="ydalen1-2400">
            <a:extLst>
              <a:ext uri="{FF2B5EF4-FFF2-40B4-BE49-F238E27FC236}">
                <a16:creationId xmlns:a16="http://schemas.microsoft.com/office/drawing/2014/main" id="{B95F7BAC-0D16-4843-9419-698BA7CBE6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3667" y="1077238"/>
            <a:ext cx="3756540" cy="275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8419B0E-88EA-451B-82EB-071DFC8A7FBB}"/>
              </a:ext>
            </a:extLst>
          </p:cNvPr>
          <p:cNvPicPr>
            <a:picLocks noChangeAspect="1"/>
          </p:cNvPicPr>
          <p:nvPr/>
        </p:nvPicPr>
        <p:blipFill rotWithShape="1">
          <a:blip r:embed="rId6"/>
          <a:srcRect l="4309" t="14010" r="1818"/>
          <a:stretch/>
        </p:blipFill>
        <p:spPr>
          <a:xfrm>
            <a:off x="255292" y="3836279"/>
            <a:ext cx="4423415" cy="2556005"/>
          </a:xfrm>
          <a:prstGeom prst="rect">
            <a:avLst/>
          </a:prstGeom>
        </p:spPr>
      </p:pic>
      <p:sp>
        <p:nvSpPr>
          <p:cNvPr id="4" name="TextBox 3">
            <a:extLst>
              <a:ext uri="{FF2B5EF4-FFF2-40B4-BE49-F238E27FC236}">
                <a16:creationId xmlns:a16="http://schemas.microsoft.com/office/drawing/2014/main" id="{A54CEC23-5B27-34BF-DFC1-06A9DA61E2AF}"/>
              </a:ext>
            </a:extLst>
          </p:cNvPr>
          <p:cNvSpPr txBox="1"/>
          <p:nvPr/>
        </p:nvSpPr>
        <p:spPr>
          <a:xfrm>
            <a:off x="7965505" y="3856106"/>
            <a:ext cx="1441933" cy="369332"/>
          </a:xfrm>
          <a:prstGeom prst="rect">
            <a:avLst/>
          </a:prstGeom>
          <a:noFill/>
        </p:spPr>
        <p:txBody>
          <a:bodyPr wrap="none" rtlCol="0">
            <a:spAutoFit/>
          </a:bodyPr>
          <a:lstStyle/>
          <a:p>
            <a:r>
              <a:rPr lang="en-US" dirty="0"/>
              <a:t>Photo J. Lund</a:t>
            </a:r>
          </a:p>
        </p:txBody>
      </p:sp>
    </p:spTree>
    <p:extLst>
      <p:ext uri="{BB962C8B-B14F-4D97-AF65-F5344CB8AC3E}">
        <p14:creationId xmlns:p14="http://schemas.microsoft.com/office/powerpoint/2010/main" val="160264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45AB19-979C-4B8D-B2F7-9844677B2249}"/>
              </a:ext>
            </a:extLst>
          </p:cNvPr>
          <p:cNvSpPr>
            <a:spLocks noGrp="1"/>
          </p:cNvSpPr>
          <p:nvPr>
            <p:ph type="title"/>
          </p:nvPr>
        </p:nvSpPr>
        <p:spPr/>
        <p:txBody>
          <a:bodyPr/>
          <a:lstStyle/>
          <a:p>
            <a:r>
              <a:rPr lang="en-US" dirty="0"/>
              <a:t>Conventional Geothermal Systems</a:t>
            </a:r>
          </a:p>
        </p:txBody>
      </p:sp>
      <p:pic>
        <p:nvPicPr>
          <p:cNvPr id="4" name="Picture 4" descr="high-temp">
            <a:extLst>
              <a:ext uri="{FF2B5EF4-FFF2-40B4-BE49-F238E27FC236}">
                <a16:creationId xmlns:a16="http://schemas.microsoft.com/office/drawing/2014/main" id="{ECB20836-2825-214B-95DD-4BE1787D40A5}"/>
              </a:ext>
            </a:extLst>
          </p:cNvP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l="4686" t="4315" r="5513" b="4489"/>
          <a:stretch>
            <a:fillRect/>
          </a:stretch>
        </p:blipFill>
        <p:spPr bwMode="auto">
          <a:xfrm>
            <a:off x="3401421" y="1166677"/>
            <a:ext cx="6320956" cy="5103186"/>
          </a:xfrm>
          <a:prstGeom prst="rect">
            <a:avLst/>
          </a:prstGeom>
          <a:noFill/>
          <a:ln w="25400">
            <a:solidFill>
              <a:schemeClr val="bg2">
                <a:lumMod val="25000"/>
                <a:lumOff val="75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214103" y="1465407"/>
            <a:ext cx="2837707" cy="4001095"/>
          </a:xfrm>
          <a:prstGeom prst="rect">
            <a:avLst/>
          </a:prstGeom>
        </p:spPr>
        <p:txBody>
          <a:bodyPr wrap="square">
            <a:spAutoFit/>
          </a:bodyPr>
          <a:lstStyle/>
          <a:p>
            <a:pPr marL="571500" lvl="1" indent="-457200">
              <a:spcAft>
                <a:spcPts val="1800"/>
              </a:spcAft>
              <a:buClr>
                <a:schemeClr val="accent6"/>
              </a:buClr>
              <a:buSzPct val="100000"/>
              <a:buFont typeface="Wingdings" panose="05000000000000000000" pitchFamily="2" charset="2"/>
              <a:buChar char="Ø"/>
            </a:pPr>
            <a:r>
              <a:rPr lang="en-US" sz="2800" dirty="0">
                <a:latin typeface="Calibri" panose="020F0502020204030204" pitchFamily="34" charset="0"/>
                <a:cs typeface="Calibri" panose="020F0502020204030204" pitchFamily="34" charset="0"/>
              </a:rPr>
              <a:t>A heat source </a:t>
            </a:r>
          </a:p>
          <a:p>
            <a:pPr marL="571500" lvl="1" indent="-457200">
              <a:spcAft>
                <a:spcPts val="1800"/>
              </a:spcAft>
              <a:buClr>
                <a:schemeClr val="accent6"/>
              </a:buClr>
              <a:buSzPct val="100000"/>
              <a:buFont typeface="Wingdings" panose="05000000000000000000" pitchFamily="2" charset="2"/>
              <a:buChar char="Ø"/>
            </a:pPr>
            <a:r>
              <a:rPr lang="en-US" sz="2800" dirty="0">
                <a:latin typeface="Calibri" panose="020F0502020204030204" pitchFamily="34" charset="0"/>
                <a:cs typeface="Calibri" panose="020F0502020204030204" pitchFamily="34" charset="0"/>
              </a:rPr>
              <a:t>Water to transport the heat</a:t>
            </a:r>
          </a:p>
          <a:p>
            <a:pPr marL="571500" lvl="1" indent="-457200">
              <a:spcAft>
                <a:spcPts val="1800"/>
              </a:spcAft>
              <a:buClr>
                <a:schemeClr val="accent6"/>
              </a:buClr>
              <a:buSzPct val="100000"/>
              <a:buFont typeface="Wingdings" panose="05000000000000000000" pitchFamily="2" charset="2"/>
              <a:buChar char="Ø"/>
            </a:pPr>
            <a:r>
              <a:rPr lang="en-US" sz="2800" dirty="0">
                <a:latin typeface="Calibri" panose="020F0502020204030204" pitchFamily="34" charset="0"/>
                <a:cs typeface="Calibri" panose="020F0502020204030204" pitchFamily="34" charset="0"/>
              </a:rPr>
              <a:t>Permeable fractures for the water to move through </a:t>
            </a:r>
          </a:p>
        </p:txBody>
      </p:sp>
      <p:grpSp>
        <p:nvGrpSpPr>
          <p:cNvPr id="2" name="Group 1">
            <a:extLst>
              <a:ext uri="{FF2B5EF4-FFF2-40B4-BE49-F238E27FC236}">
                <a16:creationId xmlns:a16="http://schemas.microsoft.com/office/drawing/2014/main" id="{3323185C-0279-4930-B253-6D704A027808}"/>
              </a:ext>
            </a:extLst>
          </p:cNvPr>
          <p:cNvGrpSpPr/>
          <p:nvPr/>
        </p:nvGrpSpPr>
        <p:grpSpPr>
          <a:xfrm>
            <a:off x="9966217" y="1949187"/>
            <a:ext cx="2011680" cy="3538167"/>
            <a:chOff x="9703327" y="1949187"/>
            <a:chExt cx="2011680" cy="3538167"/>
          </a:xfrm>
        </p:grpSpPr>
        <p:pic>
          <p:nvPicPr>
            <p:cNvPr id="5" name="Picture 2" descr="TH7 002">
              <a:extLst>
                <a:ext uri="{FF2B5EF4-FFF2-40B4-BE49-F238E27FC236}">
                  <a16:creationId xmlns:a16="http://schemas.microsoft.com/office/drawing/2014/main" id="{EA77EB11-3EAB-4DD2-9536-04DBDAB48879}"/>
                </a:ext>
              </a:extLst>
            </p:cNvPr>
            <p:cNvPicPr>
              <a:picLocks noChangeAspect="1" noChangeArrowheads="1"/>
            </p:cNvPicPr>
            <p:nvPr/>
          </p:nvPicPr>
          <p:blipFill rotWithShape="1">
            <a:blip r:embed="rId4" cstate="print"/>
            <a:srcRect l="6612" r="8478"/>
            <a:stretch/>
          </p:blipFill>
          <p:spPr bwMode="auto">
            <a:xfrm>
              <a:off x="9703327" y="1949187"/>
              <a:ext cx="2011680" cy="3538167"/>
            </a:xfrm>
            <a:prstGeom prst="rect">
              <a:avLst/>
            </a:prstGeom>
            <a:noFill/>
            <a:ln w="9525">
              <a:noFill/>
              <a:miter lim="800000"/>
              <a:headEnd/>
              <a:tailEnd/>
            </a:ln>
          </p:spPr>
        </p:pic>
        <p:sp>
          <p:nvSpPr>
            <p:cNvPr id="8" name="Text Box 4">
              <a:extLst>
                <a:ext uri="{FF2B5EF4-FFF2-40B4-BE49-F238E27FC236}">
                  <a16:creationId xmlns:a16="http://schemas.microsoft.com/office/drawing/2014/main" id="{ED04D417-B89F-4CC3-94CF-572464D4570F}"/>
                </a:ext>
              </a:extLst>
            </p:cNvPr>
            <p:cNvSpPr txBox="1">
              <a:spLocks noChangeArrowheads="1"/>
            </p:cNvSpPr>
            <p:nvPr/>
          </p:nvSpPr>
          <p:spPr bwMode="auto">
            <a:xfrm>
              <a:off x="9947167" y="5099789"/>
              <a:ext cx="1524000" cy="366713"/>
            </a:xfrm>
            <a:prstGeom prst="rect">
              <a:avLst/>
            </a:prstGeom>
            <a:noFill/>
            <a:ln w="9525" algn="ctr">
              <a:noFill/>
              <a:miter lim="800000"/>
              <a:headEnd/>
              <a:tailEnd/>
            </a:ln>
          </p:spPr>
          <p:txBody>
            <a:bodyPr>
              <a:spAutoFit/>
            </a:bodyPr>
            <a:lstStyle/>
            <a:p>
              <a:pPr algn="ctr">
                <a:spcBef>
                  <a:spcPct val="50000"/>
                </a:spcBef>
              </a:pPr>
              <a:r>
                <a:rPr lang="en-US" dirty="0">
                  <a:solidFill>
                    <a:schemeClr val="bg1"/>
                  </a:solidFill>
                  <a:latin typeface="Calibri" panose="020F0502020204030204" pitchFamily="34" charset="0"/>
                  <a:cs typeface="Calibri" panose="020F0502020204030204" pitchFamily="34" charset="0"/>
                </a:rPr>
                <a:t>2 3/4”</a:t>
              </a:r>
            </a:p>
          </p:txBody>
        </p:sp>
      </p:grpSp>
    </p:spTree>
    <p:extLst>
      <p:ext uri="{BB962C8B-B14F-4D97-AF65-F5344CB8AC3E}">
        <p14:creationId xmlns:p14="http://schemas.microsoft.com/office/powerpoint/2010/main" val="2688501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B13FC1-8C72-4974-92EB-6AEC23F4AB00}"/>
              </a:ext>
            </a:extLst>
          </p:cNvPr>
          <p:cNvSpPr/>
          <p:nvPr/>
        </p:nvSpPr>
        <p:spPr>
          <a:xfrm>
            <a:off x="3680460" y="6423660"/>
            <a:ext cx="8551441" cy="4343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0CBFD2F-81DB-448D-AAE9-418FAD1DF927}"/>
              </a:ext>
            </a:extLst>
          </p:cNvPr>
          <p:cNvSpPr>
            <a:spLocks noGrp="1"/>
          </p:cNvSpPr>
          <p:nvPr>
            <p:ph type="title"/>
          </p:nvPr>
        </p:nvSpPr>
        <p:spPr/>
        <p:txBody>
          <a:bodyPr/>
          <a:lstStyle/>
          <a:p>
            <a:r>
              <a:rPr lang="en-US" dirty="0"/>
              <a:t>Direct </a:t>
            </a:r>
            <a:r>
              <a:rPr lang="en-US" sz="3200" dirty="0"/>
              <a:t>Uses</a:t>
            </a:r>
            <a:r>
              <a:rPr lang="en-US" dirty="0"/>
              <a:t> of Hot Water</a:t>
            </a:r>
          </a:p>
        </p:txBody>
      </p:sp>
      <p:pic>
        <p:nvPicPr>
          <p:cNvPr id="929797" name="Picture 5" descr="P4230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9330" y="1565463"/>
            <a:ext cx="2889484" cy="2167113"/>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2686" y="788280"/>
            <a:ext cx="3217805" cy="2174613"/>
          </a:xfrm>
          <a:prstGeom prst="rect">
            <a:avLst/>
          </a:prstGeom>
        </p:spPr>
      </p:pic>
      <p:graphicFrame>
        <p:nvGraphicFramePr>
          <p:cNvPr id="14" name="Object 6"/>
          <p:cNvGraphicFramePr>
            <a:graphicFrameLocks noChangeAspect="1"/>
          </p:cNvGraphicFramePr>
          <p:nvPr>
            <p:extLst>
              <p:ext uri="{D42A27DB-BD31-4B8C-83A1-F6EECF244321}">
                <p14:modId xmlns:p14="http://schemas.microsoft.com/office/powerpoint/2010/main" val="3479356704"/>
              </p:ext>
            </p:extLst>
          </p:nvPr>
        </p:nvGraphicFramePr>
        <p:xfrm>
          <a:off x="9637648" y="3335434"/>
          <a:ext cx="1909810" cy="1472991"/>
        </p:xfrm>
        <a:graphic>
          <a:graphicData uri="http://schemas.openxmlformats.org/presentationml/2006/ole">
            <mc:AlternateContent xmlns:mc="http://schemas.openxmlformats.org/markup-compatibility/2006">
              <mc:Choice xmlns:v="urn:schemas-microsoft-com:vml" Requires="v">
                <p:oleObj name="Drawing" r:id="rId5" imgW="4124604" imgH="2876582" progId="WPDraw30.Drawing">
                  <p:embed/>
                </p:oleObj>
              </mc:Choice>
              <mc:Fallback>
                <p:oleObj name="Drawing" r:id="rId5" imgW="4124604" imgH="2876582" progId="WPDraw30.Drawing">
                  <p:embed/>
                  <p:pic>
                    <p:nvPicPr>
                      <p:cNvPr id="1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7648" y="3335434"/>
                        <a:ext cx="1909810" cy="1472991"/>
                      </a:xfrm>
                      <a:prstGeom prst="rect">
                        <a:avLst/>
                      </a:prstGeom>
                      <a:noFill/>
                      <a:ln>
                        <a:noFill/>
                      </a:ln>
                      <a:effectLst/>
                    </p:spPr>
                  </p:pic>
                </p:oleObj>
              </mc:Fallback>
            </mc:AlternateContent>
          </a:graphicData>
        </a:graphic>
      </p:graphicFrame>
      <p:sp>
        <p:nvSpPr>
          <p:cNvPr id="5" name="Rectangle 4"/>
          <p:cNvSpPr/>
          <p:nvPr/>
        </p:nvSpPr>
        <p:spPr>
          <a:xfrm>
            <a:off x="8989179" y="4830153"/>
            <a:ext cx="3242722" cy="300082"/>
          </a:xfrm>
          <a:prstGeom prst="rect">
            <a:avLst/>
          </a:prstGeom>
        </p:spPr>
        <p:txBody>
          <a:bodyPr wrap="square">
            <a:spAutoFit/>
          </a:bodyPr>
          <a:lstStyle/>
          <a:p>
            <a:pPr marL="27675" algn="ctr"/>
            <a:r>
              <a:rPr lang="en-US" altLang="en-US" sz="1350" dirty="0">
                <a:latin typeface="Calibri" panose="020F0502020204030204" pitchFamily="34" charset="0"/>
                <a:cs typeface="Calibri" panose="020F0502020204030204" pitchFamily="34" charset="0"/>
              </a:rPr>
              <a:t>Vegetable drying (Guatemala)</a:t>
            </a:r>
          </a:p>
        </p:txBody>
      </p:sp>
      <p:sp>
        <p:nvSpPr>
          <p:cNvPr id="15" name="TextBox 14">
            <a:extLst>
              <a:ext uri="{FF2B5EF4-FFF2-40B4-BE49-F238E27FC236}">
                <a16:creationId xmlns:a16="http://schemas.microsoft.com/office/drawing/2014/main" id="{0DA68EA1-97E9-4452-BBEC-AC7153C5DDFA}"/>
              </a:ext>
            </a:extLst>
          </p:cNvPr>
          <p:cNvSpPr txBox="1"/>
          <p:nvPr/>
        </p:nvSpPr>
        <p:spPr>
          <a:xfrm>
            <a:off x="107304" y="933164"/>
            <a:ext cx="5906128" cy="3431709"/>
          </a:xfrm>
          <a:prstGeom prst="rect">
            <a:avLst/>
          </a:prstGeom>
          <a:noFill/>
          <a:ln w="28575">
            <a:noFill/>
          </a:ln>
        </p:spPr>
        <p:txBody>
          <a:bodyPr wrap="square">
            <a:spAutoFit/>
          </a:bodyPr>
          <a:lstStyle/>
          <a:p>
            <a:pPr marL="365760" indent="-365760">
              <a:spcAft>
                <a:spcPts val="600"/>
              </a:spcAft>
              <a:buClr>
                <a:schemeClr val="accent6"/>
              </a:buClr>
              <a:buSzPct val="125000"/>
              <a:buFont typeface="Arial" panose="020B0604020202020204" pitchFamily="34" charset="0"/>
              <a:buChar char="•"/>
            </a:pPr>
            <a:r>
              <a:rPr lang="en-US" sz="2400" dirty="0">
                <a:latin typeface="Calibri" panose="020F0502020204030204" pitchFamily="34" charset="0"/>
                <a:cs typeface="Calibri" panose="020F0502020204030204" pitchFamily="34" charset="0"/>
              </a:rPr>
              <a:t>Spas</a:t>
            </a:r>
          </a:p>
          <a:p>
            <a:pPr marL="365760" indent="-365760">
              <a:spcAft>
                <a:spcPts val="600"/>
              </a:spcAft>
              <a:buClr>
                <a:schemeClr val="accent6"/>
              </a:buClr>
              <a:buSzPct val="125000"/>
              <a:buFont typeface="Arial" panose="020B0604020202020204" pitchFamily="34" charset="0"/>
              <a:buChar char="•"/>
            </a:pPr>
            <a:r>
              <a:rPr lang="en-US" sz="2400" dirty="0">
                <a:latin typeface="Calibri" panose="020F0502020204030204" pitchFamily="34" charset="0"/>
                <a:cs typeface="Calibri" panose="020F0502020204030204" pitchFamily="34" charset="0"/>
              </a:rPr>
              <a:t>Space heating and cooling</a:t>
            </a:r>
          </a:p>
          <a:p>
            <a:pPr marL="365760" indent="-365760">
              <a:spcAft>
                <a:spcPts val="600"/>
              </a:spcAft>
              <a:buClr>
                <a:schemeClr val="accent6"/>
              </a:buClr>
              <a:buSzPct val="125000"/>
              <a:buFont typeface="Arial" panose="020B0604020202020204" pitchFamily="34" charset="0"/>
              <a:buChar char="•"/>
            </a:pPr>
            <a:r>
              <a:rPr lang="en-US" sz="2400" dirty="0">
                <a:latin typeface="Calibri" panose="020F0502020204030204" pitchFamily="34" charset="0"/>
                <a:cs typeface="Calibri" panose="020F0502020204030204" pitchFamily="34" charset="0"/>
              </a:rPr>
              <a:t>Agriculture (greenhouse heating)</a:t>
            </a:r>
          </a:p>
          <a:p>
            <a:pPr marL="365760" lvl="1" indent="-365760">
              <a:spcAft>
                <a:spcPts val="600"/>
              </a:spcAft>
              <a:buClr>
                <a:schemeClr val="accent6"/>
              </a:buClr>
              <a:buSzPct val="125000"/>
              <a:buFont typeface="Arial" panose="020B0604020202020204" pitchFamily="34" charset="0"/>
              <a:buChar char="•"/>
            </a:pPr>
            <a:r>
              <a:rPr lang="en-US" sz="2400" dirty="0">
                <a:latin typeface="Calibri" panose="020F0502020204030204" pitchFamily="34" charset="0"/>
                <a:cs typeface="Calibri" panose="020F0502020204030204" pitchFamily="34" charset="0"/>
              </a:rPr>
              <a:t>Aquaculture (tilapia, trout, prawns, alligators)</a:t>
            </a:r>
          </a:p>
          <a:p>
            <a:pPr marL="365760" lvl="1" indent="-365760">
              <a:spcAft>
                <a:spcPts val="600"/>
              </a:spcAft>
              <a:buClr>
                <a:schemeClr val="accent6"/>
              </a:buClr>
              <a:buSzPct val="125000"/>
              <a:buFont typeface="Arial" panose="020B0604020202020204" pitchFamily="34" charset="0"/>
              <a:buChar char="•"/>
            </a:pPr>
            <a:r>
              <a:rPr lang="en-US" sz="2400" dirty="0">
                <a:latin typeface="Calibri" panose="020F0502020204030204" pitchFamily="34" charset="0"/>
                <a:cs typeface="Calibri" panose="020F0502020204030204" pitchFamily="34" charset="0"/>
              </a:rPr>
              <a:t>Industrial processes (vegetable drying, paper production) </a:t>
            </a:r>
          </a:p>
          <a:p>
            <a:pPr marL="365760" lvl="1" indent="-365760">
              <a:spcAft>
                <a:spcPts val="600"/>
              </a:spcAft>
              <a:buClr>
                <a:schemeClr val="accent6"/>
              </a:buClr>
              <a:buSzPct val="125000"/>
              <a:buFont typeface="Arial" panose="020B0604020202020204" pitchFamily="34" charset="0"/>
              <a:buChar char="•"/>
            </a:pPr>
            <a:r>
              <a:rPr lang="en-US" sz="2400" dirty="0">
                <a:latin typeface="Calibri" panose="020F0502020204030204" pitchFamily="34" charset="0"/>
                <a:cs typeface="Calibri" panose="020F0502020204030204" pitchFamily="34" charset="0"/>
              </a:rPr>
              <a:t>Used in more than 85 countries</a:t>
            </a:r>
          </a:p>
        </p:txBody>
      </p:sp>
      <p:sp>
        <p:nvSpPr>
          <p:cNvPr id="9" name="TextBox 8">
            <a:extLst>
              <a:ext uri="{FF2B5EF4-FFF2-40B4-BE49-F238E27FC236}">
                <a16:creationId xmlns:a16="http://schemas.microsoft.com/office/drawing/2014/main" id="{7975E161-AAFF-404F-A995-A03544DCD6F4}"/>
              </a:ext>
            </a:extLst>
          </p:cNvPr>
          <p:cNvSpPr txBox="1"/>
          <p:nvPr/>
        </p:nvSpPr>
        <p:spPr>
          <a:xfrm>
            <a:off x="6116305" y="3739318"/>
            <a:ext cx="2289633" cy="507831"/>
          </a:xfrm>
          <a:prstGeom prst="rect">
            <a:avLst/>
          </a:prstGeom>
          <a:noFill/>
        </p:spPr>
        <p:txBody>
          <a:bodyPr wrap="square" rtlCol="0">
            <a:spAutoFit/>
          </a:bodyPr>
          <a:lstStyle/>
          <a:p>
            <a:pPr algn="ctr"/>
            <a:r>
              <a:rPr lang="en-US" altLang="en-US" sz="1350" dirty="0">
                <a:latin typeface="Calibri" panose="020F0502020204030204" pitchFamily="34" charset="0"/>
                <a:cs typeface="Calibri" panose="020F0502020204030204" pitchFamily="34" charset="0"/>
              </a:rPr>
              <a:t>24 acres of greenhouses (</a:t>
            </a:r>
            <a:r>
              <a:rPr lang="en-US" altLang="en-US" sz="1350" dirty="0" err="1">
                <a:latin typeface="Calibri" panose="020F0502020204030204" pitchFamily="34" charset="0"/>
                <a:cs typeface="Calibri" panose="020F0502020204030204" pitchFamily="34" charset="0"/>
              </a:rPr>
              <a:t>Milgro</a:t>
            </a:r>
            <a:r>
              <a:rPr lang="en-US" altLang="en-US" sz="1350" dirty="0">
                <a:latin typeface="Calibri" panose="020F0502020204030204" pitchFamily="34" charset="0"/>
                <a:cs typeface="Calibri" panose="020F0502020204030204" pitchFamily="34" charset="0"/>
              </a:rPr>
              <a:t> – Newcastle, Utah)</a:t>
            </a:r>
            <a:endParaRPr lang="en-US" sz="1350" dirty="0"/>
          </a:p>
        </p:txBody>
      </p:sp>
      <p:sp>
        <p:nvSpPr>
          <p:cNvPr id="10" name="TextBox 9">
            <a:extLst>
              <a:ext uri="{FF2B5EF4-FFF2-40B4-BE49-F238E27FC236}">
                <a16:creationId xmlns:a16="http://schemas.microsoft.com/office/drawing/2014/main" id="{B734F4AD-CA4A-4391-84C6-71FC82672273}"/>
              </a:ext>
            </a:extLst>
          </p:cNvPr>
          <p:cNvSpPr txBox="1"/>
          <p:nvPr/>
        </p:nvSpPr>
        <p:spPr>
          <a:xfrm>
            <a:off x="8989179" y="2940598"/>
            <a:ext cx="3089628" cy="507831"/>
          </a:xfrm>
          <a:prstGeom prst="rect">
            <a:avLst/>
          </a:prstGeom>
          <a:noFill/>
        </p:spPr>
        <p:txBody>
          <a:bodyPr wrap="square" rtlCol="0">
            <a:spAutoFit/>
          </a:bodyPr>
          <a:lstStyle/>
          <a:p>
            <a:r>
              <a:rPr lang="en-US" altLang="en-US" sz="1350" dirty="0">
                <a:latin typeface="Calibri" panose="020F0502020204030204" pitchFamily="34" charset="0"/>
                <a:cs typeface="Calibri" panose="020F0502020204030204" pitchFamily="34" charset="0"/>
              </a:rPr>
              <a:t>Heating 330,000 </a:t>
            </a:r>
            <a:r>
              <a:rPr lang="en-US" altLang="en-US" sz="1350" dirty="0" err="1">
                <a:latin typeface="Calibri" panose="020F0502020204030204" pitchFamily="34" charset="0"/>
                <a:cs typeface="Calibri" panose="020F0502020204030204" pitchFamily="34" charset="0"/>
              </a:rPr>
              <a:t>sq</a:t>
            </a:r>
            <a:r>
              <a:rPr lang="en-US" altLang="en-US" sz="1350" dirty="0">
                <a:latin typeface="Calibri" panose="020F0502020204030204" pitchFamily="34" charset="0"/>
                <a:cs typeface="Calibri" panose="020F0502020204030204" pitchFamily="34" charset="0"/>
              </a:rPr>
              <a:t> ft (Utah State Prison) </a:t>
            </a:r>
          </a:p>
          <a:p>
            <a:endParaRPr lang="en-US" sz="1350" dirty="0"/>
          </a:p>
        </p:txBody>
      </p:sp>
      <p:grpSp>
        <p:nvGrpSpPr>
          <p:cNvPr id="13" name="Group 12">
            <a:extLst>
              <a:ext uri="{FF2B5EF4-FFF2-40B4-BE49-F238E27FC236}">
                <a16:creationId xmlns:a16="http://schemas.microsoft.com/office/drawing/2014/main" id="{818E1086-7368-4B4C-B6B0-C00CDA776714}"/>
              </a:ext>
            </a:extLst>
          </p:cNvPr>
          <p:cNvGrpSpPr/>
          <p:nvPr/>
        </p:nvGrpSpPr>
        <p:grpSpPr>
          <a:xfrm>
            <a:off x="3821862" y="5130611"/>
            <a:ext cx="2912101" cy="1727406"/>
            <a:chOff x="1638300" y="990600"/>
            <a:chExt cx="4191000" cy="2486025"/>
          </a:xfrm>
        </p:grpSpPr>
        <p:pic>
          <p:nvPicPr>
            <p:cNvPr id="16" name="Picture 6" descr="rvik_gömul">
              <a:extLst>
                <a:ext uri="{FF2B5EF4-FFF2-40B4-BE49-F238E27FC236}">
                  <a16:creationId xmlns:a16="http://schemas.microsoft.com/office/drawing/2014/main" id="{21D3CCD0-8F27-4943-9A1B-03A022692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8300" y="990600"/>
              <a:ext cx="4191000" cy="24860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7" name="Text Box 7">
              <a:extLst>
                <a:ext uri="{FF2B5EF4-FFF2-40B4-BE49-F238E27FC236}">
                  <a16:creationId xmlns:a16="http://schemas.microsoft.com/office/drawing/2014/main" id="{E412426D-6147-4600-BF64-5EA451BC6D75}"/>
                </a:ext>
              </a:extLst>
            </p:cNvPr>
            <p:cNvSpPr txBox="1">
              <a:spLocks noChangeArrowheads="1"/>
            </p:cNvSpPr>
            <p:nvPr/>
          </p:nvSpPr>
          <p:spPr bwMode="auto">
            <a:xfrm>
              <a:off x="4004456" y="999374"/>
              <a:ext cx="1634346" cy="71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altLang="en-US" sz="2100" dirty="0">
                  <a:latin typeface="Calibri" panose="020F0502020204030204" pitchFamily="34" charset="0"/>
                  <a:cs typeface="Calibri" panose="020F0502020204030204" pitchFamily="34" charset="0"/>
                </a:rPr>
                <a:t>1930s</a:t>
              </a:r>
            </a:p>
          </p:txBody>
        </p:sp>
      </p:grpSp>
      <p:grpSp>
        <p:nvGrpSpPr>
          <p:cNvPr id="18" name="Group 17">
            <a:extLst>
              <a:ext uri="{FF2B5EF4-FFF2-40B4-BE49-F238E27FC236}">
                <a16:creationId xmlns:a16="http://schemas.microsoft.com/office/drawing/2014/main" id="{13E0DBE4-0FF6-40C4-AB2E-B7D58EA670D6}"/>
              </a:ext>
            </a:extLst>
          </p:cNvPr>
          <p:cNvGrpSpPr/>
          <p:nvPr/>
        </p:nvGrpSpPr>
        <p:grpSpPr>
          <a:xfrm>
            <a:off x="6823415" y="5122289"/>
            <a:ext cx="2710889" cy="1694819"/>
            <a:chOff x="6324600" y="999374"/>
            <a:chExt cx="3962400" cy="2477251"/>
          </a:xfrm>
        </p:grpSpPr>
        <p:pic>
          <p:nvPicPr>
            <p:cNvPr id="19" name="Picture 5" descr="Untitled-1 copy">
              <a:extLst>
                <a:ext uri="{FF2B5EF4-FFF2-40B4-BE49-F238E27FC236}">
                  <a16:creationId xmlns:a16="http://schemas.microsoft.com/office/drawing/2014/main" id="{79DEC34C-D97A-4927-A26B-28FB645704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1000125"/>
              <a:ext cx="3962400" cy="24765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8">
              <a:extLst>
                <a:ext uri="{FF2B5EF4-FFF2-40B4-BE49-F238E27FC236}">
                  <a16:creationId xmlns:a16="http://schemas.microsoft.com/office/drawing/2014/main" id="{8C17FBEB-FD96-430B-9B9C-38B2A937686F}"/>
                </a:ext>
              </a:extLst>
            </p:cNvPr>
            <p:cNvSpPr txBox="1">
              <a:spLocks noChangeArrowheads="1"/>
            </p:cNvSpPr>
            <p:nvPr/>
          </p:nvSpPr>
          <p:spPr bwMode="auto">
            <a:xfrm>
              <a:off x="8840482" y="999374"/>
              <a:ext cx="1403539" cy="70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altLang="en-US" sz="2100" dirty="0">
                  <a:latin typeface="Calibri" panose="020F0502020204030204" pitchFamily="34" charset="0"/>
                  <a:cs typeface="Calibri" panose="020F0502020204030204" pitchFamily="34" charset="0"/>
                </a:rPr>
                <a:t>1980s</a:t>
              </a:r>
            </a:p>
          </p:txBody>
        </p:sp>
      </p:grpSp>
      <p:grpSp>
        <p:nvGrpSpPr>
          <p:cNvPr id="21" name="Group 20">
            <a:extLst>
              <a:ext uri="{FF2B5EF4-FFF2-40B4-BE49-F238E27FC236}">
                <a16:creationId xmlns:a16="http://schemas.microsoft.com/office/drawing/2014/main" id="{BF5B02FF-B35B-49A5-94FF-983CBD3F0BF0}"/>
              </a:ext>
            </a:extLst>
          </p:cNvPr>
          <p:cNvGrpSpPr/>
          <p:nvPr/>
        </p:nvGrpSpPr>
        <p:grpSpPr>
          <a:xfrm>
            <a:off x="9623756" y="5131900"/>
            <a:ext cx="2473228" cy="1685208"/>
            <a:chOff x="4114800" y="3986008"/>
            <a:chExt cx="3926304" cy="2675305"/>
          </a:xfrm>
        </p:grpSpPr>
        <p:pic>
          <p:nvPicPr>
            <p:cNvPr id="22" name="Picture 4" descr="Untitled-2 copy">
              <a:extLst>
                <a:ext uri="{FF2B5EF4-FFF2-40B4-BE49-F238E27FC236}">
                  <a16:creationId xmlns:a16="http://schemas.microsoft.com/office/drawing/2014/main" id="{5F1F5BFA-EB86-4220-ACED-41CAA75FD64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064" b="3719"/>
            <a:stretch/>
          </p:blipFill>
          <p:spPr bwMode="auto">
            <a:xfrm>
              <a:off x="4114800" y="3986008"/>
              <a:ext cx="3912031" cy="26753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9">
              <a:extLst>
                <a:ext uri="{FF2B5EF4-FFF2-40B4-BE49-F238E27FC236}">
                  <a16:creationId xmlns:a16="http://schemas.microsoft.com/office/drawing/2014/main" id="{2833B15C-E08D-4E98-882C-1A4E5435A3E6}"/>
                </a:ext>
              </a:extLst>
            </p:cNvPr>
            <p:cNvSpPr txBox="1">
              <a:spLocks noChangeArrowheads="1"/>
            </p:cNvSpPr>
            <p:nvPr/>
          </p:nvSpPr>
          <p:spPr bwMode="auto">
            <a:xfrm>
              <a:off x="6269269" y="4008333"/>
              <a:ext cx="1771835" cy="74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altLang="en-US" sz="2100" dirty="0">
                  <a:latin typeface="Calibri" panose="020F0502020204030204" pitchFamily="34" charset="0"/>
                  <a:cs typeface="Calibri" panose="020F0502020204030204" pitchFamily="34" charset="0"/>
                </a:rPr>
                <a:t>Today</a:t>
              </a:r>
            </a:p>
          </p:txBody>
        </p:sp>
      </p:grpSp>
      <p:pic>
        <p:nvPicPr>
          <p:cNvPr id="24" name="Content Placeholder 3" descr="DSCF0264.JPG">
            <a:extLst>
              <a:ext uri="{FF2B5EF4-FFF2-40B4-BE49-F238E27FC236}">
                <a16:creationId xmlns:a16="http://schemas.microsoft.com/office/drawing/2014/main" id="{A681D50F-2F0A-418E-9A69-2FAEFA22A1A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7655" b="18371"/>
          <a:stretch/>
        </p:blipFill>
        <p:spPr>
          <a:xfrm>
            <a:off x="617035" y="4566517"/>
            <a:ext cx="2982570" cy="1755844"/>
          </a:xfrm>
          <a:prstGeom prst="rect">
            <a:avLst/>
          </a:prstGeom>
          <a:ln>
            <a:noFill/>
          </a:ln>
        </p:spPr>
      </p:pic>
      <p:sp>
        <p:nvSpPr>
          <p:cNvPr id="6" name="TextBox 5"/>
          <p:cNvSpPr txBox="1"/>
          <p:nvPr/>
        </p:nvSpPr>
        <p:spPr>
          <a:xfrm>
            <a:off x="7905985" y="3501744"/>
            <a:ext cx="848309" cy="230832"/>
          </a:xfrm>
          <a:prstGeom prst="rect">
            <a:avLst/>
          </a:prstGeom>
          <a:noFill/>
        </p:spPr>
        <p:txBody>
          <a:bodyPr wrap="none" rtlCol="0">
            <a:spAutoFit/>
          </a:bodyPr>
          <a:lstStyle/>
          <a:p>
            <a:r>
              <a:rPr lang="en-US" sz="900" dirty="0">
                <a:solidFill>
                  <a:schemeClr val="bg1"/>
                </a:solidFill>
                <a:latin typeface="+mj-lt"/>
              </a:rPr>
              <a:t>Photos: NREL</a:t>
            </a:r>
          </a:p>
        </p:txBody>
      </p:sp>
      <p:sp>
        <p:nvSpPr>
          <p:cNvPr id="4" name="TextBox 3">
            <a:extLst>
              <a:ext uri="{FF2B5EF4-FFF2-40B4-BE49-F238E27FC236}">
                <a16:creationId xmlns:a16="http://schemas.microsoft.com/office/drawing/2014/main" id="{7EAD6E72-61A3-6F3D-CF55-403D8CE917F0}"/>
              </a:ext>
            </a:extLst>
          </p:cNvPr>
          <p:cNvSpPr txBox="1"/>
          <p:nvPr/>
        </p:nvSpPr>
        <p:spPr>
          <a:xfrm>
            <a:off x="5883069" y="4764507"/>
            <a:ext cx="1531701" cy="369332"/>
          </a:xfrm>
          <a:prstGeom prst="rect">
            <a:avLst/>
          </a:prstGeom>
          <a:noFill/>
        </p:spPr>
        <p:txBody>
          <a:bodyPr wrap="none" rtlCol="0">
            <a:spAutoFit/>
          </a:bodyPr>
          <a:lstStyle/>
          <a:p>
            <a:r>
              <a:rPr lang="en-US" dirty="0"/>
              <a:t>Photos J. Lund</a:t>
            </a:r>
          </a:p>
        </p:txBody>
      </p:sp>
    </p:spTree>
    <p:extLst>
      <p:ext uri="{BB962C8B-B14F-4D97-AF65-F5344CB8AC3E}">
        <p14:creationId xmlns:p14="http://schemas.microsoft.com/office/powerpoint/2010/main" val="247630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6051-4CE8-4748-A748-81DD9A21C3DD}"/>
              </a:ext>
            </a:extLst>
          </p:cNvPr>
          <p:cNvSpPr>
            <a:spLocks noGrp="1"/>
          </p:cNvSpPr>
          <p:nvPr>
            <p:ph type="title"/>
          </p:nvPr>
        </p:nvSpPr>
        <p:spPr/>
        <p:txBody>
          <a:bodyPr>
            <a:normAutofit/>
          </a:bodyPr>
          <a:lstStyle/>
          <a:p>
            <a:r>
              <a:rPr lang="en-US" sz="3600" dirty="0">
                <a:solidFill>
                  <a:schemeClr val="tx1"/>
                </a:solidFill>
              </a:rPr>
              <a:t>“Conventional” Geothermal Systems</a:t>
            </a:r>
          </a:p>
        </p:txBody>
      </p:sp>
      <p:pic>
        <p:nvPicPr>
          <p:cNvPr id="5" name="Picture 4">
            <a:extLst>
              <a:ext uri="{FF2B5EF4-FFF2-40B4-BE49-F238E27FC236}">
                <a16:creationId xmlns:a16="http://schemas.microsoft.com/office/drawing/2014/main" id="{CE281BBB-6D5E-4051-A21F-75742912160E}"/>
              </a:ext>
            </a:extLst>
          </p:cNvPr>
          <p:cNvPicPr>
            <a:picLocks noChangeAspect="1"/>
          </p:cNvPicPr>
          <p:nvPr/>
        </p:nvPicPr>
        <p:blipFill>
          <a:blip r:embed="rId3"/>
          <a:stretch>
            <a:fillRect/>
          </a:stretch>
        </p:blipFill>
        <p:spPr>
          <a:xfrm>
            <a:off x="9018270" y="91440"/>
            <a:ext cx="3113524" cy="4699660"/>
          </a:xfrm>
          <a:prstGeom prst="rect">
            <a:avLst/>
          </a:prstGeom>
        </p:spPr>
      </p:pic>
      <p:pic>
        <p:nvPicPr>
          <p:cNvPr id="7" name="Picture 4" descr="external image rof.gif">
            <a:extLst>
              <a:ext uri="{FF2B5EF4-FFF2-40B4-BE49-F238E27FC236}">
                <a16:creationId xmlns:a16="http://schemas.microsoft.com/office/drawing/2014/main" id="{A6E890EE-E60D-4F51-A875-C85BD1572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1881" y="2441513"/>
            <a:ext cx="7068238" cy="44164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D456CC-3B26-437C-8780-BCD64A1BEA3C}"/>
              </a:ext>
            </a:extLst>
          </p:cNvPr>
          <p:cNvSpPr/>
          <p:nvPr/>
        </p:nvSpPr>
        <p:spPr>
          <a:xfrm>
            <a:off x="160154" y="986352"/>
            <a:ext cx="8412346" cy="1200329"/>
          </a:xfrm>
          <a:prstGeom prst="rect">
            <a:avLst/>
          </a:prstGeom>
        </p:spPr>
        <p:txBody>
          <a:bodyPr wrap="square">
            <a:spAutoFit/>
          </a:bodyPr>
          <a:lstStyle/>
          <a:p>
            <a:pPr marL="0" lvl="1">
              <a:spcAft>
                <a:spcPts val="300"/>
              </a:spcAft>
              <a:buClr>
                <a:schemeClr val="accent6">
                  <a:lumMod val="75000"/>
                </a:schemeClr>
              </a:buClr>
              <a:buSzPct val="150000"/>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Conventional geothermal systems are commonly found in volcanic areas where the Earth’s tectonic plates meet. They are also found in areas where the crust is expanding.</a:t>
            </a:r>
          </a:p>
        </p:txBody>
      </p:sp>
    </p:spTree>
    <p:extLst>
      <p:ext uri="{BB962C8B-B14F-4D97-AF65-F5344CB8AC3E}">
        <p14:creationId xmlns:p14="http://schemas.microsoft.com/office/powerpoint/2010/main" val="3535809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6F31D0-CDD1-4E26-91BA-2E716CA7DE6C}"/>
              </a:ext>
            </a:extLst>
          </p:cNvPr>
          <p:cNvSpPr/>
          <p:nvPr/>
        </p:nvSpPr>
        <p:spPr>
          <a:xfrm>
            <a:off x="5017168" y="6485021"/>
            <a:ext cx="2286000" cy="3729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asinrange"/>
          <p:cNvPicPr>
            <a:picLocks noChangeAspect="1" noChangeArrowheads="1"/>
          </p:cNvPicPr>
          <p:nvPr/>
        </p:nvPicPr>
        <p:blipFill>
          <a:blip r:embed="rId3" cstate="print"/>
          <a:srcRect/>
          <a:stretch>
            <a:fillRect/>
          </a:stretch>
        </p:blipFill>
        <p:spPr bwMode="auto">
          <a:xfrm>
            <a:off x="833402" y="759069"/>
            <a:ext cx="5123174" cy="5596082"/>
          </a:xfrm>
          <a:prstGeom prst="rect">
            <a:avLst/>
          </a:prstGeom>
          <a:noFill/>
          <a:ln>
            <a:miter lim="800000"/>
            <a:headEnd/>
            <a:tailEnd/>
          </a:ln>
        </p:spPr>
      </p:pic>
      <p:pic>
        <p:nvPicPr>
          <p:cNvPr id="5" name="Picture 14" descr="dixie">
            <a:extLst>
              <a:ext uri="{FF2B5EF4-FFF2-40B4-BE49-F238E27FC236}">
                <a16:creationId xmlns:a16="http://schemas.microsoft.com/office/drawing/2014/main" id="{6F6FDFCB-733C-4EC4-82EE-F3212CB800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969" b="35795"/>
          <a:stretch/>
        </p:blipFill>
        <p:spPr bwMode="auto">
          <a:xfrm>
            <a:off x="7532378" y="513532"/>
            <a:ext cx="3928898" cy="283906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5">
            <a:extLst>
              <a:ext uri="{FF2B5EF4-FFF2-40B4-BE49-F238E27FC236}">
                <a16:creationId xmlns:a16="http://schemas.microsoft.com/office/drawing/2014/main" id="{DA9F0440-1084-49B7-9AF6-632C6DD44BA6}"/>
              </a:ext>
            </a:extLst>
          </p:cNvPr>
          <p:cNvGrpSpPr>
            <a:grpSpLocks/>
          </p:cNvGrpSpPr>
          <p:nvPr/>
        </p:nvGrpSpPr>
        <p:grpSpPr bwMode="auto">
          <a:xfrm>
            <a:off x="7532378" y="3595816"/>
            <a:ext cx="3928898" cy="2828891"/>
            <a:chOff x="240" y="912"/>
            <a:chExt cx="3962" cy="3219"/>
          </a:xfrm>
        </p:grpSpPr>
        <p:pic>
          <p:nvPicPr>
            <p:cNvPr id="7" name="Picture 16">
              <a:extLst>
                <a:ext uri="{FF2B5EF4-FFF2-40B4-BE49-F238E27FC236}">
                  <a16:creationId xmlns:a16="http://schemas.microsoft.com/office/drawing/2014/main" id="{484CDF35-C251-4EF4-8E42-BBC4217DCE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 y="912"/>
              <a:ext cx="3962" cy="3219"/>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17">
              <a:extLst>
                <a:ext uri="{FF2B5EF4-FFF2-40B4-BE49-F238E27FC236}">
                  <a16:creationId xmlns:a16="http://schemas.microsoft.com/office/drawing/2014/main" id="{A315CB8A-61B2-48DF-9276-5777B5233C61}"/>
                </a:ext>
              </a:extLst>
            </p:cNvPr>
            <p:cNvSpPr>
              <a:spLocks noChangeShapeType="1"/>
            </p:cNvSpPr>
            <p:nvPr/>
          </p:nvSpPr>
          <p:spPr bwMode="auto">
            <a:xfrm flipH="1" flipV="1">
              <a:off x="2400" y="2688"/>
              <a:ext cx="288" cy="48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a:extLst>
                <a:ext uri="{FF2B5EF4-FFF2-40B4-BE49-F238E27FC236}">
                  <a16:creationId xmlns:a16="http://schemas.microsoft.com/office/drawing/2014/main" id="{90ACE916-3392-438F-AFEE-A73350199D90}"/>
                </a:ext>
              </a:extLst>
            </p:cNvPr>
            <p:cNvSpPr>
              <a:spLocks noChangeShapeType="1"/>
            </p:cNvSpPr>
            <p:nvPr/>
          </p:nvSpPr>
          <p:spPr bwMode="auto">
            <a:xfrm flipH="1" flipV="1">
              <a:off x="1968" y="1824"/>
              <a:ext cx="240" cy="48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9">
              <a:extLst>
                <a:ext uri="{FF2B5EF4-FFF2-40B4-BE49-F238E27FC236}">
                  <a16:creationId xmlns:a16="http://schemas.microsoft.com/office/drawing/2014/main" id="{C0A80153-03A0-4DAB-9B37-9228EAA6F7C3}"/>
                </a:ext>
              </a:extLst>
            </p:cNvPr>
            <p:cNvSpPr>
              <a:spLocks noChangeShapeType="1"/>
            </p:cNvSpPr>
            <p:nvPr/>
          </p:nvSpPr>
          <p:spPr bwMode="auto">
            <a:xfrm flipV="1">
              <a:off x="2640" y="1680"/>
              <a:ext cx="43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Title 1">
            <a:extLst>
              <a:ext uri="{FF2B5EF4-FFF2-40B4-BE49-F238E27FC236}">
                <a16:creationId xmlns:a16="http://schemas.microsoft.com/office/drawing/2014/main" id="{1B0D8DFD-04C4-416C-AC02-93B67F75E2B0}"/>
              </a:ext>
            </a:extLst>
          </p:cNvPr>
          <p:cNvSpPr>
            <a:spLocks noGrp="1"/>
          </p:cNvSpPr>
          <p:nvPr>
            <p:ph type="title"/>
          </p:nvPr>
        </p:nvSpPr>
        <p:spPr/>
        <p:txBody>
          <a:bodyPr/>
          <a:lstStyle/>
          <a:p>
            <a:r>
              <a:rPr lang="en-US"/>
              <a:t>Extensional Tectonic, Fault Controlled Resources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4" descr="bonn-lard-4"/>
          <p:cNvPicPr>
            <a:picLocks noChangeAspect="1" noChangeArrowheads="1"/>
          </p:cNvPicPr>
          <p:nvPr/>
        </p:nvPicPr>
        <p:blipFill>
          <a:blip r:embed="rId3" cstate="print"/>
          <a:srcRect/>
          <a:stretch>
            <a:fillRect/>
          </a:stretch>
        </p:blipFill>
        <p:spPr bwMode="auto">
          <a:xfrm>
            <a:off x="5132070" y="3160600"/>
            <a:ext cx="4323340" cy="3170010"/>
          </a:xfrm>
          <a:prstGeom prst="rect">
            <a:avLst/>
          </a:prstGeom>
          <a:noFill/>
          <a:ln w="9525">
            <a:noFill/>
            <a:miter lim="800000"/>
            <a:headEnd/>
            <a:tailEnd/>
          </a:ln>
          <a:effectLst>
            <a:outerShdw blurRad="76200" dist="88900" dir="2700000" algn="tl" rotWithShape="0">
              <a:prstClr val="black">
                <a:alpha val="40000"/>
              </a:prstClr>
            </a:outerShdw>
          </a:effectLst>
        </p:spPr>
      </p:pic>
      <p:sp>
        <p:nvSpPr>
          <p:cNvPr id="17414" name="Rectangle 1"/>
          <p:cNvSpPr>
            <a:spLocks noChangeArrowheads="1"/>
          </p:cNvSpPr>
          <p:nvPr/>
        </p:nvSpPr>
        <p:spPr bwMode="auto">
          <a:xfrm>
            <a:off x="9566910" y="3299098"/>
            <a:ext cx="2503170" cy="3031599"/>
          </a:xfrm>
          <a:prstGeom prst="rect">
            <a:avLst/>
          </a:prstGeom>
          <a:noFill/>
          <a:ln w="9525">
            <a:noFill/>
            <a:miter lim="800000"/>
            <a:headEnd/>
            <a:tailEnd/>
          </a:ln>
        </p:spPr>
        <p:txBody>
          <a:bodyPr wrap="square">
            <a:spAutoFit/>
          </a:bodyPr>
          <a:lstStyle/>
          <a:p>
            <a:r>
              <a:rPr lang="en-US"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1904</a:t>
            </a:r>
          </a:p>
          <a:p>
            <a:pPr>
              <a:spcAft>
                <a:spcPts val="600"/>
              </a:spcAft>
            </a:pPr>
            <a:r>
              <a:rPr lang="en-US" sz="2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Larderello</a:t>
            </a:r>
            <a:r>
              <a:rPr lang="en-US"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Italy:</a:t>
            </a:r>
          </a:p>
          <a:p>
            <a:pPr marL="182880" indent="-182880">
              <a:spcAft>
                <a:spcPts val="600"/>
              </a:spcAft>
              <a:buClr>
                <a:schemeClr val="accent6"/>
              </a:buClr>
              <a:buSzPct val="75000"/>
              <a:buFont typeface="Wingdings" panose="05000000000000000000" pitchFamily="2" charset="2"/>
              <a:buChar char="Ø"/>
            </a:pPr>
            <a:r>
              <a:rPr lang="en-US" sz="2200" dirty="0">
                <a:latin typeface="Calibri" panose="020F0502020204030204" pitchFamily="34" charset="0"/>
                <a:cs typeface="Calibri" panose="020F0502020204030204" pitchFamily="34" charset="0"/>
              </a:rPr>
              <a:t>first geothermal power plant developed by Prince </a:t>
            </a:r>
            <a:r>
              <a:rPr lang="en-US" sz="2200" dirty="0" err="1">
                <a:latin typeface="Calibri" panose="020F0502020204030204" pitchFamily="34" charset="0"/>
                <a:cs typeface="Calibri" panose="020F0502020204030204" pitchFamily="34" charset="0"/>
              </a:rPr>
              <a:t>Ginori</a:t>
            </a:r>
            <a:r>
              <a:rPr lang="en-US" sz="2200" dirty="0">
                <a:latin typeface="Calibri" panose="020F0502020204030204" pitchFamily="34" charset="0"/>
                <a:cs typeface="Calibri" panose="020F0502020204030204" pitchFamily="34" charset="0"/>
              </a:rPr>
              <a:t> Conti</a:t>
            </a:r>
          </a:p>
          <a:p>
            <a:pPr marL="182880" indent="-182880">
              <a:spcAft>
                <a:spcPts val="600"/>
              </a:spcAft>
              <a:buClr>
                <a:schemeClr val="accent6"/>
              </a:buClr>
              <a:buSzPct val="75000"/>
              <a:buFont typeface="Wingdings" panose="05000000000000000000" pitchFamily="2" charset="2"/>
              <a:buChar char="Ø"/>
            </a:pPr>
            <a:r>
              <a:rPr lang="en-US" sz="2200" dirty="0">
                <a:latin typeface="Calibri" panose="020F0502020204030204" pitchFamily="34" charset="0"/>
                <a:cs typeface="Calibri" panose="020F0502020204030204" pitchFamily="34" charset="0"/>
              </a:rPr>
              <a:t>5 light bulbs from 10 </a:t>
            </a:r>
            <a:r>
              <a:rPr lang="en-US" sz="2200" dirty="0" err="1">
                <a:latin typeface="Calibri" panose="020F0502020204030204" pitchFamily="34" charset="0"/>
                <a:cs typeface="Calibri" panose="020F0502020204030204" pitchFamily="34" charset="0"/>
              </a:rPr>
              <a:t>kWe</a:t>
            </a:r>
            <a:r>
              <a:rPr lang="en-US" sz="2200" dirty="0">
                <a:latin typeface="Calibri" panose="020F0502020204030204" pitchFamily="34" charset="0"/>
                <a:cs typeface="Calibri" panose="020F0502020204030204" pitchFamily="34" charset="0"/>
              </a:rPr>
              <a:t> dynamo</a:t>
            </a:r>
          </a:p>
        </p:txBody>
      </p:sp>
      <p:sp>
        <p:nvSpPr>
          <p:cNvPr id="3" name="Title 2">
            <a:extLst>
              <a:ext uri="{FF2B5EF4-FFF2-40B4-BE49-F238E27FC236}">
                <a16:creationId xmlns:a16="http://schemas.microsoft.com/office/drawing/2014/main" id="{4C359F3B-0C81-4224-BC76-252CEE5D447D}"/>
              </a:ext>
            </a:extLst>
          </p:cNvPr>
          <p:cNvSpPr>
            <a:spLocks noGrp="1"/>
          </p:cNvSpPr>
          <p:nvPr>
            <p:ph type="title"/>
          </p:nvPr>
        </p:nvSpPr>
        <p:spPr/>
        <p:txBody>
          <a:bodyPr/>
          <a:lstStyle/>
          <a:p>
            <a:r>
              <a:rPr lang="en-US" dirty="0"/>
              <a:t>Worldwide Geothermal Electric Production</a:t>
            </a:r>
          </a:p>
        </p:txBody>
      </p:sp>
      <p:pic>
        <p:nvPicPr>
          <p:cNvPr id="5" name="Picture 4">
            <a:extLst>
              <a:ext uri="{FF2B5EF4-FFF2-40B4-BE49-F238E27FC236}">
                <a16:creationId xmlns:a16="http://schemas.microsoft.com/office/drawing/2014/main" id="{94486243-C541-41E0-9126-BF90346EBE2E}"/>
              </a:ext>
            </a:extLst>
          </p:cNvPr>
          <p:cNvPicPr>
            <a:picLocks noChangeAspect="1"/>
          </p:cNvPicPr>
          <p:nvPr/>
        </p:nvPicPr>
        <p:blipFill rotWithShape="1">
          <a:blip r:embed="rId4"/>
          <a:srcRect t="3632" r="54993"/>
          <a:stretch/>
        </p:blipFill>
        <p:spPr>
          <a:xfrm>
            <a:off x="-285750" y="1075663"/>
            <a:ext cx="4812030" cy="5775499"/>
          </a:xfrm>
          <a:prstGeom prst="rect">
            <a:avLst/>
          </a:prstGeom>
        </p:spPr>
      </p:pic>
      <p:sp>
        <p:nvSpPr>
          <p:cNvPr id="2" name="TextBox 1">
            <a:extLst>
              <a:ext uri="{FF2B5EF4-FFF2-40B4-BE49-F238E27FC236}">
                <a16:creationId xmlns:a16="http://schemas.microsoft.com/office/drawing/2014/main" id="{55BE9D2B-2F43-4800-89BF-903017A3C7A3}"/>
              </a:ext>
            </a:extLst>
          </p:cNvPr>
          <p:cNvSpPr txBox="1"/>
          <p:nvPr/>
        </p:nvSpPr>
        <p:spPr>
          <a:xfrm>
            <a:off x="3768092" y="835079"/>
            <a:ext cx="8675368" cy="1969770"/>
          </a:xfrm>
          <a:prstGeom prst="rect">
            <a:avLst/>
          </a:prstGeom>
          <a:noFill/>
        </p:spPr>
        <p:txBody>
          <a:bodyPr wrap="square" rtlCol="0">
            <a:spAutoFit/>
          </a:bodyPr>
          <a:lstStyle/>
          <a:p>
            <a:pPr marL="342900" indent="-342900">
              <a:spcAft>
                <a:spcPts val="600"/>
              </a:spcAft>
              <a:buClr>
                <a:schemeClr val="accent6"/>
              </a:buClr>
              <a:buSzPct val="125000"/>
              <a:buFont typeface="Arial" panose="020B0604020202020204" pitchFamily="34" charset="0"/>
              <a:buChar char="•"/>
            </a:pPr>
            <a:r>
              <a:rPr lang="en-US" sz="2800" dirty="0">
                <a:latin typeface="Calibri" panose="020F0502020204030204" pitchFamily="34" charset="0"/>
                <a:cs typeface="Calibri" panose="020F0502020204030204" pitchFamily="34" charset="0"/>
              </a:rPr>
              <a:t>Electricity produced in 26 countries</a:t>
            </a:r>
          </a:p>
          <a:p>
            <a:pPr marL="342900" indent="-342900">
              <a:spcAft>
                <a:spcPts val="600"/>
              </a:spcAft>
              <a:buClr>
                <a:schemeClr val="accent6"/>
              </a:buClr>
              <a:buSzPct val="125000"/>
              <a:buFont typeface="Arial" panose="020B0604020202020204" pitchFamily="34" charset="0"/>
              <a:buChar char="•"/>
            </a:pPr>
            <a:r>
              <a:rPr lang="en-US" sz="2800" dirty="0">
                <a:latin typeface="Calibri" panose="020F0502020204030204" pitchFamily="34" charset="0"/>
                <a:cs typeface="Calibri" panose="020F0502020204030204" pitchFamily="34" charset="0"/>
              </a:rPr>
              <a:t>Total capacity is ~16,000 MWe)</a:t>
            </a:r>
          </a:p>
          <a:p>
            <a:pPr marL="342900" indent="-342900">
              <a:spcAft>
                <a:spcPts val="600"/>
              </a:spcAft>
              <a:buClr>
                <a:schemeClr val="accent6"/>
              </a:buClr>
              <a:buSzPct val="125000"/>
              <a:buFont typeface="Arial" panose="020B0604020202020204" pitchFamily="34" charset="0"/>
              <a:buChar char="•"/>
            </a:pPr>
            <a:r>
              <a:rPr lang="en-US" sz="2800" dirty="0">
                <a:latin typeface="Calibri" panose="020F0502020204030204" pitchFamily="34" charset="0"/>
                <a:cs typeface="Calibri" panose="020F0502020204030204" pitchFamily="34" charset="0"/>
              </a:rPr>
              <a:t>Production from individual fields from a few MWe to ~850 MWe</a:t>
            </a:r>
          </a:p>
        </p:txBody>
      </p:sp>
      <p:sp>
        <p:nvSpPr>
          <p:cNvPr id="6" name="TextBox 5">
            <a:extLst>
              <a:ext uri="{FF2B5EF4-FFF2-40B4-BE49-F238E27FC236}">
                <a16:creationId xmlns:a16="http://schemas.microsoft.com/office/drawing/2014/main" id="{53DF2999-486D-EBCC-BA55-686960097152}"/>
              </a:ext>
            </a:extLst>
          </p:cNvPr>
          <p:cNvSpPr txBox="1"/>
          <p:nvPr/>
        </p:nvSpPr>
        <p:spPr>
          <a:xfrm>
            <a:off x="7740316" y="6448926"/>
            <a:ext cx="1441933" cy="646331"/>
          </a:xfrm>
          <a:prstGeom prst="rect">
            <a:avLst/>
          </a:prstGeom>
          <a:noFill/>
        </p:spPr>
        <p:txBody>
          <a:bodyPr wrap="none" rtlCol="0">
            <a:spAutoFit/>
          </a:bodyPr>
          <a:lstStyle/>
          <a:p>
            <a:r>
              <a:rPr lang="en-US" dirty="0"/>
              <a:t>Photo J. Lund</a:t>
            </a:r>
          </a:p>
          <a:p>
            <a:endParaRPr lang="en-US" dirty="0"/>
          </a:p>
        </p:txBody>
      </p:sp>
    </p:spTree>
    <p:extLst>
      <p:ext uri="{BB962C8B-B14F-4D97-AF65-F5344CB8AC3E}">
        <p14:creationId xmlns:p14="http://schemas.microsoft.com/office/powerpoint/2010/main" val="234482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2775</TotalTime>
  <Words>1692</Words>
  <Application>Microsoft Office PowerPoint</Application>
  <PresentationFormat>Widescreen</PresentationFormat>
  <Paragraphs>128</Paragraphs>
  <Slides>16</Slides>
  <Notes>15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3" baseType="lpstr">
      <vt:lpstr>Aptos</vt:lpstr>
      <vt:lpstr>Arial</vt:lpstr>
      <vt:lpstr>Calibri</vt:lpstr>
      <vt:lpstr>Courier New</vt:lpstr>
      <vt:lpstr>Wingdings</vt:lpstr>
      <vt:lpstr>Office Theme</vt:lpstr>
      <vt:lpstr>Drawing</vt:lpstr>
      <vt:lpstr>PowerPoint Presentation</vt:lpstr>
      <vt:lpstr>Benefits of Geothermal Energy</vt:lpstr>
      <vt:lpstr>Geothermal Systems</vt:lpstr>
      <vt:lpstr>Geothermal Heat Pumps </vt:lpstr>
      <vt:lpstr>Conventional Geothermal Systems</vt:lpstr>
      <vt:lpstr>Direct Uses of Hot Water</vt:lpstr>
      <vt:lpstr>“Conventional” Geothermal Systems</vt:lpstr>
      <vt:lpstr>Extensional Tectonic, Fault Controlled Resources</vt:lpstr>
      <vt:lpstr>Worldwide Geothermal Electric Production</vt:lpstr>
      <vt:lpstr>US Geothermal Electric Production</vt:lpstr>
      <vt:lpstr>Geothermal Power Plants </vt:lpstr>
      <vt:lpstr>Moving Geothermal Forward</vt:lpstr>
      <vt:lpstr>Engineering the Geothermal Reservoir</vt:lpstr>
      <vt:lpstr>PowerPoint Presentation</vt:lpstr>
      <vt:lpstr>The Impact of Utah FORGE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Surbhi Ghodke</dc:creator>
  <cp:lastModifiedBy>Joseph Moore</cp:lastModifiedBy>
  <cp:revision>682</cp:revision>
  <dcterms:created xsi:type="dcterms:W3CDTF">2022-05-09T17:05:36Z</dcterms:created>
  <dcterms:modified xsi:type="dcterms:W3CDTF">2024-12-07T03:18:19Z</dcterms:modified>
</cp:coreProperties>
</file>